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660" r:id="rId1"/>
  </p:sldMasterIdLst>
  <p:sldIdLst>
    <p:sldId id="271" r:id="rId2"/>
    <p:sldId id="272" r:id="rId3"/>
    <p:sldId id="273" r:id="rId4"/>
    <p:sldId id="274" r:id="rId5"/>
  </p:sldIdLst>
  <p:sldSz cx="9144000" cy="6858000" type="screen4x3"/>
  <p:notesSz cx="6858000" cy="9144000"/>
  <p:embeddedFontLst>
    <p:embeddedFont>
      <p:font typeface="Tahoma" pitchFamily="34" charset="0"/>
      <p:regular r:id="rId6"/>
      <p:bold r:id="rId7"/>
    </p:embeddedFont>
    <p:embeddedFont>
      <p:font typeface="Franklin Gothic Medium" pitchFamily="34" charset="0"/>
      <p:regular r:id="rId8"/>
      <p:italic r:id="rId9"/>
    </p:embeddedFont>
    <p:embeddedFont>
      <p:font typeface="2  Titr" charset="-78"/>
      <p:bold r:id="rId10"/>
    </p:embeddedFont>
    <p:embeddedFont>
      <p:font typeface="Franklin Gothic Book" pitchFamily="34" charset="0"/>
      <p:regular r:id="rId11"/>
      <p:italic r:id="rId12"/>
    </p:embeddedFont>
    <p:embeddedFont>
      <p:font typeface="B Nazanin" pitchFamily="2" charset="-78"/>
      <p:regular r:id="rId13"/>
      <p:bold r:id="rId14"/>
    </p:embeddedFont>
    <p:embeddedFont>
      <p:font typeface="Wingdings 2" pitchFamily="18" charset="2"/>
      <p:regular r:id="rId15"/>
    </p:embeddedFont>
  </p:embeddedFont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0" d="100"/>
          <a:sy n="60" d="100"/>
        </p:scale>
        <p:origin x="-36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font" Target="fonts/font10.fntdata"/><Relationship Id="rId10" Type="http://schemas.openxmlformats.org/officeDocument/2006/relationships/font" Target="fonts/font5.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AB6267F-31C6-47BB-A0F8-7B998DD4E1FB}" type="datetimeFigureOut">
              <a:rPr lang="fa-IR" smtClean="0"/>
              <a:t>4/9/36</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D46A5471-4374-4FC1-9A3F-58F29C8D3542}"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B6267F-31C6-47BB-A0F8-7B998DD4E1FB}" type="datetimeFigureOut">
              <a:rPr lang="fa-IR" smtClean="0"/>
              <a:t>4/9/36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6A5471-4374-4FC1-9A3F-58F29C8D3542}"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B6267F-31C6-47BB-A0F8-7B998DD4E1FB}" type="datetimeFigureOut">
              <a:rPr lang="fa-IR" smtClean="0"/>
              <a:t>4/9/36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6A5471-4374-4FC1-9A3F-58F29C8D3542}"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B6267F-31C6-47BB-A0F8-7B998DD4E1FB}" type="datetimeFigureOut">
              <a:rPr lang="fa-IR" smtClean="0"/>
              <a:t>4/9/36</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D46A5471-4374-4FC1-9A3F-58F29C8D3542}"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AB6267F-31C6-47BB-A0F8-7B998DD4E1FB}" type="datetimeFigureOut">
              <a:rPr lang="fa-IR" smtClean="0"/>
              <a:t>4/9/36</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D46A5471-4374-4FC1-9A3F-58F29C8D3542}" type="slidenum">
              <a:rPr lang="fa-IR" smtClean="0"/>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AB6267F-31C6-47BB-A0F8-7B998DD4E1FB}" type="datetimeFigureOut">
              <a:rPr lang="fa-IR" smtClean="0"/>
              <a:t>4/9/36</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46A5471-4374-4FC1-9A3F-58F29C8D3542}"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AB6267F-31C6-47BB-A0F8-7B998DD4E1FB}" type="datetimeFigureOut">
              <a:rPr lang="fa-IR" smtClean="0"/>
              <a:t>4/9/36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D46A5471-4374-4FC1-9A3F-58F29C8D3542}" type="slidenum">
              <a:rPr lang="fa-IR" smtClean="0"/>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B6267F-31C6-47BB-A0F8-7B998DD4E1FB}" type="datetimeFigureOut">
              <a:rPr lang="fa-IR" smtClean="0"/>
              <a:t>4/9/36</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6A5471-4374-4FC1-9A3F-58F29C8D3542}"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B6267F-31C6-47BB-A0F8-7B998DD4E1FB}" type="datetimeFigureOut">
              <a:rPr lang="fa-IR" smtClean="0"/>
              <a:t>4/9/36</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46A5471-4374-4FC1-9A3F-58F29C8D3542}"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B6267F-31C6-47BB-A0F8-7B998DD4E1FB}" type="datetimeFigureOut">
              <a:rPr lang="fa-IR" smtClean="0"/>
              <a:t>4/9/36</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46A5471-4374-4FC1-9A3F-58F29C8D3542}"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AB6267F-31C6-47BB-A0F8-7B998DD4E1FB}" type="datetimeFigureOut">
              <a:rPr lang="fa-IR" smtClean="0"/>
              <a:t>4/9/36</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46A5471-4374-4FC1-9A3F-58F29C8D3542}" type="slidenum">
              <a:rPr lang="fa-IR" smtClean="0"/>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AB6267F-31C6-47BB-A0F8-7B998DD4E1FB}" type="datetimeFigureOut">
              <a:rPr lang="fa-IR" smtClean="0"/>
              <a:t>4/9/36</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46A5471-4374-4FC1-9A3F-58F29C8D3542}" type="slidenum">
              <a:rPr lang="fa-IR" smtClean="0"/>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cs typeface="2  Titr" pitchFamily="2" charset="-78"/>
              </a:rPr>
              <a:t>پوسيدگي</a:t>
            </a:r>
            <a:r>
              <a:rPr lang="fa-IR" dirty="0" smtClean="0"/>
              <a:t> </a:t>
            </a:r>
            <a:br>
              <a:rPr lang="fa-IR" dirty="0" smtClean="0"/>
            </a:br>
            <a:endParaRPr lang="fa-IR" dirty="0"/>
          </a:p>
        </p:txBody>
      </p:sp>
      <p:sp>
        <p:nvSpPr>
          <p:cNvPr id="3" name="Content Placeholder 2"/>
          <p:cNvSpPr>
            <a:spLocks noGrp="1"/>
          </p:cNvSpPr>
          <p:nvPr>
            <p:ph idx="1"/>
          </p:nvPr>
        </p:nvSpPr>
        <p:spPr>
          <a:xfrm>
            <a:off x="457200" y="1285860"/>
            <a:ext cx="8229600" cy="5572140"/>
          </a:xfrm>
        </p:spPr>
        <p:txBody>
          <a:bodyPr>
            <a:normAutofit fontScale="77500" lnSpcReduction="20000"/>
          </a:bodyPr>
          <a:lstStyle/>
          <a:p>
            <a:r>
              <a:rPr lang="fa-IR" dirty="0" smtClean="0">
                <a:cs typeface="B Nazanin" pitchFamily="2" charset="-78"/>
              </a:rPr>
              <a:t>مواد آلي بدن جانداران ، پس از مرگ به مواد معدني مرده تبديل مي شود.به اين عمل پوسيدگي مي گويند. سه عامل مهم در پوسيدگي نقش دارند: </a:t>
            </a:r>
            <a:br>
              <a:rPr lang="fa-IR" dirty="0" smtClean="0">
                <a:cs typeface="B Nazanin" pitchFamily="2" charset="-78"/>
              </a:rPr>
            </a:br>
            <a:r>
              <a:rPr lang="fa-IR" dirty="0" smtClean="0">
                <a:cs typeface="B Nazanin" pitchFamily="2" charset="-78"/>
              </a:rPr>
              <a:t>1 – آنزيم هاي موجود در سلولهاي جاندار </a:t>
            </a:r>
            <a:br>
              <a:rPr lang="fa-IR" dirty="0" smtClean="0">
                <a:cs typeface="B Nazanin" pitchFamily="2" charset="-78"/>
              </a:rPr>
            </a:br>
            <a:r>
              <a:rPr lang="fa-IR" dirty="0" smtClean="0">
                <a:cs typeface="B Nazanin" pitchFamily="2" charset="-78"/>
              </a:rPr>
              <a:t>2 – جانوران مردار خوار </a:t>
            </a:r>
            <a:br>
              <a:rPr lang="fa-IR" dirty="0" smtClean="0">
                <a:cs typeface="B Nazanin" pitchFamily="2" charset="-78"/>
              </a:rPr>
            </a:br>
            <a:r>
              <a:rPr lang="fa-IR" dirty="0" smtClean="0">
                <a:cs typeface="B Nazanin" pitchFamily="2" charset="-78"/>
              </a:rPr>
              <a:t>3 – ميکروبها، به ويژه باکتري ها و قارچ ها (تجزيه کننده ها) </a:t>
            </a:r>
            <a:br>
              <a:rPr lang="fa-IR" dirty="0" smtClean="0">
                <a:cs typeface="B Nazanin" pitchFamily="2" charset="-78"/>
              </a:rPr>
            </a:br>
            <a:r>
              <a:rPr lang="fa-IR" dirty="0" smtClean="0">
                <a:cs typeface="B Nazanin" pitchFamily="2" charset="-78"/>
              </a:rPr>
              <a:t>باکتري و قارچ ها که عامل اصلي پوسيدگي هستند روي ماده بي جان قرار مي گيرند و آنزيم هاي گوارشي از خود ترشح مي کنند. اين آنزيم ها مواد را تجزيه مي کنند. پس ميکروب ها مواد تجزيه شده را جذب مي کنند. بخش هاي نرم تر مانند پوست و ماهيچه سريعتر از بخش هاي سخت مثل استخوان ، پوسيده مي شوند. پوسيدگي با توليد گرما همراه است. بعضي باکتري ها به علت تنفس بي هوازي بوي بدي توليد مي کنند. براي انجام عمل پوسيدگي رطوبت کافي، گرماي کافي و اکسيژن لازم است و جسم مرده نبايد آغشته به مواد شيميايي که موجب مرگ تجزيه کنندگان مي شود مانند الکل، قير و روغن باشد. براي انجام پوسيدگي بايستي بقاياي مرده موجودات را در جايي قرار داده و تمام شرايط لازم براي پوسيدگي را فراهم کنيد. باغبانان چنين کاري را براي تهيه کود انجام مي دهند.  </a:t>
            </a:r>
            <a:endParaRPr lang="fa-IR" dirty="0">
              <a:cs typeface="B Nazanin" pitchFamily="2" charset="-78"/>
            </a:endParaRPr>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pitchFamily="2" charset="-78"/>
              </a:rPr>
              <a:t> اهميت پوسيدگي </a:t>
            </a:r>
            <a:endParaRPr lang="fa-IR" dirty="0">
              <a:cs typeface="2  Titr" pitchFamily="2" charset="-78"/>
            </a:endParaRPr>
          </a:p>
        </p:txBody>
      </p:sp>
      <p:sp>
        <p:nvSpPr>
          <p:cNvPr id="3" name="Content Placeholder 2"/>
          <p:cNvSpPr>
            <a:spLocks noGrp="1"/>
          </p:cNvSpPr>
          <p:nvPr>
            <p:ph idx="1"/>
          </p:nvPr>
        </p:nvSpPr>
        <p:spPr/>
        <p:txBody>
          <a:bodyPr/>
          <a:lstStyle/>
          <a:p>
            <a:pPr>
              <a:buNone/>
            </a:pPr>
            <a:r>
              <a:rPr lang="fa-IR" dirty="0" smtClean="0">
                <a:cs typeface="B Nazanin" pitchFamily="2" charset="-78"/>
              </a:rPr>
              <a:t> </a:t>
            </a:r>
          </a:p>
          <a:p>
            <a:pPr>
              <a:buNone/>
            </a:pPr>
            <a:r>
              <a:rPr lang="fa-IR" dirty="0" smtClean="0">
                <a:cs typeface="B Nazanin" pitchFamily="2" charset="-78"/>
              </a:rPr>
              <a:t>پوسيدگي از انباشته شدن بقاياي موجودات زنده جلوگيري مي کند و موجب کامل شدن چرخه عناصر شيميايي مانند کربن، نيتروژن و غيره مي شود. مواد پوسيده شده را مي توان به عنوان کود مورد مصرف قراردارد. از عمل پوسيدگي مي توان در از بين بردن زباله ها و تصفيه فاضلاب ها و توليد کود استفاده کرد.  </a:t>
            </a:r>
            <a:endParaRPr lang="fa-IR" dirty="0">
              <a:cs typeface="B Nazanin" pitchFamily="2" charset="-78"/>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cs typeface="2  Titr" pitchFamily="2" charset="-78"/>
              </a:rPr>
              <a:t>چرخه مواد در طبيعت </a:t>
            </a:r>
            <a:br>
              <a:rPr lang="fa-IR" dirty="0" smtClean="0">
                <a:cs typeface="2  Titr" pitchFamily="2" charset="-78"/>
              </a:rPr>
            </a:br>
            <a:endParaRPr lang="fa-IR" dirty="0">
              <a:cs typeface="2  Titr" pitchFamily="2" charset="-78"/>
            </a:endParaRPr>
          </a:p>
        </p:txBody>
      </p:sp>
      <p:sp>
        <p:nvSpPr>
          <p:cNvPr id="3" name="Content Placeholder 2"/>
          <p:cNvSpPr>
            <a:spLocks noGrp="1"/>
          </p:cNvSpPr>
          <p:nvPr>
            <p:ph idx="1"/>
          </p:nvPr>
        </p:nvSpPr>
        <p:spPr/>
        <p:txBody>
          <a:bodyPr/>
          <a:lstStyle/>
          <a:p>
            <a:r>
              <a:rPr lang="fa-IR" dirty="0" smtClean="0">
                <a:cs typeface="B Nazanin" pitchFamily="2" charset="-78"/>
              </a:rPr>
              <a:t>به حرکت عناصر و مواد مختلف از محيط به بدن جاندار و خروج دوباره آن از بدن جاندار به محيط که هميشه در حال تکرار است، چرخه مواد مي گويند. به عنوان نمونه مي توان به چرخه کربن و چرخه نيتروژن اشاره کرد.</a:t>
            </a:r>
            <a:endParaRPr lang="fa-IR" dirty="0">
              <a:cs typeface="B Nazanin" pitchFamily="2" charset="-78"/>
            </a:endParaRPr>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pitchFamily="2" charset="-78"/>
              </a:rPr>
              <a:t> انسان و زنجيره هاي غذايي </a:t>
            </a:r>
            <a:endParaRPr lang="fa-IR" dirty="0">
              <a:cs typeface="2  Titr" pitchFamily="2" charset="-78"/>
            </a:endParaRPr>
          </a:p>
        </p:txBody>
      </p:sp>
      <p:sp>
        <p:nvSpPr>
          <p:cNvPr id="3" name="Content Placeholder 2"/>
          <p:cNvSpPr>
            <a:spLocks noGrp="1"/>
          </p:cNvSpPr>
          <p:nvPr>
            <p:ph idx="1"/>
          </p:nvPr>
        </p:nvSpPr>
        <p:spPr>
          <a:xfrm>
            <a:off x="457200" y="1357298"/>
            <a:ext cx="8229600" cy="5214974"/>
          </a:xfrm>
        </p:spPr>
        <p:txBody>
          <a:bodyPr>
            <a:normAutofit fontScale="77500" lnSpcReduction="20000"/>
          </a:bodyPr>
          <a:lstStyle/>
          <a:p>
            <a:r>
              <a:rPr lang="fa-IR" dirty="0" smtClean="0">
                <a:cs typeface="B Nazanin" pitchFamily="2" charset="-78"/>
              </a:rPr>
              <a:t> </a:t>
            </a:r>
          </a:p>
          <a:p>
            <a:r>
              <a:rPr lang="fa-IR" dirty="0" smtClean="0">
                <a:cs typeface="B Nazanin" pitchFamily="2" charset="-78"/>
              </a:rPr>
              <a:t>گياهان مقدار بسيار اندکي از انرژي نوراني را که بر سطح برگ هاي آن مي تابد، جذب مي کنند. مقداري از اين انرژي منعکس مي شود و مقدار اندکي از آن نيز از برگ عبور مي کند و از سطح زيرين آن خارج مي شود، آن مقدار انرژي نور که در گياهان به صورت مواد آلي ذخيره مي شود، بازده تبديل انرژي، ناميده مي شود. انسان غذاهاي گياهي و جانوري مي خورد. از نظر اقتصاد و محيط زيست خوردن غذاهاي گياهي با صرفه تر است چون در اين صورت مقدار انرژي اي که در زنجيره ها هدر مي رود، کاهش مي يابد. </a:t>
            </a:r>
            <a:br>
              <a:rPr lang="fa-IR" dirty="0" smtClean="0">
                <a:cs typeface="B Nazanin" pitchFamily="2" charset="-78"/>
              </a:rPr>
            </a:br>
            <a:r>
              <a:rPr lang="fa-IR" dirty="0" smtClean="0">
                <a:cs typeface="B Nazanin" pitchFamily="2" charset="-78"/>
              </a:rPr>
              <a:t>ما علاوه بر انرژي بسياري از موادي را که براي ادامه زندگي لازم داريم از زنجيره هاي غذايي به دست مي آوريم مانند ويتامين </a:t>
            </a:r>
            <a:r>
              <a:rPr lang="en-US" dirty="0" smtClean="0">
                <a:cs typeface="B Nazanin" pitchFamily="2" charset="-78"/>
              </a:rPr>
              <a:t>D </a:t>
            </a:r>
            <a:r>
              <a:rPr lang="fa-IR" dirty="0" smtClean="0">
                <a:cs typeface="B Nazanin" pitchFamily="2" charset="-78"/>
              </a:rPr>
              <a:t>که توسط جانداران ريز فتوسنتز کننده در درياها ساخته مي شود. جانوران کوچک درياها اين ويتامين را وارد بدنشان مي کنند. ماهي با خوردن اين جانوران کوچک اين ويتامين را از آنها مي گيرند. ويتامين </a:t>
            </a:r>
            <a:r>
              <a:rPr lang="en-US" dirty="0" smtClean="0">
                <a:cs typeface="B Nazanin" pitchFamily="2" charset="-78"/>
              </a:rPr>
              <a:t>D </a:t>
            </a:r>
            <a:r>
              <a:rPr lang="fa-IR" dirty="0" smtClean="0">
                <a:cs typeface="B Nazanin" pitchFamily="2" charset="-78"/>
              </a:rPr>
              <a:t>در جگر ماهي انباشته مي شود و انسان با خوردن ماهي آن را دريافت مي کند. بعضي از سم ها مانند </a:t>
            </a:r>
            <a:r>
              <a:rPr lang="en-US" dirty="0" smtClean="0">
                <a:cs typeface="B Nazanin" pitchFamily="2" charset="-78"/>
              </a:rPr>
              <a:t>DDT </a:t>
            </a:r>
            <a:r>
              <a:rPr lang="fa-IR" dirty="0" smtClean="0">
                <a:cs typeface="B Nazanin" pitchFamily="2" charset="-78"/>
              </a:rPr>
              <a:t>و ترکيبات جيوه نيز مدت زيادي باقي مي مانند و وارد بدن جانداران مي شوند.  </a:t>
            </a:r>
            <a:endParaRPr lang="fa-IR" dirty="0">
              <a:cs typeface="B Nazanin" pitchFamily="2" charset="-78"/>
            </a:endParaRPr>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82</TotalTime>
  <Words>89</Words>
  <Application>Microsoft Office PowerPoint</Application>
  <PresentationFormat>On-screen Show (4:3)</PresentationFormat>
  <Paragraphs>10</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Tahoma</vt:lpstr>
      <vt:lpstr>Franklin Gothic Medium</vt:lpstr>
      <vt:lpstr>2  Titr</vt:lpstr>
      <vt:lpstr>Franklin Gothic Book</vt:lpstr>
      <vt:lpstr>B Nazanin</vt:lpstr>
      <vt:lpstr>Wingdings 2</vt:lpstr>
      <vt:lpstr>Trek</vt:lpstr>
      <vt:lpstr>پوسيدگي  </vt:lpstr>
      <vt:lpstr> اهميت پوسيدگي </vt:lpstr>
      <vt:lpstr>چرخه مواد در طبيعت  </vt:lpstr>
      <vt:lpstr> انسان و زنجيره هاي غذايي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تغذیه و بوم شناسی</dc:title>
  <dc:creator>CafeNet</dc:creator>
  <cp:lastModifiedBy>admin</cp:lastModifiedBy>
  <cp:revision>16</cp:revision>
  <dcterms:created xsi:type="dcterms:W3CDTF">2012-12-17T15:15:16Z</dcterms:created>
  <dcterms:modified xsi:type="dcterms:W3CDTF">2015-01-29T05:41:55Z</dcterms:modified>
</cp:coreProperties>
</file>