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Lst>
  <p:sldIdLst>
    <p:sldId id="263" r:id="rId2"/>
    <p:sldId id="264" r:id="rId3"/>
    <p:sldId id="265" r:id="rId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5pPr>
    <a:lvl6pPr marL="2286000" algn="r" defTabSz="914400" rtl="1"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6pPr>
    <a:lvl7pPr marL="2743200" algn="r" defTabSz="914400" rtl="1"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7pPr>
    <a:lvl8pPr marL="3200400" algn="r" defTabSz="914400" rtl="1"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8pPr>
    <a:lvl9pPr marL="3657600" algn="r" defTabSz="914400" rtl="1" eaLnBrk="1" latinLnBrk="0" hangingPunct="1">
      <a:defRPr kern="1200">
        <a:solidFill>
          <a:schemeClr val="tx1"/>
        </a:solidFill>
        <a:effectLst>
          <a:outerShdw blurRad="38100" dist="38100" dir="2700000" algn="tl">
            <a:srgbClr val="000000">
              <a:alpha val="43137"/>
            </a:srgbClr>
          </a:outerShdw>
        </a:effectLst>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63" d="100"/>
          <a:sy n="63" d="100"/>
        </p:scale>
        <p:origin x="-69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7D011C-72B9-43AD-8DFB-4DCF42C1C5F5}" type="slidenum">
              <a:rPr lang="ar-SA"/>
              <a:pPr>
                <a:defRPr/>
              </a:pPr>
              <a:t>‹#›</a:t>
            </a:fld>
            <a:endParaRPr lang="en-US"/>
          </a:p>
        </p:txBody>
      </p:sp>
    </p:spTree>
    <p:extLst>
      <p:ext uri="{BB962C8B-B14F-4D97-AF65-F5344CB8AC3E}">
        <p14:creationId xmlns:p14="http://schemas.microsoft.com/office/powerpoint/2010/main" val="3115332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5D7419-68B7-4E85-A2F9-492174C465B5}" type="slidenum">
              <a:rPr lang="ar-SA"/>
              <a:pPr>
                <a:defRPr/>
              </a:pPr>
              <a:t>‹#›</a:t>
            </a:fld>
            <a:endParaRPr lang="en-US"/>
          </a:p>
        </p:txBody>
      </p:sp>
    </p:spTree>
    <p:extLst>
      <p:ext uri="{BB962C8B-B14F-4D97-AF65-F5344CB8AC3E}">
        <p14:creationId xmlns:p14="http://schemas.microsoft.com/office/powerpoint/2010/main" val="123095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ABB5B1-5880-4ED8-B469-735CE1F0A82A}" type="slidenum">
              <a:rPr lang="ar-SA"/>
              <a:pPr>
                <a:defRPr/>
              </a:pPr>
              <a:t>‹#›</a:t>
            </a:fld>
            <a:endParaRPr lang="en-US"/>
          </a:p>
        </p:txBody>
      </p:sp>
    </p:spTree>
    <p:extLst>
      <p:ext uri="{BB962C8B-B14F-4D97-AF65-F5344CB8AC3E}">
        <p14:creationId xmlns:p14="http://schemas.microsoft.com/office/powerpoint/2010/main" val="1717577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CA10AC-679F-4917-9FBF-32BD1B158A14}" type="slidenum">
              <a:rPr lang="ar-SA"/>
              <a:pPr>
                <a:defRPr/>
              </a:pPr>
              <a:t>‹#›</a:t>
            </a:fld>
            <a:endParaRPr lang="en-US"/>
          </a:p>
        </p:txBody>
      </p:sp>
    </p:spTree>
    <p:extLst>
      <p:ext uri="{BB962C8B-B14F-4D97-AF65-F5344CB8AC3E}">
        <p14:creationId xmlns:p14="http://schemas.microsoft.com/office/powerpoint/2010/main" val="1729041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E25A6D8E-BDB9-4D88-8443-57552C139433}" type="slidenum">
              <a:rPr lang="ar-SA"/>
              <a:pPr>
                <a:defRPr/>
              </a:pPr>
              <a:t>‹#›</a:t>
            </a:fld>
            <a:endParaRPr lang="en-US"/>
          </a:p>
        </p:txBody>
      </p:sp>
    </p:spTree>
    <p:extLst>
      <p:ext uri="{BB962C8B-B14F-4D97-AF65-F5344CB8AC3E}">
        <p14:creationId xmlns:p14="http://schemas.microsoft.com/office/powerpoint/2010/main" val="2996578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D5605F-A99B-4BAC-BA1D-95A3A98104BD}" type="slidenum">
              <a:rPr lang="ar-SA"/>
              <a:pPr>
                <a:defRPr/>
              </a:pPr>
              <a:t>‹#›</a:t>
            </a:fld>
            <a:endParaRPr lang="en-US"/>
          </a:p>
        </p:txBody>
      </p:sp>
    </p:spTree>
    <p:extLst>
      <p:ext uri="{BB962C8B-B14F-4D97-AF65-F5344CB8AC3E}">
        <p14:creationId xmlns:p14="http://schemas.microsoft.com/office/powerpoint/2010/main" val="2653050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6D455B-D902-4581-9F79-C57BFB6D70E9}" type="slidenum">
              <a:rPr lang="ar-SA"/>
              <a:pPr>
                <a:defRPr/>
              </a:pPr>
              <a:t>‹#›</a:t>
            </a:fld>
            <a:endParaRPr lang="en-US"/>
          </a:p>
        </p:txBody>
      </p:sp>
    </p:spTree>
    <p:extLst>
      <p:ext uri="{BB962C8B-B14F-4D97-AF65-F5344CB8AC3E}">
        <p14:creationId xmlns:p14="http://schemas.microsoft.com/office/powerpoint/2010/main" val="142109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4A2874-B450-45A0-A888-A2ACBCB8BD8D}" type="slidenum">
              <a:rPr lang="ar-SA"/>
              <a:pPr>
                <a:defRPr/>
              </a:pPr>
              <a:t>‹#›</a:t>
            </a:fld>
            <a:endParaRPr lang="en-US"/>
          </a:p>
        </p:txBody>
      </p:sp>
    </p:spTree>
    <p:extLst>
      <p:ext uri="{BB962C8B-B14F-4D97-AF65-F5344CB8AC3E}">
        <p14:creationId xmlns:p14="http://schemas.microsoft.com/office/powerpoint/2010/main" val="275210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AF209C-790B-4838-B27A-1333902E38D1}" type="slidenum">
              <a:rPr lang="ar-SA"/>
              <a:pPr>
                <a:defRPr/>
              </a:pPr>
              <a:t>‹#›</a:t>
            </a:fld>
            <a:endParaRPr lang="en-US"/>
          </a:p>
        </p:txBody>
      </p:sp>
    </p:spTree>
    <p:extLst>
      <p:ext uri="{BB962C8B-B14F-4D97-AF65-F5344CB8AC3E}">
        <p14:creationId xmlns:p14="http://schemas.microsoft.com/office/powerpoint/2010/main" val="377601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00483F-F41B-41C2-A4CF-13DCCD4B395F}" type="slidenum">
              <a:rPr lang="ar-SA"/>
              <a:pPr>
                <a:defRPr/>
              </a:pPr>
              <a:t>‹#›</a:t>
            </a:fld>
            <a:endParaRPr lang="en-US"/>
          </a:p>
        </p:txBody>
      </p:sp>
    </p:spTree>
    <p:extLst>
      <p:ext uri="{BB962C8B-B14F-4D97-AF65-F5344CB8AC3E}">
        <p14:creationId xmlns:p14="http://schemas.microsoft.com/office/powerpoint/2010/main" val="146677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4BE096F-DCC8-4CB2-989F-D40DA0D44051}" type="slidenum">
              <a:rPr lang="ar-SA"/>
              <a:pPr>
                <a:defRPr/>
              </a:pPr>
              <a:t>‹#›</a:t>
            </a:fld>
            <a:endParaRPr lang="en-US"/>
          </a:p>
        </p:txBody>
      </p:sp>
    </p:spTree>
    <p:extLst>
      <p:ext uri="{BB962C8B-B14F-4D97-AF65-F5344CB8AC3E}">
        <p14:creationId xmlns:p14="http://schemas.microsoft.com/office/powerpoint/2010/main" val="140655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7A912D-6904-4AD9-8F46-D35FDAE9DF89}" type="slidenum">
              <a:rPr lang="ar-SA"/>
              <a:pPr>
                <a:defRPr/>
              </a:pPr>
              <a:t>‹#›</a:t>
            </a:fld>
            <a:endParaRPr lang="en-US"/>
          </a:p>
        </p:txBody>
      </p:sp>
    </p:spTree>
    <p:extLst>
      <p:ext uri="{BB962C8B-B14F-4D97-AF65-F5344CB8AC3E}">
        <p14:creationId xmlns:p14="http://schemas.microsoft.com/office/powerpoint/2010/main" val="97422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959776-A61E-4E1C-A901-0E719618FCF5}" type="slidenum">
              <a:rPr lang="ar-SA"/>
              <a:pPr>
                <a:defRPr/>
              </a:pPr>
              <a:t>‹#›</a:t>
            </a:fld>
            <a:endParaRPr lang="en-US"/>
          </a:p>
        </p:txBody>
      </p:sp>
    </p:spTree>
    <p:extLst>
      <p:ext uri="{BB962C8B-B14F-4D97-AF65-F5344CB8AC3E}">
        <p14:creationId xmlns:p14="http://schemas.microsoft.com/office/powerpoint/2010/main" val="40442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ffectLst/>
              </a:defRPr>
            </a:lvl1pPr>
          </a:lstStyle>
          <a:p>
            <a:pPr>
              <a:defRPr/>
            </a:pPr>
            <a:endParaRPr lang="en-US"/>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ffectLst/>
              </a:defRPr>
            </a:lvl1pPr>
          </a:lstStyle>
          <a:p>
            <a:pPr>
              <a:defRPr/>
            </a:pPr>
            <a:endParaRPr lang="en-US"/>
          </a:p>
        </p:txBody>
      </p:sp>
      <p:sp>
        <p:nvSpPr>
          <p:cNvPr id="43014"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effectLst/>
              </a:defRPr>
            </a:lvl1pPr>
          </a:lstStyle>
          <a:p>
            <a:pPr>
              <a:defRPr/>
            </a:pPr>
            <a:fld id="{C80AC41C-2ADF-4121-B185-04B316CBBF58}"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smtClean="0">
                <a:cs typeface="B Badr" pitchFamily="2" charset="-78"/>
              </a:rPr>
              <a:t>موتور دوکی شکل</a:t>
            </a:r>
            <a:endParaRPr lang="en-US" smtClean="0">
              <a:cs typeface="B Badr" pitchFamily="2" charset="-78"/>
            </a:endParaRPr>
          </a:p>
        </p:txBody>
      </p:sp>
      <p:sp>
        <p:nvSpPr>
          <p:cNvPr id="11267" name="Rectangle 3"/>
          <p:cNvSpPr>
            <a:spLocks noGrp="1" noChangeArrowheads="1"/>
          </p:cNvSpPr>
          <p:nvPr>
            <p:ph type="body" sz="half" idx="2"/>
          </p:nvPr>
        </p:nvSpPr>
        <p:spPr/>
        <p:txBody>
          <a:bodyPr/>
          <a:lstStyle/>
          <a:p>
            <a:pPr eaLnBrk="1" hangingPunct="1">
              <a:lnSpc>
                <a:spcPct val="90000"/>
              </a:lnSpc>
            </a:pPr>
            <a:r>
              <a:rPr lang="fa-IR" sz="2000" smtClean="0">
                <a:cs typeface="B Badr" pitchFamily="2" charset="-78"/>
              </a:rPr>
              <a:t>موتور دوکی شکل که محور دوکی شکل نیز نامیده میشوند مسئول چرخاندن پلاتر دیسک سخت است.این موتور بسیار سخت کار است وباید پایداری،قابلیت اطمینان و هزاران ساعت کار مداوم،برای عملکرد مناسب دیسک سخت را تامین کند.</a:t>
            </a:r>
          </a:p>
          <a:p>
            <a:pPr eaLnBrk="1" hangingPunct="1">
              <a:lnSpc>
                <a:spcPct val="90000"/>
              </a:lnSpc>
            </a:pPr>
            <a:r>
              <a:rPr lang="fa-IR" sz="2000" smtClean="0">
                <a:cs typeface="B Badr" pitchFamily="2" charset="-78"/>
              </a:rPr>
              <a:t>امروزه به دلیل افزایش سرعت موتور دوکی شکل در اکثر درایوها مقدار نویز،گرما ولرزش تولید شده به وسیله ی آن زیاد است که میتواند باعث خرابی دیسک سخت شود لذا برای دیسک سخت های امروزی که سرعت آنها بالاتر است از خنک کننده استفاده میشود.</a:t>
            </a:r>
            <a:endParaRPr lang="en-US" sz="2000" smtClean="0">
              <a:cs typeface="B Badr" pitchFamily="2" charset="-78"/>
            </a:endParaRPr>
          </a:p>
        </p:txBody>
      </p:sp>
      <p:pic>
        <p:nvPicPr>
          <p:cNvPr id="11268" name="Picture 5" descr="hdd_13"/>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95288" y="1628775"/>
            <a:ext cx="3746500" cy="337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9" name="Picture 7" descr="0158">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122238"/>
            <a:ext cx="4270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8" descr="0455">
            <a:hlinkClick r:id="" action="ppaction://hlinkshowjump?jump=las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11588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9" descr="0269">
            <a:hlinkClick r:id="" action="ppaction://noaction"/>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288" y="1158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ar-SA" smtClean="0">
                <a:cs typeface="B Badr" pitchFamily="2" charset="-78"/>
              </a:rPr>
              <a:t>نحوه ی ذخیره سازی اطلاعات در دیسک سخت</a:t>
            </a:r>
            <a:endParaRPr lang="en-US" smtClean="0">
              <a:cs typeface="B Badr" pitchFamily="2" charset="-78"/>
            </a:endParaRPr>
          </a:p>
        </p:txBody>
      </p:sp>
      <p:sp>
        <p:nvSpPr>
          <p:cNvPr id="12291" name="Rectangle 5"/>
          <p:cNvSpPr>
            <a:spLocks noGrp="1" noChangeArrowheads="1"/>
          </p:cNvSpPr>
          <p:nvPr>
            <p:ph type="body" sz="half" idx="2"/>
          </p:nvPr>
        </p:nvSpPr>
        <p:spPr/>
        <p:txBody>
          <a:bodyPr/>
          <a:lstStyle/>
          <a:p>
            <a:pPr eaLnBrk="1" hangingPunct="1">
              <a:lnSpc>
                <a:spcPct val="90000"/>
              </a:lnSpc>
            </a:pPr>
            <a:r>
              <a:rPr lang="fa-IR" sz="2000" smtClean="0">
                <a:cs typeface="B Badr" pitchFamily="2" charset="-78"/>
              </a:rPr>
              <a:t>هر دیک سخت دارای تعدادی پلاتر وهر پلاتر دارای دوطرف(</a:t>
            </a:r>
            <a:r>
              <a:rPr lang="en-US" sz="2000" smtClean="0">
                <a:cs typeface="B Badr" pitchFamily="2" charset="-78"/>
              </a:rPr>
              <a:t>(</a:t>
            </a:r>
            <a:r>
              <a:rPr lang="en-US" sz="2000" smtClean="0">
                <a:latin typeface="Bell MT" pitchFamily="18" charset="0"/>
                <a:cs typeface="B Badr" pitchFamily="2" charset="-78"/>
              </a:rPr>
              <a:t>side</a:t>
            </a:r>
            <a:r>
              <a:rPr lang="fa-IR" sz="2000" smtClean="0">
                <a:cs typeface="B Badr" pitchFamily="2" charset="-78"/>
              </a:rPr>
              <a:t> میباشد در هر طرف یک هد مغناطیسی برای خواندن و نوشتن وجود دارد.هر طرف پلاتر به تعدادی شیار(</a:t>
            </a:r>
            <a:r>
              <a:rPr lang="en-US" sz="2000" smtClean="0">
                <a:cs typeface="B Badr" pitchFamily="2" charset="-78"/>
              </a:rPr>
              <a:t>(</a:t>
            </a:r>
            <a:r>
              <a:rPr lang="en-US" sz="2000" smtClean="0">
                <a:latin typeface="Bell MT" pitchFamily="18" charset="0"/>
                <a:cs typeface="B Badr" pitchFamily="2" charset="-78"/>
              </a:rPr>
              <a:t>track</a:t>
            </a:r>
            <a:r>
              <a:rPr lang="fa-IR" sz="2000" smtClean="0">
                <a:cs typeface="B Badr" pitchFamily="2" charset="-78"/>
              </a:rPr>
              <a:t>و هر شیار به بخشهایی به نام سکتور تقسیم میشود که هر سکتور 512بایت داده را نگه میدارد.وکل شیارهای موجود روی تمام طرفها که هم قطر باشند تشکیل یک سیلندر میدهند.سیلندر بخشهایی از تمام پلاتر ها است که بدو جابجایی هدها امکان دسترسی به آنها وجود داردا به محل شیاری که هد روی آن قرار گرفته است به عنوان شماره ی استوانه اشاره میشود.</a:t>
            </a:r>
          </a:p>
          <a:p>
            <a:pPr eaLnBrk="1" hangingPunct="1">
              <a:lnSpc>
                <a:spcPct val="90000"/>
              </a:lnSpc>
            </a:pPr>
            <a:r>
              <a:rPr lang="fa-IR" sz="2000" smtClean="0">
                <a:cs typeface="B Badr" pitchFamily="2" charset="-78"/>
              </a:rPr>
              <a:t>در این صورت کل فضای دیسک برابر است با</a:t>
            </a:r>
            <a:endParaRPr lang="en-US" sz="2000" smtClean="0">
              <a:cs typeface="B Badr" pitchFamily="2" charset="-78"/>
            </a:endParaRPr>
          </a:p>
          <a:p>
            <a:pPr eaLnBrk="1" hangingPunct="1">
              <a:lnSpc>
                <a:spcPct val="90000"/>
              </a:lnSpc>
            </a:pPr>
            <a:r>
              <a:rPr lang="en-US" sz="2000" smtClean="0">
                <a:cs typeface="B Badr" pitchFamily="2" charset="-78"/>
              </a:rPr>
              <a:t>512*(</a:t>
            </a:r>
            <a:r>
              <a:rPr lang="en-US" sz="2000" smtClean="0">
                <a:latin typeface="Bell MT" pitchFamily="18" charset="0"/>
                <a:cs typeface="B Badr" pitchFamily="2" charset="-78"/>
              </a:rPr>
              <a:t>sector</a:t>
            </a:r>
            <a:r>
              <a:rPr lang="en-US" sz="2000" smtClean="0">
                <a:cs typeface="B Badr" pitchFamily="2" charset="-78"/>
              </a:rPr>
              <a:t>)*(</a:t>
            </a:r>
            <a:r>
              <a:rPr lang="en-US" sz="2000" smtClean="0">
                <a:latin typeface="Bell MT" pitchFamily="18" charset="0"/>
                <a:cs typeface="B Badr" pitchFamily="2" charset="-78"/>
              </a:rPr>
              <a:t>tracks</a:t>
            </a:r>
            <a:r>
              <a:rPr lang="en-US" sz="2000" smtClean="0">
                <a:cs typeface="B Badr" pitchFamily="2" charset="-78"/>
              </a:rPr>
              <a:t>)*(</a:t>
            </a:r>
            <a:r>
              <a:rPr lang="en-US" sz="2000" smtClean="0">
                <a:latin typeface="Bell MT" pitchFamily="18" charset="0"/>
                <a:cs typeface="B Badr" pitchFamily="2" charset="-78"/>
              </a:rPr>
              <a:t>sides</a:t>
            </a:r>
            <a:r>
              <a:rPr lang="en-US" sz="2000" smtClean="0">
                <a:cs typeface="B Badr" pitchFamily="2" charset="-78"/>
              </a:rPr>
              <a:t>)</a:t>
            </a:r>
          </a:p>
        </p:txBody>
      </p:sp>
      <p:pic>
        <p:nvPicPr>
          <p:cNvPr id="12292" name="Picture 6" descr="z_q_cylinder"/>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01725" y="2397125"/>
            <a:ext cx="2751138" cy="2932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3" name="Picture 7" descr="0158">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27988" y="115888"/>
            <a:ext cx="4270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8" descr="0455">
            <a:hlinkClick r:id="" action="ppaction://hlinkshowjump?jump=las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11588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9" descr="0269">
            <a:hlinkClick r:id="" action="ppaction://noaction"/>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288" y="1158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ar-SA" smtClean="0">
                <a:cs typeface="B Badr" pitchFamily="2" charset="-78"/>
              </a:rPr>
              <a:t>مشخصات اصلی دیسک سخت</a:t>
            </a:r>
            <a:endParaRPr lang="en-US" smtClean="0">
              <a:cs typeface="B Badr" pitchFamily="2" charset="-78"/>
            </a:endParaRPr>
          </a:p>
        </p:txBody>
      </p:sp>
      <p:sp>
        <p:nvSpPr>
          <p:cNvPr id="13315" name="Rectangle 3"/>
          <p:cNvSpPr>
            <a:spLocks noGrp="1" noChangeArrowheads="1"/>
          </p:cNvSpPr>
          <p:nvPr>
            <p:ph type="body" idx="1"/>
          </p:nvPr>
        </p:nvSpPr>
        <p:spPr/>
        <p:txBody>
          <a:bodyPr/>
          <a:lstStyle/>
          <a:p>
            <a:pPr eaLnBrk="1" hangingPunct="1">
              <a:lnSpc>
                <a:spcPct val="80000"/>
              </a:lnSpc>
            </a:pPr>
            <a:r>
              <a:rPr lang="fa-IR" sz="1800" smtClean="0">
                <a:cs typeface="B Badr" pitchFamily="2" charset="-78"/>
              </a:rPr>
              <a:t>ظرفیت:ظرفیت دیسک سخت برای کاربرانی همچون طراحان گرافیک یا افرادی که روی فیلمهای ویدئویی کار میکنند،از اهمیت بیشتری برخوردار است.در صورت ضرورت استفاده از فضای ذخیره سازی بالا میتوان از یک دیسک سخت با ظرفیت بالا و یا دو دیسک سخت استفاده نمود.</a:t>
            </a:r>
          </a:p>
          <a:p>
            <a:pPr eaLnBrk="1" hangingPunct="1">
              <a:lnSpc>
                <a:spcPct val="80000"/>
              </a:lnSpc>
            </a:pPr>
            <a:r>
              <a:rPr lang="fa-IR" sz="1800" smtClean="0">
                <a:cs typeface="B Badr" pitchFamily="2" charset="-78"/>
              </a:rPr>
              <a:t>بافر:زمانی که یک پردازنده درخواست اطلاعاتی را مینماید دیسک سخت علاوه بر اینکه باید بازیابی داده درخواستی را انجام دهد مسئولیت استقرار داده در بافر مربوطه به خود را نیز بر عهده دارد.بدین ترتیب در صورتی که پردازنده درخواست مجدد اطلاعات قبلی را داشته باشد این اطلاعات از طریق بافر دیسک سخت تامین خواهد شد.</a:t>
            </a:r>
          </a:p>
          <a:p>
            <a:pPr eaLnBrk="1" hangingPunct="1">
              <a:lnSpc>
                <a:spcPct val="80000"/>
              </a:lnSpc>
            </a:pPr>
            <a:r>
              <a:rPr lang="fa-IR" sz="1800" smtClean="0">
                <a:cs typeface="B Badr" pitchFamily="2" charset="-78"/>
              </a:rPr>
              <a:t>سرعت دوران صفحه:سرعت دورانی پلاتر ها ثابت است واز مشخصه های دیسک سخت است.رایجترین سرعتها عبارتند از:5400،7200،10000،15000  دور در دقیقه.به طورکلی میتوان گفت که هرچه سرعت چرخش دیسک بالاتر باشد زمان پاسخ درایو به درخواسته نیز سریعتر خواهد بود زیرا هدهای خواندن/نوشتن میتوانند بسیار سریعتر به نقطه مقصد برسند.</a:t>
            </a:r>
          </a:p>
          <a:p>
            <a:pPr eaLnBrk="1" hangingPunct="1">
              <a:lnSpc>
                <a:spcPct val="80000"/>
              </a:lnSpc>
            </a:pPr>
            <a:r>
              <a:rPr lang="fa-IR" sz="1800" smtClean="0">
                <a:cs typeface="B Badr" pitchFamily="2" charset="-78"/>
              </a:rPr>
              <a:t>واسط:علاوه بر دو مورد بالا نوع انتقال اطلاعات از دیسک سخت به برد اصلی نیز باهم فرق میکند وبرای این کار از واسطهای زیر میتوان استفاده کرد:</a:t>
            </a:r>
            <a:endParaRPr lang="en-US" sz="1800" smtClean="0">
              <a:cs typeface="B Badr" pitchFamily="2" charset="-78"/>
            </a:endParaRPr>
          </a:p>
          <a:p>
            <a:pPr eaLnBrk="1" hangingPunct="1">
              <a:lnSpc>
                <a:spcPct val="80000"/>
              </a:lnSpc>
            </a:pPr>
            <a:r>
              <a:rPr lang="en-US" sz="1800" smtClean="0">
                <a:latin typeface="Bell MT" pitchFamily="18" charset="0"/>
                <a:cs typeface="B Badr" pitchFamily="2" charset="-78"/>
              </a:rPr>
              <a:t>PATA (IDE)interface-</a:t>
            </a:r>
          </a:p>
          <a:p>
            <a:pPr eaLnBrk="1" hangingPunct="1">
              <a:lnSpc>
                <a:spcPct val="80000"/>
              </a:lnSpc>
            </a:pPr>
            <a:r>
              <a:rPr lang="en-US" sz="1800" smtClean="0">
                <a:latin typeface="Bell MT" pitchFamily="18" charset="0"/>
                <a:cs typeface="B Badr" pitchFamily="2" charset="-78"/>
              </a:rPr>
              <a:t>SATA interface-</a:t>
            </a:r>
          </a:p>
          <a:p>
            <a:pPr eaLnBrk="1" hangingPunct="1">
              <a:lnSpc>
                <a:spcPct val="80000"/>
              </a:lnSpc>
            </a:pPr>
            <a:r>
              <a:rPr lang="en-US" sz="1800" smtClean="0">
                <a:latin typeface="Bell MT" pitchFamily="18" charset="0"/>
                <a:cs typeface="B Badr" pitchFamily="2" charset="-78"/>
              </a:rPr>
              <a:t>SCSI interface-</a:t>
            </a:r>
          </a:p>
          <a:p>
            <a:pPr eaLnBrk="1" hangingPunct="1">
              <a:lnSpc>
                <a:spcPct val="80000"/>
              </a:lnSpc>
            </a:pPr>
            <a:r>
              <a:rPr lang="en-US" sz="1800" smtClean="0">
                <a:latin typeface="Bell MT" pitchFamily="18" charset="0"/>
                <a:cs typeface="B Badr" pitchFamily="2" charset="-78"/>
              </a:rPr>
              <a:t>SAS interface-</a:t>
            </a:r>
            <a:endParaRPr lang="fa-IR" sz="1800" smtClean="0">
              <a:latin typeface="Bell MT" pitchFamily="18" charset="0"/>
              <a:cs typeface="B Badr" pitchFamily="2" charset="-78"/>
            </a:endParaRPr>
          </a:p>
          <a:p>
            <a:pPr eaLnBrk="1" hangingPunct="1">
              <a:lnSpc>
                <a:spcPct val="80000"/>
              </a:lnSpc>
            </a:pPr>
            <a:endParaRPr lang="fa-IR" sz="1800" smtClean="0">
              <a:cs typeface="B Badr" pitchFamily="2" charset="-78"/>
            </a:endParaRPr>
          </a:p>
        </p:txBody>
      </p:sp>
      <p:pic>
        <p:nvPicPr>
          <p:cNvPr id="13316" name="Picture 4" descr="0158">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7988" y="115888"/>
            <a:ext cx="4270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0455">
            <a:hlinkClick r:id="" action="ppaction://hlinkshowjump?jump=las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9788" y="115888"/>
            <a:ext cx="43338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0543">
            <a:hlinkClick r:id="" action="ppaction://hlinkshowjump?jump=nextslide"/>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088" y="115888"/>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620</TotalTime>
  <Words>401</Words>
  <Application>Microsoft Office PowerPoint</Application>
  <PresentationFormat>On-screen Show (4:3)</PresentationFormat>
  <Paragraphs>16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B Badr</vt:lpstr>
      <vt:lpstr>Blackadder ITC</vt:lpstr>
      <vt:lpstr>Bell MT</vt:lpstr>
      <vt:lpstr>Default Design</vt:lpstr>
      <vt:lpstr>موتور دوکی شکل</vt:lpstr>
      <vt:lpstr>نحوه ی ذخیره سازی اطلاعات در دیسک سخت</vt:lpstr>
      <vt:lpstr>مشخصات اصلی دیسک سخت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blue sky</dc:creator>
  <cp:lastModifiedBy>admin</cp:lastModifiedBy>
  <cp:revision>8</cp:revision>
  <dcterms:created xsi:type="dcterms:W3CDTF">2011-03-30T09:02:31Z</dcterms:created>
  <dcterms:modified xsi:type="dcterms:W3CDTF">2015-01-27T05:51:14Z</dcterms:modified>
</cp:coreProperties>
</file>