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32" r:id="rId2"/>
  </p:sldMasterIdLst>
  <p:notesMasterIdLst>
    <p:notesMasterId r:id="rId24"/>
  </p:notesMasterIdLst>
  <p:sldIdLst>
    <p:sldId id="260" r:id="rId3"/>
    <p:sldId id="346" r:id="rId4"/>
    <p:sldId id="282" r:id="rId5"/>
    <p:sldId id="337" r:id="rId6"/>
    <p:sldId id="334" r:id="rId7"/>
    <p:sldId id="335" r:id="rId8"/>
    <p:sldId id="336" r:id="rId9"/>
    <p:sldId id="329" r:id="rId10"/>
    <p:sldId id="330" r:id="rId11"/>
    <p:sldId id="355" r:id="rId12"/>
    <p:sldId id="356" r:id="rId13"/>
    <p:sldId id="293" r:id="rId14"/>
    <p:sldId id="354" r:id="rId15"/>
    <p:sldId id="348" r:id="rId16"/>
    <p:sldId id="349" r:id="rId17"/>
    <p:sldId id="350" r:id="rId18"/>
    <p:sldId id="351" r:id="rId19"/>
    <p:sldId id="352" r:id="rId20"/>
    <p:sldId id="357" r:id="rId21"/>
    <p:sldId id="325" r:id="rId22"/>
    <p:sldId id="327"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4A4A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486" autoAdjust="0"/>
  </p:normalViewPr>
  <p:slideViewPr>
    <p:cSldViewPr>
      <p:cViewPr>
        <p:scale>
          <a:sx n="100" d="100"/>
          <a:sy n="100" d="100"/>
        </p:scale>
        <p:origin x="-1002" y="4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E341D9-4E09-954C-AFC2-A7620773DBD0}" type="doc">
      <dgm:prSet loTypeId="urn:microsoft.com/office/officeart/2005/8/layout/hProcess9" loCatId="process" qsTypeId="urn:microsoft.com/office/officeart/2005/8/quickstyle/simple4" qsCatId="simple" csTypeId="urn:microsoft.com/office/officeart/2005/8/colors/colorful2" csCatId="colorful" phldr="1"/>
      <dgm:spPr/>
      <dgm:t>
        <a:bodyPr/>
        <a:lstStyle/>
        <a:p>
          <a:endParaRPr lang="en-US"/>
        </a:p>
      </dgm:t>
    </dgm:pt>
    <dgm:pt modelId="{D27A647E-BAFF-0944-B7FF-957FB43A9497}">
      <dgm:prSet phldrT="[Text]"/>
      <dgm:spPr>
        <a:solidFill>
          <a:schemeClr val="accent6">
            <a:lumMod val="75000"/>
          </a:schemeClr>
        </a:solidFill>
      </dgm:spPr>
      <dgm:t>
        <a:bodyPr/>
        <a:lstStyle/>
        <a:p>
          <a:r>
            <a:rPr lang="en-US" dirty="0" smtClean="0"/>
            <a:t>Clinical Trials and Evidence Reviews</a:t>
          </a:r>
          <a:endParaRPr lang="en-US" dirty="0"/>
        </a:p>
      </dgm:t>
    </dgm:pt>
    <dgm:pt modelId="{E6244644-39FC-9A41-BF01-CADFDEEDD7E6}" type="parTrans" cxnId="{695F5D03-D6F2-614E-891D-0CD3935A9BAF}">
      <dgm:prSet/>
      <dgm:spPr/>
      <dgm:t>
        <a:bodyPr/>
        <a:lstStyle/>
        <a:p>
          <a:endParaRPr lang="en-US"/>
        </a:p>
      </dgm:t>
    </dgm:pt>
    <dgm:pt modelId="{07470DE8-C951-B743-B5A3-0A5ED2BAC072}" type="sibTrans" cxnId="{695F5D03-D6F2-614E-891D-0CD3935A9BAF}">
      <dgm:prSet/>
      <dgm:spPr/>
      <dgm:t>
        <a:bodyPr/>
        <a:lstStyle/>
        <a:p>
          <a:endParaRPr lang="en-US"/>
        </a:p>
      </dgm:t>
    </dgm:pt>
    <dgm:pt modelId="{55F31154-70F4-F140-8DBF-60A2CD1AAB51}">
      <dgm:prSet phldrT="[Text]"/>
      <dgm:spPr>
        <a:solidFill>
          <a:schemeClr val="accent3">
            <a:lumMod val="75000"/>
          </a:schemeClr>
        </a:solidFill>
      </dgm:spPr>
      <dgm:t>
        <a:bodyPr/>
        <a:lstStyle/>
        <a:p>
          <a:r>
            <a:rPr lang="en-US" dirty="0" smtClean="0"/>
            <a:t>Clinical Guidelines and Health Technology Assessment</a:t>
          </a:r>
          <a:endParaRPr lang="en-US" dirty="0"/>
        </a:p>
      </dgm:t>
    </dgm:pt>
    <dgm:pt modelId="{C049A339-8550-194A-BE4F-326167E9A421}" type="parTrans" cxnId="{6BDEA51C-234C-544E-B6E9-D7DA838F5721}">
      <dgm:prSet/>
      <dgm:spPr/>
      <dgm:t>
        <a:bodyPr/>
        <a:lstStyle/>
        <a:p>
          <a:endParaRPr lang="en-US"/>
        </a:p>
      </dgm:t>
    </dgm:pt>
    <dgm:pt modelId="{40865698-DF47-2E4A-96A0-B3E4F9E8C2A5}" type="sibTrans" cxnId="{6BDEA51C-234C-544E-B6E9-D7DA838F5721}">
      <dgm:prSet/>
      <dgm:spPr/>
      <dgm:t>
        <a:bodyPr/>
        <a:lstStyle/>
        <a:p>
          <a:endParaRPr lang="en-US"/>
        </a:p>
      </dgm:t>
    </dgm:pt>
    <dgm:pt modelId="{EFB234DC-F0BD-C44D-993C-CC31B6BD8868}">
      <dgm:prSet/>
      <dgm:spPr>
        <a:solidFill>
          <a:schemeClr val="accent5">
            <a:lumMod val="60000"/>
            <a:lumOff val="40000"/>
          </a:schemeClr>
        </a:solidFill>
      </dgm:spPr>
      <dgm:t>
        <a:bodyPr/>
        <a:lstStyle/>
        <a:p>
          <a:r>
            <a:rPr lang="en-US" b="1" dirty="0" smtClean="0"/>
            <a:t>“Clinical Pathways” of Care / “quality standards”</a:t>
          </a:r>
        </a:p>
      </dgm:t>
    </dgm:pt>
    <dgm:pt modelId="{F956AEFF-48AD-D04E-A54E-CD23CF026B50}" type="parTrans" cxnId="{75080831-7C11-D142-95CD-49168C8870C2}">
      <dgm:prSet/>
      <dgm:spPr/>
      <dgm:t>
        <a:bodyPr/>
        <a:lstStyle/>
        <a:p>
          <a:endParaRPr lang="en-US"/>
        </a:p>
      </dgm:t>
    </dgm:pt>
    <dgm:pt modelId="{9B662FA7-834A-A744-83D2-DFA8A96B315A}" type="sibTrans" cxnId="{75080831-7C11-D142-95CD-49168C8870C2}">
      <dgm:prSet/>
      <dgm:spPr/>
      <dgm:t>
        <a:bodyPr/>
        <a:lstStyle/>
        <a:p>
          <a:endParaRPr lang="en-US"/>
        </a:p>
      </dgm:t>
    </dgm:pt>
    <dgm:pt modelId="{73936BA8-0AFE-9948-833E-3EE97CE29873}" type="pres">
      <dgm:prSet presAssocID="{54E341D9-4E09-954C-AFC2-A7620773DBD0}" presName="CompostProcess" presStyleCnt="0">
        <dgm:presLayoutVars>
          <dgm:dir/>
          <dgm:resizeHandles val="exact"/>
        </dgm:presLayoutVars>
      </dgm:prSet>
      <dgm:spPr/>
      <dgm:t>
        <a:bodyPr/>
        <a:lstStyle/>
        <a:p>
          <a:endParaRPr lang="en-US"/>
        </a:p>
      </dgm:t>
    </dgm:pt>
    <dgm:pt modelId="{4E5BC1C7-476C-2145-847D-D2538B2866C6}" type="pres">
      <dgm:prSet presAssocID="{54E341D9-4E09-954C-AFC2-A7620773DBD0}" presName="arrow" presStyleLbl="bgShp" presStyleIdx="0" presStyleCnt="1" custScaleX="117647" custLinFactNeighborX="7744"/>
      <dgm:spPr>
        <a:solidFill>
          <a:schemeClr val="accent6">
            <a:lumMod val="40000"/>
            <a:lumOff val="60000"/>
          </a:schemeClr>
        </a:solidFill>
      </dgm:spPr>
      <dgm:t>
        <a:bodyPr/>
        <a:lstStyle/>
        <a:p>
          <a:endParaRPr lang="en-GB"/>
        </a:p>
      </dgm:t>
    </dgm:pt>
    <dgm:pt modelId="{2B8C39E1-CE89-9D44-97C6-40126F256029}" type="pres">
      <dgm:prSet presAssocID="{54E341D9-4E09-954C-AFC2-A7620773DBD0}" presName="linearProcess" presStyleCnt="0"/>
      <dgm:spPr/>
    </dgm:pt>
    <dgm:pt modelId="{1A5D1CD2-7201-4441-B5A3-A9B94EBD391F}" type="pres">
      <dgm:prSet presAssocID="{D27A647E-BAFF-0944-B7FF-957FB43A9497}" presName="textNode" presStyleLbl="node1" presStyleIdx="0" presStyleCnt="3">
        <dgm:presLayoutVars>
          <dgm:bulletEnabled val="1"/>
        </dgm:presLayoutVars>
      </dgm:prSet>
      <dgm:spPr/>
      <dgm:t>
        <a:bodyPr/>
        <a:lstStyle/>
        <a:p>
          <a:endParaRPr lang="en-US"/>
        </a:p>
      </dgm:t>
    </dgm:pt>
    <dgm:pt modelId="{889BB676-92A2-E14D-AEC7-CF818880D2BB}" type="pres">
      <dgm:prSet presAssocID="{07470DE8-C951-B743-B5A3-0A5ED2BAC072}" presName="sibTrans" presStyleCnt="0"/>
      <dgm:spPr/>
    </dgm:pt>
    <dgm:pt modelId="{403AC3E1-9B19-5548-9D5C-C3D3F1B615AB}" type="pres">
      <dgm:prSet presAssocID="{55F31154-70F4-F140-8DBF-60A2CD1AAB51}" presName="textNode" presStyleLbl="node1" presStyleIdx="1" presStyleCnt="3">
        <dgm:presLayoutVars>
          <dgm:bulletEnabled val="1"/>
        </dgm:presLayoutVars>
      </dgm:prSet>
      <dgm:spPr/>
      <dgm:t>
        <a:bodyPr/>
        <a:lstStyle/>
        <a:p>
          <a:endParaRPr lang="en-US"/>
        </a:p>
      </dgm:t>
    </dgm:pt>
    <dgm:pt modelId="{619B0DAC-33B2-734A-8D82-F070B24E50CF}" type="pres">
      <dgm:prSet presAssocID="{40865698-DF47-2E4A-96A0-B3E4F9E8C2A5}" presName="sibTrans" presStyleCnt="0"/>
      <dgm:spPr/>
    </dgm:pt>
    <dgm:pt modelId="{462C3006-B3FB-5547-A139-9B9316C1F251}" type="pres">
      <dgm:prSet presAssocID="{EFB234DC-F0BD-C44D-993C-CC31B6BD8868}" presName="textNode" presStyleLbl="node1" presStyleIdx="2" presStyleCnt="3">
        <dgm:presLayoutVars>
          <dgm:bulletEnabled val="1"/>
        </dgm:presLayoutVars>
      </dgm:prSet>
      <dgm:spPr/>
      <dgm:t>
        <a:bodyPr/>
        <a:lstStyle/>
        <a:p>
          <a:endParaRPr lang="en-US"/>
        </a:p>
      </dgm:t>
    </dgm:pt>
  </dgm:ptLst>
  <dgm:cxnLst>
    <dgm:cxn modelId="{673BBD1B-557F-4D4F-BDE1-9B9C7355BAD6}" type="presOf" srcId="{EFB234DC-F0BD-C44D-993C-CC31B6BD8868}" destId="{462C3006-B3FB-5547-A139-9B9316C1F251}" srcOrd="0" destOrd="0" presId="urn:microsoft.com/office/officeart/2005/8/layout/hProcess9"/>
    <dgm:cxn modelId="{695F5D03-D6F2-614E-891D-0CD3935A9BAF}" srcId="{54E341D9-4E09-954C-AFC2-A7620773DBD0}" destId="{D27A647E-BAFF-0944-B7FF-957FB43A9497}" srcOrd="0" destOrd="0" parTransId="{E6244644-39FC-9A41-BF01-CADFDEEDD7E6}" sibTransId="{07470DE8-C951-B743-B5A3-0A5ED2BAC072}"/>
    <dgm:cxn modelId="{58C5B5B2-143E-46BF-B9B0-D4AFF6F201C7}" type="presOf" srcId="{54E341D9-4E09-954C-AFC2-A7620773DBD0}" destId="{73936BA8-0AFE-9948-833E-3EE97CE29873}" srcOrd="0" destOrd="0" presId="urn:microsoft.com/office/officeart/2005/8/layout/hProcess9"/>
    <dgm:cxn modelId="{6BDEA51C-234C-544E-B6E9-D7DA838F5721}" srcId="{54E341D9-4E09-954C-AFC2-A7620773DBD0}" destId="{55F31154-70F4-F140-8DBF-60A2CD1AAB51}" srcOrd="1" destOrd="0" parTransId="{C049A339-8550-194A-BE4F-326167E9A421}" sibTransId="{40865698-DF47-2E4A-96A0-B3E4F9E8C2A5}"/>
    <dgm:cxn modelId="{BFBD3494-E2E0-4451-BB43-562B1D20FC5E}" type="presOf" srcId="{D27A647E-BAFF-0944-B7FF-957FB43A9497}" destId="{1A5D1CD2-7201-4441-B5A3-A9B94EBD391F}" srcOrd="0" destOrd="0" presId="urn:microsoft.com/office/officeart/2005/8/layout/hProcess9"/>
    <dgm:cxn modelId="{BEF08CAF-5D2A-40BF-9BF6-034845B58377}" type="presOf" srcId="{55F31154-70F4-F140-8DBF-60A2CD1AAB51}" destId="{403AC3E1-9B19-5548-9D5C-C3D3F1B615AB}" srcOrd="0" destOrd="0" presId="urn:microsoft.com/office/officeart/2005/8/layout/hProcess9"/>
    <dgm:cxn modelId="{75080831-7C11-D142-95CD-49168C8870C2}" srcId="{54E341D9-4E09-954C-AFC2-A7620773DBD0}" destId="{EFB234DC-F0BD-C44D-993C-CC31B6BD8868}" srcOrd="2" destOrd="0" parTransId="{F956AEFF-48AD-D04E-A54E-CD23CF026B50}" sibTransId="{9B662FA7-834A-A744-83D2-DFA8A96B315A}"/>
    <dgm:cxn modelId="{C0EEE010-174F-4F6B-AAFA-E45359C7B2E1}" type="presParOf" srcId="{73936BA8-0AFE-9948-833E-3EE97CE29873}" destId="{4E5BC1C7-476C-2145-847D-D2538B2866C6}" srcOrd="0" destOrd="0" presId="urn:microsoft.com/office/officeart/2005/8/layout/hProcess9"/>
    <dgm:cxn modelId="{F7E22F7B-2D0B-4D90-9965-00E0577B90AB}" type="presParOf" srcId="{73936BA8-0AFE-9948-833E-3EE97CE29873}" destId="{2B8C39E1-CE89-9D44-97C6-40126F256029}" srcOrd="1" destOrd="0" presId="urn:microsoft.com/office/officeart/2005/8/layout/hProcess9"/>
    <dgm:cxn modelId="{544730FF-AF36-4881-97A3-5887FAF32482}" type="presParOf" srcId="{2B8C39E1-CE89-9D44-97C6-40126F256029}" destId="{1A5D1CD2-7201-4441-B5A3-A9B94EBD391F}" srcOrd="0" destOrd="0" presId="urn:microsoft.com/office/officeart/2005/8/layout/hProcess9"/>
    <dgm:cxn modelId="{C9AA1D84-5BC8-4089-935A-9B0406AA35A3}" type="presParOf" srcId="{2B8C39E1-CE89-9D44-97C6-40126F256029}" destId="{889BB676-92A2-E14D-AEC7-CF818880D2BB}" srcOrd="1" destOrd="0" presId="urn:microsoft.com/office/officeart/2005/8/layout/hProcess9"/>
    <dgm:cxn modelId="{872DA0E6-7851-4895-B24A-696B6807F3FA}" type="presParOf" srcId="{2B8C39E1-CE89-9D44-97C6-40126F256029}" destId="{403AC3E1-9B19-5548-9D5C-C3D3F1B615AB}" srcOrd="2" destOrd="0" presId="urn:microsoft.com/office/officeart/2005/8/layout/hProcess9"/>
    <dgm:cxn modelId="{2B4A3BB9-81A3-40BC-9A40-F1015B326AEE}" type="presParOf" srcId="{2B8C39E1-CE89-9D44-97C6-40126F256029}" destId="{619B0DAC-33B2-734A-8D82-F070B24E50CF}" srcOrd="3" destOrd="0" presId="urn:microsoft.com/office/officeart/2005/8/layout/hProcess9"/>
    <dgm:cxn modelId="{62AE15E2-1757-4908-844A-5A1F8EF2764B}" type="presParOf" srcId="{2B8C39E1-CE89-9D44-97C6-40126F256029}" destId="{462C3006-B3FB-5547-A139-9B9316C1F251}"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31763681-33FE-4CAF-9040-B9B59183AE58}" type="datetimeFigureOut">
              <a:rPr lang="en-GB"/>
              <a:pPr>
                <a:defRPr/>
              </a:pPr>
              <a:t>07/04/2014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F4AD4390-F5E0-4329-B541-216701123E0C}" type="slidenum">
              <a:rPr lang="en-GB"/>
              <a:pPr>
                <a:defRPr/>
              </a:pPr>
              <a:t>‹#›</a:t>
            </a:fld>
            <a:endParaRPr lang="en-GB"/>
          </a:p>
        </p:txBody>
      </p:sp>
    </p:spTree>
    <p:extLst>
      <p:ext uri="{BB962C8B-B14F-4D97-AF65-F5344CB8AC3E}">
        <p14:creationId xmlns:p14="http://schemas.microsoft.com/office/powerpoint/2010/main" val="21544942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50E644-3B8B-4867-A9EB-A85A893EAB50}" type="slidenum">
              <a:rPr lang="en-GB" smtClean="0">
                <a:latin typeface="Times" pitchFamily="18" charset="0"/>
              </a:rPr>
              <a:pPr eaLnBrk="1" hangingPunct="1"/>
              <a:t>3</a:t>
            </a:fld>
            <a:endParaRPr lang="en-GB" smtClean="0">
              <a:latin typeface="Times" pitchFamily="18" charset="0"/>
            </a:endParaRPr>
          </a:p>
        </p:txBody>
      </p:sp>
      <p:sp>
        <p:nvSpPr>
          <p:cNvPr id="9728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728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z="1400" b="1" smtClean="0">
              <a:latin typeface="Times"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charset="0"/>
                <a:ea typeface="ＭＳ Ｐゴシック" charset="-128"/>
              </a:defRPr>
            </a:lvl1pPr>
            <a:lvl2pPr marL="37931725" indent="-37474525" defTabSz="91757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AE026B9C-63A7-4E7C-B10C-D3CF96E6A0F1}" type="slidenum">
              <a:rPr lang="en-GB" sz="1200"/>
              <a:pPr/>
              <a:t>4</a:t>
            </a:fld>
            <a:endParaRPr lang="en-GB"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z="1000" b="1" smtClean="0">
                <a:latin typeface="Times" charset="0"/>
              </a:rPr>
              <a:t>Pharmacists</a:t>
            </a:r>
          </a:p>
          <a:p>
            <a:pPr eaLnBrk="1" hangingPunct="1"/>
            <a:r>
              <a:rPr lang="en-GB" sz="1000" b="1" smtClean="0">
                <a:latin typeface="Times" charset="0"/>
              </a:rPr>
              <a:t>Psychiatrists</a:t>
            </a:r>
          </a:p>
          <a:p>
            <a:pPr eaLnBrk="1" hangingPunct="1"/>
            <a:r>
              <a:rPr lang="en-GB" sz="1000" b="1" smtClean="0">
                <a:latin typeface="Times" charset="0"/>
              </a:rPr>
              <a:t>Surgeons</a:t>
            </a:r>
          </a:p>
          <a:p>
            <a:pPr eaLnBrk="1" hangingPunct="1"/>
            <a:r>
              <a:rPr lang="en-GB" sz="1000" b="1" smtClean="0">
                <a:latin typeface="Times" charset="0"/>
              </a:rPr>
              <a:t>Paediatricians</a:t>
            </a:r>
          </a:p>
          <a:p>
            <a:pPr eaLnBrk="1" hangingPunct="1"/>
            <a:r>
              <a:rPr lang="en-GB" sz="1000" b="1" smtClean="0">
                <a:latin typeface="Times" charset="0"/>
              </a:rPr>
              <a:t>Pharmacologists</a:t>
            </a:r>
          </a:p>
          <a:p>
            <a:pPr eaLnBrk="1" hangingPunct="1"/>
            <a:r>
              <a:rPr lang="en-GB" sz="1000" b="1" smtClean="0">
                <a:latin typeface="Times" charset="0"/>
              </a:rPr>
              <a:t>PAMs</a:t>
            </a:r>
          </a:p>
          <a:p>
            <a:pPr eaLnBrk="1" hangingPunct="1"/>
            <a:r>
              <a:rPr lang="en-GB" sz="1000" b="1" smtClean="0">
                <a:latin typeface="Times" charset="0"/>
              </a:rPr>
              <a:t>Healthcare industry</a:t>
            </a:r>
          </a:p>
          <a:p>
            <a:pPr eaLnBrk="1" hangingPunct="1"/>
            <a:endParaRPr lang="en-GB" sz="1000" b="1" smtClean="0">
              <a:latin typeface="Times" charset="0"/>
            </a:endParaRPr>
          </a:p>
          <a:p>
            <a:pPr eaLnBrk="1" hangingPunct="1"/>
            <a:endParaRPr lang="en-GB" sz="1000" b="1" smtClean="0">
              <a:latin typeface="Times" charset="0"/>
            </a:endParaRPr>
          </a:p>
          <a:p>
            <a:pPr eaLnBrk="1" hangingPunct="1"/>
            <a:r>
              <a:rPr lang="en-GB" sz="1000" b="1" smtClean="0">
                <a:latin typeface="Times" charset="0"/>
              </a:rPr>
              <a:t>GPs</a:t>
            </a:r>
          </a:p>
          <a:p>
            <a:pPr eaLnBrk="1" hangingPunct="1"/>
            <a:r>
              <a:rPr lang="en-GB" sz="1000" b="1" smtClean="0">
                <a:latin typeface="Times" charset="0"/>
              </a:rPr>
              <a:t>Physicians</a:t>
            </a:r>
          </a:p>
          <a:p>
            <a:pPr eaLnBrk="1" hangingPunct="1"/>
            <a:r>
              <a:rPr lang="en-GB" sz="1000" b="1" smtClean="0">
                <a:latin typeface="Times" charset="0"/>
              </a:rPr>
              <a:t>Radiologists</a:t>
            </a:r>
          </a:p>
          <a:p>
            <a:pPr eaLnBrk="1" hangingPunct="1"/>
            <a:r>
              <a:rPr lang="en-GB" sz="1000" b="1" smtClean="0">
                <a:latin typeface="Times" charset="0"/>
              </a:rPr>
              <a:t>Patient/carer lay reps</a:t>
            </a:r>
          </a:p>
          <a:p>
            <a:pPr eaLnBrk="1" hangingPunct="1"/>
            <a:r>
              <a:rPr lang="en-GB" sz="1000" b="1" smtClean="0">
                <a:latin typeface="Times" charset="0"/>
              </a:rPr>
              <a:t>Health economists</a:t>
            </a:r>
          </a:p>
          <a:p>
            <a:pPr eaLnBrk="1" hangingPunct="1"/>
            <a:r>
              <a:rPr lang="en-GB" sz="1000" b="1" smtClean="0">
                <a:latin typeface="Times" charset="0"/>
              </a:rPr>
              <a:t>NHS management</a:t>
            </a:r>
          </a:p>
          <a:p>
            <a:pPr eaLnBrk="1" hangingPunct="1"/>
            <a:r>
              <a:rPr lang="en-GB" sz="1000" b="1" smtClean="0">
                <a:latin typeface="Times" charset="0"/>
              </a:rPr>
              <a:t>Nurses</a:t>
            </a:r>
          </a:p>
          <a:p>
            <a:pPr eaLnBrk="1" hangingPunct="1"/>
            <a:endParaRPr lang="en-GB" sz="1000" smtClean="0">
              <a:latin typeface="Times" charset="0"/>
            </a:endParaRPr>
          </a:p>
          <a:p>
            <a:pPr eaLnBrk="1" hangingPunct="1"/>
            <a:endParaRPr lang="en-GB" sz="1000" smtClean="0">
              <a:latin typeface="Times" charset="0"/>
            </a:endParaRPr>
          </a:p>
          <a:p>
            <a:pPr algn="ctr" eaLnBrk="1" hangingPunct="1">
              <a:spcBef>
                <a:spcPct val="0"/>
              </a:spcBef>
            </a:pPr>
            <a:r>
              <a:rPr lang="en-GB" sz="1000" b="1" smtClean="0">
                <a:solidFill>
                  <a:schemeClr val="accent2"/>
                </a:solidFill>
                <a:latin typeface="Times" charset="0"/>
              </a:rPr>
              <a:t>+ professional and patient/carer experts</a:t>
            </a:r>
          </a:p>
          <a:p>
            <a:pPr eaLnBrk="1" hangingPunct="1"/>
            <a:endParaRPr lang="en-GB" sz="1000" smtClean="0">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ln>
            <a:miter lim="800000"/>
            <a:headEnd/>
            <a:tailEnd/>
          </a:ln>
        </p:spPr>
        <p:txBody>
          <a:bodyPr/>
          <a:lstStyle/>
          <a:p>
            <a:fld id="{C8DE0D9C-4A26-409D-880C-A9A1CFABAAE9}" type="slidenum">
              <a:rPr lang="en-GB" smtClean="0">
                <a:latin typeface="Arial" pitchFamily="34" charset="0"/>
                <a:ea typeface="ＭＳ Ｐゴシック"/>
                <a:cs typeface="ＭＳ Ｐゴシック"/>
              </a:rPr>
              <a:pPr/>
              <a:t>5</a:t>
            </a:fld>
            <a:endParaRPr lang="en-GB" dirty="0" smtClean="0">
              <a:latin typeface="Arial" pitchFamily="34" charset="0"/>
              <a:ea typeface="ＭＳ Ｐゴシック"/>
              <a:cs typeface="ＭＳ Ｐゴシック"/>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bwMode="auto">
          <a:noFill/>
        </p:spPr>
        <p:txBody>
          <a:bodyPr/>
          <a:lstStyle/>
          <a:p>
            <a:endParaRPr lang="en-US" dirty="0" smtClean="0">
              <a:latin typeface="Arial" pitchFamily="34" charset="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ln>
            <a:miter lim="800000"/>
            <a:headEnd/>
            <a:tailEnd/>
          </a:ln>
        </p:spPr>
        <p:txBody>
          <a:bodyPr/>
          <a:lstStyle/>
          <a:p>
            <a:fld id="{5C60ABEB-312C-4C29-A10D-EF83F2704460}" type="slidenum">
              <a:rPr lang="en-GB" smtClean="0">
                <a:latin typeface="Arial" pitchFamily="34" charset="0"/>
                <a:ea typeface="ＭＳ Ｐゴシック"/>
                <a:cs typeface="ＭＳ Ｐゴシック"/>
              </a:rPr>
              <a:pPr/>
              <a:t>6</a:t>
            </a:fld>
            <a:endParaRPr lang="en-GB" dirty="0" smtClean="0">
              <a:latin typeface="Arial" pitchFamily="34" charset="0"/>
              <a:ea typeface="ＭＳ Ｐゴシック"/>
              <a:cs typeface="ＭＳ Ｐゴシック"/>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a:lstStyle/>
          <a:p>
            <a:endParaRPr lang="en-US" dirty="0" smtClean="0">
              <a:latin typeface="Arial" pitchFamily="34" charset="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ln>
            <a:miter lim="800000"/>
            <a:headEnd/>
            <a:tailEnd/>
          </a:ln>
        </p:spPr>
        <p:txBody>
          <a:bodyPr/>
          <a:lstStyle/>
          <a:p>
            <a:fld id="{91EBD9BA-EBAA-471A-8CF5-9C41C22C45C3}" type="slidenum">
              <a:rPr lang="en-GB" smtClean="0">
                <a:latin typeface="Arial" pitchFamily="34" charset="0"/>
                <a:ea typeface="ＭＳ Ｐゴシック"/>
                <a:cs typeface="ＭＳ Ｐゴシック"/>
              </a:rPr>
              <a:pPr/>
              <a:t>7</a:t>
            </a:fld>
            <a:endParaRPr lang="en-GB" dirty="0" smtClean="0">
              <a:latin typeface="Arial" pitchFamily="34" charset="0"/>
              <a:ea typeface="ＭＳ Ｐゴシック"/>
              <a:cs typeface="ＭＳ Ｐゴシック"/>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a:lstStyle/>
          <a:p>
            <a:endParaRPr lang="en-US" dirty="0" smtClean="0">
              <a:latin typeface="Arial" pitchFamily="34" charset="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BA3703F-D560-4F36-A5B8-068DAC1F8C01}" type="slidenum">
              <a:rPr lang="en-GB" smtClean="0">
                <a:latin typeface="Times" pitchFamily="18" charset="0"/>
                <a:ea typeface="ＭＳ Ｐゴシック" pitchFamily="34" charset="-128"/>
              </a:rPr>
              <a:pPr/>
              <a:t>12</a:t>
            </a:fld>
            <a:endParaRPr lang="en-GB" smtClean="0">
              <a:latin typeface="Times" pitchFamily="18" charset="0"/>
              <a:ea typeface="ＭＳ Ｐゴシック" pitchFamily="34" charset="-128"/>
            </a:endParaRPr>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i="1" smtClean="0">
                <a:latin typeface="Times" pitchFamily="18" charset="0"/>
                <a:ea typeface="ＭＳ Ｐゴシック" pitchFamily="34" charset="-128"/>
              </a:rPr>
              <a:t>SVJ </a:t>
            </a:r>
            <a:r>
              <a:rPr lang="en-GB" i="1" smtClean="0">
                <a:latin typeface="Times" pitchFamily="18" charset="0"/>
                <a:ea typeface="ＭＳ Ｐゴシック" pitchFamily="34" charset="-128"/>
                <a:sym typeface="Wingdings" pitchFamily="2" charset="2"/>
              </a:rPr>
              <a:t> </a:t>
            </a:r>
            <a:r>
              <a:rPr lang="en-GB" i="1" smtClean="0">
                <a:latin typeface="Times" pitchFamily="18" charset="0"/>
                <a:ea typeface="ＭＳ Ｐゴシック" pitchFamily="34" charset="-128"/>
              </a:rPr>
              <a:t>Social Value Judgements: Principles for the Development of NICE Guidance</a:t>
            </a:r>
            <a:r>
              <a:rPr lang="en-GB" smtClean="0">
                <a:latin typeface="Times" pitchFamily="18" charset="0"/>
                <a:ea typeface="ＭＳ Ｐゴシック" pitchFamily="34" charset="-128"/>
              </a:rPr>
              <a:t> describes the principles that NICE should follow in designing the processes it uses to develop its guidance and in developing individual pieces of guidance. It is mainly about the judgements that NICE and its advisory bodies should apply when making decisions about the effectiveness and cost effectiveness of interventions, especially where such decisions affect the allocation of NHS resources. The current edition of </a:t>
            </a:r>
            <a:r>
              <a:rPr lang="en-GB" i="1" smtClean="0">
                <a:latin typeface="Times" pitchFamily="18" charset="0"/>
                <a:ea typeface="ＭＳ Ｐゴシック" pitchFamily="34" charset="-128"/>
              </a:rPr>
              <a:t>Social Value Judgements</a:t>
            </a:r>
            <a:r>
              <a:rPr lang="en-GB" smtClean="0">
                <a:latin typeface="Times" pitchFamily="18" charset="0"/>
                <a:ea typeface="ＭＳ Ｐゴシック" pitchFamily="34" charset="-128"/>
              </a:rPr>
              <a:t> is the second. It was published in July 2008, replacing the first edition, which was published in 2005.</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buFont typeface="Arial"/>
              <a:buChar char="•"/>
              <a:defRPr/>
            </a:pPr>
            <a:r>
              <a:rPr lang="en-GB" dirty="0" smtClean="0"/>
              <a:t>Note that the NICE threshold is based on</a:t>
            </a:r>
            <a:r>
              <a:rPr lang="en-US" dirty="0" smtClean="0">
                <a:solidFill>
                  <a:schemeClr val="tx1">
                    <a:lumMod val="75000"/>
                    <a:lumOff val="25000"/>
                  </a:schemeClr>
                </a:solidFill>
              </a:rPr>
              <a:t> expert consensus: commissioners and economists</a:t>
            </a:r>
          </a:p>
          <a:p>
            <a:pPr eaLnBrk="1" fontAlgn="auto" hangingPunct="1">
              <a:spcBef>
                <a:spcPts val="0"/>
              </a:spcBef>
              <a:spcAft>
                <a:spcPts val="0"/>
              </a:spcAft>
              <a:buFont typeface="Arial"/>
              <a:buNone/>
              <a:defRPr/>
            </a:pPr>
            <a:r>
              <a:rPr lang="en-US" dirty="0" smtClean="0">
                <a:solidFill>
                  <a:schemeClr val="tx1">
                    <a:lumMod val="75000"/>
                    <a:lumOff val="25000"/>
                  </a:schemeClr>
                </a:solidFill>
              </a:rPr>
              <a:t>However: </a:t>
            </a:r>
          </a:p>
          <a:p>
            <a:pPr eaLnBrk="1" fontAlgn="auto" hangingPunct="1">
              <a:spcBef>
                <a:spcPts val="0"/>
              </a:spcBef>
              <a:spcAft>
                <a:spcPts val="0"/>
              </a:spcAft>
              <a:buFont typeface="Arial"/>
              <a:buChar char="•"/>
              <a:defRPr/>
            </a:pPr>
            <a:r>
              <a:rPr lang="en-US" dirty="0" smtClean="0">
                <a:solidFill>
                  <a:schemeClr val="tx1">
                    <a:lumMod val="75000"/>
                    <a:lumOff val="25000"/>
                  </a:schemeClr>
                </a:solidFill>
              </a:rPr>
              <a:t>International benchmarking – WHO guidance on 1-3 GDPs per capita range</a:t>
            </a:r>
          </a:p>
          <a:p>
            <a:pPr eaLnBrk="1" fontAlgn="auto" hangingPunct="1">
              <a:spcBef>
                <a:spcPts val="0"/>
              </a:spcBef>
              <a:spcAft>
                <a:spcPts val="0"/>
              </a:spcAft>
              <a:defRPr/>
            </a:pPr>
            <a:endParaRPr lang="en-GB" dirty="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BE77851-25BA-4C39-922E-86865E4F33AA}" type="slidenum">
              <a:rPr lang="en-GB" altLang="en-US" smtClean="0"/>
              <a:pPr eaLnBrk="1" hangingPunct="1"/>
              <a:t>14</a:t>
            </a:fld>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latin typeface="Times" pitchFamily="18" charset="0"/>
                <a:ea typeface="ＭＳ Ｐゴシック" pitchFamily="34" charset="-128"/>
              </a:rPr>
              <a:t>Published January 2013</a:t>
            </a: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2EE1F0F-E460-406D-B9B7-0D0182153F36}" type="slidenum">
              <a:rPr lang="en-GB" altLang="en-US" smtClean="0"/>
              <a:pPr eaLnBrk="1" hangingPunct="1"/>
              <a:t>16</a:t>
            </a:fld>
            <a:endParaRPr lang="en-GB"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8C4CCB5-33AF-45D9-8E0A-485C07B7509E}" type="slidenum">
              <a:rPr lang="en-GB" altLang="en-US" smtClean="0">
                <a:latin typeface="Times" pitchFamily="18" charset="0"/>
                <a:ea typeface="ＭＳ Ｐゴシック" pitchFamily="34" charset="-128"/>
              </a:rPr>
              <a:pPr/>
              <a:t>17</a:t>
            </a:fld>
            <a:endParaRPr lang="en-GB" altLang="en-US" smtClean="0">
              <a:latin typeface="Times" pitchFamily="18" charset="0"/>
              <a:ea typeface="ＭＳ Ｐゴシック" pitchFamily="34" charset="-128"/>
            </a:endParaRPr>
          </a:p>
        </p:txBody>
      </p:sp>
      <p:sp>
        <p:nvSpPr>
          <p:cNvPr id="108547"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latin typeface="Times" pitchFamily="18"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3861048"/>
            <a:ext cx="7304856" cy="576064"/>
          </a:xfrm>
        </p:spPr>
        <p:txBody>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1" name="Text Placeholder 10"/>
          <p:cNvSpPr>
            <a:spLocks noGrp="1"/>
          </p:cNvSpPr>
          <p:nvPr>
            <p:ph type="body" sz="quarter" idx="13"/>
          </p:nvPr>
        </p:nvSpPr>
        <p:spPr>
          <a:xfrm>
            <a:off x="468313" y="5229200"/>
            <a:ext cx="7272337" cy="504676"/>
          </a:xfrm>
        </p:spPr>
        <p:txBody>
          <a:bodyPr>
            <a:normAutofit/>
          </a:bodyPr>
          <a:lstStyle>
            <a:lvl1pPr>
              <a:buNone/>
              <a:defRPr sz="1400">
                <a:solidFill>
                  <a:schemeClr val="bg1"/>
                </a:solidFill>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
        <p:nvSpPr>
          <p:cNvPr id="4" name="Slide Number Placeholder 5"/>
          <p:cNvSpPr>
            <a:spLocks noGrp="1"/>
          </p:cNvSpPr>
          <p:nvPr>
            <p:ph type="sldNum" sz="quarter" idx="14"/>
          </p:nvPr>
        </p:nvSpPr>
        <p:spPr/>
        <p:txBody>
          <a:bodyPr/>
          <a:lstStyle>
            <a:lvl1pPr>
              <a:defRPr/>
            </a:lvl1pPr>
          </a:lstStyle>
          <a:p>
            <a:pPr>
              <a:defRPr/>
            </a:pPr>
            <a:fld id="{7731EDC1-8933-46DF-B6A2-FC5AA3A6D855}" type="slidenum">
              <a:rPr lang="en-GB"/>
              <a:pPr>
                <a:defRPr/>
              </a:pPr>
              <a:t>‹#›</a:t>
            </a:fld>
            <a:endParaRPr lang="en-GB"/>
          </a:p>
        </p:txBody>
      </p:sp>
    </p:spTree>
    <p:extLst>
      <p:ext uri="{BB962C8B-B14F-4D97-AF65-F5344CB8AC3E}">
        <p14:creationId xmlns:p14="http://schemas.microsoft.com/office/powerpoint/2010/main" val="4206122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5"/>
          <p:cNvSpPr>
            <a:spLocks noGrp="1"/>
          </p:cNvSpPr>
          <p:nvPr>
            <p:ph type="sldNum" sz="quarter" idx="10"/>
          </p:nvPr>
        </p:nvSpPr>
        <p:spPr/>
        <p:txBody>
          <a:bodyPr/>
          <a:lstStyle>
            <a:lvl1pPr>
              <a:defRPr/>
            </a:lvl1pPr>
          </a:lstStyle>
          <a:p>
            <a:pPr>
              <a:defRPr/>
            </a:pPr>
            <a:fld id="{31D540DA-0B59-4243-A74C-A45B730E7C54}" type="slidenum">
              <a:rPr lang="en-GB"/>
              <a:pPr>
                <a:defRPr/>
              </a:pPr>
              <a:t>‹#›</a:t>
            </a:fld>
            <a:endParaRPr lang="en-GB" dirty="0"/>
          </a:p>
        </p:txBody>
      </p:sp>
    </p:spTree>
    <p:extLst>
      <p:ext uri="{BB962C8B-B14F-4D97-AF65-F5344CB8AC3E}">
        <p14:creationId xmlns:p14="http://schemas.microsoft.com/office/powerpoint/2010/main" val="2697629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5"/>
          <p:cNvSpPr>
            <a:spLocks noGrp="1"/>
          </p:cNvSpPr>
          <p:nvPr>
            <p:ph type="sldNum" sz="quarter" idx="10"/>
          </p:nvPr>
        </p:nvSpPr>
        <p:spPr/>
        <p:txBody>
          <a:bodyPr/>
          <a:lstStyle>
            <a:lvl1pPr>
              <a:defRPr/>
            </a:lvl1pPr>
          </a:lstStyle>
          <a:p>
            <a:pPr>
              <a:defRPr/>
            </a:pPr>
            <a:fld id="{5783FBAB-F049-4BDF-96CC-55148CB653DB}" type="slidenum">
              <a:rPr lang="en-GB"/>
              <a:pPr>
                <a:defRPr/>
              </a:pPr>
              <a:t>‹#›</a:t>
            </a:fld>
            <a:endParaRPr lang="en-GB" dirty="0"/>
          </a:p>
        </p:txBody>
      </p:sp>
    </p:spTree>
    <p:extLst>
      <p:ext uri="{BB962C8B-B14F-4D97-AF65-F5344CB8AC3E}">
        <p14:creationId xmlns:p14="http://schemas.microsoft.com/office/powerpoint/2010/main" val="1590068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4" descr="NICE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97725" y="61722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6"/>
          <p:cNvSpPr>
            <a:spLocks noChangeShapeType="1"/>
          </p:cNvSpPr>
          <p:nvPr userDrawn="1"/>
        </p:nvSpPr>
        <p:spPr bwMode="auto">
          <a:xfrm>
            <a:off x="714375" y="6554788"/>
            <a:ext cx="6178550" cy="0"/>
          </a:xfrm>
          <a:prstGeom prst="line">
            <a:avLst/>
          </a:prstGeom>
          <a:noFill/>
          <a:ln w="38100">
            <a:solidFill>
              <a:srgbClr val="00AA9E"/>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 name="Rectangle 4"/>
          <p:cNvSpPr>
            <a:spLocks noChangeArrowheads="1"/>
          </p:cNvSpPr>
          <p:nvPr userDrawn="1"/>
        </p:nvSpPr>
        <p:spPr bwMode="auto">
          <a:xfrm>
            <a:off x="622300" y="6532563"/>
            <a:ext cx="1974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AU" sz="1000"/>
              <a:t>Copyright </a:t>
            </a:r>
            <a:r>
              <a:rPr lang="en-GB" sz="1000" b="1" i="1"/>
              <a:t>©  </a:t>
            </a:r>
            <a:r>
              <a:rPr lang="en-AU" sz="1000"/>
              <a:t>2010 - 2012 NICE</a:t>
            </a:r>
            <a:endParaRPr lang="en-GB" sz="1000"/>
          </a:p>
        </p:txBody>
      </p:sp>
      <p:sp>
        <p:nvSpPr>
          <p:cNvPr id="4098" name="Rectangle 2"/>
          <p:cNvSpPr>
            <a:spLocks noGrp="1" noChangeArrowheads="1"/>
          </p:cNvSpPr>
          <p:nvPr>
            <p:ph type="ctrTitle"/>
          </p:nvPr>
        </p:nvSpPr>
        <p:spPr>
          <a:xfrm>
            <a:off x="685800" y="1438275"/>
            <a:ext cx="7910513" cy="1150938"/>
          </a:xfrm>
        </p:spPr>
        <p:txBody>
          <a:bodyPr/>
          <a:lstStyle>
            <a:lvl1pPr algn="l">
              <a:defRPr b="1"/>
            </a:lvl1pPr>
          </a:lstStyle>
          <a:p>
            <a:r>
              <a:rPr lang="en-US"/>
              <a:t>Click to edit Master title style</a:t>
            </a:r>
          </a:p>
        </p:txBody>
      </p:sp>
      <p:sp>
        <p:nvSpPr>
          <p:cNvPr id="4099" name="Rectangle 3"/>
          <p:cNvSpPr>
            <a:spLocks noGrp="1" noChangeArrowheads="1"/>
          </p:cNvSpPr>
          <p:nvPr>
            <p:ph type="subTitle" idx="1"/>
          </p:nvPr>
        </p:nvSpPr>
        <p:spPr>
          <a:xfrm>
            <a:off x="708025" y="2878138"/>
            <a:ext cx="7888288" cy="1235075"/>
          </a:xfrm>
        </p:spPr>
        <p:txBody>
          <a:bodyPr/>
          <a:lstStyle>
            <a:lvl1pPr marL="0" indent="0">
              <a:buFontTx/>
              <a:buNone/>
              <a:defRPr/>
            </a:lvl1pPr>
          </a:lstStyle>
          <a:p>
            <a:r>
              <a:rPr lang="en-US"/>
              <a:t>Click to edit Master subtitle style</a:t>
            </a:r>
          </a:p>
        </p:txBody>
      </p:sp>
    </p:spTree>
    <p:extLst>
      <p:ext uri="{BB962C8B-B14F-4D97-AF65-F5344CB8AC3E}">
        <p14:creationId xmlns:p14="http://schemas.microsoft.com/office/powerpoint/2010/main" val="3609710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3861048"/>
            <a:ext cx="7304856" cy="576064"/>
          </a:xfrm>
        </p:spPr>
        <p:txBody>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smtClean="0"/>
          </a:p>
        </p:txBody>
      </p:sp>
      <p:sp>
        <p:nvSpPr>
          <p:cNvPr id="11" name="Text Placeholder 10"/>
          <p:cNvSpPr>
            <a:spLocks noGrp="1"/>
          </p:cNvSpPr>
          <p:nvPr>
            <p:ph type="body" sz="quarter" idx="13"/>
          </p:nvPr>
        </p:nvSpPr>
        <p:spPr>
          <a:xfrm>
            <a:off x="468313" y="5229200"/>
            <a:ext cx="7272337" cy="504676"/>
          </a:xfrm>
        </p:spPr>
        <p:txBody>
          <a:bodyPr>
            <a:normAutofit/>
          </a:bodyPr>
          <a:lstStyle>
            <a:lvl1pPr>
              <a:buNone/>
              <a:defRPr sz="1400">
                <a:solidFill>
                  <a:schemeClr val="bg1"/>
                </a:solidFill>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smtClean="0"/>
              <a:t>Click to edit Master text styles</a:t>
            </a:r>
          </a:p>
        </p:txBody>
      </p:sp>
      <p:sp>
        <p:nvSpPr>
          <p:cNvPr id="4" name="Slide Number Placeholder 5"/>
          <p:cNvSpPr>
            <a:spLocks noGrp="1"/>
          </p:cNvSpPr>
          <p:nvPr>
            <p:ph type="sldNum" sz="quarter" idx="14"/>
          </p:nvPr>
        </p:nvSpPr>
        <p:spPr/>
        <p:txBody>
          <a:bodyPr/>
          <a:lstStyle>
            <a:lvl1pPr defTabSz="914400" fontAlgn="auto">
              <a:spcBef>
                <a:spcPts val="0"/>
              </a:spcBef>
              <a:spcAft>
                <a:spcPts val="0"/>
              </a:spcAft>
              <a:defRPr>
                <a:latin typeface="+mn-lt"/>
                <a:ea typeface="+mn-ea"/>
              </a:defRPr>
            </a:lvl1pPr>
          </a:lstStyle>
          <a:p>
            <a:pPr>
              <a:defRPr/>
            </a:pPr>
            <a:fld id="{A88B4509-597E-4F93-9F96-A1D776EAC412}" type="slidenum">
              <a:rPr lang="en-GB"/>
              <a:pPr>
                <a:defRPr/>
              </a:pPr>
              <a:t>‹#›</a:t>
            </a:fld>
            <a:endParaRPr lang="en-GB"/>
          </a:p>
        </p:txBody>
      </p:sp>
    </p:spTree>
    <p:extLst>
      <p:ext uri="{BB962C8B-B14F-4D97-AF65-F5344CB8AC3E}">
        <p14:creationId xmlns:p14="http://schemas.microsoft.com/office/powerpoint/2010/main" val="3476779794"/>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Slide Number Placeholder 5"/>
          <p:cNvSpPr>
            <a:spLocks noGrp="1"/>
          </p:cNvSpPr>
          <p:nvPr>
            <p:ph type="sldNum" sz="quarter" idx="10"/>
          </p:nvPr>
        </p:nvSpPr>
        <p:spPr/>
        <p:txBody>
          <a:bodyPr/>
          <a:lstStyle>
            <a:lvl1pPr defTabSz="914400" fontAlgn="auto">
              <a:spcBef>
                <a:spcPts val="0"/>
              </a:spcBef>
              <a:spcAft>
                <a:spcPts val="0"/>
              </a:spcAft>
              <a:defRPr>
                <a:latin typeface="+mn-lt"/>
                <a:ea typeface="+mn-ea"/>
              </a:defRPr>
            </a:lvl1pPr>
          </a:lstStyle>
          <a:p>
            <a:pPr>
              <a:defRPr/>
            </a:pPr>
            <a:fld id="{F23105C3-45E1-45D9-B8D3-BFBC5B5149AE}" type="slidenum">
              <a:rPr lang="en-GB"/>
              <a:pPr>
                <a:defRPr/>
              </a:pPr>
              <a:t>‹#›</a:t>
            </a:fld>
            <a:endParaRPr lang="en-GB"/>
          </a:p>
        </p:txBody>
      </p:sp>
      <p:pic>
        <p:nvPicPr>
          <p:cNvPr id="5" name="Picture 4"/>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09055"/>
            <a:ext cx="1112520" cy="448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23555" y="6409055"/>
            <a:ext cx="1020445" cy="448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0979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Slide Number Placeholder 5"/>
          <p:cNvSpPr>
            <a:spLocks noGrp="1"/>
          </p:cNvSpPr>
          <p:nvPr>
            <p:ph type="sldNum" sz="quarter" idx="10"/>
          </p:nvPr>
        </p:nvSpPr>
        <p:spPr/>
        <p:txBody>
          <a:bodyPr/>
          <a:lstStyle>
            <a:lvl1pPr defTabSz="914400" fontAlgn="auto">
              <a:spcBef>
                <a:spcPts val="0"/>
              </a:spcBef>
              <a:spcAft>
                <a:spcPts val="0"/>
              </a:spcAft>
              <a:defRPr>
                <a:latin typeface="+mn-lt"/>
                <a:ea typeface="+mn-ea"/>
              </a:defRPr>
            </a:lvl1pPr>
          </a:lstStyle>
          <a:p>
            <a:pPr>
              <a:defRPr/>
            </a:pPr>
            <a:fld id="{12BEBAAD-F416-4DC2-A865-99BB40C75547}" type="slidenum">
              <a:rPr lang="en-GB"/>
              <a:pPr>
                <a:defRPr/>
              </a:pPr>
              <a:t>‹#›</a:t>
            </a:fld>
            <a:endParaRPr lang="en-GB"/>
          </a:p>
        </p:txBody>
      </p:sp>
    </p:spTree>
    <p:extLst>
      <p:ext uri="{BB962C8B-B14F-4D97-AF65-F5344CB8AC3E}">
        <p14:creationId xmlns:p14="http://schemas.microsoft.com/office/powerpoint/2010/main" val="3817321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Slide Number Placeholder 5"/>
          <p:cNvSpPr>
            <a:spLocks noGrp="1"/>
          </p:cNvSpPr>
          <p:nvPr>
            <p:ph type="sldNum" sz="quarter" idx="10"/>
          </p:nvPr>
        </p:nvSpPr>
        <p:spPr/>
        <p:txBody>
          <a:bodyPr/>
          <a:lstStyle>
            <a:lvl1pPr defTabSz="914400" fontAlgn="auto">
              <a:spcBef>
                <a:spcPts val="0"/>
              </a:spcBef>
              <a:spcAft>
                <a:spcPts val="0"/>
              </a:spcAft>
              <a:defRPr>
                <a:latin typeface="+mn-lt"/>
                <a:ea typeface="+mn-ea"/>
              </a:defRPr>
            </a:lvl1pPr>
          </a:lstStyle>
          <a:p>
            <a:pPr>
              <a:defRPr/>
            </a:pPr>
            <a:fld id="{C605D1C8-C539-42E3-A781-06959040EE72}" type="slidenum">
              <a:rPr lang="en-GB"/>
              <a:pPr>
                <a:defRPr/>
              </a:pPr>
              <a:t>‹#›</a:t>
            </a:fld>
            <a:endParaRPr lang="en-GB"/>
          </a:p>
        </p:txBody>
      </p:sp>
    </p:spTree>
    <p:extLst>
      <p:ext uri="{BB962C8B-B14F-4D97-AF65-F5344CB8AC3E}">
        <p14:creationId xmlns:p14="http://schemas.microsoft.com/office/powerpoint/2010/main" val="3033120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Slide Number Placeholder 5"/>
          <p:cNvSpPr>
            <a:spLocks noGrp="1"/>
          </p:cNvSpPr>
          <p:nvPr>
            <p:ph type="sldNum" sz="quarter" idx="10"/>
          </p:nvPr>
        </p:nvSpPr>
        <p:spPr/>
        <p:txBody>
          <a:bodyPr/>
          <a:lstStyle>
            <a:lvl1pPr defTabSz="914400" fontAlgn="auto">
              <a:spcBef>
                <a:spcPts val="0"/>
              </a:spcBef>
              <a:spcAft>
                <a:spcPts val="0"/>
              </a:spcAft>
              <a:defRPr>
                <a:latin typeface="+mn-lt"/>
                <a:ea typeface="+mn-ea"/>
              </a:defRPr>
            </a:lvl1pPr>
          </a:lstStyle>
          <a:p>
            <a:pPr>
              <a:defRPr/>
            </a:pPr>
            <a:fld id="{E1CFD40C-BCA8-408F-B57D-781E03A33143}" type="slidenum">
              <a:rPr lang="en-GB"/>
              <a:pPr>
                <a:defRPr/>
              </a:pPr>
              <a:t>‹#›</a:t>
            </a:fld>
            <a:endParaRPr lang="en-GB"/>
          </a:p>
        </p:txBody>
      </p:sp>
    </p:spTree>
    <p:extLst>
      <p:ext uri="{BB962C8B-B14F-4D97-AF65-F5344CB8AC3E}">
        <p14:creationId xmlns:p14="http://schemas.microsoft.com/office/powerpoint/2010/main" val="2403247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Slide Number Placeholder 5"/>
          <p:cNvSpPr>
            <a:spLocks noGrp="1"/>
          </p:cNvSpPr>
          <p:nvPr>
            <p:ph type="sldNum" sz="quarter" idx="10"/>
          </p:nvPr>
        </p:nvSpPr>
        <p:spPr/>
        <p:txBody>
          <a:bodyPr/>
          <a:lstStyle>
            <a:lvl1pPr defTabSz="914400" fontAlgn="auto">
              <a:spcBef>
                <a:spcPts val="0"/>
              </a:spcBef>
              <a:spcAft>
                <a:spcPts val="0"/>
              </a:spcAft>
              <a:defRPr>
                <a:latin typeface="+mn-lt"/>
                <a:ea typeface="+mn-ea"/>
              </a:defRPr>
            </a:lvl1pPr>
          </a:lstStyle>
          <a:p>
            <a:pPr>
              <a:defRPr/>
            </a:pPr>
            <a:fld id="{0D199065-D6D8-451D-8F9F-8851434C21B5}" type="slidenum">
              <a:rPr lang="en-GB"/>
              <a:pPr>
                <a:defRPr/>
              </a:pPr>
              <a:t>‹#›</a:t>
            </a:fld>
            <a:endParaRPr lang="en-GB"/>
          </a:p>
        </p:txBody>
      </p:sp>
    </p:spTree>
    <p:extLst>
      <p:ext uri="{BB962C8B-B14F-4D97-AF65-F5344CB8AC3E}">
        <p14:creationId xmlns:p14="http://schemas.microsoft.com/office/powerpoint/2010/main" val="2097377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defTabSz="914400" fontAlgn="auto">
              <a:spcBef>
                <a:spcPts val="0"/>
              </a:spcBef>
              <a:spcAft>
                <a:spcPts val="0"/>
              </a:spcAft>
              <a:defRPr>
                <a:latin typeface="+mn-lt"/>
                <a:ea typeface="+mn-ea"/>
              </a:defRPr>
            </a:lvl1pPr>
          </a:lstStyle>
          <a:p>
            <a:pPr>
              <a:defRPr/>
            </a:pPr>
            <a:fld id="{489A8893-4368-4089-BE9F-665C20AEDBBA}" type="slidenum">
              <a:rPr lang="en-GB"/>
              <a:pPr>
                <a:defRPr/>
              </a:pPr>
              <a:t>‹#›</a:t>
            </a:fld>
            <a:endParaRPr lang="en-GB"/>
          </a:p>
        </p:txBody>
      </p:sp>
    </p:spTree>
    <p:extLst>
      <p:ext uri="{BB962C8B-B14F-4D97-AF65-F5344CB8AC3E}">
        <p14:creationId xmlns:p14="http://schemas.microsoft.com/office/powerpoint/2010/main" val="1254897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5"/>
          <p:cNvSpPr>
            <a:spLocks noGrp="1"/>
          </p:cNvSpPr>
          <p:nvPr>
            <p:ph type="sldNum" sz="quarter" idx="10"/>
          </p:nvPr>
        </p:nvSpPr>
        <p:spPr/>
        <p:txBody>
          <a:bodyPr/>
          <a:lstStyle>
            <a:lvl1pPr>
              <a:defRPr/>
            </a:lvl1pPr>
          </a:lstStyle>
          <a:p>
            <a:pPr>
              <a:defRPr/>
            </a:pPr>
            <a:fld id="{49B29F6F-DAFB-43DE-8BC1-CF906B0B415D}" type="slidenum">
              <a:rPr lang="en-GB"/>
              <a:pPr>
                <a:defRPr/>
              </a:pPr>
              <a:t>‹#›</a:t>
            </a:fld>
            <a:endParaRPr lang="en-GB" dirty="0"/>
          </a:p>
        </p:txBody>
      </p:sp>
    </p:spTree>
    <p:extLst>
      <p:ext uri="{BB962C8B-B14F-4D97-AF65-F5344CB8AC3E}">
        <p14:creationId xmlns:p14="http://schemas.microsoft.com/office/powerpoint/2010/main" val="3446818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5"/>
          <p:cNvSpPr>
            <a:spLocks noGrp="1"/>
          </p:cNvSpPr>
          <p:nvPr>
            <p:ph type="sldNum" sz="quarter" idx="10"/>
          </p:nvPr>
        </p:nvSpPr>
        <p:spPr/>
        <p:txBody>
          <a:bodyPr/>
          <a:lstStyle>
            <a:lvl1pPr defTabSz="914400" fontAlgn="auto">
              <a:spcBef>
                <a:spcPts val="0"/>
              </a:spcBef>
              <a:spcAft>
                <a:spcPts val="0"/>
              </a:spcAft>
              <a:defRPr>
                <a:latin typeface="+mn-lt"/>
                <a:ea typeface="+mn-ea"/>
              </a:defRPr>
            </a:lvl1pPr>
          </a:lstStyle>
          <a:p>
            <a:pPr>
              <a:defRPr/>
            </a:pPr>
            <a:fld id="{643AC06A-0F11-48E8-A451-1779B5D2A4FD}" type="slidenum">
              <a:rPr lang="en-GB"/>
              <a:pPr>
                <a:defRPr/>
              </a:pPr>
              <a:t>‹#›</a:t>
            </a:fld>
            <a:endParaRPr lang="en-GB"/>
          </a:p>
        </p:txBody>
      </p:sp>
    </p:spTree>
    <p:extLst>
      <p:ext uri="{BB962C8B-B14F-4D97-AF65-F5344CB8AC3E}">
        <p14:creationId xmlns:p14="http://schemas.microsoft.com/office/powerpoint/2010/main" val="905726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5"/>
          <p:cNvSpPr>
            <a:spLocks noGrp="1"/>
          </p:cNvSpPr>
          <p:nvPr>
            <p:ph type="sldNum" sz="quarter" idx="10"/>
          </p:nvPr>
        </p:nvSpPr>
        <p:spPr/>
        <p:txBody>
          <a:bodyPr/>
          <a:lstStyle>
            <a:lvl1pPr defTabSz="914400" fontAlgn="auto">
              <a:spcBef>
                <a:spcPts val="0"/>
              </a:spcBef>
              <a:spcAft>
                <a:spcPts val="0"/>
              </a:spcAft>
              <a:defRPr>
                <a:latin typeface="+mn-lt"/>
                <a:ea typeface="+mn-ea"/>
              </a:defRPr>
            </a:lvl1pPr>
          </a:lstStyle>
          <a:p>
            <a:pPr>
              <a:defRPr/>
            </a:pPr>
            <a:fld id="{32A1B93A-07F7-4DA5-8A37-8A6900105B78}" type="slidenum">
              <a:rPr lang="en-GB"/>
              <a:pPr>
                <a:defRPr/>
              </a:pPr>
              <a:t>‹#›</a:t>
            </a:fld>
            <a:endParaRPr lang="en-GB"/>
          </a:p>
        </p:txBody>
      </p:sp>
    </p:spTree>
    <p:extLst>
      <p:ext uri="{BB962C8B-B14F-4D97-AF65-F5344CB8AC3E}">
        <p14:creationId xmlns:p14="http://schemas.microsoft.com/office/powerpoint/2010/main" val="4080006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Slide Number Placeholder 5"/>
          <p:cNvSpPr>
            <a:spLocks noGrp="1"/>
          </p:cNvSpPr>
          <p:nvPr>
            <p:ph type="sldNum" sz="quarter" idx="10"/>
          </p:nvPr>
        </p:nvSpPr>
        <p:spPr/>
        <p:txBody>
          <a:bodyPr/>
          <a:lstStyle>
            <a:lvl1pPr defTabSz="914400" fontAlgn="auto">
              <a:spcBef>
                <a:spcPts val="0"/>
              </a:spcBef>
              <a:spcAft>
                <a:spcPts val="0"/>
              </a:spcAft>
              <a:defRPr>
                <a:latin typeface="+mn-lt"/>
                <a:ea typeface="+mn-ea"/>
              </a:defRPr>
            </a:lvl1pPr>
          </a:lstStyle>
          <a:p>
            <a:pPr>
              <a:defRPr/>
            </a:pPr>
            <a:fld id="{43A8E9D9-6854-4E33-A937-A39ACD03FDC4}" type="slidenum">
              <a:rPr lang="en-GB"/>
              <a:pPr>
                <a:defRPr/>
              </a:pPr>
              <a:t>‹#›</a:t>
            </a:fld>
            <a:endParaRPr lang="en-GB"/>
          </a:p>
        </p:txBody>
      </p:sp>
    </p:spTree>
    <p:extLst>
      <p:ext uri="{BB962C8B-B14F-4D97-AF65-F5344CB8AC3E}">
        <p14:creationId xmlns:p14="http://schemas.microsoft.com/office/powerpoint/2010/main" val="2037033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Slide Number Placeholder 5"/>
          <p:cNvSpPr>
            <a:spLocks noGrp="1"/>
          </p:cNvSpPr>
          <p:nvPr>
            <p:ph type="sldNum" sz="quarter" idx="10"/>
          </p:nvPr>
        </p:nvSpPr>
        <p:spPr/>
        <p:txBody>
          <a:bodyPr/>
          <a:lstStyle>
            <a:lvl1pPr defTabSz="914400" fontAlgn="auto">
              <a:spcBef>
                <a:spcPts val="0"/>
              </a:spcBef>
              <a:spcAft>
                <a:spcPts val="0"/>
              </a:spcAft>
              <a:defRPr>
                <a:latin typeface="+mn-lt"/>
                <a:ea typeface="+mn-ea"/>
              </a:defRPr>
            </a:lvl1pPr>
          </a:lstStyle>
          <a:p>
            <a:pPr>
              <a:defRPr/>
            </a:pPr>
            <a:fld id="{51F59F3B-C2CB-4692-93C9-19ADC39C3D55}" type="slidenum">
              <a:rPr lang="en-GB"/>
              <a:pPr>
                <a:defRPr/>
              </a:pPr>
              <a:t>‹#›</a:t>
            </a:fld>
            <a:endParaRPr lang="en-GB"/>
          </a:p>
        </p:txBody>
      </p:sp>
    </p:spTree>
    <p:extLst>
      <p:ext uri="{BB962C8B-B14F-4D97-AF65-F5344CB8AC3E}">
        <p14:creationId xmlns:p14="http://schemas.microsoft.com/office/powerpoint/2010/main" val="3282953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B7E4D9A5-D738-4A43-9770-8492FB4F1249}" type="slidenum">
              <a:rPr lang="en-GB"/>
              <a:pPr>
                <a:defRPr/>
              </a:pPr>
              <a:t>‹#›</a:t>
            </a:fld>
            <a:endParaRPr lang="en-GB" dirty="0"/>
          </a:p>
        </p:txBody>
      </p:sp>
    </p:spTree>
    <p:extLst>
      <p:ext uri="{BB962C8B-B14F-4D97-AF65-F5344CB8AC3E}">
        <p14:creationId xmlns:p14="http://schemas.microsoft.com/office/powerpoint/2010/main" val="74360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5"/>
          <p:cNvSpPr>
            <a:spLocks noGrp="1"/>
          </p:cNvSpPr>
          <p:nvPr>
            <p:ph type="sldNum" sz="quarter" idx="10"/>
          </p:nvPr>
        </p:nvSpPr>
        <p:spPr/>
        <p:txBody>
          <a:bodyPr/>
          <a:lstStyle>
            <a:lvl1pPr>
              <a:defRPr/>
            </a:lvl1pPr>
          </a:lstStyle>
          <a:p>
            <a:pPr>
              <a:defRPr/>
            </a:pPr>
            <a:fld id="{C3ACB099-17D5-4E89-9B70-7A75EAEE2CD5}" type="slidenum">
              <a:rPr lang="en-GB"/>
              <a:pPr>
                <a:defRPr/>
              </a:pPr>
              <a:t>‹#›</a:t>
            </a:fld>
            <a:endParaRPr lang="en-GB" dirty="0"/>
          </a:p>
        </p:txBody>
      </p:sp>
    </p:spTree>
    <p:extLst>
      <p:ext uri="{BB962C8B-B14F-4D97-AF65-F5344CB8AC3E}">
        <p14:creationId xmlns:p14="http://schemas.microsoft.com/office/powerpoint/2010/main" val="879158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5"/>
          <p:cNvSpPr>
            <a:spLocks noGrp="1"/>
          </p:cNvSpPr>
          <p:nvPr>
            <p:ph type="sldNum" sz="quarter" idx="10"/>
          </p:nvPr>
        </p:nvSpPr>
        <p:spPr/>
        <p:txBody>
          <a:bodyPr/>
          <a:lstStyle>
            <a:lvl1pPr>
              <a:defRPr/>
            </a:lvl1pPr>
          </a:lstStyle>
          <a:p>
            <a:pPr>
              <a:defRPr/>
            </a:pPr>
            <a:fld id="{394F3FF9-E493-4323-B392-4A5CE2DE9092}" type="slidenum">
              <a:rPr lang="en-GB"/>
              <a:pPr>
                <a:defRPr/>
              </a:pPr>
              <a:t>‹#›</a:t>
            </a:fld>
            <a:endParaRPr lang="en-GB" dirty="0"/>
          </a:p>
        </p:txBody>
      </p:sp>
    </p:spTree>
    <p:extLst>
      <p:ext uri="{BB962C8B-B14F-4D97-AF65-F5344CB8AC3E}">
        <p14:creationId xmlns:p14="http://schemas.microsoft.com/office/powerpoint/2010/main" val="3010783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5"/>
          <p:cNvSpPr>
            <a:spLocks noGrp="1"/>
          </p:cNvSpPr>
          <p:nvPr>
            <p:ph type="sldNum" sz="quarter" idx="10"/>
          </p:nvPr>
        </p:nvSpPr>
        <p:spPr/>
        <p:txBody>
          <a:bodyPr/>
          <a:lstStyle>
            <a:lvl1pPr>
              <a:defRPr/>
            </a:lvl1pPr>
          </a:lstStyle>
          <a:p>
            <a:pPr>
              <a:defRPr/>
            </a:pPr>
            <a:fld id="{1662B28D-F759-43EA-B09E-47F1103D6F8F}" type="slidenum">
              <a:rPr lang="en-GB"/>
              <a:pPr>
                <a:defRPr/>
              </a:pPr>
              <a:t>‹#›</a:t>
            </a:fld>
            <a:endParaRPr lang="en-GB" dirty="0"/>
          </a:p>
        </p:txBody>
      </p:sp>
    </p:spTree>
    <p:extLst>
      <p:ext uri="{BB962C8B-B14F-4D97-AF65-F5344CB8AC3E}">
        <p14:creationId xmlns:p14="http://schemas.microsoft.com/office/powerpoint/2010/main" val="2237199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8DA45744-6534-4591-9197-88895D72EA44}" type="slidenum">
              <a:rPr lang="en-GB"/>
              <a:pPr>
                <a:defRPr/>
              </a:pPr>
              <a:t>‹#›</a:t>
            </a:fld>
            <a:endParaRPr lang="en-GB" dirty="0"/>
          </a:p>
        </p:txBody>
      </p:sp>
    </p:spTree>
    <p:extLst>
      <p:ext uri="{BB962C8B-B14F-4D97-AF65-F5344CB8AC3E}">
        <p14:creationId xmlns:p14="http://schemas.microsoft.com/office/powerpoint/2010/main" val="3768366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EF935F94-C2D7-40D8-991E-C9D8536C9AC0}" type="slidenum">
              <a:rPr lang="en-GB"/>
              <a:pPr>
                <a:defRPr/>
              </a:pPr>
              <a:t>‹#›</a:t>
            </a:fld>
            <a:endParaRPr lang="en-GB" dirty="0"/>
          </a:p>
        </p:txBody>
      </p:sp>
    </p:spTree>
    <p:extLst>
      <p:ext uri="{BB962C8B-B14F-4D97-AF65-F5344CB8AC3E}">
        <p14:creationId xmlns:p14="http://schemas.microsoft.com/office/powerpoint/2010/main" val="1710817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D58C3D68-710C-4D59-985E-7E20373A8184}" type="slidenum">
              <a:rPr lang="en-GB"/>
              <a:pPr>
                <a:defRPr/>
              </a:pPr>
              <a:t>‹#›</a:t>
            </a:fld>
            <a:endParaRPr lang="en-GB" dirty="0"/>
          </a:p>
        </p:txBody>
      </p:sp>
    </p:spTree>
    <p:extLst>
      <p:ext uri="{BB962C8B-B14F-4D97-AF65-F5344CB8AC3E}">
        <p14:creationId xmlns:p14="http://schemas.microsoft.com/office/powerpoint/2010/main" val="602279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6" name="Slide Number Placeholder 5"/>
          <p:cNvSpPr>
            <a:spLocks noGrp="1"/>
          </p:cNvSpPr>
          <p:nvPr>
            <p:ph type="sldNum" sz="quarter" idx="4"/>
          </p:nvPr>
        </p:nvSpPr>
        <p:spPr>
          <a:xfrm>
            <a:off x="6553200" y="6453188"/>
            <a:ext cx="2133600" cy="365125"/>
          </a:xfrm>
          <a:prstGeom prst="rect">
            <a:avLst/>
          </a:prstGeom>
        </p:spPr>
        <p:txBody>
          <a:bodyPr vert="horz" lIns="91440" tIns="45720" rIns="91440" bIns="45720" rtlCol="0" anchor="ctr"/>
          <a:lstStyle>
            <a:lvl1pPr algn="r" fontAlgn="auto">
              <a:spcBef>
                <a:spcPts val="0"/>
              </a:spcBef>
              <a:spcAft>
                <a:spcPts val="0"/>
              </a:spcAft>
              <a:defRPr sz="1050">
                <a:solidFill>
                  <a:schemeClr val="bg1"/>
                </a:solidFill>
                <a:latin typeface="Arial" pitchFamily="34" charset="0"/>
                <a:cs typeface="Arial" pitchFamily="34" charset="0"/>
              </a:defRPr>
            </a:lvl1pPr>
          </a:lstStyle>
          <a:p>
            <a:pPr>
              <a:defRPr/>
            </a:pPr>
            <a:fld id="{FC913C17-D381-485A-AFA9-1F77AE0403B1}"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4130"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131" r:id="rId12"/>
  </p:sldLayoutIdLst>
  <p:txStyles>
    <p:titleStyle>
      <a:lvl1pPr algn="ctr" rtl="0" eaLnBrk="0" fontAlgn="base" hangingPunct="0">
        <a:spcBef>
          <a:spcPct val="0"/>
        </a:spcBef>
        <a:spcAft>
          <a:spcPct val="0"/>
        </a:spcAft>
        <a:defRPr sz="4400" kern="1200">
          <a:solidFill>
            <a:srgbClr val="4A4A4A"/>
          </a:solidFill>
          <a:latin typeface="Arial" pitchFamily="34" charset="0"/>
          <a:ea typeface="+mj-ea"/>
          <a:cs typeface="Arial" pitchFamily="34" charset="0"/>
        </a:defRPr>
      </a:lvl1pPr>
      <a:lvl2pPr algn="ctr" rtl="0" eaLnBrk="0" fontAlgn="base" hangingPunct="0">
        <a:spcBef>
          <a:spcPct val="0"/>
        </a:spcBef>
        <a:spcAft>
          <a:spcPct val="0"/>
        </a:spcAft>
        <a:defRPr sz="4400">
          <a:solidFill>
            <a:srgbClr val="4A4A4A"/>
          </a:solidFill>
          <a:latin typeface="Arial" charset="0"/>
          <a:cs typeface="Arial" charset="0"/>
        </a:defRPr>
      </a:lvl2pPr>
      <a:lvl3pPr algn="ctr" rtl="0" eaLnBrk="0" fontAlgn="base" hangingPunct="0">
        <a:spcBef>
          <a:spcPct val="0"/>
        </a:spcBef>
        <a:spcAft>
          <a:spcPct val="0"/>
        </a:spcAft>
        <a:defRPr sz="4400">
          <a:solidFill>
            <a:srgbClr val="4A4A4A"/>
          </a:solidFill>
          <a:latin typeface="Arial" charset="0"/>
          <a:cs typeface="Arial" charset="0"/>
        </a:defRPr>
      </a:lvl3pPr>
      <a:lvl4pPr algn="ctr" rtl="0" eaLnBrk="0" fontAlgn="base" hangingPunct="0">
        <a:spcBef>
          <a:spcPct val="0"/>
        </a:spcBef>
        <a:spcAft>
          <a:spcPct val="0"/>
        </a:spcAft>
        <a:defRPr sz="4400">
          <a:solidFill>
            <a:srgbClr val="4A4A4A"/>
          </a:solidFill>
          <a:latin typeface="Arial" charset="0"/>
          <a:cs typeface="Arial" charset="0"/>
        </a:defRPr>
      </a:lvl4pPr>
      <a:lvl5pPr algn="ctr" rtl="0" eaLnBrk="0" fontAlgn="base" hangingPunct="0">
        <a:spcBef>
          <a:spcPct val="0"/>
        </a:spcBef>
        <a:spcAft>
          <a:spcPct val="0"/>
        </a:spcAft>
        <a:defRPr sz="4400">
          <a:solidFill>
            <a:srgbClr val="4A4A4A"/>
          </a:solidFill>
          <a:latin typeface="Arial" charset="0"/>
          <a:cs typeface="Arial" charset="0"/>
        </a:defRPr>
      </a:lvl5pPr>
      <a:lvl6pPr marL="457200" algn="ctr" rtl="0" fontAlgn="base">
        <a:spcBef>
          <a:spcPct val="0"/>
        </a:spcBef>
        <a:spcAft>
          <a:spcPct val="0"/>
        </a:spcAft>
        <a:defRPr sz="4400">
          <a:solidFill>
            <a:srgbClr val="4A4A4A"/>
          </a:solidFill>
          <a:latin typeface="Arial" charset="0"/>
          <a:cs typeface="Arial" charset="0"/>
        </a:defRPr>
      </a:lvl6pPr>
      <a:lvl7pPr marL="914400" algn="ctr" rtl="0" fontAlgn="base">
        <a:spcBef>
          <a:spcPct val="0"/>
        </a:spcBef>
        <a:spcAft>
          <a:spcPct val="0"/>
        </a:spcAft>
        <a:defRPr sz="4400">
          <a:solidFill>
            <a:srgbClr val="4A4A4A"/>
          </a:solidFill>
          <a:latin typeface="Arial" charset="0"/>
          <a:cs typeface="Arial" charset="0"/>
        </a:defRPr>
      </a:lvl7pPr>
      <a:lvl8pPr marL="1371600" algn="ctr" rtl="0" fontAlgn="base">
        <a:spcBef>
          <a:spcPct val="0"/>
        </a:spcBef>
        <a:spcAft>
          <a:spcPct val="0"/>
        </a:spcAft>
        <a:defRPr sz="4400">
          <a:solidFill>
            <a:srgbClr val="4A4A4A"/>
          </a:solidFill>
          <a:latin typeface="Arial" charset="0"/>
          <a:cs typeface="Arial" charset="0"/>
        </a:defRPr>
      </a:lvl8pPr>
      <a:lvl9pPr marL="1828800" algn="ctr" rtl="0" fontAlgn="base">
        <a:spcBef>
          <a:spcPct val="0"/>
        </a:spcBef>
        <a:spcAft>
          <a:spcPct val="0"/>
        </a:spcAft>
        <a:defRPr sz="4400">
          <a:solidFill>
            <a:srgbClr val="4A4A4A"/>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4A4A4A"/>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rgbClr val="4A4A4A"/>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rgbClr val="4A4A4A"/>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4A4A4A"/>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4A4A4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6" name="Slide Number Placeholder 5"/>
          <p:cNvSpPr>
            <a:spLocks noGrp="1"/>
          </p:cNvSpPr>
          <p:nvPr>
            <p:ph type="sldNum" sz="quarter" idx="4"/>
          </p:nvPr>
        </p:nvSpPr>
        <p:spPr>
          <a:xfrm>
            <a:off x="6553200" y="6453188"/>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a:defRPr sz="1000">
                <a:solidFill>
                  <a:prstClr val="white"/>
                </a:solidFill>
                <a:latin typeface="Arial" pitchFamily="34" charset="0"/>
                <a:ea typeface="MS PGothic" pitchFamily="34" charset="-128"/>
                <a:cs typeface="Arial" pitchFamily="34" charset="0"/>
              </a:defRPr>
            </a:lvl1pPr>
          </a:lstStyle>
          <a:p>
            <a:pPr>
              <a:defRPr/>
            </a:pPr>
            <a:fld id="{6258B915-CDB9-44A4-96AD-73086619E022}" type="slidenum">
              <a:rPr lang="en-GB"/>
              <a:pPr>
                <a:defRPr/>
              </a:pPr>
              <a:t>‹#›</a:t>
            </a:fld>
            <a:endParaRPr lang="en-GB"/>
          </a:p>
        </p:txBody>
      </p:sp>
    </p:spTree>
    <p:extLst>
      <p:ext uri="{BB962C8B-B14F-4D97-AF65-F5344CB8AC3E}">
        <p14:creationId xmlns:p14="http://schemas.microsoft.com/office/powerpoint/2010/main" val="1635471118"/>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hf hdr="0" dt="0"/>
  <p:txStyles>
    <p:titleStyle>
      <a:lvl1pPr algn="ctr" rtl="0" eaLnBrk="0" fontAlgn="base" hangingPunct="0">
        <a:spcBef>
          <a:spcPct val="0"/>
        </a:spcBef>
        <a:spcAft>
          <a:spcPct val="0"/>
        </a:spcAft>
        <a:defRPr sz="4400" kern="1200">
          <a:solidFill>
            <a:srgbClr val="4A4A4A"/>
          </a:solidFill>
          <a:latin typeface="Arial" pitchFamily="34" charset="0"/>
          <a:ea typeface="MS PGothic" pitchFamily="34" charset="-128"/>
          <a:cs typeface="Arial" pitchFamily="34" charset="0"/>
        </a:defRPr>
      </a:lvl1pPr>
      <a:lvl2pPr algn="ctr" rtl="0" eaLnBrk="0" fontAlgn="base" hangingPunct="0">
        <a:spcBef>
          <a:spcPct val="0"/>
        </a:spcBef>
        <a:spcAft>
          <a:spcPct val="0"/>
        </a:spcAft>
        <a:defRPr sz="4400">
          <a:solidFill>
            <a:srgbClr val="4A4A4A"/>
          </a:solidFill>
          <a:latin typeface="Arial" charset="0"/>
          <a:ea typeface="MS PGothic" pitchFamily="34" charset="-128"/>
          <a:cs typeface="Arial" charset="0"/>
        </a:defRPr>
      </a:lvl2pPr>
      <a:lvl3pPr algn="ctr" rtl="0" eaLnBrk="0" fontAlgn="base" hangingPunct="0">
        <a:spcBef>
          <a:spcPct val="0"/>
        </a:spcBef>
        <a:spcAft>
          <a:spcPct val="0"/>
        </a:spcAft>
        <a:defRPr sz="4400">
          <a:solidFill>
            <a:srgbClr val="4A4A4A"/>
          </a:solidFill>
          <a:latin typeface="Arial" charset="0"/>
          <a:ea typeface="MS PGothic" pitchFamily="34" charset="-128"/>
          <a:cs typeface="Arial" charset="0"/>
        </a:defRPr>
      </a:lvl3pPr>
      <a:lvl4pPr algn="ctr" rtl="0" eaLnBrk="0" fontAlgn="base" hangingPunct="0">
        <a:spcBef>
          <a:spcPct val="0"/>
        </a:spcBef>
        <a:spcAft>
          <a:spcPct val="0"/>
        </a:spcAft>
        <a:defRPr sz="4400">
          <a:solidFill>
            <a:srgbClr val="4A4A4A"/>
          </a:solidFill>
          <a:latin typeface="Arial" charset="0"/>
          <a:ea typeface="MS PGothic" pitchFamily="34" charset="-128"/>
          <a:cs typeface="Arial" charset="0"/>
        </a:defRPr>
      </a:lvl4pPr>
      <a:lvl5pPr algn="ctr" rtl="0" eaLnBrk="0" fontAlgn="base" hangingPunct="0">
        <a:spcBef>
          <a:spcPct val="0"/>
        </a:spcBef>
        <a:spcAft>
          <a:spcPct val="0"/>
        </a:spcAft>
        <a:defRPr sz="4400">
          <a:solidFill>
            <a:srgbClr val="4A4A4A"/>
          </a:solidFill>
          <a:latin typeface="Arial" charset="0"/>
          <a:ea typeface="MS PGothic" pitchFamily="34" charset="-128"/>
          <a:cs typeface="Arial" charset="0"/>
        </a:defRPr>
      </a:lvl5pPr>
      <a:lvl6pPr marL="457200" algn="ctr" rtl="0" eaLnBrk="1" fontAlgn="base" hangingPunct="1">
        <a:spcBef>
          <a:spcPct val="0"/>
        </a:spcBef>
        <a:spcAft>
          <a:spcPct val="0"/>
        </a:spcAft>
        <a:defRPr sz="4400">
          <a:solidFill>
            <a:srgbClr val="4A4A4A"/>
          </a:solidFill>
          <a:latin typeface="Arial" charset="0"/>
          <a:cs typeface="Arial" charset="0"/>
        </a:defRPr>
      </a:lvl6pPr>
      <a:lvl7pPr marL="914400" algn="ctr" rtl="0" eaLnBrk="1" fontAlgn="base" hangingPunct="1">
        <a:spcBef>
          <a:spcPct val="0"/>
        </a:spcBef>
        <a:spcAft>
          <a:spcPct val="0"/>
        </a:spcAft>
        <a:defRPr sz="4400">
          <a:solidFill>
            <a:srgbClr val="4A4A4A"/>
          </a:solidFill>
          <a:latin typeface="Arial" charset="0"/>
          <a:cs typeface="Arial" charset="0"/>
        </a:defRPr>
      </a:lvl7pPr>
      <a:lvl8pPr marL="1371600" algn="ctr" rtl="0" eaLnBrk="1" fontAlgn="base" hangingPunct="1">
        <a:spcBef>
          <a:spcPct val="0"/>
        </a:spcBef>
        <a:spcAft>
          <a:spcPct val="0"/>
        </a:spcAft>
        <a:defRPr sz="4400">
          <a:solidFill>
            <a:srgbClr val="4A4A4A"/>
          </a:solidFill>
          <a:latin typeface="Arial" charset="0"/>
          <a:cs typeface="Arial" charset="0"/>
        </a:defRPr>
      </a:lvl8pPr>
      <a:lvl9pPr marL="1828800" algn="ctr" rtl="0" eaLnBrk="1" fontAlgn="base" hangingPunct="1">
        <a:spcBef>
          <a:spcPct val="0"/>
        </a:spcBef>
        <a:spcAft>
          <a:spcPct val="0"/>
        </a:spcAft>
        <a:defRPr sz="4400">
          <a:solidFill>
            <a:srgbClr val="4A4A4A"/>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4A4A4A"/>
          </a:solidFill>
          <a:latin typeface="Arial" pitchFamily="34" charset="0"/>
          <a:ea typeface="MS PGothic" pitchFamily="34" charset="-128"/>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rgbClr val="4A4A4A"/>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rgbClr val="4A4A4A"/>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4A4A4A"/>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4A4A4A"/>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nice.org.uk/media/C18/30/SVJ2PUBLICATION2008.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3.emf"/><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ubtitle 1"/>
          <p:cNvSpPr>
            <a:spLocks noGrp="1"/>
          </p:cNvSpPr>
          <p:nvPr>
            <p:ph type="subTitle" idx="1"/>
          </p:nvPr>
        </p:nvSpPr>
        <p:spPr>
          <a:xfrm>
            <a:off x="468313" y="3860800"/>
            <a:ext cx="8256587" cy="576263"/>
          </a:xfrm>
        </p:spPr>
        <p:txBody>
          <a:bodyPr/>
          <a:lstStyle/>
          <a:p>
            <a:r>
              <a:rPr lang="en-US" dirty="0" smtClean="0"/>
              <a:t>The decision making process and the application of</a:t>
            </a:r>
          </a:p>
          <a:p>
            <a:r>
              <a:rPr lang="en-US" dirty="0" smtClean="0"/>
              <a:t>value judgments</a:t>
            </a:r>
            <a:endParaRPr lang="en-GB" dirty="0"/>
          </a:p>
        </p:txBody>
      </p:sp>
      <p:sp>
        <p:nvSpPr>
          <p:cNvPr id="3075" name="Text Placeholder 2"/>
          <p:cNvSpPr>
            <a:spLocks noGrp="1"/>
          </p:cNvSpPr>
          <p:nvPr>
            <p:ph type="body" sz="quarter" idx="13"/>
          </p:nvPr>
        </p:nvSpPr>
        <p:spPr>
          <a:xfrm>
            <a:off x="468313" y="5229225"/>
            <a:ext cx="7296150" cy="792163"/>
          </a:xfrm>
        </p:spPr>
        <p:txBody>
          <a:bodyPr>
            <a:normAutofit fontScale="25000" lnSpcReduction="20000"/>
          </a:bodyPr>
          <a:lstStyle/>
          <a:p>
            <a:pPr eaLnBrk="1" hangingPunct="1">
              <a:lnSpc>
                <a:spcPct val="80000"/>
              </a:lnSpc>
              <a:defRPr/>
            </a:pPr>
            <a:r>
              <a:rPr lang="en-US" sz="5600" b="1" dirty="0">
                <a:ea typeface="ＭＳ Ｐゴシック" pitchFamily="34" charset="-128"/>
              </a:rPr>
              <a:t>Francis </a:t>
            </a:r>
            <a:r>
              <a:rPr lang="en-US" sz="5600" b="1" dirty="0" smtClean="0">
                <a:ea typeface="ＭＳ Ｐゴシック" pitchFamily="34" charset="-128"/>
              </a:rPr>
              <a:t>Ruiz</a:t>
            </a:r>
            <a:endParaRPr lang="en-US" sz="5600" b="1" dirty="0">
              <a:ea typeface="ＭＳ Ｐゴシック" pitchFamily="34" charset="-128"/>
            </a:endParaRPr>
          </a:p>
          <a:p>
            <a:pPr eaLnBrk="1" hangingPunct="1">
              <a:lnSpc>
                <a:spcPct val="80000"/>
              </a:lnSpc>
              <a:defRPr/>
            </a:pPr>
            <a:r>
              <a:rPr lang="en-US" sz="5600" dirty="0">
                <a:ea typeface="ＭＳ Ｐゴシック" pitchFamily="34" charset="-128"/>
              </a:rPr>
              <a:t>Senior Adviser </a:t>
            </a:r>
            <a:r>
              <a:rPr lang="en-US" sz="5600" dirty="0" smtClean="0">
                <a:ea typeface="ＭＳ Ｐゴシック" pitchFamily="34" charset="-128"/>
              </a:rPr>
              <a:t>(Health Economics) – </a:t>
            </a:r>
            <a:r>
              <a:rPr lang="en-US" sz="5600" dirty="0">
                <a:ea typeface="ＭＳ Ｐゴシック" pitchFamily="34" charset="-128"/>
              </a:rPr>
              <a:t>NICE International</a:t>
            </a:r>
          </a:p>
          <a:p>
            <a:pPr eaLnBrk="1" hangingPunct="1">
              <a:lnSpc>
                <a:spcPct val="80000"/>
              </a:lnSpc>
              <a:defRPr/>
            </a:pPr>
            <a:endParaRPr lang="en-US" sz="5600" dirty="0" smtClean="0">
              <a:ea typeface="ＭＳ Ｐゴシック" pitchFamily="34" charset="-128"/>
            </a:endParaRPr>
          </a:p>
          <a:p>
            <a:pPr eaLnBrk="1" hangingPunct="1">
              <a:lnSpc>
                <a:spcPct val="80000"/>
              </a:lnSpc>
              <a:defRPr/>
            </a:pPr>
            <a:r>
              <a:rPr lang="en-US" sz="5600" dirty="0" smtClean="0">
                <a:ea typeface="ＭＳ Ｐゴシック" pitchFamily="34" charset="-128"/>
              </a:rPr>
              <a:t>April </a:t>
            </a:r>
            <a:r>
              <a:rPr lang="en-US" sz="5600" dirty="0" smtClean="0">
                <a:ea typeface="ＭＳ Ｐゴシック" pitchFamily="34" charset="-128"/>
              </a:rPr>
              <a:t>2014</a:t>
            </a:r>
          </a:p>
          <a:p>
            <a:pPr eaLnBrk="1" hangingPunct="1">
              <a:lnSpc>
                <a:spcPct val="80000"/>
              </a:lnSpc>
              <a:defRPr/>
            </a:pPr>
            <a:endParaRPr lang="en-US" sz="1900" dirty="0">
              <a:ea typeface="ＭＳ Ｐゴシック" pitchFamily="34" charset="-128"/>
            </a:endParaRPr>
          </a:p>
          <a:p>
            <a:pPr eaLnBrk="1" hangingPunct="1">
              <a:lnSpc>
                <a:spcPct val="80000"/>
              </a:lnSpc>
              <a:defRPr/>
            </a:pPr>
            <a:endParaRPr lang="en-US" sz="1900" dirty="0" smtClean="0">
              <a:ea typeface="ＭＳ Ｐゴシック" pitchFamily="34" charset="-128"/>
            </a:endParaRPr>
          </a:p>
          <a:p>
            <a:pPr eaLnBrk="1" hangingPunct="1">
              <a:lnSpc>
                <a:spcPct val="80000"/>
              </a:lnSpc>
              <a:defRPr/>
            </a:pPr>
            <a:endParaRPr lang="en-US" sz="1900" dirty="0">
              <a:ea typeface="ＭＳ Ｐゴシック" pitchFamily="34" charset="-128"/>
            </a:endParaRPr>
          </a:p>
          <a:p>
            <a:pPr eaLnBrk="1" hangingPunct="1">
              <a:defRPr/>
            </a:pPr>
            <a:endParaRPr lang="en-GB" dirty="0" smtClean="0">
              <a:latin typeface="Arial" charset="0"/>
              <a:cs typeface="Arial" charset="0"/>
            </a:endParaRPr>
          </a:p>
        </p:txBody>
      </p:sp>
      <p:pic>
        <p:nvPicPr>
          <p:cNvPr id="19460" name="Picture 3" descr="cid:image001.jpg@01CC8378.83F5CCE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2225675"/>
            <a:ext cx="19208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6109641"/>
            <a:ext cx="1244251" cy="307777"/>
          </a:xfrm>
          <a:prstGeom prst="rect">
            <a:avLst/>
          </a:prstGeom>
        </p:spPr>
        <p:txBody>
          <a:bodyPr wrap="none">
            <a:spAutoFit/>
          </a:bodyPr>
          <a:lstStyle/>
          <a:p>
            <a:r>
              <a:rPr lang="en-GB" sz="1400" dirty="0">
                <a:solidFill>
                  <a:schemeClr val="bg1"/>
                </a:solidFill>
              </a:rPr>
              <a:t>© NICE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SVJ </a:t>
            </a:r>
            <a:r>
              <a:rPr lang="en-GB" dirty="0" smtClean="0"/>
              <a:t>on…</a:t>
            </a:r>
            <a:r>
              <a:rPr lang="en-GB" i="1" dirty="0" smtClean="0"/>
              <a:t>individual choice</a:t>
            </a:r>
            <a:endParaRPr lang="en-GB" i="1" dirty="0"/>
          </a:p>
        </p:txBody>
      </p:sp>
      <p:sp>
        <p:nvSpPr>
          <p:cNvPr id="3" name="Content Placeholder 2"/>
          <p:cNvSpPr>
            <a:spLocks noGrp="1"/>
          </p:cNvSpPr>
          <p:nvPr>
            <p:ph idx="1"/>
          </p:nvPr>
        </p:nvSpPr>
        <p:spPr/>
        <p:txBody>
          <a:bodyPr/>
          <a:lstStyle/>
          <a:p>
            <a:r>
              <a:rPr lang="en-GB" dirty="0"/>
              <a:t>Although NICE accepts that individual NHS users will expect to receive treatments to which their condition will respond, this should not impose a requirement on NICE’s advisory bodies to recommend interventions that are not effective, or are not cost effective enough to </a:t>
            </a:r>
            <a:r>
              <a:rPr lang="en-GB" i="1" dirty="0"/>
              <a:t>provide the best value to users of the NHS as a whole </a:t>
            </a:r>
            <a:r>
              <a:rPr lang="en-GB" dirty="0"/>
              <a:t>(Principle 5).</a:t>
            </a:r>
          </a:p>
          <a:p>
            <a:endParaRPr lang="en-GB" dirty="0"/>
          </a:p>
        </p:txBody>
      </p:sp>
    </p:spTree>
    <p:extLst>
      <p:ext uri="{BB962C8B-B14F-4D97-AF65-F5344CB8AC3E}">
        <p14:creationId xmlns:p14="http://schemas.microsoft.com/office/powerpoint/2010/main" val="58543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SVJ on…</a:t>
            </a:r>
            <a:r>
              <a:rPr lang="en-GB" i="1" dirty="0" smtClean="0"/>
              <a:t>Responding </a:t>
            </a:r>
            <a:r>
              <a:rPr lang="en-GB" i="1" dirty="0"/>
              <a:t>to comments and criticism </a:t>
            </a:r>
          </a:p>
        </p:txBody>
      </p:sp>
      <p:sp>
        <p:nvSpPr>
          <p:cNvPr id="3" name="Content Placeholder 2"/>
          <p:cNvSpPr>
            <a:spLocks noGrp="1"/>
          </p:cNvSpPr>
          <p:nvPr>
            <p:ph idx="1"/>
          </p:nvPr>
        </p:nvSpPr>
        <p:spPr/>
        <p:txBody>
          <a:bodyPr/>
          <a:lstStyle/>
          <a:p>
            <a:r>
              <a:rPr lang="en-GB" dirty="0"/>
              <a:t>NICE should consider and respond to comments it receives about its draft guidance, and make changes where appropriate. But </a:t>
            </a:r>
            <a:r>
              <a:rPr lang="en-GB" i="1" dirty="0"/>
              <a:t>NICE and its advisory bodies must use their own judgement </a:t>
            </a:r>
            <a:r>
              <a:rPr lang="en-GB" dirty="0"/>
              <a:t>to ensure that what it recommends is cost effective and takes account of the need to distribute health resources in the fairest way within society as a whole (Principle 6).</a:t>
            </a:r>
          </a:p>
          <a:p>
            <a:endParaRPr lang="en-GB" dirty="0"/>
          </a:p>
        </p:txBody>
      </p:sp>
    </p:spTree>
    <p:extLst>
      <p:ext uri="{BB962C8B-B14F-4D97-AF65-F5344CB8AC3E}">
        <p14:creationId xmlns:p14="http://schemas.microsoft.com/office/powerpoint/2010/main" val="1977976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GB" sz="3600" dirty="0" smtClean="0">
                <a:latin typeface="Arial" charset="0"/>
                <a:ea typeface="ＭＳ Ｐゴシック" pitchFamily="34" charset="-128"/>
                <a:cs typeface="Arial" charset="0"/>
              </a:rPr>
              <a:t>Role of cost effectiveness in NICE guidance</a:t>
            </a:r>
          </a:p>
        </p:txBody>
      </p:sp>
      <p:sp>
        <p:nvSpPr>
          <p:cNvPr id="51203" name="Rectangle 3"/>
          <p:cNvSpPr>
            <a:spLocks noGrp="1" noChangeArrowheads="1"/>
          </p:cNvSpPr>
          <p:nvPr>
            <p:ph type="body" idx="1"/>
          </p:nvPr>
        </p:nvSpPr>
        <p:spPr>
          <a:xfrm>
            <a:off x="719138" y="1676400"/>
            <a:ext cx="7902575" cy="4672013"/>
          </a:xfrm>
        </p:spPr>
        <p:txBody>
          <a:bodyPr/>
          <a:lstStyle/>
          <a:p>
            <a:pPr eaLnBrk="1" hangingPunct="1">
              <a:lnSpc>
                <a:spcPct val="90000"/>
              </a:lnSpc>
              <a:spcAft>
                <a:spcPts val="1200"/>
              </a:spcAft>
            </a:pPr>
            <a:r>
              <a:rPr lang="en-GB" sz="2000" dirty="0" smtClean="0">
                <a:latin typeface="Arial" charset="0"/>
                <a:ea typeface="ＭＳ Ｐゴシック" pitchFamily="34" charset="-128"/>
                <a:cs typeface="Arial" charset="0"/>
              </a:rPr>
              <a:t>“Those developing </a:t>
            </a:r>
            <a:r>
              <a:rPr lang="en-GB" sz="2000" i="1" dirty="0" smtClean="0">
                <a:latin typeface="Arial" charset="0"/>
                <a:ea typeface="ＭＳ Ｐゴシック" pitchFamily="34" charset="-128"/>
                <a:cs typeface="Arial" charset="0"/>
              </a:rPr>
              <a:t>clinical guidelines, technology appraisals or public health guidance</a:t>
            </a:r>
            <a:r>
              <a:rPr lang="en-GB" sz="2000" dirty="0" smtClean="0">
                <a:latin typeface="Arial" charset="0"/>
                <a:ea typeface="ＭＳ Ｐゴシック" pitchFamily="34" charset="-128"/>
                <a:cs typeface="Arial" charset="0"/>
              </a:rPr>
              <a:t> </a:t>
            </a:r>
            <a:r>
              <a:rPr lang="en-GB" sz="2000" u="sng" dirty="0" smtClean="0">
                <a:latin typeface="Arial" charset="0"/>
                <a:ea typeface="ＭＳ Ｐゴシック" pitchFamily="34" charset="-128"/>
                <a:cs typeface="Arial" charset="0"/>
              </a:rPr>
              <a:t>must</a:t>
            </a:r>
            <a:r>
              <a:rPr lang="en-GB" sz="2000" dirty="0" smtClean="0">
                <a:latin typeface="Arial" charset="0"/>
                <a:ea typeface="ＭＳ Ｐゴシック" pitchFamily="34" charset="-128"/>
                <a:cs typeface="Arial" charset="0"/>
              </a:rPr>
              <a:t> take into account the relative costs and benefits of interventions (their ‘cost effectiveness’) when deciding whether or not to recommend them.” (Principle 2, SVJ, NICE 2008) </a:t>
            </a:r>
          </a:p>
          <a:p>
            <a:pPr eaLnBrk="1" hangingPunct="1">
              <a:lnSpc>
                <a:spcPct val="90000"/>
              </a:lnSpc>
              <a:spcAft>
                <a:spcPts val="1200"/>
              </a:spcAft>
              <a:buFontTx/>
              <a:buNone/>
            </a:pPr>
            <a:r>
              <a:rPr lang="en-GB" sz="2000" dirty="0" smtClean="0">
                <a:latin typeface="Arial" charset="0"/>
                <a:ea typeface="ＭＳ Ｐゴシック" pitchFamily="34" charset="-128"/>
                <a:cs typeface="Arial" charset="0"/>
              </a:rPr>
              <a:t>BUT</a:t>
            </a:r>
          </a:p>
          <a:p>
            <a:pPr eaLnBrk="1" hangingPunct="1">
              <a:lnSpc>
                <a:spcPct val="90000"/>
              </a:lnSpc>
              <a:spcAft>
                <a:spcPts val="1200"/>
              </a:spcAft>
            </a:pPr>
            <a:r>
              <a:rPr lang="en-GB" sz="2000" dirty="0" smtClean="0">
                <a:latin typeface="Arial" charset="0"/>
                <a:ea typeface="ＭＳ Ｐゴシック" pitchFamily="34" charset="-128"/>
                <a:cs typeface="Arial" charset="0"/>
              </a:rPr>
              <a:t>“Decisions about whether to recommend interventions should </a:t>
            </a:r>
            <a:r>
              <a:rPr lang="en-GB" sz="2000" i="1" dirty="0" smtClean="0">
                <a:latin typeface="Arial" charset="0"/>
                <a:ea typeface="ＭＳ Ｐゴシック" pitchFamily="34" charset="-128"/>
                <a:cs typeface="Arial" charset="0"/>
              </a:rPr>
              <a:t>not be based on evidence of their relative costs and benefits </a:t>
            </a:r>
            <a:r>
              <a:rPr lang="en-GB" sz="2000" i="1" u="sng" dirty="0" smtClean="0">
                <a:latin typeface="Arial" charset="0"/>
                <a:ea typeface="ＭＳ Ｐゴシック" pitchFamily="34" charset="-128"/>
                <a:cs typeface="Arial" charset="0"/>
              </a:rPr>
              <a:t>alone</a:t>
            </a:r>
            <a:r>
              <a:rPr lang="en-GB" sz="2000" dirty="0" smtClean="0">
                <a:latin typeface="Arial" charset="0"/>
                <a:ea typeface="ＭＳ Ｐゴシック" pitchFamily="34" charset="-128"/>
                <a:cs typeface="Arial" charset="0"/>
              </a:rPr>
              <a:t>. NICE must consider other factors when developing its guidance, including the need to distribute health resources in the fairest way within society as a whole.” (Principle 3) </a:t>
            </a:r>
            <a:r>
              <a:rPr lang="en-GB" sz="2000" dirty="0" smtClean="0">
                <a:latin typeface="Arial" charset="0"/>
                <a:ea typeface="ＭＳ Ｐゴシック" pitchFamily="34" charset="-128"/>
                <a:cs typeface="Arial" charset="0"/>
                <a:sym typeface="Wingdings" panose="05000000000000000000" pitchFamily="2" charset="2"/>
              </a:rPr>
              <a:t> Equity issues!</a:t>
            </a:r>
            <a:endParaRPr lang="en-GB" sz="2000" dirty="0" smtClean="0">
              <a:latin typeface="Arial" charset="0"/>
              <a:ea typeface="ＭＳ Ｐゴシック" pitchFamily="34" charset="-128"/>
              <a:cs typeface="Arial" charset="0"/>
            </a:endParaRPr>
          </a:p>
          <a:p>
            <a:pPr eaLnBrk="1" hangingPunct="1">
              <a:lnSpc>
                <a:spcPct val="90000"/>
              </a:lnSpc>
              <a:spcAft>
                <a:spcPts val="1200"/>
              </a:spcAft>
            </a:pPr>
            <a:r>
              <a:rPr lang="en-GB" sz="1200" dirty="0" smtClean="0">
                <a:latin typeface="Arial" charset="0"/>
                <a:ea typeface="ＭＳ Ｐゴシック" pitchFamily="34" charset="-128"/>
                <a:cs typeface="Arial" charset="0"/>
              </a:rPr>
              <a:t>See: </a:t>
            </a:r>
            <a:r>
              <a:rPr lang="en-GB" sz="1200" dirty="0" smtClean="0">
                <a:latin typeface="Arial" charset="0"/>
                <a:ea typeface="ＭＳ Ｐゴシック" pitchFamily="34" charset="-128"/>
                <a:cs typeface="Arial" charset="0"/>
                <a:hlinkClick r:id="rId3"/>
              </a:rPr>
              <a:t>http://www.nice.org.uk/media/C18/30/SVJ2PUBLICATION2008.pdf</a:t>
            </a:r>
            <a:endParaRPr lang="en-GB" sz="1200" dirty="0" smtClean="0">
              <a:latin typeface="Arial" charset="0"/>
              <a:ea typeface="ＭＳ Ｐゴシック" pitchFamily="34" charset="-128"/>
              <a:cs typeface="Arial" charset="0"/>
            </a:endParaRPr>
          </a:p>
        </p:txBody>
      </p:sp>
      <p:pic>
        <p:nvPicPr>
          <p:cNvPr id="51204" name="Picture 3" descr="I:\MARKETING &amp; COMMUNICATIONS\NICE and NI logos\NI logos\Hi-Res\NICE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4650" y="6415088"/>
            <a:ext cx="114935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50825" y="274638"/>
            <a:ext cx="8424863" cy="1143000"/>
          </a:xfrm>
        </p:spPr>
        <p:txBody>
          <a:bodyPr/>
          <a:lstStyle/>
          <a:p>
            <a:pPr eaLnBrk="1" hangingPunct="1">
              <a:defRPr/>
            </a:pPr>
            <a:r>
              <a:rPr lang="en-GB" sz="3600" dirty="0" smtClean="0">
                <a:solidFill>
                  <a:schemeClr val="accent6"/>
                </a:solidFill>
                <a:latin typeface="Arial" charset="0"/>
                <a:cs typeface="Arial" charset="0"/>
              </a:rPr>
              <a:t>Why exploring equity is important for decisions</a:t>
            </a:r>
          </a:p>
        </p:txBody>
      </p:sp>
      <p:sp>
        <p:nvSpPr>
          <p:cNvPr id="18435" name="Content Placeholder 1"/>
          <p:cNvSpPr>
            <a:spLocks noGrp="1"/>
          </p:cNvSpPr>
          <p:nvPr>
            <p:ph idx="1"/>
          </p:nvPr>
        </p:nvSpPr>
        <p:spPr>
          <a:xfrm>
            <a:off x="381794" y="1484784"/>
            <a:ext cx="8582694" cy="2693987"/>
          </a:xfrm>
        </p:spPr>
        <p:txBody>
          <a:bodyPr/>
          <a:lstStyle/>
          <a:p>
            <a:r>
              <a:rPr lang="en-GB" altLang="en-US" dirty="0" smtClean="0">
                <a:latin typeface="Arial" charset="0"/>
                <a:cs typeface="Arial" charset="0"/>
              </a:rPr>
              <a:t>Decisions in health and health policy will often reflect issues beyond efficiency</a:t>
            </a:r>
          </a:p>
          <a:p>
            <a:r>
              <a:rPr lang="en-GB" altLang="en-US" dirty="0" smtClean="0">
                <a:latin typeface="Arial" charset="0"/>
                <a:cs typeface="Arial" charset="0"/>
              </a:rPr>
              <a:t>Should we provide equal access to those with equal need?</a:t>
            </a:r>
          </a:p>
          <a:p>
            <a:r>
              <a:rPr lang="en-GB" altLang="en-US" dirty="0" smtClean="0">
                <a:latin typeface="Arial" charset="0"/>
                <a:cs typeface="Arial" charset="0"/>
              </a:rPr>
              <a:t>Should we provide different access to those with differing need?</a:t>
            </a:r>
          </a:p>
          <a:p>
            <a:r>
              <a:rPr lang="en-GB" altLang="en-US" dirty="0" smtClean="0">
                <a:latin typeface="Arial" charset="0"/>
                <a:cs typeface="Arial" charset="0"/>
              </a:rPr>
              <a:t>Do we have an accurate idea of need:</a:t>
            </a:r>
          </a:p>
          <a:p>
            <a:pPr lvl="1"/>
            <a:r>
              <a:rPr lang="en-GB" altLang="en-US" dirty="0" smtClean="0">
                <a:latin typeface="Arial" charset="0"/>
                <a:cs typeface="Arial" charset="0"/>
              </a:rPr>
              <a:t>capacity to benefit, burden of disease, availability of alternatives…?</a:t>
            </a:r>
          </a:p>
        </p:txBody>
      </p:sp>
    </p:spTree>
    <p:extLst>
      <p:ext uri="{BB962C8B-B14F-4D97-AF65-F5344CB8AC3E}">
        <p14:creationId xmlns:p14="http://schemas.microsoft.com/office/powerpoint/2010/main" val="35120340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idx="4294967295"/>
          </p:nvPr>
        </p:nvSpPr>
        <p:spPr>
          <a:xfrm>
            <a:off x="1211263" y="212725"/>
            <a:ext cx="7246937" cy="808038"/>
          </a:xfrm>
        </p:spPr>
        <p:txBody>
          <a:bodyPr/>
          <a:lstStyle/>
          <a:p>
            <a:r>
              <a:rPr lang="en-GB" altLang="en-US" sz="3600" smtClean="0">
                <a:latin typeface="Arial" charset="0"/>
                <a:ea typeface="ＭＳ Ｐゴシック" pitchFamily="34" charset="-128"/>
                <a:cs typeface="Arial" charset="0"/>
              </a:rPr>
              <a:t>NICE cost-effectiveness threshold</a:t>
            </a:r>
          </a:p>
        </p:txBody>
      </p:sp>
      <p:grpSp>
        <p:nvGrpSpPr>
          <p:cNvPr id="53251" name="Group 35"/>
          <p:cNvGrpSpPr>
            <a:grpSpLocks/>
          </p:cNvGrpSpPr>
          <p:nvPr/>
        </p:nvGrpSpPr>
        <p:grpSpPr bwMode="auto">
          <a:xfrm>
            <a:off x="860425" y="1028700"/>
            <a:ext cx="7561263" cy="5219700"/>
            <a:chOff x="1405031" y="1827456"/>
            <a:chExt cx="7049994" cy="4646624"/>
          </a:xfrm>
        </p:grpSpPr>
        <p:sp>
          <p:nvSpPr>
            <p:cNvPr id="53253" name="Line 3"/>
            <p:cNvSpPr>
              <a:spLocks noChangeShapeType="1"/>
            </p:cNvSpPr>
            <p:nvPr/>
          </p:nvSpPr>
          <p:spPr bwMode="auto">
            <a:xfrm>
              <a:off x="2117725" y="1898893"/>
              <a:ext cx="0" cy="38163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254" name="Line 4"/>
            <p:cNvSpPr>
              <a:spLocks noChangeShapeType="1"/>
            </p:cNvSpPr>
            <p:nvPr/>
          </p:nvSpPr>
          <p:spPr bwMode="auto">
            <a:xfrm>
              <a:off x="2117725" y="5715243"/>
              <a:ext cx="61198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255" name="Text Box 5"/>
            <p:cNvSpPr txBox="1">
              <a:spLocks noChangeArrowheads="1"/>
            </p:cNvSpPr>
            <p:nvPr/>
          </p:nvSpPr>
          <p:spPr bwMode="auto">
            <a:xfrm rot="-5400000">
              <a:off x="178808" y="3806153"/>
              <a:ext cx="2882902" cy="430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400">
                  <a:solidFill>
                    <a:srgbClr val="CC0000"/>
                  </a:solidFill>
                  <a:ea typeface="ＭＳ Ｐゴシック" pitchFamily="34" charset="-128"/>
                  <a:cs typeface="Arial" charset="0"/>
                </a:rPr>
                <a:t>Probability of rejection</a:t>
              </a:r>
            </a:p>
          </p:txBody>
        </p:sp>
        <p:sp>
          <p:nvSpPr>
            <p:cNvPr id="53256" name="Text Box 6"/>
            <p:cNvSpPr txBox="1">
              <a:spLocks noChangeArrowheads="1"/>
            </p:cNvSpPr>
            <p:nvPr/>
          </p:nvSpPr>
          <p:spPr bwMode="auto">
            <a:xfrm>
              <a:off x="4044950" y="6074018"/>
              <a:ext cx="2846388" cy="4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000">
                  <a:solidFill>
                    <a:srgbClr val="CC0000"/>
                  </a:solidFill>
                  <a:latin typeface="Times" pitchFamily="18" charset="0"/>
                  <a:ea typeface="ＭＳ Ｐゴシック" pitchFamily="34" charset="-128"/>
                </a:rPr>
                <a:t>Cost per QALY (£’000)</a:t>
              </a:r>
            </a:p>
          </p:txBody>
        </p:sp>
        <p:sp>
          <p:nvSpPr>
            <p:cNvPr id="53257" name="Rectangle 7"/>
            <p:cNvSpPr>
              <a:spLocks noChangeArrowheads="1"/>
            </p:cNvSpPr>
            <p:nvPr/>
          </p:nvSpPr>
          <p:spPr bwMode="auto">
            <a:xfrm>
              <a:off x="2405063" y="4967531"/>
              <a:ext cx="1928812" cy="676275"/>
            </a:xfrm>
            <a:prstGeom prst="rect">
              <a:avLst/>
            </a:prstGeom>
            <a:gradFill rotWithShape="1">
              <a:gsLst>
                <a:gs pos="0">
                  <a:srgbClr val="91F88C"/>
                </a:gs>
                <a:gs pos="100000">
                  <a:srgbClr val="BAFBB6"/>
                </a:gs>
              </a:gsLst>
              <a:lin ang="0" scaled="1"/>
            </a:gra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3258" name="Rectangle 8"/>
            <p:cNvSpPr>
              <a:spLocks noChangeArrowheads="1"/>
            </p:cNvSpPr>
            <p:nvPr/>
          </p:nvSpPr>
          <p:spPr bwMode="auto">
            <a:xfrm>
              <a:off x="4333875" y="3154606"/>
              <a:ext cx="1095375" cy="1795462"/>
            </a:xfrm>
            <a:prstGeom prst="rect">
              <a:avLst/>
            </a:prstGeom>
            <a:gradFill rotWithShape="1">
              <a:gsLst>
                <a:gs pos="0">
                  <a:srgbClr val="FDE5C5"/>
                </a:gs>
                <a:gs pos="100000">
                  <a:srgbClr val="F8B152"/>
                </a:gs>
              </a:gsLst>
              <a:lin ang="0" scaled="1"/>
            </a:gra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3259" name="Rectangle 9"/>
            <p:cNvSpPr>
              <a:spLocks noChangeArrowheads="1"/>
            </p:cNvSpPr>
            <p:nvPr/>
          </p:nvSpPr>
          <p:spPr bwMode="auto">
            <a:xfrm>
              <a:off x="5443538" y="2213218"/>
              <a:ext cx="2343150" cy="941388"/>
            </a:xfrm>
            <a:prstGeom prst="rect">
              <a:avLst/>
            </a:prstGeom>
            <a:gradFill rotWithShape="1">
              <a:gsLst>
                <a:gs pos="0">
                  <a:srgbClr val="FFD8D5"/>
                </a:gs>
                <a:gs pos="100000">
                  <a:srgbClr val="FF8A81"/>
                </a:gs>
              </a:gsLst>
              <a:lin ang="0" scaled="1"/>
            </a:gra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3260" name="Freeform 10"/>
            <p:cNvSpPr>
              <a:spLocks/>
            </p:cNvSpPr>
            <p:nvPr/>
          </p:nvSpPr>
          <p:spPr bwMode="auto">
            <a:xfrm rot="-266341">
              <a:off x="2405063" y="2487856"/>
              <a:ext cx="6049962" cy="2874962"/>
            </a:xfrm>
            <a:custGeom>
              <a:avLst/>
              <a:gdLst>
                <a:gd name="T0" fmla="*/ 0 w 3264"/>
                <a:gd name="T1" fmla="*/ 2147483647 h 2016"/>
                <a:gd name="T2" fmla="*/ 2147483647 w 3264"/>
                <a:gd name="T3" fmla="*/ 2147483647 h 2016"/>
                <a:gd name="T4" fmla="*/ 2147483647 w 3264"/>
                <a:gd name="T5" fmla="*/ 2147483647 h 2016"/>
                <a:gd name="T6" fmla="*/ 2147483647 w 3264"/>
                <a:gd name="T7" fmla="*/ 0 h 2016"/>
                <a:gd name="T8" fmla="*/ 0 60000 65536"/>
                <a:gd name="T9" fmla="*/ 0 60000 65536"/>
                <a:gd name="T10" fmla="*/ 0 60000 65536"/>
                <a:gd name="T11" fmla="*/ 0 60000 65536"/>
                <a:gd name="T12" fmla="*/ 0 w 3264"/>
                <a:gd name="T13" fmla="*/ 0 h 2016"/>
                <a:gd name="T14" fmla="*/ 3264 w 3264"/>
                <a:gd name="T15" fmla="*/ 2016 h 2016"/>
              </a:gdLst>
              <a:ahLst/>
              <a:cxnLst>
                <a:cxn ang="T8">
                  <a:pos x="T0" y="T1"/>
                </a:cxn>
                <a:cxn ang="T9">
                  <a:pos x="T2" y="T3"/>
                </a:cxn>
                <a:cxn ang="T10">
                  <a:pos x="T4" y="T5"/>
                </a:cxn>
                <a:cxn ang="T11">
                  <a:pos x="T6" y="T7"/>
                </a:cxn>
              </a:cxnLst>
              <a:rect l="T12" t="T13" r="T14" b="T15"/>
              <a:pathLst>
                <a:path w="3264" h="2016">
                  <a:moveTo>
                    <a:pt x="0" y="2016"/>
                  </a:moveTo>
                  <a:cubicBezTo>
                    <a:pt x="328" y="2016"/>
                    <a:pt x="656" y="2016"/>
                    <a:pt x="960" y="1728"/>
                  </a:cubicBezTo>
                  <a:cubicBezTo>
                    <a:pt x="1264" y="1440"/>
                    <a:pt x="1440" y="576"/>
                    <a:pt x="1824" y="288"/>
                  </a:cubicBezTo>
                  <a:cubicBezTo>
                    <a:pt x="2208" y="0"/>
                    <a:pt x="3024" y="48"/>
                    <a:pt x="3264" y="0"/>
                  </a:cubicBezTo>
                </a:path>
              </a:pathLst>
            </a:cu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261" name="Line 11"/>
            <p:cNvSpPr>
              <a:spLocks noChangeShapeType="1"/>
            </p:cNvSpPr>
            <p:nvPr/>
          </p:nvSpPr>
          <p:spPr bwMode="auto">
            <a:xfrm>
              <a:off x="5502275" y="5715243"/>
              <a:ext cx="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262" name="Line 12"/>
            <p:cNvSpPr>
              <a:spLocks noChangeShapeType="1"/>
            </p:cNvSpPr>
            <p:nvPr/>
          </p:nvSpPr>
          <p:spPr bwMode="auto">
            <a:xfrm>
              <a:off x="4349750" y="5751756"/>
              <a:ext cx="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263" name="Line 13"/>
            <p:cNvSpPr>
              <a:spLocks noChangeShapeType="1"/>
            </p:cNvSpPr>
            <p:nvPr/>
          </p:nvSpPr>
          <p:spPr bwMode="auto">
            <a:xfrm>
              <a:off x="3305175" y="5715243"/>
              <a:ext cx="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264" name="Line 14"/>
            <p:cNvSpPr>
              <a:spLocks noChangeShapeType="1"/>
            </p:cNvSpPr>
            <p:nvPr/>
          </p:nvSpPr>
          <p:spPr bwMode="auto">
            <a:xfrm>
              <a:off x="6510338" y="5715243"/>
              <a:ext cx="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265" name="Line 15"/>
            <p:cNvSpPr>
              <a:spLocks noChangeShapeType="1"/>
            </p:cNvSpPr>
            <p:nvPr/>
          </p:nvSpPr>
          <p:spPr bwMode="auto">
            <a:xfrm>
              <a:off x="7481888" y="5715243"/>
              <a:ext cx="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266" name="Text Box 16"/>
            <p:cNvSpPr txBox="1">
              <a:spLocks noChangeArrowheads="1"/>
            </p:cNvSpPr>
            <p:nvPr/>
          </p:nvSpPr>
          <p:spPr bwMode="auto">
            <a:xfrm>
              <a:off x="3125788" y="5896218"/>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400">
                  <a:latin typeface="Times" pitchFamily="18" charset="0"/>
                  <a:ea typeface="ＭＳ Ｐゴシック" pitchFamily="34" charset="-128"/>
                </a:rPr>
                <a:t>10</a:t>
              </a:r>
            </a:p>
          </p:txBody>
        </p:sp>
        <p:sp>
          <p:nvSpPr>
            <p:cNvPr id="53267" name="Text Box 17"/>
            <p:cNvSpPr txBox="1">
              <a:spLocks noChangeArrowheads="1"/>
            </p:cNvSpPr>
            <p:nvPr/>
          </p:nvSpPr>
          <p:spPr bwMode="auto">
            <a:xfrm>
              <a:off x="4133850" y="5896218"/>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400">
                  <a:latin typeface="Times" pitchFamily="18" charset="0"/>
                  <a:ea typeface="ＭＳ Ｐゴシック" pitchFamily="34" charset="-128"/>
                </a:rPr>
                <a:t>20</a:t>
              </a:r>
            </a:p>
          </p:txBody>
        </p:sp>
        <p:sp>
          <p:nvSpPr>
            <p:cNvPr id="53268" name="Text Box 18"/>
            <p:cNvSpPr txBox="1">
              <a:spLocks noChangeArrowheads="1"/>
            </p:cNvSpPr>
            <p:nvPr/>
          </p:nvSpPr>
          <p:spPr bwMode="auto">
            <a:xfrm>
              <a:off x="5249863" y="5896218"/>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400">
                  <a:latin typeface="Times" pitchFamily="18" charset="0"/>
                  <a:ea typeface="ＭＳ Ｐゴシック" pitchFamily="34" charset="-128"/>
                </a:rPr>
                <a:t>30</a:t>
              </a:r>
            </a:p>
          </p:txBody>
        </p:sp>
        <p:sp>
          <p:nvSpPr>
            <p:cNvPr id="53269" name="Text Box 19"/>
            <p:cNvSpPr txBox="1">
              <a:spLocks noChangeArrowheads="1"/>
            </p:cNvSpPr>
            <p:nvPr/>
          </p:nvSpPr>
          <p:spPr bwMode="auto">
            <a:xfrm>
              <a:off x="6294438" y="5896218"/>
              <a:ext cx="596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400">
                  <a:latin typeface="Times" pitchFamily="18" charset="0"/>
                  <a:ea typeface="ＭＳ Ｐゴシック" pitchFamily="34" charset="-128"/>
                </a:rPr>
                <a:t>40</a:t>
              </a:r>
            </a:p>
          </p:txBody>
        </p:sp>
        <p:sp>
          <p:nvSpPr>
            <p:cNvPr id="53270" name="Text Box 20"/>
            <p:cNvSpPr txBox="1">
              <a:spLocks noChangeArrowheads="1"/>
            </p:cNvSpPr>
            <p:nvPr/>
          </p:nvSpPr>
          <p:spPr bwMode="auto">
            <a:xfrm>
              <a:off x="7265988" y="5859706"/>
              <a:ext cx="612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400">
                  <a:latin typeface="Times" pitchFamily="18" charset="0"/>
                  <a:ea typeface="ＭＳ Ｐゴシック" pitchFamily="34" charset="-128"/>
                </a:rPr>
                <a:t>50</a:t>
              </a:r>
            </a:p>
          </p:txBody>
        </p:sp>
        <p:sp>
          <p:nvSpPr>
            <p:cNvPr id="53271" name="Text Box 21"/>
            <p:cNvSpPr txBox="1">
              <a:spLocks noChangeArrowheads="1"/>
            </p:cNvSpPr>
            <p:nvPr/>
          </p:nvSpPr>
          <p:spPr bwMode="auto">
            <a:xfrm>
              <a:off x="1577975" y="5462831"/>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400">
                  <a:latin typeface="Times" pitchFamily="18" charset="0"/>
                  <a:ea typeface="ＭＳ Ｐゴシック" pitchFamily="34" charset="-128"/>
                </a:rPr>
                <a:t>0</a:t>
              </a:r>
            </a:p>
          </p:txBody>
        </p:sp>
        <p:sp>
          <p:nvSpPr>
            <p:cNvPr id="53272" name="Text Box 22"/>
            <p:cNvSpPr txBox="1">
              <a:spLocks noChangeArrowheads="1"/>
            </p:cNvSpPr>
            <p:nvPr/>
          </p:nvSpPr>
          <p:spPr bwMode="auto">
            <a:xfrm>
              <a:off x="1612900" y="1827456"/>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400">
                  <a:latin typeface="Times" pitchFamily="18" charset="0"/>
                  <a:ea typeface="ＭＳ Ｐゴシック" pitchFamily="34" charset="-128"/>
                </a:rPr>
                <a:t>1</a:t>
              </a:r>
            </a:p>
          </p:txBody>
        </p:sp>
        <p:sp>
          <p:nvSpPr>
            <p:cNvPr id="53273" name="Text Box 26"/>
            <p:cNvSpPr txBox="1">
              <a:spLocks noChangeArrowheads="1"/>
            </p:cNvSpPr>
            <p:nvPr/>
          </p:nvSpPr>
          <p:spPr bwMode="auto">
            <a:xfrm>
              <a:off x="7275513" y="2161605"/>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400">
                  <a:latin typeface="Times" pitchFamily="18" charset="0"/>
                  <a:ea typeface="ＭＳ Ｐゴシック" pitchFamily="34" charset="-128"/>
                </a:rPr>
                <a:t>x</a:t>
              </a:r>
            </a:p>
          </p:txBody>
        </p:sp>
        <p:sp>
          <p:nvSpPr>
            <p:cNvPr id="53274" name="Text Box 27"/>
            <p:cNvSpPr txBox="1">
              <a:spLocks noChangeArrowheads="1"/>
            </p:cNvSpPr>
            <p:nvPr/>
          </p:nvSpPr>
          <p:spPr bwMode="auto">
            <a:xfrm>
              <a:off x="3598863" y="5107747"/>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400">
                  <a:latin typeface="Times" pitchFamily="18" charset="0"/>
                  <a:ea typeface="ＭＳ Ｐゴシック" pitchFamily="34" charset="-128"/>
                </a:rPr>
                <a:t>x</a:t>
              </a:r>
            </a:p>
          </p:txBody>
        </p:sp>
        <p:sp>
          <p:nvSpPr>
            <p:cNvPr id="53275" name="Line 29"/>
            <p:cNvSpPr>
              <a:spLocks noChangeShapeType="1"/>
            </p:cNvSpPr>
            <p:nvPr/>
          </p:nvSpPr>
          <p:spPr bwMode="auto">
            <a:xfrm>
              <a:off x="3033713" y="4265856"/>
              <a:ext cx="679450" cy="9699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3276" name="Text Box 30"/>
            <p:cNvSpPr txBox="1">
              <a:spLocks noChangeArrowheads="1"/>
            </p:cNvSpPr>
            <p:nvPr/>
          </p:nvSpPr>
          <p:spPr bwMode="auto">
            <a:xfrm>
              <a:off x="2162175" y="3686418"/>
              <a:ext cx="1662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200">
                  <a:solidFill>
                    <a:schemeClr val="accent2"/>
                  </a:solidFill>
                  <a:latin typeface="Times" pitchFamily="18" charset="0"/>
                  <a:ea typeface="ＭＳ Ｐゴシック" pitchFamily="34" charset="-128"/>
                </a:rPr>
                <a:t>Rituximab for follicular lymphoma</a:t>
              </a:r>
            </a:p>
          </p:txBody>
        </p:sp>
        <p:sp>
          <p:nvSpPr>
            <p:cNvPr id="53277" name="Line 31"/>
            <p:cNvSpPr>
              <a:spLocks noChangeShapeType="1"/>
            </p:cNvSpPr>
            <p:nvPr/>
          </p:nvSpPr>
          <p:spPr bwMode="auto">
            <a:xfrm flipH="1" flipV="1">
              <a:off x="7480300" y="2506906"/>
              <a:ext cx="125413" cy="11350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3278" name="Text Box 32"/>
            <p:cNvSpPr txBox="1">
              <a:spLocks noChangeArrowheads="1"/>
            </p:cNvSpPr>
            <p:nvPr/>
          </p:nvSpPr>
          <p:spPr bwMode="auto">
            <a:xfrm>
              <a:off x="6996113" y="3711818"/>
              <a:ext cx="1328737" cy="57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200">
                  <a:solidFill>
                    <a:schemeClr val="accent2"/>
                  </a:solidFill>
                  <a:latin typeface="Times" pitchFamily="18" charset="0"/>
                  <a:ea typeface="ＭＳ Ｐゴシック" pitchFamily="34" charset="-128"/>
                </a:rPr>
                <a:t>Imatinib for chronic myeloid leukaemia (blast phase)</a:t>
              </a:r>
            </a:p>
          </p:txBody>
        </p:sp>
        <p:sp>
          <p:nvSpPr>
            <p:cNvPr id="53279" name="Text Box 33"/>
            <p:cNvSpPr txBox="1">
              <a:spLocks noChangeArrowheads="1"/>
            </p:cNvSpPr>
            <p:nvPr/>
          </p:nvSpPr>
          <p:spPr bwMode="auto">
            <a:xfrm>
              <a:off x="4871486" y="3543543"/>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400">
                  <a:latin typeface="Times" pitchFamily="18" charset="0"/>
                  <a:ea typeface="ＭＳ Ｐゴシック" pitchFamily="34" charset="-128"/>
                </a:rPr>
                <a:t>x</a:t>
              </a:r>
            </a:p>
          </p:txBody>
        </p:sp>
        <p:sp>
          <p:nvSpPr>
            <p:cNvPr id="53280" name="Line 34"/>
            <p:cNvSpPr>
              <a:spLocks noChangeShapeType="1"/>
            </p:cNvSpPr>
            <p:nvPr/>
          </p:nvSpPr>
          <p:spPr bwMode="auto">
            <a:xfrm flipH="1" flipV="1">
              <a:off x="5126038" y="3975343"/>
              <a:ext cx="887412" cy="830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3281" name="Text Box 35"/>
            <p:cNvSpPr txBox="1">
              <a:spLocks noChangeArrowheads="1"/>
            </p:cNvSpPr>
            <p:nvPr/>
          </p:nvSpPr>
          <p:spPr bwMode="auto">
            <a:xfrm>
              <a:off x="5942013" y="4723056"/>
              <a:ext cx="1620837" cy="57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200">
                  <a:solidFill>
                    <a:schemeClr val="accent2"/>
                  </a:solidFill>
                  <a:latin typeface="Times" pitchFamily="18" charset="0"/>
                  <a:ea typeface="ＭＳ Ｐゴシック" pitchFamily="34" charset="-128"/>
                </a:rPr>
                <a:t>Trastuzumab for early stage HER-2 positive breast cancer</a:t>
              </a:r>
            </a:p>
          </p:txBody>
        </p:sp>
      </p:grpSp>
      <p:pic>
        <p:nvPicPr>
          <p:cNvPr id="53252" name="Picture 32" descr="I:\MARKETING &amp; COMMUNICATIONS\NICE and NI logos\NI logos\Hi-Res\NICE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4650" y="6415088"/>
            <a:ext cx="114935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388004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GB" altLang="en-US" sz="3600" smtClean="0">
                <a:latin typeface="Arial" charset="0"/>
                <a:ea typeface="ＭＳ Ｐゴシック" pitchFamily="34" charset="-128"/>
                <a:cs typeface="Arial" charset="0"/>
              </a:rPr>
              <a:t>What  will be the threshold in future???</a:t>
            </a:r>
          </a:p>
        </p:txBody>
      </p:sp>
      <p:sp>
        <p:nvSpPr>
          <p:cNvPr id="54275" name="Content Placeholder 2"/>
          <p:cNvSpPr>
            <a:spLocks noGrp="1"/>
          </p:cNvSpPr>
          <p:nvPr>
            <p:ph idx="1"/>
          </p:nvPr>
        </p:nvSpPr>
        <p:spPr>
          <a:xfrm>
            <a:off x="250825" y="1217613"/>
            <a:ext cx="7902575" cy="4999037"/>
          </a:xfrm>
        </p:spPr>
        <p:txBody>
          <a:bodyPr/>
          <a:lstStyle/>
          <a:p>
            <a:r>
              <a:rPr lang="en-GB" altLang="en-US" sz="2400" smtClean="0">
                <a:latin typeface="Arial" charset="0"/>
                <a:ea typeface="ＭＳ Ｐゴシック" pitchFamily="34" charset="-128"/>
                <a:cs typeface="Arial" charset="0"/>
              </a:rPr>
              <a:t>In</a:t>
            </a:r>
            <a:r>
              <a:rPr lang="en-GB" altLang="en-US" smtClean="0">
                <a:latin typeface="Arial" charset="0"/>
                <a:ea typeface="ＭＳ Ｐゴシック" pitchFamily="34" charset="-128"/>
                <a:cs typeface="Arial" charset="0"/>
              </a:rPr>
              <a:t> </a:t>
            </a:r>
            <a:r>
              <a:rPr lang="en-GB" altLang="en-US" sz="2000" smtClean="0">
                <a:latin typeface="Arial" charset="0"/>
                <a:ea typeface="ＭＳ Ｐゴシック" pitchFamily="34" charset="-128"/>
                <a:cs typeface="Arial" charset="0"/>
              </a:rPr>
              <a:t>2010, University of York, Imperial College and Office of Health Economics begins project on the empirical estimation of NHS cost effectiveness threshold</a:t>
            </a:r>
          </a:p>
          <a:p>
            <a:r>
              <a:rPr lang="en-GB" altLang="en-US" sz="2000" smtClean="0">
                <a:latin typeface="Arial" charset="0"/>
                <a:ea typeface="ＭＳ Ｐゴシック" pitchFamily="34" charset="-128"/>
                <a:cs typeface="Arial" charset="0"/>
              </a:rPr>
              <a:t>Research supported by the Medical Research Council</a:t>
            </a:r>
          </a:p>
          <a:p>
            <a:r>
              <a:rPr lang="en-GB" altLang="en-US" sz="2000" smtClean="0">
                <a:latin typeface="Arial" charset="0"/>
                <a:ea typeface="ＭＳ Ｐゴシック" pitchFamily="34" charset="-128"/>
                <a:cs typeface="Arial" charset="0"/>
              </a:rPr>
              <a:t>Final report now available…</a:t>
            </a:r>
          </a:p>
          <a:p>
            <a:r>
              <a:rPr lang="en-GB" altLang="en-US" sz="2000" smtClean="0">
                <a:latin typeface="Arial" charset="0"/>
                <a:ea typeface="ＭＳ Ｐゴシック" pitchFamily="34" charset="-128"/>
                <a:cs typeface="Arial" charset="0"/>
              </a:rPr>
              <a:t>Builds on econometrics work by Martin et al (2008) using NHS “Programme Budgeting” data:</a:t>
            </a:r>
          </a:p>
          <a:p>
            <a:pPr lvl="1"/>
            <a:r>
              <a:rPr lang="en-GB" altLang="en-US" sz="2000" smtClean="0">
                <a:latin typeface="Arial" charset="0"/>
                <a:ea typeface="ＭＳ Ｐゴシック" pitchFamily="34" charset="-128"/>
                <a:cs typeface="Arial" charset="0"/>
              </a:rPr>
              <a:t>Information on NHS spending in 23 broad programmes of care</a:t>
            </a:r>
          </a:p>
          <a:p>
            <a:pPr lvl="1"/>
            <a:r>
              <a:rPr lang="en-GB" altLang="en-US" sz="2000" smtClean="0">
                <a:latin typeface="Arial" charset="0"/>
                <a:ea typeface="ＭＳ Ｐゴシック" pitchFamily="34" charset="-128"/>
                <a:cs typeface="Arial" charset="0"/>
              </a:rPr>
              <a:t>Explores relationship between local spending on particular types of care and health outcomes</a:t>
            </a:r>
          </a:p>
          <a:p>
            <a:pPr>
              <a:buFontTx/>
              <a:buNone/>
            </a:pPr>
            <a:r>
              <a:rPr lang="en-GB" altLang="en-US" sz="2000" smtClean="0">
                <a:latin typeface="Arial" charset="0"/>
                <a:ea typeface="ＭＳ Ｐゴシック" pitchFamily="34" charset="-128"/>
                <a:cs typeface="Arial" charset="0"/>
              </a:rPr>
              <a:t>	</a:t>
            </a:r>
            <a:r>
              <a:rPr lang="en-GB" altLang="en-US" sz="1200" smtClean="0">
                <a:latin typeface="Arial" charset="0"/>
                <a:ea typeface="ＭＳ Ｐゴシック" pitchFamily="34" charset="-128"/>
                <a:cs typeface="Arial" charset="0"/>
              </a:rPr>
              <a:t>See: Martin S, Rice N, Smith PC. Does health care spending improve health outcomes? Evidence from English programme budgeting data. J Health Econ 2008; 27: 826-42</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4088" y="1273175"/>
            <a:ext cx="4379912" cy="454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1441450"/>
            <a:ext cx="4313237" cy="455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5" descr="I:\MARKETING &amp; COMMUNICATIONS\NICE and NI logos\NI logos\Hi-Res\NICE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4650" y="6415088"/>
            <a:ext cx="114935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4832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endParaRPr lang="en-GB" altLang="en-US" smtClean="0">
              <a:latin typeface="Arial" charset="0"/>
              <a:ea typeface="ＭＳ Ｐゴシック" pitchFamily="34" charset="-128"/>
              <a:cs typeface="Arial" charset="0"/>
            </a:endParaRPr>
          </a:p>
        </p:txBody>
      </p:sp>
      <p:sp>
        <p:nvSpPr>
          <p:cNvPr id="55299" name="Content Placeholder 2"/>
          <p:cNvSpPr>
            <a:spLocks noGrp="1"/>
          </p:cNvSpPr>
          <p:nvPr>
            <p:ph idx="1"/>
          </p:nvPr>
        </p:nvSpPr>
        <p:spPr/>
        <p:txBody>
          <a:bodyPr/>
          <a:lstStyle/>
          <a:p>
            <a:endParaRPr lang="en-GB" altLang="en-US" smtClean="0">
              <a:latin typeface="Arial" charset="0"/>
              <a:ea typeface="ＭＳ Ｐゴシック" pitchFamily="34" charset="-128"/>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3788" y="115888"/>
            <a:ext cx="4416425" cy="60944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275" y="2535238"/>
            <a:ext cx="7888288" cy="21494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3" y="2133600"/>
            <a:ext cx="8742362" cy="2884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3" name="Picture 6" descr="I:\MARKETING &amp; COMMUNICATIONS\NICE and NI logos\NI logos\Hi-Res\NICE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94650" y="6415088"/>
            <a:ext cx="114935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91035" y="2535238"/>
            <a:ext cx="6912768" cy="1754326"/>
          </a:xfrm>
          <a:prstGeom prst="rect">
            <a:avLst/>
          </a:prstGeom>
          <a:solidFill>
            <a:schemeClr val="accent1"/>
          </a:solidFill>
        </p:spPr>
        <p:txBody>
          <a:bodyPr wrap="square" rtlCol="0">
            <a:spAutoFit/>
          </a:bodyPr>
          <a:lstStyle/>
          <a:p>
            <a:r>
              <a:rPr lang="en-GB" dirty="0" smtClean="0"/>
              <a:t>“The Government </a:t>
            </a:r>
            <a:r>
              <a:rPr lang="en-GB" dirty="0"/>
              <a:t>has agreed with </a:t>
            </a:r>
            <a:r>
              <a:rPr lang="en-GB" dirty="0" smtClean="0"/>
              <a:t>industry </a:t>
            </a:r>
            <a:r>
              <a:rPr lang="en-GB" dirty="0"/>
              <a:t>that the baseline cost </a:t>
            </a:r>
            <a:r>
              <a:rPr lang="en-GB" dirty="0" smtClean="0"/>
              <a:t>effectiveness threshold </a:t>
            </a:r>
            <a:r>
              <a:rPr lang="en-GB" dirty="0"/>
              <a:t>should be kept at a level consistent with the current range (£</a:t>
            </a:r>
            <a:r>
              <a:rPr lang="en-GB" dirty="0" smtClean="0"/>
              <a:t>20,000 per </a:t>
            </a:r>
            <a:r>
              <a:rPr lang="en-GB" dirty="0"/>
              <a:t>QALY up to £30,000 per </a:t>
            </a:r>
            <a:r>
              <a:rPr lang="en-GB" dirty="0" smtClean="0"/>
              <a:t>QALY subject </a:t>
            </a:r>
            <a:r>
              <a:rPr lang="en-GB" dirty="0"/>
              <a:t>to the application, in </a:t>
            </a:r>
            <a:r>
              <a:rPr lang="en-GB" dirty="0" smtClean="0"/>
              <a:t>individual cases</a:t>
            </a:r>
            <a:r>
              <a:rPr lang="en-GB" dirty="0"/>
              <a:t>, of a number of modifying factors</a:t>
            </a:r>
            <a:r>
              <a:rPr lang="en-GB" dirty="0" smtClean="0"/>
              <a:t>)” [Ongoing consultation on “value based assessment”)</a:t>
            </a:r>
            <a:endParaRPr lang="en-GB" dirty="0"/>
          </a:p>
        </p:txBody>
      </p:sp>
    </p:spTree>
    <p:extLst>
      <p:ext uri="{BB962C8B-B14F-4D97-AF65-F5344CB8AC3E}">
        <p14:creationId xmlns:p14="http://schemas.microsoft.com/office/powerpoint/2010/main" val="3568349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circle(in)">
                                      <p:cBhvr>
                                        <p:cTn id="12" dur="2000"/>
                                        <p:tgtEl>
                                          <p:spTgt spid="10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additive="base">
                                        <p:cTn id="17" dur="500" fill="hold"/>
                                        <p:tgtEl>
                                          <p:spTgt spid="1028"/>
                                        </p:tgtEl>
                                        <p:attrNameLst>
                                          <p:attrName>ppt_x</p:attrName>
                                        </p:attrNameLst>
                                      </p:cBhvr>
                                      <p:tavLst>
                                        <p:tav tm="0">
                                          <p:val>
                                            <p:strVal val="#ppt_x"/>
                                          </p:val>
                                        </p:tav>
                                        <p:tav tm="100000">
                                          <p:val>
                                            <p:strVal val="#ppt_x"/>
                                          </p:val>
                                        </p:tav>
                                      </p:tavLst>
                                    </p:anim>
                                    <p:anim calcmode="lin" valueType="num">
                                      <p:cBhvr additive="base">
                                        <p:cTn id="1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0" y="1665288"/>
            <a:ext cx="9144000" cy="5192712"/>
          </a:xfrm>
          <a:prstGeom prst="rect">
            <a:avLst/>
          </a:prstGeom>
          <a:solidFill>
            <a:schemeClr val="bg1"/>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GB" altLang="en-US">
              <a:latin typeface="Times" pitchFamily="18" charset="0"/>
              <a:ea typeface="ＭＳ Ｐゴシック" pitchFamily="34" charset="-128"/>
            </a:endParaRPr>
          </a:p>
        </p:txBody>
      </p:sp>
      <p:sp>
        <p:nvSpPr>
          <p:cNvPr id="56323" name="Rectangle 3"/>
          <p:cNvSpPr>
            <a:spLocks noGrp="1" noChangeArrowheads="1"/>
          </p:cNvSpPr>
          <p:nvPr>
            <p:ph type="title"/>
          </p:nvPr>
        </p:nvSpPr>
        <p:spPr>
          <a:xfrm>
            <a:off x="149225" y="303213"/>
            <a:ext cx="8785225" cy="1143000"/>
          </a:xfrm>
        </p:spPr>
        <p:txBody>
          <a:bodyPr/>
          <a:lstStyle/>
          <a:p>
            <a:pPr eaLnBrk="1" hangingPunct="1"/>
            <a:r>
              <a:rPr lang="en-GB" altLang="en-US" sz="3600" dirty="0">
                <a:latin typeface="Arial" charset="0"/>
                <a:ea typeface="ＭＳ Ｐゴシック" pitchFamily="34" charset="-128"/>
                <a:cs typeface="Arial" charset="0"/>
              </a:rPr>
              <a:t>Most decision-makers don’t use a fixed threshold… why?</a:t>
            </a:r>
            <a:endParaRPr lang="en-GB" altLang="en-US" sz="3600" dirty="0" smtClean="0">
              <a:latin typeface="Arial" charset="0"/>
              <a:ea typeface="ＭＳ Ｐゴシック" pitchFamily="34" charset="-128"/>
              <a:cs typeface="Arial" charset="0"/>
            </a:endParaRPr>
          </a:p>
        </p:txBody>
      </p:sp>
      <p:sp>
        <p:nvSpPr>
          <p:cNvPr id="56324" name="Oval 4"/>
          <p:cNvSpPr>
            <a:spLocks noChangeArrowheads="1"/>
          </p:cNvSpPr>
          <p:nvPr/>
        </p:nvSpPr>
        <p:spPr bwMode="auto">
          <a:xfrm>
            <a:off x="3238500" y="3427413"/>
            <a:ext cx="2479675" cy="1069975"/>
          </a:xfrm>
          <a:prstGeom prst="ellipse">
            <a:avLst/>
          </a:prstGeom>
          <a:solidFill>
            <a:srgbClr val="FFFF66"/>
          </a:solidFill>
          <a:ln w="9525">
            <a:solidFill>
              <a:schemeClr val="tx1"/>
            </a:solidFill>
            <a:round/>
            <a:headEnd/>
            <a:tailEnd/>
          </a:ln>
          <a:effectLst>
            <a:outerShdw dist="107763" dir="2700000" algn="ctr" rotWithShape="0">
              <a:schemeClr val="bg2">
                <a:alpha val="50000"/>
              </a:schemeClr>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b="1">
                <a:ea typeface="ＭＳ Ｐゴシック" pitchFamily="34" charset="-128"/>
              </a:rPr>
              <a:t>NICE</a:t>
            </a:r>
            <a:br>
              <a:rPr lang="en-GB" altLang="en-US" b="1">
                <a:ea typeface="ＭＳ Ｐゴシック" pitchFamily="34" charset="-128"/>
              </a:rPr>
            </a:br>
            <a:r>
              <a:rPr lang="en-GB" altLang="en-US" b="1">
                <a:ea typeface="ＭＳ Ｐゴシック" pitchFamily="34" charset="-128"/>
              </a:rPr>
              <a:t>DECISIONS</a:t>
            </a:r>
          </a:p>
        </p:txBody>
      </p:sp>
      <p:sp>
        <p:nvSpPr>
          <p:cNvPr id="56325" name="Rectangle 6"/>
          <p:cNvSpPr>
            <a:spLocks noChangeArrowheads="1"/>
          </p:cNvSpPr>
          <p:nvPr/>
        </p:nvSpPr>
        <p:spPr bwMode="auto">
          <a:xfrm>
            <a:off x="6526213" y="4749800"/>
            <a:ext cx="2378075" cy="1196975"/>
          </a:xfrm>
          <a:prstGeom prst="rect">
            <a:avLst/>
          </a:prstGeom>
          <a:solidFill>
            <a:srgbClr val="99CCFF"/>
          </a:solidFill>
          <a:ln w="9525">
            <a:solidFill>
              <a:schemeClr val="tx1"/>
            </a:solidFill>
            <a:miter lim="800000"/>
            <a:headEnd/>
            <a:tailEnd/>
          </a:ln>
          <a:effectLst>
            <a:outerShdw dist="107763" dir="2700000" algn="ctr" rotWithShape="0">
              <a:schemeClr val="bg2">
                <a:alpha val="50000"/>
              </a:schemeClr>
            </a:outerShdw>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buClr>
                <a:srgbClr val="D60093"/>
              </a:buClr>
              <a:buSzPct val="185000"/>
            </a:pPr>
            <a:r>
              <a:rPr lang="en-GB" altLang="en-US" b="1">
                <a:solidFill>
                  <a:schemeClr val="accent2"/>
                </a:solidFill>
                <a:ea typeface="ＭＳ Ｐゴシック" pitchFamily="34" charset="-128"/>
              </a:rPr>
              <a:t>Other social</a:t>
            </a:r>
            <a:br>
              <a:rPr lang="en-GB" altLang="en-US" b="1">
                <a:solidFill>
                  <a:schemeClr val="accent2"/>
                </a:solidFill>
                <a:ea typeface="ＭＳ Ｐゴシック" pitchFamily="34" charset="-128"/>
              </a:rPr>
            </a:br>
            <a:r>
              <a:rPr lang="en-GB" altLang="en-US" b="1">
                <a:solidFill>
                  <a:schemeClr val="accent2"/>
                </a:solidFill>
                <a:ea typeface="ＭＳ Ｐゴシック" pitchFamily="34" charset="-128"/>
              </a:rPr>
              <a:t>values: ethics, </a:t>
            </a:r>
            <a:br>
              <a:rPr lang="en-GB" altLang="en-US" b="1">
                <a:solidFill>
                  <a:schemeClr val="accent2"/>
                </a:solidFill>
                <a:ea typeface="ＭＳ Ｐゴシック" pitchFamily="34" charset="-128"/>
              </a:rPr>
            </a:br>
            <a:r>
              <a:rPr lang="en-GB" altLang="en-US" b="1">
                <a:solidFill>
                  <a:schemeClr val="accent2"/>
                </a:solidFill>
                <a:ea typeface="ＭＳ Ｐゴシック" pitchFamily="34" charset="-128"/>
              </a:rPr>
              <a:t>equity, rights</a:t>
            </a:r>
          </a:p>
        </p:txBody>
      </p:sp>
      <p:sp>
        <p:nvSpPr>
          <p:cNvPr id="56326" name="AutoShape 7"/>
          <p:cNvSpPr>
            <a:spLocks noChangeArrowheads="1"/>
          </p:cNvSpPr>
          <p:nvPr/>
        </p:nvSpPr>
        <p:spPr bwMode="auto">
          <a:xfrm rot="-9567003">
            <a:off x="5713413" y="4325938"/>
            <a:ext cx="696912" cy="401637"/>
          </a:xfrm>
          <a:prstGeom prst="rightArrow">
            <a:avLst>
              <a:gd name="adj1" fmla="val 50000"/>
              <a:gd name="adj2" fmla="val 43379"/>
            </a:avLst>
          </a:prstGeom>
          <a:gradFill rotWithShape="1">
            <a:gsLst>
              <a:gs pos="0">
                <a:srgbClr val="99CCFF"/>
              </a:gs>
              <a:gs pos="100000">
                <a:srgbClr val="FFFF00"/>
              </a:gs>
            </a:gsLst>
            <a:lin ang="0" scaled="1"/>
          </a:gra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GB" altLang="en-US">
              <a:latin typeface="Times" pitchFamily="18" charset="0"/>
              <a:ea typeface="ＭＳ Ｐゴシック" pitchFamily="34" charset="-128"/>
            </a:endParaRPr>
          </a:p>
        </p:txBody>
      </p:sp>
      <p:grpSp>
        <p:nvGrpSpPr>
          <p:cNvPr id="56327" name="Group 8"/>
          <p:cNvGrpSpPr>
            <a:grpSpLocks/>
          </p:cNvGrpSpPr>
          <p:nvPr/>
        </p:nvGrpSpPr>
        <p:grpSpPr bwMode="auto">
          <a:xfrm>
            <a:off x="641350" y="4014788"/>
            <a:ext cx="2733675" cy="1196975"/>
            <a:chOff x="404" y="2529"/>
            <a:chExt cx="1722" cy="754"/>
          </a:xfrm>
        </p:grpSpPr>
        <p:sp>
          <p:nvSpPr>
            <p:cNvPr id="56340" name="Rectangle 9"/>
            <p:cNvSpPr>
              <a:spLocks noChangeArrowheads="1"/>
            </p:cNvSpPr>
            <p:nvPr/>
          </p:nvSpPr>
          <p:spPr bwMode="auto">
            <a:xfrm>
              <a:off x="404" y="2529"/>
              <a:ext cx="1157" cy="754"/>
            </a:xfrm>
            <a:prstGeom prst="rect">
              <a:avLst/>
            </a:prstGeom>
            <a:solidFill>
              <a:srgbClr val="FFCCFF"/>
            </a:solidFill>
            <a:ln w="9525">
              <a:solidFill>
                <a:schemeClr val="tx1"/>
              </a:solidFill>
              <a:miter lim="800000"/>
              <a:headEnd/>
              <a:tailEnd/>
            </a:ln>
            <a:effectLst>
              <a:outerShdw dist="107763" dir="2700000" algn="ctr" rotWithShape="0">
                <a:schemeClr val="bg2">
                  <a:alpha val="50000"/>
                </a:schemeClr>
              </a:outerShdw>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b="1">
                  <a:solidFill>
                    <a:schemeClr val="accent2"/>
                  </a:solidFill>
                  <a:ea typeface="ＭＳ Ｐゴシック" pitchFamily="34" charset="-128"/>
                </a:rPr>
                <a:t>Legal and </a:t>
              </a:r>
              <a:br>
                <a:rPr lang="en-GB" altLang="en-US" b="1">
                  <a:solidFill>
                    <a:schemeClr val="accent2"/>
                  </a:solidFill>
                  <a:ea typeface="ＭＳ Ｐゴシック" pitchFamily="34" charset="-128"/>
                </a:rPr>
              </a:br>
              <a:r>
                <a:rPr lang="en-GB" altLang="en-US" b="1">
                  <a:solidFill>
                    <a:schemeClr val="accent2"/>
                  </a:solidFill>
                  <a:ea typeface="ＭＳ Ｐゴシック" pitchFamily="34" charset="-128"/>
                </a:rPr>
                <a:t>policy </a:t>
              </a:r>
              <a:br>
                <a:rPr lang="en-GB" altLang="en-US" b="1">
                  <a:solidFill>
                    <a:schemeClr val="accent2"/>
                  </a:solidFill>
                  <a:ea typeface="ＭＳ Ｐゴシック" pitchFamily="34" charset="-128"/>
                </a:rPr>
              </a:br>
              <a:r>
                <a:rPr lang="en-GB" altLang="en-US" b="1">
                  <a:solidFill>
                    <a:schemeClr val="accent2"/>
                  </a:solidFill>
                  <a:ea typeface="ＭＳ Ｐゴシック" pitchFamily="34" charset="-128"/>
                </a:rPr>
                <a:t>constraints</a:t>
              </a:r>
            </a:p>
          </p:txBody>
        </p:sp>
        <p:sp>
          <p:nvSpPr>
            <p:cNvPr id="56341" name="AutoShape 10"/>
            <p:cNvSpPr>
              <a:spLocks noChangeArrowheads="1"/>
            </p:cNvSpPr>
            <p:nvPr/>
          </p:nvSpPr>
          <p:spPr bwMode="auto">
            <a:xfrm rot="-1350758">
              <a:off x="1687" y="2760"/>
              <a:ext cx="439" cy="253"/>
            </a:xfrm>
            <a:prstGeom prst="rightArrow">
              <a:avLst>
                <a:gd name="adj1" fmla="val 50000"/>
                <a:gd name="adj2" fmla="val 43379"/>
              </a:avLst>
            </a:prstGeom>
            <a:gradFill rotWithShape="1">
              <a:gsLst>
                <a:gs pos="0">
                  <a:srgbClr val="FFCCFF"/>
                </a:gs>
                <a:gs pos="100000">
                  <a:srgbClr val="FFFF00"/>
                </a:gs>
              </a:gsLst>
              <a:lin ang="0" scaled="1"/>
            </a:gra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GB" altLang="en-US"/>
            </a:p>
          </p:txBody>
        </p:sp>
      </p:grpSp>
      <p:grpSp>
        <p:nvGrpSpPr>
          <p:cNvPr id="56328" name="Group 11"/>
          <p:cNvGrpSpPr>
            <a:grpSpLocks/>
          </p:cNvGrpSpPr>
          <p:nvPr/>
        </p:nvGrpSpPr>
        <p:grpSpPr bwMode="auto">
          <a:xfrm>
            <a:off x="3262313" y="4656138"/>
            <a:ext cx="2530475" cy="1651000"/>
            <a:chOff x="2055" y="2933"/>
            <a:chExt cx="1594" cy="1040"/>
          </a:xfrm>
        </p:grpSpPr>
        <p:sp>
          <p:nvSpPr>
            <p:cNvPr id="56338" name="Rectangle 12"/>
            <p:cNvSpPr>
              <a:spLocks noChangeArrowheads="1"/>
            </p:cNvSpPr>
            <p:nvPr/>
          </p:nvSpPr>
          <p:spPr bwMode="auto">
            <a:xfrm>
              <a:off x="2055" y="3449"/>
              <a:ext cx="1594" cy="524"/>
            </a:xfrm>
            <a:prstGeom prst="rect">
              <a:avLst/>
            </a:prstGeom>
            <a:solidFill>
              <a:srgbClr val="FFCCCC"/>
            </a:solidFill>
            <a:ln w="9525">
              <a:solidFill>
                <a:schemeClr val="tx1"/>
              </a:solidFill>
              <a:miter lim="800000"/>
              <a:headEnd/>
              <a:tailEnd/>
            </a:ln>
            <a:effectLst>
              <a:outerShdw dist="107763" dir="2700000" algn="ctr" rotWithShape="0">
                <a:schemeClr val="bg2">
                  <a:alpha val="50000"/>
                </a:schemeClr>
              </a:outerShdw>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buClr>
                  <a:srgbClr val="D60093"/>
                </a:buClr>
                <a:buSzPct val="185000"/>
              </a:pPr>
              <a:r>
                <a:rPr lang="en-GB" altLang="en-US" b="1">
                  <a:solidFill>
                    <a:schemeClr val="accent2"/>
                  </a:solidFill>
                  <a:ea typeface="ＭＳ Ｐゴシック" pitchFamily="34" charset="-128"/>
                </a:rPr>
                <a:t>Practicalities of </a:t>
              </a:r>
              <a:br>
                <a:rPr lang="en-GB" altLang="en-US" b="1">
                  <a:solidFill>
                    <a:schemeClr val="accent2"/>
                  </a:solidFill>
                  <a:ea typeface="ＭＳ Ｐゴシック" pitchFamily="34" charset="-128"/>
                </a:rPr>
              </a:br>
              <a:r>
                <a:rPr lang="en-GB" altLang="en-US" b="1">
                  <a:solidFill>
                    <a:schemeClr val="accent2"/>
                  </a:solidFill>
                  <a:ea typeface="ＭＳ Ｐゴシック" pitchFamily="34" charset="-128"/>
                </a:rPr>
                <a:t>implementation</a:t>
              </a:r>
            </a:p>
          </p:txBody>
        </p:sp>
        <p:sp>
          <p:nvSpPr>
            <p:cNvPr id="56339" name="AutoShape 13"/>
            <p:cNvSpPr>
              <a:spLocks noChangeArrowheads="1"/>
            </p:cNvSpPr>
            <p:nvPr/>
          </p:nvSpPr>
          <p:spPr bwMode="auto">
            <a:xfrm rot="-5400000">
              <a:off x="2596" y="3026"/>
              <a:ext cx="439" cy="253"/>
            </a:xfrm>
            <a:prstGeom prst="rightArrow">
              <a:avLst>
                <a:gd name="adj1" fmla="val 50000"/>
                <a:gd name="adj2" fmla="val 43379"/>
              </a:avLst>
            </a:prstGeom>
            <a:gradFill rotWithShape="1">
              <a:gsLst>
                <a:gs pos="0">
                  <a:srgbClr val="FFCCCC"/>
                </a:gs>
                <a:gs pos="100000">
                  <a:srgbClr val="FFFF00"/>
                </a:gs>
              </a:gsLst>
              <a:lin ang="0" scaled="1"/>
            </a:gra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GB" altLang="en-US"/>
            </a:p>
          </p:txBody>
        </p:sp>
      </p:grpSp>
      <p:sp>
        <p:nvSpPr>
          <p:cNvPr id="56329" name="Rectangle 15"/>
          <p:cNvSpPr>
            <a:spLocks noChangeArrowheads="1"/>
          </p:cNvSpPr>
          <p:nvPr/>
        </p:nvSpPr>
        <p:spPr bwMode="auto">
          <a:xfrm>
            <a:off x="6311900" y="1731963"/>
            <a:ext cx="2490788" cy="1643062"/>
          </a:xfrm>
          <a:prstGeom prst="rect">
            <a:avLst/>
          </a:prstGeom>
          <a:solidFill>
            <a:srgbClr val="CCCCFF"/>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buClr>
                <a:srgbClr val="D60093"/>
              </a:buClr>
              <a:buSzPct val="185000"/>
            </a:pPr>
            <a:r>
              <a:rPr lang="en-GB" altLang="en-US" b="1">
                <a:solidFill>
                  <a:schemeClr val="accent2"/>
                </a:solidFill>
                <a:ea typeface="ＭＳ Ｐゴシック" pitchFamily="34" charset="-128"/>
              </a:rPr>
              <a:t>Extent of </a:t>
            </a:r>
            <a:br>
              <a:rPr lang="en-GB" altLang="en-US" b="1">
                <a:solidFill>
                  <a:schemeClr val="accent2"/>
                </a:solidFill>
                <a:ea typeface="ＭＳ Ｐゴシック" pitchFamily="34" charset="-128"/>
              </a:rPr>
            </a:br>
            <a:r>
              <a:rPr lang="en-GB" altLang="en-US" b="1">
                <a:solidFill>
                  <a:schemeClr val="accent2"/>
                </a:solidFill>
                <a:ea typeface="ＭＳ Ｐゴシック" pitchFamily="34" charset="-128"/>
              </a:rPr>
              <a:t>uncertainty &amp; </a:t>
            </a:r>
          </a:p>
          <a:p>
            <a:pPr algn="ctr">
              <a:spcBef>
                <a:spcPct val="20000"/>
              </a:spcBef>
              <a:buClr>
                <a:srgbClr val="D60093"/>
              </a:buClr>
              <a:buSzPct val="185000"/>
            </a:pPr>
            <a:r>
              <a:rPr lang="en-GB" altLang="en-US" b="1">
                <a:solidFill>
                  <a:schemeClr val="accent2"/>
                </a:solidFill>
                <a:ea typeface="ＭＳ Ｐゴシック" pitchFamily="34" charset="-128"/>
              </a:rPr>
              <a:t>Irreversibility of decision</a:t>
            </a:r>
          </a:p>
        </p:txBody>
      </p:sp>
      <p:sp>
        <p:nvSpPr>
          <p:cNvPr id="56330" name="AutoShape 16"/>
          <p:cNvSpPr>
            <a:spLocks noChangeArrowheads="1"/>
          </p:cNvSpPr>
          <p:nvPr/>
        </p:nvSpPr>
        <p:spPr bwMode="auto">
          <a:xfrm rot="8843358">
            <a:off x="5514975" y="3049588"/>
            <a:ext cx="619125" cy="341312"/>
          </a:xfrm>
          <a:prstGeom prst="rightArrow">
            <a:avLst>
              <a:gd name="adj1" fmla="val 50000"/>
              <a:gd name="adj2" fmla="val 43401"/>
            </a:avLst>
          </a:prstGeom>
          <a:gradFill rotWithShape="1">
            <a:gsLst>
              <a:gs pos="0">
                <a:srgbClr val="CCCCFF"/>
              </a:gs>
              <a:gs pos="100000">
                <a:srgbClr val="FFFF00"/>
              </a:gs>
            </a:gsLst>
            <a:lin ang="0" scaled="1"/>
          </a:gra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GB" altLang="en-US"/>
          </a:p>
        </p:txBody>
      </p:sp>
      <p:grpSp>
        <p:nvGrpSpPr>
          <p:cNvPr id="56331" name="Group 17"/>
          <p:cNvGrpSpPr>
            <a:grpSpLocks/>
          </p:cNvGrpSpPr>
          <p:nvPr/>
        </p:nvGrpSpPr>
        <p:grpSpPr bwMode="auto">
          <a:xfrm>
            <a:off x="833438" y="2193925"/>
            <a:ext cx="2379662" cy="1425575"/>
            <a:chOff x="525" y="1382"/>
            <a:chExt cx="1499" cy="898"/>
          </a:xfrm>
        </p:grpSpPr>
        <p:sp>
          <p:nvSpPr>
            <p:cNvPr id="56336" name="Rectangle 18"/>
            <p:cNvSpPr>
              <a:spLocks noChangeArrowheads="1"/>
            </p:cNvSpPr>
            <p:nvPr/>
          </p:nvSpPr>
          <p:spPr bwMode="auto">
            <a:xfrm>
              <a:off x="525" y="1382"/>
              <a:ext cx="1340" cy="524"/>
            </a:xfrm>
            <a:prstGeom prst="rect">
              <a:avLst/>
            </a:prstGeom>
            <a:solidFill>
              <a:srgbClr val="CCFFCC"/>
            </a:solidFill>
            <a:ln w="9525">
              <a:solidFill>
                <a:schemeClr val="tx1"/>
              </a:solidFill>
              <a:miter lim="800000"/>
              <a:headEnd/>
              <a:tailEnd/>
            </a:ln>
            <a:effectLst>
              <a:outerShdw dist="107763" dir="2700000" algn="ctr" rotWithShape="0">
                <a:schemeClr val="bg2">
                  <a:alpha val="50000"/>
                </a:schemeClr>
              </a:outerShdw>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buClr>
                  <a:srgbClr val="D60093"/>
                </a:buClr>
                <a:buSzPct val="185000"/>
              </a:pPr>
              <a:r>
                <a:rPr lang="en-GB" altLang="en-US" b="1">
                  <a:solidFill>
                    <a:schemeClr val="accent2"/>
                  </a:solidFill>
                  <a:ea typeface="ＭＳ Ｐゴシック" pitchFamily="34" charset="-128"/>
                </a:rPr>
                <a:t>Cost-</a:t>
              </a:r>
              <a:br>
                <a:rPr lang="en-GB" altLang="en-US" b="1">
                  <a:solidFill>
                    <a:schemeClr val="accent2"/>
                  </a:solidFill>
                  <a:ea typeface="ＭＳ Ｐゴシック" pitchFamily="34" charset="-128"/>
                </a:rPr>
              </a:br>
              <a:r>
                <a:rPr lang="en-GB" altLang="en-US" b="1">
                  <a:solidFill>
                    <a:schemeClr val="accent2"/>
                  </a:solidFill>
                  <a:ea typeface="ＭＳ Ｐゴシック" pitchFamily="34" charset="-128"/>
                </a:rPr>
                <a:t>effectiveness</a:t>
              </a:r>
            </a:p>
          </p:txBody>
        </p:sp>
        <p:sp>
          <p:nvSpPr>
            <p:cNvPr id="56337" name="AutoShape 19"/>
            <p:cNvSpPr>
              <a:spLocks noChangeArrowheads="1"/>
            </p:cNvSpPr>
            <p:nvPr/>
          </p:nvSpPr>
          <p:spPr bwMode="auto">
            <a:xfrm rot="2033460">
              <a:off x="1585" y="2027"/>
              <a:ext cx="439" cy="253"/>
            </a:xfrm>
            <a:prstGeom prst="rightArrow">
              <a:avLst>
                <a:gd name="adj1" fmla="val 50000"/>
                <a:gd name="adj2" fmla="val 43379"/>
              </a:avLst>
            </a:prstGeom>
            <a:gradFill rotWithShape="1">
              <a:gsLst>
                <a:gs pos="0">
                  <a:srgbClr val="CCFFCC"/>
                </a:gs>
                <a:gs pos="100000">
                  <a:srgbClr val="FFFF00"/>
                </a:gs>
              </a:gsLst>
              <a:lin ang="0" scaled="1"/>
            </a:gra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GB" altLang="en-US"/>
            </a:p>
          </p:txBody>
        </p:sp>
      </p:grpSp>
      <p:grpSp>
        <p:nvGrpSpPr>
          <p:cNvPr id="56332" name="Group 20"/>
          <p:cNvGrpSpPr>
            <a:grpSpLocks/>
          </p:cNvGrpSpPr>
          <p:nvPr/>
        </p:nvGrpSpPr>
        <p:grpSpPr bwMode="auto">
          <a:xfrm>
            <a:off x="3600450" y="1844675"/>
            <a:ext cx="2160588" cy="1489075"/>
            <a:chOff x="2268" y="1162"/>
            <a:chExt cx="1361" cy="938"/>
          </a:xfrm>
        </p:grpSpPr>
        <p:sp>
          <p:nvSpPr>
            <p:cNvPr id="56334" name="Rectangle 21"/>
            <p:cNvSpPr>
              <a:spLocks noChangeArrowheads="1"/>
            </p:cNvSpPr>
            <p:nvPr/>
          </p:nvSpPr>
          <p:spPr bwMode="auto">
            <a:xfrm>
              <a:off x="2268" y="1162"/>
              <a:ext cx="1361" cy="294"/>
            </a:xfrm>
            <a:prstGeom prst="rect">
              <a:avLst/>
            </a:prstGeom>
            <a:solidFill>
              <a:srgbClr val="99FFCC"/>
            </a:solidFill>
            <a:ln w="9525">
              <a:solidFill>
                <a:schemeClr val="tx1"/>
              </a:solidFill>
              <a:miter lim="800000"/>
              <a:headEnd/>
              <a:tailEnd/>
            </a:ln>
            <a:effectLst>
              <a:outerShdw dist="107763" dir="2700000" algn="ctr" rotWithShape="0">
                <a:schemeClr val="bg2">
                  <a:alpha val="50000"/>
                </a:schemeClr>
              </a:outerShdw>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0000"/>
                </a:spcBef>
                <a:buClr>
                  <a:srgbClr val="D60093"/>
                </a:buClr>
                <a:buSzPct val="185000"/>
              </a:pPr>
              <a:r>
                <a:rPr lang="en-GB" altLang="en-US" b="1">
                  <a:solidFill>
                    <a:schemeClr val="accent2"/>
                  </a:solidFill>
                  <a:ea typeface="ＭＳ Ｐゴシック" pitchFamily="34" charset="-128"/>
                </a:rPr>
                <a:t>Effectiveness</a:t>
              </a:r>
            </a:p>
          </p:txBody>
        </p:sp>
        <p:sp>
          <p:nvSpPr>
            <p:cNvPr id="56335" name="AutoShape 22"/>
            <p:cNvSpPr>
              <a:spLocks noChangeArrowheads="1"/>
            </p:cNvSpPr>
            <p:nvPr/>
          </p:nvSpPr>
          <p:spPr bwMode="auto">
            <a:xfrm rot="5400000">
              <a:off x="2674" y="1754"/>
              <a:ext cx="439" cy="253"/>
            </a:xfrm>
            <a:prstGeom prst="rightArrow">
              <a:avLst>
                <a:gd name="adj1" fmla="val 50000"/>
                <a:gd name="adj2" fmla="val 43379"/>
              </a:avLst>
            </a:prstGeom>
            <a:gradFill rotWithShape="1">
              <a:gsLst>
                <a:gs pos="0">
                  <a:srgbClr val="CCCCFF"/>
                </a:gs>
                <a:gs pos="100000">
                  <a:srgbClr val="FFFF00"/>
                </a:gs>
              </a:gsLst>
              <a:lin ang="0" scaled="1"/>
            </a:gra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GB" altLang="en-US"/>
            </a:p>
          </p:txBody>
        </p:sp>
      </p:grpSp>
      <p:sp>
        <p:nvSpPr>
          <p:cNvPr id="146455" name="Text Box 23"/>
          <p:cNvSpPr txBox="1">
            <a:spLocks noChangeArrowheads="1"/>
          </p:cNvSpPr>
          <p:nvPr/>
        </p:nvSpPr>
        <p:spPr bwMode="auto">
          <a:xfrm>
            <a:off x="1895475" y="3513138"/>
            <a:ext cx="5705475" cy="701675"/>
          </a:xfrm>
          <a:prstGeom prst="rect">
            <a:avLst/>
          </a:prstGeom>
          <a:solidFill>
            <a:schemeClr val="accent6"/>
          </a:solidFill>
          <a:ln w="9525">
            <a:noFill/>
            <a:miter lim="800000"/>
            <a:headEnd/>
            <a:tailEnd/>
          </a:ln>
        </p:spPr>
        <p:txBody>
          <a:bodyPr>
            <a:spAutoFit/>
          </a:bodyPr>
          <a:lstStyle/>
          <a:p>
            <a:pPr algn="ctr" eaLnBrk="0" hangingPunct="0">
              <a:spcBef>
                <a:spcPct val="50000"/>
              </a:spcBef>
              <a:defRPr/>
            </a:pPr>
            <a:r>
              <a:rPr lang="en-GB" sz="4000" dirty="0">
                <a:solidFill>
                  <a:schemeClr val="bg1"/>
                </a:solidFill>
                <a:ea typeface="ＭＳ Ｐゴシック" pitchFamily="-111" charset="-128"/>
              </a:rPr>
              <a:t>Making Judgements</a:t>
            </a:r>
          </a:p>
        </p:txBody>
      </p:sp>
    </p:spTree>
    <p:extLst>
      <p:ext uri="{BB962C8B-B14F-4D97-AF65-F5344CB8AC3E}">
        <p14:creationId xmlns:p14="http://schemas.microsoft.com/office/powerpoint/2010/main" val="8909774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4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5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3"/>
          <p:cNvSpPr>
            <a:spLocks noGrp="1"/>
          </p:cNvSpPr>
          <p:nvPr>
            <p:ph type="title"/>
          </p:nvPr>
        </p:nvSpPr>
        <p:spPr/>
        <p:txBody>
          <a:bodyPr/>
          <a:lstStyle/>
          <a:p>
            <a:r>
              <a:rPr lang="en-GB" altLang="en-US" sz="3600" smtClean="0">
                <a:latin typeface="Arial" charset="0"/>
                <a:ea typeface="ＭＳ Ｐゴシック" pitchFamily="34" charset="-128"/>
                <a:cs typeface="Arial" charset="0"/>
              </a:rPr>
              <a:t>Application of ‘special circumstances’</a:t>
            </a:r>
          </a:p>
        </p:txBody>
      </p:sp>
      <p:pic>
        <p:nvPicPr>
          <p:cNvPr id="573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 y="1328738"/>
            <a:ext cx="8940800"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52425" y="5915025"/>
            <a:ext cx="7454900" cy="368300"/>
          </a:xfrm>
          <a:prstGeom prst="rect">
            <a:avLst/>
          </a:prstGeom>
          <a:noFill/>
        </p:spPr>
        <p:txBody>
          <a:bodyPr>
            <a:spAutoFit/>
          </a:bodyPr>
          <a:lstStyle/>
          <a:p>
            <a:pPr eaLnBrk="0" hangingPunct="0">
              <a:defRPr/>
            </a:pPr>
            <a:r>
              <a:rPr lang="en-GB" dirty="0">
                <a:latin typeface="+mn-lt"/>
                <a:ea typeface="ＭＳ Ｐゴシック" charset="-128"/>
              </a:rPr>
              <a:t>Rawlins, Barnett, Stevens Br J Clin Pharmacol 2010</a:t>
            </a:r>
          </a:p>
        </p:txBody>
      </p:sp>
      <p:pic>
        <p:nvPicPr>
          <p:cNvPr id="57349" name="Picture 4" descr="I:\MARKETING &amp; COMMUNICATIONS\NICE and NI logos\NI logos\Hi-Res\NICE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4650" y="6415088"/>
            <a:ext cx="114935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4587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996952"/>
            <a:ext cx="8229600" cy="1143000"/>
          </a:xfrm>
        </p:spPr>
        <p:txBody>
          <a:bodyPr/>
          <a:lstStyle/>
          <a:p>
            <a:r>
              <a:rPr lang="en-GB" dirty="0" smtClean="0"/>
              <a:t>Question: what </a:t>
            </a:r>
            <a:r>
              <a:rPr lang="en-GB" i="1" dirty="0" smtClean="0"/>
              <a:t>value judgments </a:t>
            </a:r>
            <a:r>
              <a:rPr lang="en-GB" dirty="0" smtClean="0"/>
              <a:t>matter to </a:t>
            </a:r>
            <a:r>
              <a:rPr lang="en-GB" u="sng" dirty="0" smtClean="0"/>
              <a:t>you and your setting</a:t>
            </a:r>
            <a:r>
              <a:rPr lang="en-GB" dirty="0" smtClean="0"/>
              <a:t>?</a:t>
            </a:r>
            <a:endParaRPr lang="en-GB" dirty="0"/>
          </a:p>
        </p:txBody>
      </p:sp>
    </p:spTree>
    <p:extLst>
      <p:ext uri="{BB962C8B-B14F-4D97-AF65-F5344CB8AC3E}">
        <p14:creationId xmlns:p14="http://schemas.microsoft.com/office/powerpoint/2010/main" val="3361077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08025" y="63500"/>
            <a:ext cx="7902575" cy="1143000"/>
          </a:xfrm>
        </p:spPr>
        <p:txBody>
          <a:bodyPr/>
          <a:lstStyle/>
          <a:p>
            <a:pPr eaLnBrk="1" hangingPunct="1"/>
            <a:r>
              <a:rPr lang="en-US" altLang="en-US" sz="3200" dirty="0" smtClean="0"/>
              <a:t>Process matters! The “ideal situation”…?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067511"/>
              </p:ext>
            </p:extLst>
          </p:nvPr>
        </p:nvGraphicFramePr>
        <p:xfrm>
          <a:off x="377371" y="881290"/>
          <a:ext cx="8435975" cy="5229045"/>
        </p:xfrm>
        <a:graphic>
          <a:graphicData uri="http://schemas.openxmlformats.org/drawingml/2006/table">
            <a:tbl>
              <a:tblPr/>
              <a:tblGrid>
                <a:gridCol w="2095500"/>
                <a:gridCol w="6340475"/>
              </a:tblGrid>
              <a:tr h="3714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bri" pitchFamily="34" charset="0"/>
                          <a:ea typeface="MS PGothic" pitchFamily="34" charset="-128"/>
                        </a:rPr>
                        <a:t>Principles</a:t>
                      </a:r>
                    </a:p>
                  </a:txBody>
                  <a:tcPr marT="45715" marB="45715"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Calibri" pitchFamily="34" charset="0"/>
                          <a:ea typeface="MS PGothic" pitchFamily="34" charset="-128"/>
                        </a:rPr>
                        <a:t>Putting them into practice…</a:t>
                      </a:r>
                    </a:p>
                  </a:txBody>
                  <a:tcPr marT="45715" marB="45715"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solidFill>
                  </a:tcPr>
                </a:tc>
              </a:tr>
              <a:tr h="640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595959"/>
                          </a:solidFill>
                          <a:effectLst/>
                          <a:latin typeface="Calibri" pitchFamily="34" charset="0"/>
                          <a:ea typeface="MS PGothic" pitchFamily="34" charset="-128"/>
                        </a:rPr>
                        <a:t>Independence</a:t>
                      </a:r>
                    </a:p>
                  </a:txBody>
                  <a:tcPr marT="45715" marB="45715"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595959"/>
                          </a:solidFill>
                          <a:effectLst/>
                          <a:latin typeface="Calibri" pitchFamily="34" charset="0"/>
                          <a:ea typeface="MS PGothic" pitchFamily="34" charset="-128"/>
                        </a:rPr>
                        <a:t>“Arm</a:t>
                      </a:r>
                      <a:r>
                        <a:rPr kumimoji="0" lang="en-GB" altLang="en-US" sz="1800" b="0" i="0" u="none" strike="noStrike" cap="none" normalizeH="0" baseline="0" dirty="0" smtClean="0">
                          <a:ln>
                            <a:noFill/>
                          </a:ln>
                          <a:solidFill>
                            <a:srgbClr val="595959"/>
                          </a:solidFill>
                          <a:effectLst/>
                          <a:latin typeface="Calibri" pitchFamily="34" charset="0"/>
                          <a:ea typeface="MS PGothic" pitchFamily="34" charset="-128"/>
                        </a:rPr>
                        <a:t>’</a:t>
                      </a:r>
                      <a:r>
                        <a:rPr kumimoji="0" lang="en-US" altLang="ja-JP" sz="1800" b="0" i="0" u="none" strike="noStrike" cap="none" normalizeH="0" baseline="0" dirty="0" smtClean="0">
                          <a:ln>
                            <a:noFill/>
                          </a:ln>
                          <a:solidFill>
                            <a:srgbClr val="595959"/>
                          </a:solidFill>
                          <a:effectLst/>
                          <a:latin typeface="Calibri" pitchFamily="34" charset="0"/>
                          <a:ea typeface="MS PGothic" pitchFamily="34" charset="-128"/>
                        </a:rPr>
                        <a:t>s length” from government, payers, industry and professional groups; strong and enforced conflict of interest policies</a:t>
                      </a:r>
                      <a:endParaRPr kumimoji="0" lang="en-US" sz="1800" b="0" i="0" u="none" strike="noStrike" cap="none" normalizeH="0" baseline="0" dirty="0" smtClean="0">
                        <a:ln>
                          <a:noFill/>
                        </a:ln>
                        <a:solidFill>
                          <a:srgbClr val="595959"/>
                        </a:solidFill>
                        <a:effectLst/>
                        <a:latin typeface="Calibri" pitchFamily="34" charset="0"/>
                        <a:ea typeface="MS PGothic" pitchFamily="34" charset="-128"/>
                      </a:endParaRPr>
                    </a:p>
                  </a:txBody>
                  <a:tcPr marT="45715" marB="45715"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r h="640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595959"/>
                          </a:solidFill>
                          <a:effectLst/>
                          <a:latin typeface="Calibri" pitchFamily="34" charset="0"/>
                          <a:ea typeface="MS PGothic" pitchFamily="34" charset="-128"/>
                        </a:rPr>
                        <a:t>Transparency</a:t>
                      </a:r>
                    </a:p>
                  </a:txBody>
                  <a:tcPr marT="45715" marB="45715"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595959"/>
                          </a:solidFill>
                          <a:effectLst/>
                          <a:latin typeface="Calibri" pitchFamily="34" charset="0"/>
                          <a:ea typeface="MS PGothic" pitchFamily="34" charset="-128"/>
                        </a:rPr>
                        <a:t>Meetings open to the public; material placed on the web; decision criteria and rationale for individual decisions made public</a:t>
                      </a:r>
                    </a:p>
                  </a:txBody>
                  <a:tcPr marT="45715" marB="45715"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chemeClr val="bg1"/>
                    </a:solidFill>
                  </a:tcPr>
                </a:tc>
              </a:tr>
              <a:tr h="640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595959"/>
                          </a:solidFill>
                          <a:effectLst/>
                          <a:latin typeface="Calibri" pitchFamily="34" charset="0"/>
                          <a:ea typeface="MS PGothic" pitchFamily="34" charset="-128"/>
                        </a:rPr>
                        <a:t>Inclusiveness </a:t>
                      </a:r>
                    </a:p>
                  </a:txBody>
                  <a:tcPr marT="45715" marB="45715"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595959"/>
                          </a:solidFill>
                          <a:effectLst/>
                          <a:latin typeface="Calibri" pitchFamily="34" charset="0"/>
                          <a:ea typeface="MS PGothic" pitchFamily="34" charset="-128"/>
                        </a:rPr>
                        <a:t>Wide and genuine consultation with stakeholders; willingness to change decision in light of new evidence </a:t>
                      </a:r>
                    </a:p>
                  </a:txBody>
                  <a:tcPr marT="45715" marB="45715"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r h="640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595959"/>
                          </a:solidFill>
                          <a:effectLst/>
                          <a:latin typeface="Calibri" pitchFamily="34" charset="0"/>
                          <a:ea typeface="MS PGothic" pitchFamily="34" charset="-128"/>
                        </a:rPr>
                        <a:t>Scientific basis</a:t>
                      </a:r>
                    </a:p>
                  </a:txBody>
                  <a:tcPr marT="45715" marB="45715"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595959"/>
                          </a:solidFill>
                          <a:effectLst/>
                          <a:latin typeface="Calibri" pitchFamily="34" charset="0"/>
                          <a:ea typeface="MS PGothic" pitchFamily="34" charset="-128"/>
                        </a:rPr>
                        <a:t>Strong, scientific methods and reliance on critically appraised evidence and information </a:t>
                      </a:r>
                    </a:p>
                  </a:txBody>
                  <a:tcPr marT="45715" marB="45715"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chemeClr val="bg1"/>
                    </a:solidFill>
                  </a:tcPr>
                </a:tc>
              </a:tr>
              <a:tr h="640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595959"/>
                          </a:solidFill>
                          <a:effectLst/>
                          <a:latin typeface="Calibri" pitchFamily="34" charset="0"/>
                          <a:ea typeface="MS PGothic" pitchFamily="34" charset="-128"/>
                        </a:rPr>
                        <a:t>Timeliness</a:t>
                      </a:r>
                    </a:p>
                  </a:txBody>
                  <a:tcPr marT="45715" marB="45715"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595959"/>
                          </a:solidFill>
                          <a:effectLst/>
                          <a:latin typeface="Calibri" pitchFamily="34" charset="0"/>
                          <a:ea typeface="MS PGothic" pitchFamily="34" charset="-128"/>
                        </a:rPr>
                        <a:t>Decisions produced in reasonable timeframe; minimise delays in publishing decisions</a:t>
                      </a:r>
                    </a:p>
                  </a:txBody>
                  <a:tcPr marT="45715" marB="45715"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r h="3714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595959"/>
                          </a:solidFill>
                          <a:effectLst/>
                          <a:latin typeface="Calibri" pitchFamily="34" charset="0"/>
                          <a:ea typeface="MS PGothic" pitchFamily="34" charset="-128"/>
                        </a:rPr>
                        <a:t>Consistency</a:t>
                      </a:r>
                    </a:p>
                  </a:txBody>
                  <a:tcPr marT="45715" marB="45715"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595959"/>
                          </a:solidFill>
                          <a:effectLst/>
                          <a:latin typeface="Calibri" pitchFamily="34" charset="0"/>
                          <a:ea typeface="MS PGothic" pitchFamily="34" charset="-128"/>
                        </a:rPr>
                        <a:t>Same technical and process rules applied to all cases</a:t>
                      </a:r>
                    </a:p>
                  </a:txBody>
                  <a:tcPr marT="45715" marB="45715"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chemeClr val="bg1"/>
                    </a:solidFill>
                  </a:tcPr>
                </a:tc>
              </a:tr>
              <a:tr h="640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595959"/>
                          </a:solidFill>
                          <a:effectLst/>
                          <a:latin typeface="Calibri" pitchFamily="34" charset="0"/>
                          <a:ea typeface="MS PGothic" pitchFamily="34" charset="-128"/>
                        </a:rPr>
                        <a:t>Legal framework</a:t>
                      </a:r>
                    </a:p>
                  </a:txBody>
                  <a:tcPr marT="45715" marB="45715"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595959"/>
                          </a:solidFill>
                          <a:effectLst/>
                          <a:latin typeface="Calibri" pitchFamily="34" charset="0"/>
                          <a:ea typeface="MS PGothic" pitchFamily="34" charset="-128"/>
                        </a:rPr>
                        <a:t>Reference in country</a:t>
                      </a:r>
                      <a:r>
                        <a:rPr kumimoji="0" lang="en-GB" sz="1800" b="0" i="0" u="none" strike="noStrike" cap="none" normalizeH="0" baseline="0" dirty="0" smtClean="0">
                          <a:ln>
                            <a:noFill/>
                          </a:ln>
                          <a:solidFill>
                            <a:srgbClr val="595959"/>
                          </a:solidFill>
                          <a:effectLst/>
                          <a:latin typeface="Calibri" pitchFamily="34" charset="0"/>
                          <a:ea typeface="MS PGothic" pitchFamily="34" charset="-128"/>
                        </a:rPr>
                        <a:t>’</a:t>
                      </a:r>
                      <a:r>
                        <a:rPr kumimoji="0" lang="en-US" altLang="ja-JP" sz="1800" b="0" i="0" u="none" strike="noStrike" cap="none" normalizeH="0" baseline="0" dirty="0" smtClean="0">
                          <a:ln>
                            <a:noFill/>
                          </a:ln>
                          <a:solidFill>
                            <a:srgbClr val="595959"/>
                          </a:solidFill>
                          <a:effectLst/>
                          <a:latin typeface="Calibri" pitchFamily="34" charset="0"/>
                          <a:ea typeface="MS PGothic" pitchFamily="34" charset="-128"/>
                        </a:rPr>
                        <a:t>s legal framework; institutional role in informing coverage and payment decisions</a:t>
                      </a:r>
                      <a:endParaRPr kumimoji="0" lang="en-US" sz="1800" b="0" i="0" u="none" strike="noStrike" cap="none" normalizeH="0" baseline="0" dirty="0" smtClean="0">
                        <a:ln>
                          <a:noFill/>
                        </a:ln>
                        <a:solidFill>
                          <a:srgbClr val="595959"/>
                        </a:solidFill>
                        <a:effectLst/>
                        <a:latin typeface="Calibri" pitchFamily="34" charset="0"/>
                        <a:ea typeface="MS PGothic" pitchFamily="34" charset="-128"/>
                      </a:endParaRPr>
                    </a:p>
                  </a:txBody>
                  <a:tcPr marT="45715" marB="45715"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r h="3714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595959"/>
                          </a:solidFill>
                          <a:effectLst/>
                          <a:latin typeface="Calibri" pitchFamily="34" charset="0"/>
                          <a:ea typeface="MS PGothic" pitchFamily="34" charset="-128"/>
                        </a:rPr>
                        <a:t>Regular review</a:t>
                      </a:r>
                    </a:p>
                  </a:txBody>
                  <a:tcPr marT="45715" marB="45715" horzOverflow="overflow">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595959"/>
                          </a:solidFill>
                          <a:effectLst/>
                          <a:latin typeface="Calibri" pitchFamily="34" charset="0"/>
                          <a:ea typeface="MS PGothic" pitchFamily="34" charset="-128"/>
                        </a:rPr>
                        <a:t>Regular updating of decisions and of methods</a:t>
                      </a:r>
                    </a:p>
                  </a:txBody>
                  <a:tcPr marT="45715" marB="45715" horzOverflow="overflow">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chemeClr val="bg1"/>
                    </a:solidFill>
                  </a:tcPr>
                </a:tc>
              </a:tr>
            </a:tbl>
          </a:graphicData>
        </a:graphic>
      </p:graphicFrame>
      <p:sp>
        <p:nvSpPr>
          <p:cNvPr id="11298" name="TextBox 4"/>
          <p:cNvSpPr txBox="1">
            <a:spLocks noChangeArrowheads="1"/>
          </p:cNvSpPr>
          <p:nvPr/>
        </p:nvSpPr>
        <p:spPr bwMode="auto">
          <a:xfrm>
            <a:off x="5916613" y="63500"/>
            <a:ext cx="32273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1000" b="1">
                <a:solidFill>
                  <a:srgbClr val="953735"/>
                </a:solidFill>
              </a:rPr>
              <a:t>NICE © Copyright, 2011/12</a:t>
            </a:r>
          </a:p>
        </p:txBody>
      </p:sp>
    </p:spTree>
    <p:extLst>
      <p:ext uri="{BB962C8B-B14F-4D97-AF65-F5344CB8AC3E}">
        <p14:creationId xmlns:p14="http://schemas.microsoft.com/office/powerpoint/2010/main" val="35879937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250825" y="188913"/>
            <a:ext cx="8497888" cy="1143000"/>
          </a:xfrm>
        </p:spPr>
        <p:txBody>
          <a:bodyPr/>
          <a:lstStyle/>
          <a:p>
            <a:r>
              <a:rPr lang="en-US" sz="3200" dirty="0" smtClean="0">
                <a:latin typeface="Arial" charset="0"/>
                <a:ea typeface="ＭＳ Ｐゴシック" pitchFamily="34" charset="-128"/>
                <a:cs typeface="Arial" charset="0"/>
              </a:rPr>
              <a:t>From evidence to setting standards and improving quality: going beyond </a:t>
            </a:r>
            <a:br>
              <a:rPr lang="en-US" sz="3200" dirty="0" smtClean="0">
                <a:latin typeface="Arial" charset="0"/>
                <a:ea typeface="ＭＳ Ｐゴシック" pitchFamily="34" charset="-128"/>
                <a:cs typeface="Arial" charset="0"/>
              </a:rPr>
            </a:br>
            <a:r>
              <a:rPr lang="en-US" sz="3200" dirty="0" smtClean="0">
                <a:latin typeface="Arial" charset="0"/>
                <a:ea typeface="ＭＳ Ｐゴシック" pitchFamily="34" charset="-128"/>
                <a:cs typeface="Arial" charset="0"/>
              </a:rPr>
              <a:t>HTA to implementation</a:t>
            </a:r>
          </a:p>
        </p:txBody>
      </p:sp>
      <p:graphicFrame>
        <p:nvGraphicFramePr>
          <p:cNvPr id="5" name="Diagram 4"/>
          <p:cNvGraphicFramePr/>
          <p:nvPr>
            <p:extLst>
              <p:ext uri="{D42A27DB-BD31-4B8C-83A1-F6EECF244321}">
                <p14:modId xmlns:p14="http://schemas.microsoft.com/office/powerpoint/2010/main" val="3509936089"/>
              </p:ext>
            </p:extLst>
          </p:nvPr>
        </p:nvGraphicFramePr>
        <p:xfrm>
          <a:off x="-183507" y="1396999"/>
          <a:ext cx="7086600" cy="47580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ded Corner 3"/>
          <p:cNvSpPr/>
          <p:nvPr/>
        </p:nvSpPr>
        <p:spPr bwMode="auto">
          <a:xfrm>
            <a:off x="6715125" y="1562100"/>
            <a:ext cx="2414588" cy="4637088"/>
          </a:xfrm>
          <a:prstGeom prst="foldedCorner">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a:lstStyle/>
          <a:p>
            <a:pPr marL="285750" indent="-285750" eaLnBrk="0" hangingPunct="0">
              <a:buFont typeface="Arial"/>
              <a:buChar char="•"/>
              <a:defRPr/>
            </a:pPr>
            <a:r>
              <a:rPr lang="en-US" sz="1600" dirty="0">
                <a:solidFill>
                  <a:schemeClr val="bg1"/>
                </a:solidFill>
                <a:latin typeface="+mj-lt"/>
                <a:ea typeface="ＭＳ Ｐゴシック"/>
                <a:cs typeface="ＭＳ Ｐゴシック"/>
              </a:rPr>
              <a:t>Medical education and professional training</a:t>
            </a:r>
          </a:p>
          <a:p>
            <a:pPr marL="285750" indent="-285750" eaLnBrk="0" hangingPunct="0">
              <a:buFont typeface="Arial"/>
              <a:buChar char="•"/>
              <a:defRPr/>
            </a:pPr>
            <a:r>
              <a:rPr lang="en-US" sz="1600" dirty="0">
                <a:solidFill>
                  <a:schemeClr val="bg1"/>
                </a:solidFill>
                <a:latin typeface="+mj-lt"/>
                <a:ea typeface="ＭＳ Ｐゴシック"/>
                <a:cs typeface="ＭＳ Ｐゴシック"/>
              </a:rPr>
              <a:t>Performance management</a:t>
            </a:r>
          </a:p>
          <a:p>
            <a:pPr marL="285750" indent="-285750" eaLnBrk="0" hangingPunct="0">
              <a:buFont typeface="Arial"/>
              <a:buChar char="•"/>
              <a:defRPr/>
            </a:pPr>
            <a:r>
              <a:rPr lang="en-US" sz="1600" dirty="0">
                <a:solidFill>
                  <a:schemeClr val="bg1"/>
                </a:solidFill>
                <a:latin typeface="+mj-lt"/>
                <a:ea typeface="ＭＳ Ｐゴシック"/>
                <a:cs typeface="ＭＳ Ｐゴシック"/>
              </a:rPr>
              <a:t>Budget management</a:t>
            </a:r>
          </a:p>
          <a:p>
            <a:pPr marL="285750" indent="-285750" eaLnBrk="0" hangingPunct="0">
              <a:buFont typeface="Arial"/>
              <a:buChar char="•"/>
              <a:defRPr/>
            </a:pPr>
            <a:r>
              <a:rPr lang="en-US" sz="1600" dirty="0">
                <a:solidFill>
                  <a:schemeClr val="bg1"/>
                </a:solidFill>
                <a:latin typeface="+mj-lt"/>
                <a:ea typeface="ＭＳ Ｐゴシック"/>
                <a:cs typeface="ＭＳ Ｐゴシック"/>
              </a:rPr>
              <a:t>Provider payment mechanisms incl. case-based payment</a:t>
            </a:r>
          </a:p>
          <a:p>
            <a:pPr marL="285750" indent="-285750" eaLnBrk="0" hangingPunct="0">
              <a:buFont typeface="Arial"/>
              <a:buChar char="•"/>
              <a:defRPr/>
            </a:pPr>
            <a:r>
              <a:rPr lang="en-US" sz="1600" dirty="0">
                <a:solidFill>
                  <a:schemeClr val="bg1"/>
                </a:solidFill>
                <a:latin typeface="+mj-lt"/>
                <a:ea typeface="ＭＳ Ｐゴシック"/>
                <a:cs typeface="ＭＳ Ｐゴシック"/>
              </a:rPr>
              <a:t>Communication of entitlement to patients and their families</a:t>
            </a:r>
          </a:p>
          <a:p>
            <a:pPr marL="285750" indent="-285750" eaLnBrk="0" hangingPunct="0">
              <a:buFont typeface="Arial"/>
              <a:buChar char="•"/>
              <a:defRPr/>
            </a:pPr>
            <a:r>
              <a:rPr lang="en-US" sz="1600" dirty="0">
                <a:solidFill>
                  <a:schemeClr val="bg1"/>
                </a:solidFill>
                <a:latin typeface="+mj-lt"/>
                <a:ea typeface="ＭＳ Ｐゴシック"/>
                <a:cs typeface="ＭＳ Ｐゴシック"/>
              </a:rPr>
              <a:t>Clinical audit and provider benchmarking</a:t>
            </a:r>
          </a:p>
          <a:p>
            <a:pPr marL="285750" indent="-285750" eaLnBrk="0" hangingPunct="0">
              <a:buFont typeface="Arial"/>
              <a:buChar char="•"/>
              <a:defRPr/>
            </a:pPr>
            <a:r>
              <a:rPr lang="en-US" sz="1600" dirty="0">
                <a:solidFill>
                  <a:schemeClr val="bg1"/>
                </a:solidFill>
                <a:latin typeface="+mj-lt"/>
                <a:ea typeface="ＭＳ Ｐゴシック"/>
                <a:cs typeface="ＭＳ Ｐゴシック"/>
              </a:rPr>
              <a:t>Provider regulation and accreditation</a:t>
            </a:r>
          </a:p>
          <a:p>
            <a:pPr marL="285750" indent="-285750" eaLnBrk="0" hangingPunct="0">
              <a:buFont typeface="Arial"/>
              <a:buChar char="•"/>
              <a:defRPr/>
            </a:pPr>
            <a:endParaRPr lang="en-US" sz="1600" dirty="0">
              <a:solidFill>
                <a:schemeClr val="bg1"/>
              </a:solidFill>
              <a:latin typeface="+mj-lt"/>
              <a:ea typeface="ＭＳ Ｐゴシック"/>
              <a:cs typeface="ＭＳ Ｐゴシック"/>
            </a:endParaRPr>
          </a:p>
          <a:p>
            <a:pPr marL="285750" indent="-285750" eaLnBrk="0" hangingPunct="0">
              <a:buFont typeface="Arial"/>
              <a:buChar char="•"/>
              <a:defRPr/>
            </a:pPr>
            <a:endParaRPr lang="en-US" sz="1600" dirty="0">
              <a:solidFill>
                <a:schemeClr val="bg1"/>
              </a:solidFill>
              <a:latin typeface="+mj-lt"/>
              <a:ea typeface="ＭＳ Ｐゴシック"/>
              <a:cs typeface="ＭＳ Ｐゴシック"/>
            </a:endParaRPr>
          </a:p>
          <a:p>
            <a:pPr marL="285750" indent="-285750" eaLnBrk="0" hangingPunct="0">
              <a:buFont typeface="Arial"/>
              <a:buChar char="•"/>
              <a:defRPr/>
            </a:pPr>
            <a:endParaRPr lang="en-US" sz="1600" dirty="0">
              <a:solidFill>
                <a:schemeClr val="bg1"/>
              </a:solidFill>
              <a:latin typeface="+mj-lt"/>
              <a:ea typeface="ＭＳ Ｐゴシック"/>
              <a:cs typeface="ＭＳ Ｐゴシック"/>
            </a:endParaRPr>
          </a:p>
        </p:txBody>
      </p:sp>
      <p:pic>
        <p:nvPicPr>
          <p:cNvPr id="79877" name="Picture 5" descr="I:\MARKETING &amp; COMMUNICATIONS\NICE and NI logos\NI logos\Hi-Res\NICE_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94650" y="6415088"/>
            <a:ext cx="114935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708025" y="1528763"/>
            <a:ext cx="7902575" cy="1143000"/>
          </a:xfrm>
        </p:spPr>
        <p:txBody>
          <a:bodyPr/>
          <a:lstStyle/>
          <a:p>
            <a:r>
              <a:rPr lang="en-GB" smtClean="0">
                <a:latin typeface="Arial" charset="0"/>
                <a:ea typeface="ＭＳ Ｐゴシック" pitchFamily="34" charset="-128"/>
                <a:cs typeface="Arial" charset="0"/>
              </a:rPr>
              <a:t>Thank you… Any Questions?</a:t>
            </a:r>
          </a:p>
        </p:txBody>
      </p:sp>
      <p:sp>
        <p:nvSpPr>
          <p:cNvPr id="3" name="Content Placeholder 2"/>
          <p:cNvSpPr>
            <a:spLocks noGrp="1"/>
          </p:cNvSpPr>
          <p:nvPr>
            <p:ph idx="1"/>
          </p:nvPr>
        </p:nvSpPr>
        <p:spPr>
          <a:xfrm>
            <a:off x="674688" y="2697163"/>
            <a:ext cx="7902575" cy="2511425"/>
          </a:xfrm>
        </p:spPr>
        <p:txBody>
          <a:bodyPr/>
          <a:lstStyle/>
          <a:p>
            <a:pPr marL="0" indent="0" algn="ctr">
              <a:buFontTx/>
              <a:buNone/>
              <a:defRPr/>
            </a:pPr>
            <a:endParaRPr lang="en-GB" dirty="0" smtClean="0"/>
          </a:p>
          <a:p>
            <a:pPr marL="0" indent="0" algn="ctr">
              <a:buFontTx/>
              <a:buNone/>
              <a:defRPr/>
            </a:pPr>
            <a:r>
              <a:rPr lang="en-GB" dirty="0" smtClean="0">
                <a:ea typeface="ＭＳ Ｐゴシック"/>
                <a:cs typeface="ＭＳ Ｐゴシック"/>
              </a:rPr>
              <a:t>(francis.ruiz@nice.org.uk)</a:t>
            </a:r>
            <a:endParaRPr lang="en-GB" dirty="0"/>
          </a:p>
          <a:p>
            <a:pPr marL="0" indent="0" algn="ctr">
              <a:buFontTx/>
              <a:buNone/>
              <a:defRPr/>
            </a:pPr>
            <a:endParaRPr lang="en-GB" sz="4000" dirty="0" smtClean="0"/>
          </a:p>
          <a:p>
            <a:pPr marL="0" indent="0" algn="ctr">
              <a:buFontTx/>
              <a:buNone/>
              <a:defRPr/>
            </a:pPr>
            <a:r>
              <a:rPr lang="en-GB" dirty="0" smtClean="0"/>
              <a:t>Follow us on twitter: @nice_intl</a:t>
            </a:r>
          </a:p>
          <a:p>
            <a:pPr>
              <a:defRPr/>
            </a:pPr>
            <a:endParaRPr lang="en-GB" dirty="0"/>
          </a:p>
        </p:txBody>
      </p:sp>
      <p:pic>
        <p:nvPicPr>
          <p:cNvPr id="809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43325" y="5184775"/>
            <a:ext cx="17668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4" descr="I:\MARKETING &amp; COMMUNICATIONS\NICE and NI logos\NI logos\Hi-Res\NICE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4650" y="6415088"/>
            <a:ext cx="114935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2"/>
          <p:cNvGrpSpPr>
            <a:grpSpLocks/>
          </p:cNvGrpSpPr>
          <p:nvPr/>
        </p:nvGrpSpPr>
        <p:grpSpPr bwMode="auto">
          <a:xfrm>
            <a:off x="304800" y="650875"/>
            <a:ext cx="3222625" cy="5538788"/>
            <a:chOff x="171" y="449"/>
            <a:chExt cx="2030" cy="3489"/>
          </a:xfrm>
        </p:grpSpPr>
        <p:sp>
          <p:nvSpPr>
            <p:cNvPr id="36882" name="Text Box 3"/>
            <p:cNvSpPr txBox="1">
              <a:spLocks noChangeArrowheads="1"/>
            </p:cNvSpPr>
            <p:nvPr/>
          </p:nvSpPr>
          <p:spPr bwMode="auto">
            <a:xfrm>
              <a:off x="171" y="3682"/>
              <a:ext cx="2030" cy="256"/>
            </a:xfrm>
            <a:prstGeom prst="rect">
              <a:avLst/>
            </a:prstGeom>
            <a:noFill/>
            <a:ln w="9525">
              <a:noFill/>
              <a:miter lim="800000"/>
              <a:headEnd/>
              <a:tailEnd/>
            </a:ln>
          </p:spPr>
          <p:txBody>
            <a:bodyPr>
              <a:spAutoFit/>
            </a:bodyPr>
            <a:lstStyle/>
            <a:p>
              <a:pPr marL="95250" indent="-95250" algn="ctr">
                <a:lnSpc>
                  <a:spcPct val="85000"/>
                </a:lnSpc>
                <a:buSzPct val="40000"/>
                <a:defRPr/>
              </a:pPr>
              <a:r>
                <a:rPr lang="en-GB" sz="1200" b="1" dirty="0">
                  <a:solidFill>
                    <a:schemeClr val="accent6">
                      <a:lumMod val="75000"/>
                    </a:schemeClr>
                  </a:solidFill>
                  <a:latin typeface="Arial" pitchFamily="34" charset="0"/>
                  <a:ea typeface="ＭＳ Ｐゴシック"/>
                  <a:cs typeface="Arial" pitchFamily="34" charset="0"/>
                </a:rPr>
                <a:t>University group or professional association/Royal College</a:t>
              </a:r>
            </a:p>
          </p:txBody>
        </p:sp>
        <p:sp>
          <p:nvSpPr>
            <p:cNvPr id="36883" name="Text Box 4"/>
            <p:cNvSpPr txBox="1">
              <a:spLocks noChangeArrowheads="1"/>
            </p:cNvSpPr>
            <p:nvPr/>
          </p:nvSpPr>
          <p:spPr bwMode="auto">
            <a:xfrm>
              <a:off x="294" y="449"/>
              <a:ext cx="116" cy="213"/>
            </a:xfrm>
            <a:prstGeom prst="rect">
              <a:avLst/>
            </a:prstGeom>
            <a:noFill/>
            <a:ln w="9525">
              <a:noFill/>
              <a:miter lim="800000"/>
              <a:headEnd/>
              <a:tailEnd/>
            </a:ln>
          </p:spPr>
          <p:txBody>
            <a:bodyPr wrap="none">
              <a:spAutoFit/>
            </a:bodyPr>
            <a:lstStyle/>
            <a:p>
              <a:pPr algn="ctr">
                <a:defRPr/>
              </a:pPr>
              <a:endParaRPr lang="en-GB" sz="1600" dirty="0">
                <a:latin typeface="+mj-lt"/>
                <a:ea typeface="ＭＳ Ｐゴシック"/>
                <a:cs typeface="ＭＳ Ｐゴシック"/>
              </a:endParaRPr>
            </a:p>
          </p:txBody>
        </p:sp>
        <p:sp>
          <p:nvSpPr>
            <p:cNvPr id="36884" name="Text Box 5"/>
            <p:cNvSpPr txBox="1">
              <a:spLocks noChangeArrowheads="1"/>
            </p:cNvSpPr>
            <p:nvPr/>
          </p:nvSpPr>
          <p:spPr bwMode="auto">
            <a:xfrm>
              <a:off x="398" y="1780"/>
              <a:ext cx="1595" cy="989"/>
            </a:xfrm>
            <a:prstGeom prst="rect">
              <a:avLst/>
            </a:prstGeom>
            <a:solidFill>
              <a:srgbClr val="FFFFFF"/>
            </a:solidFill>
            <a:ln w="6350">
              <a:solidFill>
                <a:srgbClr val="003893"/>
              </a:solidFill>
              <a:miter lim="800000"/>
              <a:headEnd/>
              <a:tailEnd/>
            </a:ln>
          </p:spPr>
          <p:txBody>
            <a:bodyPr>
              <a:spAutoFit/>
            </a:bodyPr>
            <a:lstStyle/>
            <a:p>
              <a:pPr algn="ctr">
                <a:defRPr/>
              </a:pPr>
              <a:endParaRPr lang="en-GB" sz="1600" dirty="0">
                <a:latin typeface="+mj-lt"/>
                <a:ea typeface="ＭＳ Ｐゴシック"/>
                <a:cs typeface="ＭＳ Ｐゴシック"/>
              </a:endParaRPr>
            </a:p>
            <a:p>
              <a:pPr algn="ctr">
                <a:defRPr/>
              </a:pPr>
              <a:r>
                <a:rPr lang="en-GB" sz="1600" dirty="0">
                  <a:latin typeface="+mj-lt"/>
                  <a:ea typeface="ＭＳ Ｐゴシック"/>
                  <a:cs typeface="ＭＳ Ｐゴシック"/>
                </a:rPr>
                <a:t>identification, critical appraisal and synthesis of clinical and economic evidence</a:t>
              </a:r>
            </a:p>
            <a:p>
              <a:pPr algn="ctr">
                <a:defRPr/>
              </a:pPr>
              <a:endParaRPr lang="en-GB" sz="1600" dirty="0">
                <a:latin typeface="+mj-lt"/>
                <a:ea typeface="ＭＳ Ｐゴシック"/>
                <a:cs typeface="ＭＳ Ｐゴシック"/>
              </a:endParaRPr>
            </a:p>
          </p:txBody>
        </p:sp>
        <p:sp>
          <p:nvSpPr>
            <p:cNvPr id="36885" name="Text Box 6"/>
            <p:cNvSpPr txBox="1">
              <a:spLocks noChangeArrowheads="1"/>
            </p:cNvSpPr>
            <p:nvPr/>
          </p:nvSpPr>
          <p:spPr bwMode="auto">
            <a:xfrm>
              <a:off x="507" y="2946"/>
              <a:ext cx="1383" cy="679"/>
            </a:xfrm>
            <a:prstGeom prst="rect">
              <a:avLst/>
            </a:prstGeom>
            <a:solidFill>
              <a:srgbClr val="FFFFFF"/>
            </a:solidFill>
            <a:ln w="6350">
              <a:solidFill>
                <a:srgbClr val="003893"/>
              </a:solidFill>
              <a:miter lim="800000"/>
              <a:headEnd/>
              <a:tailEnd/>
            </a:ln>
          </p:spPr>
          <p:txBody>
            <a:bodyPr>
              <a:spAutoFit/>
            </a:bodyPr>
            <a:lstStyle/>
            <a:p>
              <a:pPr algn="ctr">
                <a:defRPr/>
              </a:pPr>
              <a:r>
                <a:rPr lang="en-GB" sz="1600" dirty="0">
                  <a:latin typeface="+mj-lt"/>
                  <a:ea typeface="ＭＳ Ｐゴシック"/>
                  <a:cs typeface="ＭＳ Ｐゴシック"/>
                </a:rPr>
                <a:t>Unpublished evidence; expert input; industry submissions</a:t>
              </a:r>
            </a:p>
          </p:txBody>
        </p:sp>
        <p:sp>
          <p:nvSpPr>
            <p:cNvPr id="36886" name="Text Box 7"/>
            <p:cNvSpPr txBox="1">
              <a:spLocks noChangeArrowheads="1"/>
            </p:cNvSpPr>
            <p:nvPr/>
          </p:nvSpPr>
          <p:spPr bwMode="auto">
            <a:xfrm>
              <a:off x="720" y="1199"/>
              <a:ext cx="960" cy="368"/>
            </a:xfrm>
            <a:prstGeom prst="rect">
              <a:avLst/>
            </a:prstGeom>
            <a:solidFill>
              <a:srgbClr val="FFFFFF"/>
            </a:solidFill>
            <a:ln w="6350">
              <a:solidFill>
                <a:srgbClr val="003893"/>
              </a:solidFill>
              <a:miter lim="800000"/>
              <a:headEnd/>
              <a:tailEnd/>
            </a:ln>
          </p:spPr>
          <p:txBody>
            <a:bodyPr>
              <a:spAutoFit/>
            </a:bodyPr>
            <a:lstStyle/>
            <a:p>
              <a:pPr algn="ctr">
                <a:defRPr/>
              </a:pPr>
              <a:r>
                <a:rPr lang="en-GB" sz="1600" dirty="0">
                  <a:latin typeface="+mj-lt"/>
                  <a:ea typeface="ＭＳ Ｐゴシック"/>
                  <a:cs typeface="ＭＳ Ｐゴシック"/>
                </a:rPr>
                <a:t>Published evidence</a:t>
              </a:r>
            </a:p>
          </p:txBody>
        </p:sp>
        <p:cxnSp>
          <p:nvCxnSpPr>
            <p:cNvPr id="43032" name="AutoShape 8"/>
            <p:cNvCxnSpPr>
              <a:cxnSpLocks noChangeShapeType="1"/>
              <a:stCxn id="36886" idx="2"/>
              <a:endCxn id="36884" idx="0"/>
            </p:cNvCxnSpPr>
            <p:nvPr/>
          </p:nvCxnSpPr>
          <p:spPr bwMode="auto">
            <a:xfrm rot="5400000">
              <a:off x="1091" y="1672"/>
              <a:ext cx="213" cy="4"/>
            </a:xfrm>
            <a:prstGeom prst="straightConnector1">
              <a:avLst/>
            </a:prstGeom>
            <a:noFill/>
            <a:ln w="25400">
              <a:solidFill>
                <a:srgbClr val="003893"/>
              </a:solidFill>
              <a:round/>
              <a:headEnd/>
              <a:tailEnd type="triangle" w="med" len="med"/>
            </a:ln>
            <a:extLst>
              <a:ext uri="{909E8E84-426E-40DD-AFC4-6F175D3DCCD1}">
                <a14:hiddenFill xmlns:a14="http://schemas.microsoft.com/office/drawing/2010/main">
                  <a:noFill/>
                </a14:hiddenFill>
              </a:ext>
            </a:extLst>
          </p:spPr>
        </p:cxnSp>
        <p:cxnSp>
          <p:nvCxnSpPr>
            <p:cNvPr id="43033" name="AutoShape 9"/>
            <p:cNvCxnSpPr>
              <a:cxnSpLocks noChangeShapeType="1"/>
              <a:stCxn id="36885" idx="0"/>
              <a:endCxn id="36884" idx="2"/>
            </p:cNvCxnSpPr>
            <p:nvPr/>
          </p:nvCxnSpPr>
          <p:spPr bwMode="auto">
            <a:xfrm rot="16200000" flipV="1">
              <a:off x="1109" y="2856"/>
              <a:ext cx="177" cy="2"/>
            </a:xfrm>
            <a:prstGeom prst="straightConnector1">
              <a:avLst/>
            </a:prstGeom>
            <a:noFill/>
            <a:ln w="25400">
              <a:solidFill>
                <a:srgbClr val="003893"/>
              </a:solidFill>
              <a:round/>
              <a:headEnd/>
              <a:tailEnd type="triangle" w="med" len="med"/>
            </a:ln>
            <a:extLst>
              <a:ext uri="{909E8E84-426E-40DD-AFC4-6F175D3DCCD1}">
                <a14:hiddenFill xmlns:a14="http://schemas.microsoft.com/office/drawing/2010/main">
                  <a:noFill/>
                </a14:hiddenFill>
              </a:ext>
            </a:extLst>
          </p:spPr>
        </p:cxnSp>
      </p:grpSp>
      <p:sp>
        <p:nvSpPr>
          <p:cNvPr id="36867" name="Text Box 10"/>
          <p:cNvSpPr txBox="1">
            <a:spLocks noChangeArrowheads="1"/>
          </p:cNvSpPr>
          <p:nvPr/>
        </p:nvSpPr>
        <p:spPr bwMode="auto">
          <a:xfrm>
            <a:off x="3732213" y="5791200"/>
            <a:ext cx="4224337" cy="406400"/>
          </a:xfrm>
          <a:prstGeom prst="rect">
            <a:avLst/>
          </a:prstGeom>
          <a:noFill/>
          <a:ln w="9525">
            <a:noFill/>
            <a:miter lim="800000"/>
            <a:headEnd/>
            <a:tailEnd/>
          </a:ln>
        </p:spPr>
        <p:txBody>
          <a:bodyPr>
            <a:spAutoFit/>
          </a:bodyPr>
          <a:lstStyle/>
          <a:p>
            <a:pPr marL="95250" indent="-95250" algn="ctr">
              <a:lnSpc>
                <a:spcPct val="85000"/>
              </a:lnSpc>
              <a:buClr>
                <a:schemeClr val="accent1"/>
              </a:buClr>
              <a:buSzPct val="40000"/>
              <a:buFontTx/>
              <a:buChar char="•"/>
              <a:defRPr/>
            </a:pPr>
            <a:r>
              <a:rPr lang="en-GB" sz="1200" b="1" dirty="0">
                <a:solidFill>
                  <a:schemeClr val="accent6">
                    <a:lumMod val="75000"/>
                  </a:schemeClr>
                </a:solidFill>
                <a:latin typeface="Arial" pitchFamily="34" charset="0"/>
                <a:ea typeface="ＭＳ Ｐゴシック"/>
                <a:cs typeface="Arial" pitchFamily="34" charset="0"/>
              </a:rPr>
              <a:t>Standing (or ad hoc) independent advisory committee/expert group</a:t>
            </a:r>
          </a:p>
        </p:txBody>
      </p:sp>
      <p:sp>
        <p:nvSpPr>
          <p:cNvPr id="36868" name="Text Box 11"/>
          <p:cNvSpPr txBox="1">
            <a:spLocks noChangeArrowheads="1"/>
          </p:cNvSpPr>
          <p:nvPr/>
        </p:nvSpPr>
        <p:spPr bwMode="auto">
          <a:xfrm>
            <a:off x="3581400" y="1606550"/>
            <a:ext cx="2085975" cy="830263"/>
          </a:xfrm>
          <a:prstGeom prst="rect">
            <a:avLst/>
          </a:prstGeom>
          <a:solidFill>
            <a:srgbClr val="FFFFFF"/>
          </a:solidFill>
          <a:ln w="6350">
            <a:solidFill>
              <a:srgbClr val="003893"/>
            </a:solidFill>
            <a:miter lim="800000"/>
            <a:headEnd/>
            <a:tailEnd/>
          </a:ln>
        </p:spPr>
        <p:txBody>
          <a:bodyPr>
            <a:spAutoFit/>
          </a:bodyPr>
          <a:lstStyle/>
          <a:p>
            <a:pPr algn="ctr">
              <a:defRPr/>
            </a:pPr>
            <a:r>
              <a:rPr lang="en-GB" sz="1600" dirty="0">
                <a:latin typeface="+mj-lt"/>
                <a:ea typeface="ＭＳ Ｐゴシック"/>
                <a:cs typeface="ＭＳ Ｐゴシック"/>
              </a:rPr>
              <a:t>HEALTHCARE</a:t>
            </a:r>
          </a:p>
          <a:p>
            <a:pPr algn="ctr">
              <a:defRPr/>
            </a:pPr>
            <a:r>
              <a:rPr lang="en-GB" sz="1600" dirty="0">
                <a:latin typeface="+mj-lt"/>
                <a:ea typeface="ＭＳ Ｐゴシック"/>
                <a:cs typeface="ＭＳ Ｐゴシック"/>
              </a:rPr>
              <a:t>PROFESSIONAL</a:t>
            </a:r>
          </a:p>
          <a:p>
            <a:pPr algn="ctr">
              <a:defRPr/>
            </a:pPr>
            <a:r>
              <a:rPr lang="en-GB" sz="1600" dirty="0">
                <a:latin typeface="+mj-lt"/>
                <a:ea typeface="ＭＳ Ｐゴシック"/>
                <a:cs typeface="ＭＳ Ｐゴシック"/>
              </a:rPr>
              <a:t>GROUPS</a:t>
            </a:r>
          </a:p>
        </p:txBody>
      </p:sp>
      <p:sp>
        <p:nvSpPr>
          <p:cNvPr id="36869" name="Text Box 12"/>
          <p:cNvSpPr txBox="1">
            <a:spLocks noChangeArrowheads="1"/>
          </p:cNvSpPr>
          <p:nvPr/>
        </p:nvSpPr>
        <p:spPr bwMode="auto">
          <a:xfrm>
            <a:off x="4572000" y="3065463"/>
            <a:ext cx="1506538" cy="1816100"/>
          </a:xfrm>
          <a:prstGeom prst="rect">
            <a:avLst/>
          </a:prstGeom>
          <a:solidFill>
            <a:srgbClr val="FFFFFF"/>
          </a:solidFill>
          <a:ln w="6350">
            <a:solidFill>
              <a:srgbClr val="003893"/>
            </a:solidFill>
            <a:miter lim="800000"/>
            <a:headEnd/>
            <a:tailEnd/>
          </a:ln>
        </p:spPr>
        <p:txBody>
          <a:bodyPr>
            <a:spAutoFit/>
          </a:bodyPr>
          <a:lstStyle/>
          <a:p>
            <a:pPr algn="ctr">
              <a:defRPr/>
            </a:pPr>
            <a:endParaRPr lang="en-GB" sz="1600" dirty="0">
              <a:latin typeface="+mj-lt"/>
              <a:ea typeface="ＭＳ Ｐゴシック"/>
              <a:cs typeface="ＭＳ Ｐゴシック"/>
            </a:endParaRPr>
          </a:p>
          <a:p>
            <a:pPr algn="ctr">
              <a:defRPr/>
            </a:pPr>
            <a:r>
              <a:rPr lang="en-GB" sz="1600" dirty="0">
                <a:latin typeface="+mj-lt"/>
                <a:ea typeface="ＭＳ Ｐゴシック"/>
                <a:cs typeface="ＭＳ Ｐゴシック"/>
              </a:rPr>
              <a:t>POLICY</a:t>
            </a:r>
          </a:p>
          <a:p>
            <a:pPr algn="ctr">
              <a:defRPr/>
            </a:pPr>
            <a:r>
              <a:rPr lang="en-GB" sz="1600" dirty="0">
                <a:latin typeface="+mj-lt"/>
                <a:ea typeface="ＭＳ Ｐゴシック"/>
                <a:cs typeface="ＭＳ Ｐゴシック"/>
              </a:rPr>
              <a:t>MAKING: </a:t>
            </a:r>
            <a:r>
              <a:rPr lang="en-GB" sz="1600" b="1" dirty="0">
                <a:latin typeface="+mj-lt"/>
                <a:ea typeface="ＭＳ Ｐゴシック"/>
                <a:cs typeface="ＭＳ Ｐゴシック"/>
              </a:rPr>
              <a:t>evidence, values, UK reality</a:t>
            </a:r>
          </a:p>
          <a:p>
            <a:pPr algn="ctr">
              <a:defRPr/>
            </a:pPr>
            <a:endParaRPr lang="en-GB" sz="1600" dirty="0">
              <a:latin typeface="+mj-lt"/>
              <a:ea typeface="ＭＳ Ｐゴシック"/>
              <a:cs typeface="ＭＳ Ｐゴシック"/>
            </a:endParaRPr>
          </a:p>
        </p:txBody>
      </p:sp>
      <p:sp>
        <p:nvSpPr>
          <p:cNvPr id="36870" name="Text Box 13"/>
          <p:cNvSpPr txBox="1">
            <a:spLocks noChangeArrowheads="1"/>
          </p:cNvSpPr>
          <p:nvPr/>
        </p:nvSpPr>
        <p:spPr bwMode="auto">
          <a:xfrm>
            <a:off x="3505200" y="5300663"/>
            <a:ext cx="1495425" cy="338137"/>
          </a:xfrm>
          <a:prstGeom prst="rect">
            <a:avLst/>
          </a:prstGeom>
          <a:solidFill>
            <a:srgbClr val="FFFFFF"/>
          </a:solidFill>
          <a:ln w="6350">
            <a:solidFill>
              <a:srgbClr val="003893"/>
            </a:solidFill>
            <a:miter lim="800000"/>
            <a:headEnd/>
            <a:tailEnd/>
          </a:ln>
        </p:spPr>
        <p:txBody>
          <a:bodyPr>
            <a:spAutoFit/>
          </a:bodyPr>
          <a:lstStyle/>
          <a:p>
            <a:pPr algn="ctr">
              <a:defRPr/>
            </a:pPr>
            <a:r>
              <a:rPr lang="en-GB" sz="1600" dirty="0">
                <a:latin typeface="+mj-lt"/>
                <a:ea typeface="ＭＳ Ｐゴシック"/>
                <a:cs typeface="ＭＳ Ｐゴシック"/>
              </a:rPr>
              <a:t>ACADEMIA</a:t>
            </a:r>
          </a:p>
        </p:txBody>
      </p:sp>
      <p:sp>
        <p:nvSpPr>
          <p:cNvPr id="36871" name="Text Box 14"/>
          <p:cNvSpPr txBox="1">
            <a:spLocks noChangeArrowheads="1"/>
          </p:cNvSpPr>
          <p:nvPr/>
        </p:nvSpPr>
        <p:spPr bwMode="auto">
          <a:xfrm>
            <a:off x="7696200" y="3389313"/>
            <a:ext cx="1308100" cy="830262"/>
          </a:xfrm>
          <a:prstGeom prst="rect">
            <a:avLst/>
          </a:prstGeom>
          <a:solidFill>
            <a:srgbClr val="FFFFFF"/>
          </a:solidFill>
          <a:ln w="6350">
            <a:solidFill>
              <a:srgbClr val="003893"/>
            </a:solidFill>
            <a:miter lim="800000"/>
            <a:headEnd/>
            <a:tailEnd/>
          </a:ln>
        </p:spPr>
        <p:txBody>
          <a:bodyPr>
            <a:spAutoFit/>
          </a:bodyPr>
          <a:lstStyle/>
          <a:p>
            <a:pPr algn="ctr">
              <a:defRPr/>
            </a:pPr>
            <a:r>
              <a:rPr lang="en-GB" sz="1600" dirty="0">
                <a:latin typeface="+mj-lt"/>
                <a:ea typeface="ＭＳ Ｐゴシック"/>
                <a:cs typeface="ＭＳ Ｐゴシック"/>
              </a:rPr>
              <a:t>NHS; PUBLIC SECTOR</a:t>
            </a:r>
          </a:p>
        </p:txBody>
      </p:sp>
      <p:sp>
        <p:nvSpPr>
          <p:cNvPr id="36872" name="Text Box 15"/>
          <p:cNvSpPr txBox="1">
            <a:spLocks noChangeArrowheads="1"/>
          </p:cNvSpPr>
          <p:nvPr/>
        </p:nvSpPr>
        <p:spPr bwMode="auto">
          <a:xfrm>
            <a:off x="5949950" y="1836738"/>
            <a:ext cx="2125663" cy="584200"/>
          </a:xfrm>
          <a:prstGeom prst="rect">
            <a:avLst/>
          </a:prstGeom>
          <a:solidFill>
            <a:srgbClr val="FFFFFF"/>
          </a:solidFill>
          <a:ln w="6350">
            <a:solidFill>
              <a:srgbClr val="003893"/>
            </a:solidFill>
            <a:miter lim="800000"/>
            <a:headEnd/>
            <a:tailEnd/>
          </a:ln>
        </p:spPr>
        <p:txBody>
          <a:bodyPr>
            <a:spAutoFit/>
          </a:bodyPr>
          <a:lstStyle/>
          <a:p>
            <a:pPr algn="ctr">
              <a:defRPr/>
            </a:pPr>
            <a:r>
              <a:rPr lang="en-GB" sz="1600" dirty="0">
                <a:latin typeface="+mj-lt"/>
                <a:ea typeface="ＭＳ Ｐゴシック"/>
                <a:cs typeface="ＭＳ Ｐゴシック"/>
              </a:rPr>
              <a:t>PATIENTS AND SERVICE USERS</a:t>
            </a:r>
          </a:p>
        </p:txBody>
      </p:sp>
      <p:cxnSp>
        <p:nvCxnSpPr>
          <p:cNvPr id="43017" name="AutoShape 16"/>
          <p:cNvCxnSpPr>
            <a:cxnSpLocks noChangeShapeType="1"/>
            <a:stCxn id="36872" idx="2"/>
            <a:endCxn id="36869" idx="0"/>
          </p:cNvCxnSpPr>
          <p:nvPr/>
        </p:nvCxnSpPr>
        <p:spPr bwMode="auto">
          <a:xfrm rot="5400000">
            <a:off x="5846762" y="1898651"/>
            <a:ext cx="644525" cy="1689100"/>
          </a:xfrm>
          <a:prstGeom prst="bentConnector3">
            <a:avLst>
              <a:gd name="adj1" fmla="val 50000"/>
            </a:avLst>
          </a:prstGeom>
          <a:noFill/>
          <a:ln w="25400">
            <a:solidFill>
              <a:srgbClr val="003893"/>
            </a:solidFill>
            <a:miter lim="800000"/>
            <a:headEnd/>
            <a:tailEnd type="triangle" w="med" len="med"/>
          </a:ln>
          <a:extLst>
            <a:ext uri="{909E8E84-426E-40DD-AFC4-6F175D3DCCD1}">
              <a14:hiddenFill xmlns:a14="http://schemas.microsoft.com/office/drawing/2010/main">
                <a:noFill/>
              </a14:hiddenFill>
            </a:ext>
          </a:extLst>
        </p:spPr>
      </p:cxnSp>
      <p:cxnSp>
        <p:nvCxnSpPr>
          <p:cNvPr id="43018" name="AutoShape 17"/>
          <p:cNvCxnSpPr>
            <a:cxnSpLocks noChangeShapeType="1"/>
            <a:stCxn id="36868" idx="2"/>
            <a:endCxn id="36869" idx="0"/>
          </p:cNvCxnSpPr>
          <p:nvPr/>
        </p:nvCxnSpPr>
        <p:spPr bwMode="auto">
          <a:xfrm rot="16200000" flipH="1">
            <a:off x="4660107" y="2401094"/>
            <a:ext cx="628650" cy="700087"/>
          </a:xfrm>
          <a:prstGeom prst="bentConnector3">
            <a:avLst>
              <a:gd name="adj1" fmla="val 50000"/>
            </a:avLst>
          </a:prstGeom>
          <a:noFill/>
          <a:ln w="25400">
            <a:solidFill>
              <a:srgbClr val="003893"/>
            </a:solidFill>
            <a:miter lim="800000"/>
            <a:headEnd/>
            <a:tailEnd type="triangle" w="med" len="med"/>
          </a:ln>
          <a:extLst>
            <a:ext uri="{909E8E84-426E-40DD-AFC4-6F175D3DCCD1}">
              <a14:hiddenFill xmlns:a14="http://schemas.microsoft.com/office/drawing/2010/main">
                <a:noFill/>
              </a14:hiddenFill>
            </a:ext>
          </a:extLst>
        </p:spPr>
      </p:cxnSp>
      <p:cxnSp>
        <p:nvCxnSpPr>
          <p:cNvPr id="43019" name="AutoShape 18"/>
          <p:cNvCxnSpPr>
            <a:cxnSpLocks noChangeShapeType="1"/>
            <a:stCxn id="36870" idx="0"/>
            <a:endCxn id="36869" idx="2"/>
          </p:cNvCxnSpPr>
          <p:nvPr/>
        </p:nvCxnSpPr>
        <p:spPr bwMode="auto">
          <a:xfrm rot="5400000" flipH="1" flipV="1">
            <a:off x="4579144" y="4555332"/>
            <a:ext cx="419100" cy="1071562"/>
          </a:xfrm>
          <a:prstGeom prst="bentConnector3">
            <a:avLst>
              <a:gd name="adj1" fmla="val 50000"/>
            </a:avLst>
          </a:prstGeom>
          <a:noFill/>
          <a:ln w="25400">
            <a:solidFill>
              <a:srgbClr val="003893"/>
            </a:solidFill>
            <a:miter lim="800000"/>
            <a:headEnd/>
            <a:tailEnd type="triangle" w="med" len="med"/>
          </a:ln>
          <a:extLst>
            <a:ext uri="{909E8E84-426E-40DD-AFC4-6F175D3DCCD1}">
              <a14:hiddenFill xmlns:a14="http://schemas.microsoft.com/office/drawing/2010/main">
                <a:noFill/>
              </a14:hiddenFill>
            </a:ext>
          </a:extLst>
        </p:spPr>
      </p:cxnSp>
      <p:sp>
        <p:nvSpPr>
          <p:cNvPr id="36876" name="Text Box 20"/>
          <p:cNvSpPr txBox="1">
            <a:spLocks noChangeArrowheads="1"/>
          </p:cNvSpPr>
          <p:nvPr/>
        </p:nvSpPr>
        <p:spPr bwMode="auto">
          <a:xfrm>
            <a:off x="5638800" y="5300663"/>
            <a:ext cx="1489075" cy="338137"/>
          </a:xfrm>
          <a:prstGeom prst="rect">
            <a:avLst/>
          </a:prstGeom>
          <a:solidFill>
            <a:srgbClr val="FFFFFF"/>
          </a:solidFill>
          <a:ln w="6350">
            <a:solidFill>
              <a:srgbClr val="003893"/>
            </a:solidFill>
            <a:miter lim="800000"/>
            <a:headEnd/>
            <a:tailEnd/>
          </a:ln>
        </p:spPr>
        <p:txBody>
          <a:bodyPr>
            <a:spAutoFit/>
          </a:bodyPr>
          <a:lstStyle/>
          <a:p>
            <a:pPr algn="ctr">
              <a:defRPr/>
            </a:pPr>
            <a:r>
              <a:rPr lang="en-GB" sz="1600" dirty="0">
                <a:latin typeface="+mj-lt"/>
                <a:ea typeface="ＭＳ Ｐゴシック"/>
                <a:cs typeface="ＭＳ Ｐゴシック"/>
              </a:rPr>
              <a:t>INDUSTRY</a:t>
            </a:r>
          </a:p>
        </p:txBody>
      </p:sp>
      <p:cxnSp>
        <p:nvCxnSpPr>
          <p:cNvPr id="43021" name="AutoShape 21"/>
          <p:cNvCxnSpPr>
            <a:cxnSpLocks noChangeShapeType="1"/>
            <a:stCxn id="36876" idx="0"/>
            <a:endCxn id="36869" idx="2"/>
          </p:cNvCxnSpPr>
          <p:nvPr/>
        </p:nvCxnSpPr>
        <p:spPr bwMode="auto">
          <a:xfrm rot="16200000" flipV="1">
            <a:off x="5644357" y="4561681"/>
            <a:ext cx="419100" cy="1058863"/>
          </a:xfrm>
          <a:prstGeom prst="bentConnector3">
            <a:avLst>
              <a:gd name="adj1" fmla="val 50000"/>
            </a:avLst>
          </a:prstGeom>
          <a:noFill/>
          <a:ln w="25400">
            <a:solidFill>
              <a:srgbClr val="003893"/>
            </a:solidFill>
            <a:miter lim="800000"/>
            <a:headEnd/>
            <a:tailEnd type="triangle" w="med" len="med"/>
          </a:ln>
          <a:extLst>
            <a:ext uri="{909E8E84-426E-40DD-AFC4-6F175D3DCCD1}">
              <a14:hiddenFill xmlns:a14="http://schemas.microsoft.com/office/drawing/2010/main">
                <a:noFill/>
              </a14:hiddenFill>
            </a:ext>
          </a:extLst>
        </p:spPr>
      </p:cxnSp>
      <p:sp>
        <p:nvSpPr>
          <p:cNvPr id="591895" name="Line 23"/>
          <p:cNvSpPr>
            <a:spLocks noChangeShapeType="1"/>
          </p:cNvSpPr>
          <p:nvPr/>
        </p:nvSpPr>
        <p:spPr bwMode="auto">
          <a:xfrm>
            <a:off x="3429000" y="1600200"/>
            <a:ext cx="0" cy="4648200"/>
          </a:xfrm>
          <a:prstGeom prst="line">
            <a:avLst/>
          </a:prstGeom>
          <a:noFill/>
          <a:ln w="25400">
            <a:solidFill>
              <a:srgbClr val="003893"/>
            </a:solidFill>
            <a:prstDash val="lgDash"/>
            <a:round/>
            <a:headEnd/>
            <a:tailEnd/>
          </a:ln>
          <a:effectLst/>
        </p:spPr>
        <p:txBody>
          <a:bodyPr/>
          <a:lstStyle/>
          <a:p>
            <a:pPr algn="ctr" fontAlgn="auto">
              <a:spcBef>
                <a:spcPts val="0"/>
              </a:spcBef>
              <a:spcAft>
                <a:spcPts val="0"/>
              </a:spcAft>
              <a:defRPr/>
            </a:pPr>
            <a:endParaRPr lang="en-US" sz="1600" dirty="0">
              <a:latin typeface="+mj-lt"/>
            </a:endParaRPr>
          </a:p>
        </p:txBody>
      </p:sp>
      <p:sp>
        <p:nvSpPr>
          <p:cNvPr id="43023" name="Rectangle 26"/>
          <p:cNvSpPr>
            <a:spLocks noGrp="1" noChangeArrowheads="1"/>
          </p:cNvSpPr>
          <p:nvPr>
            <p:ph type="title"/>
          </p:nvPr>
        </p:nvSpPr>
        <p:spPr>
          <a:xfrm>
            <a:off x="1030288" y="277813"/>
            <a:ext cx="7246937" cy="1143000"/>
          </a:xfrm>
        </p:spPr>
        <p:txBody>
          <a:bodyPr/>
          <a:lstStyle/>
          <a:p>
            <a:pPr eaLnBrk="1" hangingPunct="1"/>
            <a:r>
              <a:rPr lang="en-GB" sz="3600" dirty="0" smtClean="0">
                <a:latin typeface="Arial" charset="0"/>
                <a:ea typeface="ＭＳ Ｐゴシック" pitchFamily="34" charset="-128"/>
                <a:cs typeface="Arial" charset="0"/>
              </a:rPr>
              <a:t>NICE: Evidence </a:t>
            </a:r>
            <a:r>
              <a:rPr lang="en-GB" sz="3600" i="1" dirty="0" smtClean="0">
                <a:latin typeface="Arial" charset="0"/>
                <a:ea typeface="ＭＳ Ｐゴシック" pitchFamily="34" charset="-128"/>
                <a:cs typeface="Arial" charset="0"/>
              </a:rPr>
              <a:t>assessment</a:t>
            </a:r>
            <a:r>
              <a:rPr lang="en-GB" sz="3600" dirty="0" smtClean="0">
                <a:latin typeface="Arial" charset="0"/>
                <a:ea typeface="ＭＳ Ｐゴシック" pitchFamily="34" charset="-128"/>
                <a:cs typeface="Arial" charset="0"/>
              </a:rPr>
              <a:t> to </a:t>
            </a:r>
            <a:r>
              <a:rPr lang="en-GB" sz="3600" i="1" dirty="0" smtClean="0">
                <a:latin typeface="Arial" charset="0"/>
                <a:ea typeface="ＭＳ Ｐゴシック" pitchFamily="34" charset="-128"/>
                <a:cs typeface="Arial" charset="0"/>
              </a:rPr>
              <a:t>decision making (“Appraisal”)</a:t>
            </a:r>
            <a:r>
              <a:rPr lang="en-GB" sz="3600" dirty="0" smtClean="0">
                <a:latin typeface="Arial" charset="0"/>
                <a:ea typeface="ＭＳ Ｐゴシック" pitchFamily="34" charset="-128"/>
                <a:cs typeface="Arial" charset="0"/>
              </a:rPr>
              <a:t>…</a:t>
            </a:r>
          </a:p>
        </p:txBody>
      </p:sp>
      <p:sp>
        <p:nvSpPr>
          <p:cNvPr id="591899" name="Line 27"/>
          <p:cNvSpPr>
            <a:spLocks noChangeShapeType="1"/>
          </p:cNvSpPr>
          <p:nvPr/>
        </p:nvSpPr>
        <p:spPr bwMode="auto">
          <a:xfrm>
            <a:off x="3097213" y="3670300"/>
            <a:ext cx="1447800" cy="0"/>
          </a:xfrm>
          <a:prstGeom prst="line">
            <a:avLst/>
          </a:prstGeom>
          <a:noFill/>
          <a:ln w="57150">
            <a:solidFill>
              <a:srgbClr val="003366"/>
            </a:solidFill>
            <a:round/>
            <a:headEnd/>
            <a:tailEnd type="triangle" w="med" len="med"/>
          </a:ln>
          <a:effectLst/>
        </p:spPr>
        <p:txBody>
          <a:bodyPr wrap="none" anchor="ctr"/>
          <a:lstStyle/>
          <a:p>
            <a:pPr algn="ctr" fontAlgn="auto">
              <a:spcBef>
                <a:spcPts val="0"/>
              </a:spcBef>
              <a:spcAft>
                <a:spcPts val="0"/>
              </a:spcAft>
              <a:defRPr/>
            </a:pPr>
            <a:endParaRPr lang="en-US" sz="1600" dirty="0">
              <a:latin typeface="+mj-lt"/>
            </a:endParaRPr>
          </a:p>
        </p:txBody>
      </p:sp>
      <p:sp>
        <p:nvSpPr>
          <p:cNvPr id="591901" name="Line 29"/>
          <p:cNvSpPr>
            <a:spLocks noChangeShapeType="1"/>
          </p:cNvSpPr>
          <p:nvPr/>
        </p:nvSpPr>
        <p:spPr bwMode="auto">
          <a:xfrm>
            <a:off x="6248400" y="3787775"/>
            <a:ext cx="1371600" cy="0"/>
          </a:xfrm>
          <a:prstGeom prst="line">
            <a:avLst/>
          </a:prstGeom>
          <a:noFill/>
          <a:ln w="57150">
            <a:solidFill>
              <a:srgbClr val="003366"/>
            </a:solidFill>
            <a:round/>
            <a:headEnd/>
            <a:tailEnd type="triangle" w="med" len="med"/>
          </a:ln>
          <a:effectLst/>
        </p:spPr>
        <p:txBody>
          <a:bodyPr wrap="none" anchor="ctr"/>
          <a:lstStyle/>
          <a:p>
            <a:pPr algn="ctr" fontAlgn="auto">
              <a:spcBef>
                <a:spcPts val="0"/>
              </a:spcBef>
              <a:spcAft>
                <a:spcPts val="0"/>
              </a:spcAft>
              <a:defRPr/>
            </a:pPr>
            <a:endParaRPr lang="en-US" sz="1600" dirty="0">
              <a:latin typeface="+mj-lt"/>
            </a:endParaRPr>
          </a:p>
        </p:txBody>
      </p:sp>
      <p:pic>
        <p:nvPicPr>
          <p:cNvPr id="43026" name="Picture 24" descr="I:\MARKETING &amp; COMMUNICATIONS\NICE and NI logos\NI logos\Hi-Res\NICE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4650" y="6415088"/>
            <a:ext cx="114935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55576" y="152400"/>
            <a:ext cx="7474024" cy="1143000"/>
          </a:xfrm>
        </p:spPr>
        <p:txBody>
          <a:bodyPr/>
          <a:lstStyle/>
          <a:p>
            <a:pPr eaLnBrk="1" hangingPunct="1"/>
            <a:r>
              <a:rPr lang="en-GB" dirty="0" smtClean="0"/>
              <a:t>Stakeholder engagement…</a:t>
            </a:r>
          </a:p>
        </p:txBody>
      </p:sp>
      <p:sp>
        <p:nvSpPr>
          <p:cNvPr id="23555" name="Oval 3"/>
          <p:cNvSpPr>
            <a:spLocks noChangeArrowheads="1"/>
          </p:cNvSpPr>
          <p:nvPr/>
        </p:nvSpPr>
        <p:spPr bwMode="auto">
          <a:xfrm>
            <a:off x="250825" y="2889250"/>
            <a:ext cx="2038350" cy="1600200"/>
          </a:xfrm>
          <a:prstGeom prst="ellipse">
            <a:avLst/>
          </a:prstGeom>
          <a:solidFill>
            <a:srgbClr val="0066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r>
              <a:rPr lang="en-GB" b="1">
                <a:latin typeface="Arial" charset="0"/>
              </a:rPr>
              <a:t>Review</a:t>
            </a:r>
          </a:p>
        </p:txBody>
      </p:sp>
      <p:sp>
        <p:nvSpPr>
          <p:cNvPr id="23556" name="Oval 4"/>
          <p:cNvSpPr>
            <a:spLocks noChangeArrowheads="1"/>
          </p:cNvSpPr>
          <p:nvPr/>
        </p:nvSpPr>
        <p:spPr bwMode="auto">
          <a:xfrm>
            <a:off x="6696075" y="2744788"/>
            <a:ext cx="2038350" cy="1600200"/>
          </a:xfrm>
          <a:prstGeom prst="ellipse">
            <a:avLst/>
          </a:prstGeom>
          <a:solidFill>
            <a:srgbClr val="00FF0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eaLnBrk="1" hangingPunct="1"/>
            <a:r>
              <a:rPr lang="en-GB" b="1">
                <a:latin typeface="Arial" charset="0"/>
              </a:rPr>
              <a:t>Assessment</a:t>
            </a:r>
          </a:p>
        </p:txBody>
      </p:sp>
      <p:sp>
        <p:nvSpPr>
          <p:cNvPr id="23557" name="Line 5"/>
          <p:cNvSpPr>
            <a:spLocks noChangeShapeType="1"/>
          </p:cNvSpPr>
          <p:nvPr/>
        </p:nvSpPr>
        <p:spPr bwMode="auto">
          <a:xfrm flipH="1">
            <a:off x="7235825" y="4400550"/>
            <a:ext cx="642938" cy="811213"/>
          </a:xfrm>
          <a:prstGeom prst="line">
            <a:avLst/>
          </a:prstGeom>
          <a:noFill/>
          <a:ln w="57150">
            <a:solidFill>
              <a:srgbClr val="0066FF"/>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558" name="Oval 6"/>
          <p:cNvSpPr>
            <a:spLocks noChangeArrowheads="1"/>
          </p:cNvSpPr>
          <p:nvPr/>
        </p:nvSpPr>
        <p:spPr bwMode="auto">
          <a:xfrm>
            <a:off x="5076825" y="4616450"/>
            <a:ext cx="2112963" cy="1524000"/>
          </a:xfrm>
          <a:prstGeom prst="ellipse">
            <a:avLst/>
          </a:prstGeom>
          <a:solidFill>
            <a:srgbClr val="FF000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eaLnBrk="1" hangingPunct="1"/>
            <a:r>
              <a:rPr lang="en-GB" b="1" dirty="0" smtClean="0">
                <a:latin typeface="Arial" charset="0"/>
              </a:rPr>
              <a:t>“Appraisal”</a:t>
            </a:r>
            <a:endParaRPr lang="en-GB" sz="3200" b="1" dirty="0">
              <a:latin typeface="Arial" charset="0"/>
            </a:endParaRPr>
          </a:p>
        </p:txBody>
      </p:sp>
      <p:sp>
        <p:nvSpPr>
          <p:cNvPr id="23559" name="Line 7"/>
          <p:cNvSpPr>
            <a:spLocks noChangeShapeType="1"/>
          </p:cNvSpPr>
          <p:nvPr/>
        </p:nvSpPr>
        <p:spPr bwMode="auto">
          <a:xfrm flipV="1">
            <a:off x="1547813" y="2276475"/>
            <a:ext cx="358775" cy="576263"/>
          </a:xfrm>
          <a:prstGeom prst="line">
            <a:avLst/>
          </a:prstGeom>
          <a:noFill/>
          <a:ln w="57150">
            <a:solidFill>
              <a:srgbClr val="0066FF"/>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560" name="Oval 8"/>
          <p:cNvSpPr>
            <a:spLocks noChangeArrowheads="1"/>
          </p:cNvSpPr>
          <p:nvPr/>
        </p:nvSpPr>
        <p:spPr bwMode="auto">
          <a:xfrm>
            <a:off x="2719388" y="4249738"/>
            <a:ext cx="1358900" cy="1371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anchor="ctr">
            <a:spAutoFit/>
          </a:bodyPr>
          <a:lstStyle/>
          <a:p>
            <a:endParaRPr lang="en-GB"/>
          </a:p>
        </p:txBody>
      </p:sp>
      <p:grpSp>
        <p:nvGrpSpPr>
          <p:cNvPr id="23561" name="Group 9"/>
          <p:cNvGrpSpPr>
            <a:grpSpLocks/>
          </p:cNvGrpSpPr>
          <p:nvPr/>
        </p:nvGrpSpPr>
        <p:grpSpPr bwMode="auto">
          <a:xfrm>
            <a:off x="2016125" y="4689475"/>
            <a:ext cx="2190750" cy="1447800"/>
            <a:chOff x="1270" y="2954"/>
            <a:chExt cx="1380" cy="912"/>
          </a:xfrm>
        </p:grpSpPr>
        <p:sp>
          <p:nvSpPr>
            <p:cNvPr id="23572" name="Oval 10"/>
            <p:cNvSpPr>
              <a:spLocks noChangeArrowheads="1"/>
            </p:cNvSpPr>
            <p:nvPr/>
          </p:nvSpPr>
          <p:spPr bwMode="auto">
            <a:xfrm>
              <a:off x="1270" y="2954"/>
              <a:ext cx="1380" cy="912"/>
            </a:xfrm>
            <a:prstGeom prst="ellipse">
              <a:avLst/>
            </a:prstGeom>
            <a:solidFill>
              <a:srgbClr val="0066FF"/>
            </a:solidFill>
            <a:ln w="3175">
              <a:solidFill>
                <a:srgbClr val="0033CC"/>
              </a:solidFill>
              <a:round/>
              <a:headEnd/>
              <a:tailEnd/>
            </a:ln>
          </p:spPr>
          <p:txBody>
            <a:bodyPr anchor="ctr">
              <a:spAutoFit/>
            </a:bodyPr>
            <a:lstStyle/>
            <a:p>
              <a:endParaRPr lang="en-GB"/>
            </a:p>
          </p:txBody>
        </p:sp>
        <p:sp>
          <p:nvSpPr>
            <p:cNvPr id="23573" name="Text Box 11"/>
            <p:cNvSpPr txBox="1">
              <a:spLocks noChangeArrowheads="1"/>
            </p:cNvSpPr>
            <p:nvPr/>
          </p:nvSpPr>
          <p:spPr bwMode="auto">
            <a:xfrm>
              <a:off x="1315" y="3249"/>
              <a:ext cx="1237" cy="288"/>
            </a:xfrm>
            <a:prstGeom prst="rect">
              <a:avLst/>
            </a:prstGeom>
            <a:solidFill>
              <a:srgbClr val="0066FF"/>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ctr" eaLnBrk="1" hangingPunct="1"/>
              <a:r>
                <a:rPr lang="en-GB" b="1" dirty="0" smtClean="0">
                  <a:latin typeface="Arial" charset="0"/>
                </a:rPr>
                <a:t>“Decision”</a:t>
              </a:r>
              <a:endParaRPr lang="en-GB" b="1" dirty="0">
                <a:latin typeface="Arial" charset="0"/>
              </a:endParaRPr>
            </a:p>
          </p:txBody>
        </p:sp>
      </p:grpSp>
      <p:sp>
        <p:nvSpPr>
          <p:cNvPr id="23562" name="Line 12"/>
          <p:cNvSpPr>
            <a:spLocks noChangeShapeType="1"/>
          </p:cNvSpPr>
          <p:nvPr/>
        </p:nvSpPr>
        <p:spPr bwMode="auto">
          <a:xfrm flipH="1" flipV="1">
            <a:off x="1655763" y="4437063"/>
            <a:ext cx="415925" cy="587375"/>
          </a:xfrm>
          <a:prstGeom prst="line">
            <a:avLst/>
          </a:prstGeom>
          <a:noFill/>
          <a:ln w="57150">
            <a:solidFill>
              <a:srgbClr val="0066FF"/>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23563" name="Line 13"/>
          <p:cNvSpPr>
            <a:spLocks noChangeShapeType="1"/>
          </p:cNvSpPr>
          <p:nvPr/>
        </p:nvSpPr>
        <p:spPr bwMode="auto">
          <a:xfrm flipV="1">
            <a:off x="4032250" y="1844675"/>
            <a:ext cx="993775" cy="1588"/>
          </a:xfrm>
          <a:prstGeom prst="line">
            <a:avLst/>
          </a:prstGeom>
          <a:noFill/>
          <a:ln w="57150">
            <a:solidFill>
              <a:srgbClr val="0066FF"/>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564" name="Line 14"/>
          <p:cNvSpPr>
            <a:spLocks noChangeShapeType="1"/>
          </p:cNvSpPr>
          <p:nvPr/>
        </p:nvSpPr>
        <p:spPr bwMode="auto">
          <a:xfrm>
            <a:off x="7380288" y="2205038"/>
            <a:ext cx="611187" cy="468312"/>
          </a:xfrm>
          <a:prstGeom prst="line">
            <a:avLst/>
          </a:prstGeom>
          <a:noFill/>
          <a:ln w="57150">
            <a:solidFill>
              <a:srgbClr val="0066FF"/>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565" name="Line 15"/>
          <p:cNvSpPr>
            <a:spLocks noChangeShapeType="1"/>
          </p:cNvSpPr>
          <p:nvPr/>
        </p:nvSpPr>
        <p:spPr bwMode="auto">
          <a:xfrm flipH="1">
            <a:off x="4284663" y="5373688"/>
            <a:ext cx="636587" cy="0"/>
          </a:xfrm>
          <a:prstGeom prst="line">
            <a:avLst/>
          </a:prstGeom>
          <a:noFill/>
          <a:ln w="57150">
            <a:solidFill>
              <a:srgbClr val="0066FF"/>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566" name="Oval 16"/>
          <p:cNvSpPr>
            <a:spLocks noChangeArrowheads="1"/>
          </p:cNvSpPr>
          <p:nvPr/>
        </p:nvSpPr>
        <p:spPr bwMode="auto">
          <a:xfrm>
            <a:off x="1800225" y="1052513"/>
            <a:ext cx="2197100" cy="1673225"/>
          </a:xfrm>
          <a:prstGeom prst="ellipse">
            <a:avLst/>
          </a:prstGeom>
          <a:solidFill>
            <a:srgbClr val="3366FF"/>
          </a:solidFill>
          <a:ln>
            <a:noFill/>
          </a:ln>
          <a:extLst>
            <a:ext uri="{91240B29-F687-4F45-9708-019B960494DF}">
              <a14:hiddenLine xmlns:a14="http://schemas.microsoft.com/office/drawing/2010/main" w="38100">
                <a:solidFill>
                  <a:srgbClr val="000000"/>
                </a:solidFill>
                <a:round/>
                <a:headEnd type="none" w="sm" len="sm"/>
                <a:tailEnd type="none" w="sm" len="sm"/>
              </a14:hiddenLine>
            </a:ext>
          </a:extLst>
        </p:spPr>
        <p:txBody>
          <a:bodyPr wrap="none" anchor="ctr"/>
          <a:lstStyle/>
          <a:p>
            <a:pPr algn="ctr"/>
            <a:endParaRPr lang="en-GB" sz="2000" b="1">
              <a:solidFill>
                <a:srgbClr val="0033CC"/>
              </a:solidFill>
              <a:latin typeface="Arial" charset="0"/>
            </a:endParaRPr>
          </a:p>
        </p:txBody>
      </p:sp>
      <p:sp>
        <p:nvSpPr>
          <p:cNvPr id="23567" name="Text Box 17"/>
          <p:cNvSpPr txBox="1">
            <a:spLocks noChangeArrowheads="1"/>
          </p:cNvSpPr>
          <p:nvPr/>
        </p:nvSpPr>
        <p:spPr bwMode="auto">
          <a:xfrm>
            <a:off x="1979613" y="1603375"/>
            <a:ext cx="1958975" cy="457200"/>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ctr" eaLnBrk="1" hangingPunct="1">
              <a:spcBef>
                <a:spcPct val="50000"/>
              </a:spcBef>
            </a:pPr>
            <a:r>
              <a:rPr lang="en-GB" b="1" dirty="0" smtClean="0">
                <a:latin typeface="Arial" charset="0"/>
              </a:rPr>
              <a:t>“Scoping”</a:t>
            </a:r>
            <a:endParaRPr lang="en-GB" b="1" dirty="0">
              <a:latin typeface="Arial" charset="0"/>
            </a:endParaRPr>
          </a:p>
        </p:txBody>
      </p:sp>
      <p:sp>
        <p:nvSpPr>
          <p:cNvPr id="23568" name="Oval 18"/>
          <p:cNvSpPr>
            <a:spLocks noChangeArrowheads="1"/>
          </p:cNvSpPr>
          <p:nvPr/>
        </p:nvSpPr>
        <p:spPr bwMode="auto">
          <a:xfrm>
            <a:off x="5040313" y="1125538"/>
            <a:ext cx="2195512" cy="1635125"/>
          </a:xfrm>
          <a:prstGeom prst="ellipse">
            <a:avLst/>
          </a:prstGeom>
          <a:solidFill>
            <a:srgbClr val="3366FF"/>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a:endParaRPr lang="en-GB" sz="2000" b="1">
              <a:solidFill>
                <a:srgbClr val="0033CC"/>
              </a:solidFill>
              <a:latin typeface="Arial" charset="0"/>
            </a:endParaRPr>
          </a:p>
          <a:p>
            <a:pPr algn="ctr"/>
            <a:endParaRPr lang="en-GB" sz="2000" b="1">
              <a:solidFill>
                <a:srgbClr val="0033CC"/>
              </a:solidFill>
              <a:latin typeface="Arial" charset="0"/>
            </a:endParaRPr>
          </a:p>
        </p:txBody>
      </p:sp>
      <p:sp>
        <p:nvSpPr>
          <p:cNvPr id="23569" name="Rectangle 19"/>
          <p:cNvSpPr>
            <a:spLocks noChangeArrowheads="1"/>
          </p:cNvSpPr>
          <p:nvPr/>
        </p:nvSpPr>
        <p:spPr bwMode="auto">
          <a:xfrm>
            <a:off x="5184775" y="1592263"/>
            <a:ext cx="1981200" cy="442912"/>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GB" sz="2300" b="1" dirty="0">
                <a:latin typeface="Arial" charset="0"/>
              </a:rPr>
              <a:t>Submission</a:t>
            </a:r>
          </a:p>
        </p:txBody>
      </p:sp>
      <p:sp>
        <p:nvSpPr>
          <p:cNvPr id="23570" name="AutoShape 20"/>
          <p:cNvSpPr>
            <a:spLocks noChangeArrowheads="1"/>
          </p:cNvSpPr>
          <p:nvPr/>
        </p:nvSpPr>
        <p:spPr bwMode="auto">
          <a:xfrm>
            <a:off x="3024188" y="2384425"/>
            <a:ext cx="2916237" cy="2484438"/>
          </a:xfrm>
          <a:prstGeom prst="sun">
            <a:avLst>
              <a:gd name="adj" fmla="val 25000"/>
            </a:avLst>
          </a:prstGeom>
          <a:solidFill>
            <a:srgbClr val="FFFF00"/>
          </a:solidFill>
          <a:ln w="9525">
            <a:solidFill>
              <a:schemeClr val="tx1"/>
            </a:solidFill>
            <a:miter lim="800000"/>
            <a:headEnd/>
            <a:tailEnd/>
          </a:ln>
        </p:spPr>
        <p:txBody>
          <a:bodyPr wrap="none" anchor="ctr"/>
          <a:lstStyle/>
          <a:p>
            <a:pPr algn="ctr" eaLnBrk="1" hangingPunct="1"/>
            <a:r>
              <a:rPr lang="en-GB" sz="4800" b="1">
                <a:latin typeface="Arial" charset="0"/>
              </a:rPr>
              <a:t>Consultation</a:t>
            </a:r>
          </a:p>
        </p:txBody>
      </p:sp>
    </p:spTree>
    <p:extLst>
      <p:ext uri="{BB962C8B-B14F-4D97-AF65-F5344CB8AC3E}">
        <p14:creationId xmlns:p14="http://schemas.microsoft.com/office/powerpoint/2010/main" val="3715293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14375" y="225425"/>
            <a:ext cx="7246938" cy="1143000"/>
          </a:xfrm>
        </p:spPr>
        <p:txBody>
          <a:bodyPr/>
          <a:lstStyle/>
          <a:p>
            <a:r>
              <a:rPr lang="en-GB" dirty="0" smtClean="0">
                <a:ea typeface="ＭＳ Ｐゴシック"/>
                <a:cs typeface="ＭＳ Ｐゴシック"/>
              </a:rPr>
              <a:t>What are stakeholders? </a:t>
            </a:r>
          </a:p>
        </p:txBody>
      </p:sp>
      <p:sp>
        <p:nvSpPr>
          <p:cNvPr id="91139" name="Rectangle 3"/>
          <p:cNvSpPr>
            <a:spLocks noGrp="1" noChangeArrowheads="1"/>
          </p:cNvSpPr>
          <p:nvPr>
            <p:ph type="body" idx="1"/>
          </p:nvPr>
        </p:nvSpPr>
        <p:spPr>
          <a:xfrm>
            <a:off x="431800" y="1196975"/>
            <a:ext cx="8229600" cy="4505849"/>
          </a:xfrm>
        </p:spPr>
        <p:txBody>
          <a:bodyPr/>
          <a:lstStyle/>
          <a:p>
            <a:pPr marL="381000" indent="-381000">
              <a:lnSpc>
                <a:spcPct val="90000"/>
              </a:lnSpc>
              <a:buFontTx/>
              <a:buNone/>
            </a:pPr>
            <a:r>
              <a:rPr lang="en-US" sz="2400" b="1" dirty="0" smtClean="0">
                <a:ea typeface="ＭＳ Ｐゴシック"/>
                <a:cs typeface="ＭＳ Ｐゴシック"/>
              </a:rPr>
              <a:t>A large constituency</a:t>
            </a:r>
          </a:p>
          <a:p>
            <a:pPr marL="381000" indent="-381000">
              <a:lnSpc>
                <a:spcPct val="90000"/>
              </a:lnSpc>
              <a:buSzPct val="150000"/>
            </a:pPr>
            <a:r>
              <a:rPr lang="en-US" sz="2400" dirty="0" smtClean="0">
                <a:ea typeface="ＭＳ Ｐゴシック"/>
                <a:cs typeface="ＭＳ Ｐゴシック"/>
              </a:rPr>
              <a:t>Those responsible for </a:t>
            </a:r>
            <a:r>
              <a:rPr lang="en-US" sz="2400" i="1" dirty="0" smtClean="0">
                <a:ea typeface="ＭＳ Ｐゴシック"/>
                <a:cs typeface="ＭＳ Ｐゴシック"/>
              </a:rPr>
              <a:t>delivering the care </a:t>
            </a:r>
            <a:r>
              <a:rPr lang="en-US" sz="2400" dirty="0" smtClean="0">
                <a:ea typeface="ＭＳ Ｐゴシック"/>
                <a:cs typeface="ＭＳ Ｐゴシック"/>
              </a:rPr>
              <a:t>(professionals, </a:t>
            </a:r>
            <a:r>
              <a:rPr lang="en-GB" sz="2400" dirty="0" smtClean="0">
                <a:ea typeface="ＭＳ Ｐゴシック"/>
                <a:cs typeface="ＭＳ Ｐゴシック"/>
              </a:rPr>
              <a:t>managed care programmes</a:t>
            </a:r>
            <a:r>
              <a:rPr lang="en-US" sz="2400" dirty="0" smtClean="0">
                <a:ea typeface="ＭＳ Ｐゴシック"/>
                <a:cs typeface="ＭＳ Ｐゴシック"/>
              </a:rPr>
              <a:t>). </a:t>
            </a:r>
          </a:p>
          <a:p>
            <a:pPr marL="381000" indent="-381000">
              <a:lnSpc>
                <a:spcPct val="90000"/>
              </a:lnSpc>
              <a:buSzPct val="150000"/>
            </a:pPr>
            <a:r>
              <a:rPr lang="en-US" sz="2400" dirty="0" smtClean="0">
                <a:ea typeface="ＭＳ Ｐゴシック"/>
                <a:cs typeface="ＭＳ Ｐゴシック"/>
              </a:rPr>
              <a:t>Those </a:t>
            </a:r>
            <a:r>
              <a:rPr lang="en-US" sz="2400" i="1" dirty="0" smtClean="0">
                <a:ea typeface="ＭＳ Ｐゴシック"/>
                <a:cs typeface="ＭＳ Ｐゴシック"/>
              </a:rPr>
              <a:t>receiving it </a:t>
            </a:r>
            <a:r>
              <a:rPr lang="en-US" sz="2400" dirty="0" smtClean="0">
                <a:ea typeface="ＭＳ Ｐゴシック"/>
                <a:cs typeface="ＭＳ Ｐゴシック"/>
              </a:rPr>
              <a:t>(consumers or patients and their caregivers).</a:t>
            </a:r>
          </a:p>
          <a:p>
            <a:pPr marL="381000" indent="-381000">
              <a:lnSpc>
                <a:spcPct val="90000"/>
              </a:lnSpc>
              <a:buSzPct val="150000"/>
            </a:pPr>
            <a:r>
              <a:rPr lang="en-US" sz="2400" dirty="0" smtClean="0">
                <a:ea typeface="ＭＳ Ｐゴシック"/>
                <a:cs typeface="ＭＳ Ｐゴシック"/>
              </a:rPr>
              <a:t>those </a:t>
            </a:r>
            <a:r>
              <a:rPr lang="en-US" sz="2400" i="1" dirty="0" smtClean="0">
                <a:ea typeface="ＭＳ Ｐゴシック"/>
                <a:cs typeface="ＭＳ Ｐゴシック"/>
              </a:rPr>
              <a:t>financing it </a:t>
            </a:r>
            <a:r>
              <a:rPr lang="en-US" sz="2400" dirty="0" smtClean="0">
                <a:ea typeface="ＭＳ Ｐゴシック"/>
                <a:cs typeface="ＭＳ Ｐゴシック"/>
              </a:rPr>
              <a:t>(</a:t>
            </a:r>
            <a:r>
              <a:rPr lang="en-GB" sz="2400" dirty="0" smtClean="0">
                <a:ea typeface="ＭＳ Ｐゴシック"/>
                <a:cs typeface="ＭＳ Ｐゴシック"/>
              </a:rPr>
              <a:t>governments, health insurers, the public, and employers). </a:t>
            </a:r>
          </a:p>
          <a:p>
            <a:pPr marL="381000" indent="-381000">
              <a:lnSpc>
                <a:spcPct val="90000"/>
              </a:lnSpc>
              <a:buSzPct val="150000"/>
            </a:pPr>
            <a:r>
              <a:rPr lang="en-GB" sz="2400" dirty="0" smtClean="0">
                <a:ea typeface="ＭＳ Ｐゴシック"/>
                <a:cs typeface="ＭＳ Ｐゴシック"/>
              </a:rPr>
              <a:t>those </a:t>
            </a:r>
            <a:r>
              <a:rPr lang="en-GB" sz="2400" i="1" dirty="0" smtClean="0">
                <a:ea typeface="ＭＳ Ｐゴシック"/>
                <a:cs typeface="ＭＳ Ｐゴシック"/>
              </a:rPr>
              <a:t>managing care </a:t>
            </a:r>
            <a:r>
              <a:rPr lang="en-GB" sz="2400" dirty="0" smtClean="0">
                <a:ea typeface="ＭＳ Ｐゴシック"/>
                <a:cs typeface="ＭＳ Ｐゴシック"/>
              </a:rPr>
              <a:t>(policy makers, public health services). </a:t>
            </a:r>
          </a:p>
          <a:p>
            <a:pPr marL="381000" indent="-381000">
              <a:lnSpc>
                <a:spcPct val="90000"/>
              </a:lnSpc>
              <a:buSzPct val="150000"/>
            </a:pPr>
            <a:r>
              <a:rPr lang="en-GB" sz="2400" dirty="0" smtClean="0">
                <a:ea typeface="ＭＳ Ｐゴシック"/>
                <a:cs typeface="ＭＳ Ｐゴシック"/>
              </a:rPr>
              <a:t>those </a:t>
            </a:r>
            <a:r>
              <a:rPr lang="en-GB" sz="2400" i="1" dirty="0" smtClean="0">
                <a:ea typeface="ＭＳ Ｐゴシック"/>
                <a:cs typeface="ＭＳ Ｐゴシック"/>
              </a:rPr>
              <a:t>monitoring care </a:t>
            </a:r>
          </a:p>
          <a:p>
            <a:pPr marL="381000" indent="-381000">
              <a:lnSpc>
                <a:spcPct val="90000"/>
              </a:lnSpc>
              <a:buSzPct val="150000"/>
            </a:pPr>
            <a:r>
              <a:rPr lang="en-GB" sz="2400" i="1" dirty="0" smtClean="0">
                <a:ea typeface="ＭＳ Ｐゴシック"/>
                <a:cs typeface="ＭＳ Ｐゴシック"/>
              </a:rPr>
              <a:t>Employers</a:t>
            </a:r>
          </a:p>
          <a:p>
            <a:pPr marL="381000" indent="-381000">
              <a:lnSpc>
                <a:spcPct val="90000"/>
              </a:lnSpc>
              <a:buSzPct val="150000"/>
            </a:pPr>
            <a:r>
              <a:rPr lang="en-GB" sz="2400" dirty="0" smtClean="0">
                <a:ea typeface="ＭＳ Ｐゴシック"/>
                <a:cs typeface="ＭＳ Ｐゴシック"/>
              </a:rPr>
              <a:t>Pharmaceutical/device </a:t>
            </a:r>
            <a:r>
              <a:rPr lang="en-GB" sz="2400" i="1" dirty="0" smtClean="0">
                <a:ea typeface="ＭＳ Ｐゴシック"/>
                <a:cs typeface="ＭＳ Ｐゴシック"/>
              </a:rPr>
              <a:t>industry</a:t>
            </a:r>
          </a:p>
        </p:txBody>
      </p:sp>
    </p:spTree>
    <p:extLst>
      <p:ext uri="{BB962C8B-B14F-4D97-AF65-F5344CB8AC3E}">
        <p14:creationId xmlns:p14="http://schemas.microsoft.com/office/powerpoint/2010/main" val="41404831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1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1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11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11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113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11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43608" y="260648"/>
            <a:ext cx="7272808" cy="1143000"/>
          </a:xfrm>
        </p:spPr>
        <p:txBody>
          <a:bodyPr/>
          <a:lstStyle/>
          <a:p>
            <a:r>
              <a:rPr lang="en-GB" sz="4000" dirty="0" smtClean="0">
                <a:ea typeface="ＭＳ Ｐゴシック"/>
                <a:cs typeface="ＭＳ Ｐゴシック"/>
              </a:rPr>
              <a:t>Why involve stakeholders? (1)</a:t>
            </a:r>
          </a:p>
        </p:txBody>
      </p:sp>
      <p:sp>
        <p:nvSpPr>
          <p:cNvPr id="93187" name="Rectangle 3"/>
          <p:cNvSpPr>
            <a:spLocks noGrp="1" noChangeArrowheads="1"/>
          </p:cNvSpPr>
          <p:nvPr>
            <p:ph type="body" idx="1"/>
          </p:nvPr>
        </p:nvSpPr>
        <p:spPr>
          <a:xfrm>
            <a:off x="539750" y="1520825"/>
            <a:ext cx="8229600" cy="4271939"/>
          </a:xfrm>
        </p:spPr>
        <p:txBody>
          <a:bodyPr/>
          <a:lstStyle/>
          <a:p>
            <a:pPr marL="381000" indent="-381000">
              <a:buSzPct val="150000"/>
            </a:pPr>
            <a:r>
              <a:rPr lang="en-US" sz="2800" dirty="0" smtClean="0">
                <a:ea typeface="ＭＳ Ｐゴシック"/>
                <a:cs typeface="ＭＳ Ｐゴシック"/>
              </a:rPr>
              <a:t>Evidence is imperfect</a:t>
            </a:r>
          </a:p>
          <a:p>
            <a:pPr marL="800100" lvl="1" indent="-342900"/>
            <a:r>
              <a:rPr lang="en-US" sz="2000" dirty="0" smtClean="0">
                <a:ea typeface="ＭＳ Ｐゴシック"/>
              </a:rPr>
              <a:t>Varying quality</a:t>
            </a:r>
          </a:p>
          <a:p>
            <a:pPr marL="800100" lvl="1" indent="-342900"/>
            <a:r>
              <a:rPr lang="en-US" sz="2000" dirty="0" smtClean="0">
                <a:ea typeface="ＭＳ Ｐゴシック"/>
              </a:rPr>
              <a:t>Complex to interpret</a:t>
            </a:r>
          </a:p>
          <a:p>
            <a:pPr marL="800100" lvl="1" indent="-342900"/>
            <a:r>
              <a:rPr lang="en-US" sz="2000" dirty="0" smtClean="0">
                <a:ea typeface="ＭＳ Ｐゴシック"/>
              </a:rPr>
              <a:t>May not address appropriate outcomes </a:t>
            </a:r>
          </a:p>
          <a:p>
            <a:pPr marL="381000" indent="-381000">
              <a:spcBef>
                <a:spcPct val="50000"/>
              </a:spcBef>
              <a:buSzPct val="150000"/>
            </a:pPr>
            <a:r>
              <a:rPr lang="en-US" sz="2800" dirty="0" smtClean="0">
                <a:ea typeface="ＭＳ Ｐゴシック"/>
                <a:cs typeface="ＭＳ Ｐゴシック"/>
              </a:rPr>
              <a:t>HTA based decisions/recommendations are constructed through a </a:t>
            </a:r>
            <a:r>
              <a:rPr lang="en-US" sz="2800" b="1" i="1" u="sng" dirty="0" smtClean="0">
                <a:ea typeface="ＭＳ Ｐゴシック"/>
                <a:cs typeface="ＭＳ Ｐゴシック"/>
              </a:rPr>
              <a:t>deliberative process</a:t>
            </a:r>
          </a:p>
          <a:p>
            <a:pPr marL="800100" lvl="1" indent="-342900"/>
            <a:r>
              <a:rPr lang="en-US" sz="2000" dirty="0" smtClean="0">
                <a:ea typeface="ＭＳ Ｐゴシック"/>
              </a:rPr>
              <a:t>Evidence rarely translates directly into recommendations</a:t>
            </a:r>
          </a:p>
          <a:p>
            <a:pPr marL="800100" lvl="1" indent="-342900"/>
            <a:r>
              <a:rPr lang="en-US" sz="2000" dirty="0" smtClean="0">
                <a:ea typeface="ＭＳ Ｐゴシック"/>
              </a:rPr>
              <a:t>Process includes consideration of evidence quality, weighing harms &amp; benefits</a:t>
            </a:r>
          </a:p>
          <a:p>
            <a:pPr marL="800100" lvl="1" indent="-342900"/>
            <a:r>
              <a:rPr lang="en-US" sz="2000" dirty="0" smtClean="0">
                <a:ea typeface="ＭＳ Ｐゴシック"/>
              </a:rPr>
              <a:t>Also includes preferences, values, judgments</a:t>
            </a:r>
          </a:p>
          <a:p>
            <a:pPr marL="800100" lvl="1" indent="-342900"/>
            <a:r>
              <a:rPr lang="en-US" sz="2000" dirty="0" smtClean="0">
                <a:ea typeface="ＭＳ Ｐゴシック"/>
              </a:rPr>
              <a:t>A process that should be inclusive…  </a:t>
            </a:r>
          </a:p>
        </p:txBody>
      </p:sp>
    </p:spTree>
    <p:extLst>
      <p:ext uri="{BB962C8B-B14F-4D97-AF65-F5344CB8AC3E}">
        <p14:creationId xmlns:p14="http://schemas.microsoft.com/office/powerpoint/2010/main" val="34970131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1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31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31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31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31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31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318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31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55650" y="341313"/>
            <a:ext cx="7640638" cy="1143000"/>
          </a:xfrm>
        </p:spPr>
        <p:txBody>
          <a:bodyPr/>
          <a:lstStyle/>
          <a:p>
            <a:r>
              <a:rPr lang="en-GB" sz="4000" dirty="0" smtClean="0">
                <a:ea typeface="ＭＳ Ｐゴシック"/>
                <a:cs typeface="ＭＳ Ｐゴシック"/>
              </a:rPr>
              <a:t>Why involve stakeholders? (2)</a:t>
            </a:r>
          </a:p>
        </p:txBody>
      </p:sp>
      <p:sp>
        <p:nvSpPr>
          <p:cNvPr id="115715" name="Rectangle 3"/>
          <p:cNvSpPr>
            <a:spLocks noGrp="1" noChangeArrowheads="1"/>
          </p:cNvSpPr>
          <p:nvPr>
            <p:ph type="body" idx="1"/>
          </p:nvPr>
        </p:nvSpPr>
        <p:spPr>
          <a:xfrm>
            <a:off x="468313" y="1449388"/>
            <a:ext cx="8229600" cy="4315027"/>
          </a:xfrm>
        </p:spPr>
        <p:txBody>
          <a:bodyPr/>
          <a:lstStyle/>
          <a:p>
            <a:pPr marL="381000" indent="-381000">
              <a:buSzPct val="150000"/>
            </a:pPr>
            <a:r>
              <a:rPr lang="en-US" sz="2800" dirty="0" smtClean="0">
                <a:ea typeface="ＭＳ Ｐゴシック"/>
                <a:cs typeface="ＭＳ Ｐゴシック"/>
              </a:rPr>
              <a:t>HTA outputs are interventions</a:t>
            </a:r>
          </a:p>
          <a:p>
            <a:pPr marL="800100" lvl="1" indent="-342900"/>
            <a:r>
              <a:rPr lang="en-US" sz="2000" dirty="0" smtClean="0">
                <a:ea typeface="ＭＳ Ｐゴシック"/>
              </a:rPr>
              <a:t>Aim at improving outcomes</a:t>
            </a:r>
          </a:p>
          <a:p>
            <a:pPr marL="800100" lvl="1" indent="-342900"/>
            <a:r>
              <a:rPr lang="en-US" sz="2000" dirty="0" smtClean="0">
                <a:ea typeface="ＭＳ Ｐゴシック"/>
              </a:rPr>
              <a:t>Excluding stakeholders’ perspective jeopardizes uptake </a:t>
            </a:r>
          </a:p>
          <a:p>
            <a:pPr marL="381000" indent="-381000">
              <a:buSzPct val="150000"/>
            </a:pPr>
            <a:r>
              <a:rPr lang="en-US" sz="2800" dirty="0" smtClean="0">
                <a:ea typeface="ＭＳ Ｐゴシック"/>
                <a:cs typeface="ＭＳ Ｐゴシック"/>
              </a:rPr>
              <a:t>The  process needs to be transparent</a:t>
            </a:r>
          </a:p>
          <a:p>
            <a:pPr marL="800100" lvl="1" indent="-342900">
              <a:spcBef>
                <a:spcPct val="50000"/>
              </a:spcBef>
              <a:buSzPct val="150000"/>
            </a:pPr>
            <a:r>
              <a:rPr lang="en-US" sz="2000" dirty="0" smtClean="0">
                <a:ea typeface="ＭＳ Ｐゴシック"/>
              </a:rPr>
              <a:t>Conflicts of interest need disclosing</a:t>
            </a:r>
          </a:p>
          <a:p>
            <a:pPr marL="800100" lvl="1" indent="-342900">
              <a:buSzPct val="150000"/>
            </a:pPr>
            <a:r>
              <a:rPr lang="en-US" sz="2000" dirty="0" smtClean="0">
                <a:ea typeface="ＭＳ Ｐゴシック"/>
              </a:rPr>
              <a:t>Involving the public opens the process to scrutiny</a:t>
            </a:r>
          </a:p>
          <a:p>
            <a:pPr marL="381000" indent="-381000">
              <a:buSzPct val="150000"/>
            </a:pPr>
            <a:r>
              <a:rPr lang="en-US" sz="2800" dirty="0" smtClean="0">
                <a:ea typeface="ＭＳ Ｐゴシック"/>
                <a:cs typeface="ＭＳ Ｐゴシック"/>
              </a:rPr>
              <a:t>HTA outputs can have “policy status”</a:t>
            </a:r>
          </a:p>
          <a:p>
            <a:pPr marL="800100" lvl="1" indent="-342900">
              <a:buSzPct val="150000"/>
            </a:pPr>
            <a:r>
              <a:rPr lang="en-GB" sz="2000" dirty="0" smtClean="0">
                <a:ea typeface="ＭＳ Ｐゴシック"/>
              </a:rPr>
              <a:t>E.g. linking recommendations to  contractual obligations and / or “pay-for-performance” incentives</a:t>
            </a:r>
          </a:p>
          <a:p>
            <a:pPr marL="800100" lvl="1" indent="-342900">
              <a:buSzPct val="150000"/>
            </a:pPr>
            <a:r>
              <a:rPr lang="en-GB" sz="2000" dirty="0" smtClean="0">
                <a:ea typeface="ＭＳ Ｐゴシック"/>
              </a:rPr>
              <a:t>Guidance can challenge professional freedom and commercial interests (e.g. drug companies) </a:t>
            </a:r>
            <a:r>
              <a:rPr lang="en-GB" sz="2000" dirty="0" smtClean="0">
                <a:ea typeface="ＭＳ Ｐゴシック"/>
                <a:sym typeface="Wingdings"/>
              </a:rPr>
              <a:t> may </a:t>
            </a:r>
            <a:r>
              <a:rPr lang="en-GB" sz="2000" dirty="0" smtClean="0">
                <a:ea typeface="ＭＳ Ｐゴシック"/>
              </a:rPr>
              <a:t>take legal action</a:t>
            </a:r>
          </a:p>
        </p:txBody>
      </p:sp>
    </p:spTree>
    <p:extLst>
      <p:ext uri="{BB962C8B-B14F-4D97-AF65-F5344CB8AC3E}">
        <p14:creationId xmlns:p14="http://schemas.microsoft.com/office/powerpoint/2010/main" val="7105851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57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57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57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57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57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57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571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57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NICE “Social </a:t>
            </a:r>
            <a:r>
              <a:rPr lang="en-GB" sz="3600" dirty="0"/>
              <a:t>value </a:t>
            </a:r>
            <a:r>
              <a:rPr lang="en-GB" sz="3600" dirty="0" smtClean="0"/>
              <a:t>judgements”: </a:t>
            </a:r>
            <a:r>
              <a:rPr lang="en-GB" sz="3600" dirty="0"/>
              <a:t>principles for the development </a:t>
            </a:r>
            <a:r>
              <a:rPr lang="en-GB" sz="3600" dirty="0" smtClean="0"/>
              <a:t/>
            </a:r>
            <a:br>
              <a:rPr lang="en-GB" sz="3600" dirty="0" smtClean="0"/>
            </a:br>
            <a:r>
              <a:rPr lang="en-GB" sz="3600" dirty="0" smtClean="0"/>
              <a:t>of </a:t>
            </a:r>
            <a:r>
              <a:rPr lang="en-GB" sz="3600" dirty="0"/>
              <a:t>NICE guidance</a:t>
            </a:r>
          </a:p>
        </p:txBody>
      </p:sp>
      <p:sp>
        <p:nvSpPr>
          <p:cNvPr id="3" name="Content Placeholder 2"/>
          <p:cNvSpPr>
            <a:spLocks noGrp="1"/>
          </p:cNvSpPr>
          <p:nvPr>
            <p:ph idx="1"/>
          </p:nvPr>
        </p:nvSpPr>
        <p:spPr>
          <a:xfrm>
            <a:off x="457200" y="1600200"/>
            <a:ext cx="8229600" cy="4349079"/>
          </a:xfrm>
        </p:spPr>
        <p:txBody>
          <a:bodyPr/>
          <a:lstStyle/>
          <a:p>
            <a:r>
              <a:rPr lang="en-GB" sz="2000" dirty="0" smtClean="0"/>
              <a:t>Principles that NICE should follow in designing the processes it uses to develop its guidance and in developing individual pieces of guidance. </a:t>
            </a:r>
          </a:p>
          <a:p>
            <a:r>
              <a:rPr lang="en-GB" sz="2000" dirty="0" smtClean="0"/>
              <a:t>Mainly about the judgements that NICE and its advisory bodies should apply when making decisions about the effectiveness and cost effectiveness of interventions, especially where such decisions affect the allocation of NHS resources. </a:t>
            </a:r>
          </a:p>
          <a:p>
            <a:r>
              <a:rPr lang="en-GB" sz="2000" dirty="0" smtClean="0"/>
              <a:t>The current (2008) edition of Social Value Judgements is the second and it pre-dates the Equality Act 2010. The Act's requirements now govern NICE's approach to applying social value principles when considering legally protected groups.</a:t>
            </a:r>
          </a:p>
          <a:p>
            <a:r>
              <a:rPr lang="en-GB" sz="2000" dirty="0" smtClean="0"/>
              <a:t>Eight principles – together fulfil </a:t>
            </a:r>
            <a:r>
              <a:rPr lang="en-GB" sz="2000" dirty="0"/>
              <a:t>the requirements of ‘accountability for reasonableness’.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556791"/>
            <a:ext cx="3168352" cy="4377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669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SVJ on…</a:t>
            </a:r>
            <a:r>
              <a:rPr lang="en-GB" i="1" dirty="0" smtClean="0"/>
              <a:t>Evidence</a:t>
            </a:r>
            <a:endParaRPr lang="en-GB" i="1" dirty="0"/>
          </a:p>
        </p:txBody>
      </p:sp>
      <p:sp>
        <p:nvSpPr>
          <p:cNvPr id="3" name="Content Placeholder 2"/>
          <p:cNvSpPr>
            <a:spLocks noGrp="1"/>
          </p:cNvSpPr>
          <p:nvPr>
            <p:ph idx="1"/>
          </p:nvPr>
        </p:nvSpPr>
        <p:spPr>
          <a:xfrm>
            <a:off x="395536" y="1340768"/>
            <a:ext cx="8229600" cy="4525963"/>
          </a:xfrm>
        </p:spPr>
        <p:txBody>
          <a:bodyPr/>
          <a:lstStyle/>
          <a:p>
            <a:r>
              <a:rPr lang="en-GB" sz="2800" dirty="0" smtClean="0"/>
              <a:t>NICE should </a:t>
            </a:r>
            <a:r>
              <a:rPr lang="en-GB" sz="2800" dirty="0"/>
              <a:t>not recommend an intervention (that is, a treatment, procedure, action or programme) if there is no evidence, or not enough evidence, on which to make a clear decision. But NICE’s advisory bodies may recommend the use of the intervention within a research programme if this will provide more information about its effectiveness, safety or </a:t>
            </a:r>
            <a:r>
              <a:rPr lang="en-GB" sz="2800" dirty="0" smtClean="0"/>
              <a:t>cost (Principle 1).</a:t>
            </a:r>
          </a:p>
        </p:txBody>
      </p:sp>
    </p:spTree>
    <p:extLst>
      <p:ext uri="{BB962C8B-B14F-4D97-AF65-F5344CB8AC3E}">
        <p14:creationId xmlns:p14="http://schemas.microsoft.com/office/powerpoint/2010/main" val="399106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 n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2093</TotalTime>
  <Words>1451</Words>
  <Application>Microsoft Office PowerPoint</Application>
  <PresentationFormat>On-screen Show (4:3)</PresentationFormat>
  <Paragraphs>193</Paragraphs>
  <Slides>21</Slides>
  <Notes>9</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new nice theme</vt:lpstr>
      <vt:lpstr>PowerPoint Presentation</vt:lpstr>
      <vt:lpstr>Process matters! The “ideal situation”…?</vt:lpstr>
      <vt:lpstr>NICE: Evidence assessment to decision making (“Appraisal”)…</vt:lpstr>
      <vt:lpstr>Stakeholder engagement…</vt:lpstr>
      <vt:lpstr>What are stakeholders? </vt:lpstr>
      <vt:lpstr>Why involve stakeholders? (1)</vt:lpstr>
      <vt:lpstr>Why involve stakeholders? (2)</vt:lpstr>
      <vt:lpstr>NICE “Social value judgements”: principles for the development  of NICE guidance</vt:lpstr>
      <vt:lpstr>SVJ on…Evidence</vt:lpstr>
      <vt:lpstr>SVJ on…individual choice</vt:lpstr>
      <vt:lpstr>SVJ on…Responding to comments and criticism </vt:lpstr>
      <vt:lpstr>Role of cost effectiveness in NICE guidance</vt:lpstr>
      <vt:lpstr>Why exploring equity is important for decisions</vt:lpstr>
      <vt:lpstr>NICE cost-effectiveness threshold</vt:lpstr>
      <vt:lpstr>What  will be the threshold in future???</vt:lpstr>
      <vt:lpstr>PowerPoint Presentation</vt:lpstr>
      <vt:lpstr>Most decision-makers don’t use a fixed threshold… why?</vt:lpstr>
      <vt:lpstr>Application of ‘special circumstances’</vt:lpstr>
      <vt:lpstr>Question: what value judgments matter to you and your setting?</vt:lpstr>
      <vt:lpstr>From evidence to setting standards and improving quality: going beyond  HTA to implementation</vt:lpstr>
      <vt:lpstr>Thank you… 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Summerfield</dc:creator>
  <cp:lastModifiedBy>Francis Ruiz</cp:lastModifiedBy>
  <cp:revision>70</cp:revision>
  <dcterms:created xsi:type="dcterms:W3CDTF">2013-02-21T10:07:32Z</dcterms:created>
  <dcterms:modified xsi:type="dcterms:W3CDTF">2014-04-07T15:10:30Z</dcterms:modified>
</cp:coreProperties>
</file>