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68EBA8-DF83-4561-BC8D-F9EDD75EF3C7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574F7C-A68D-441B-BE01-19D5CF4232A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426A156-F368-4963-84B5-5180FE07098C}" type="slidenum">
              <a:rPr lang="en-US"/>
              <a:pPr/>
              <a:t>1</a:t>
            </a:fld>
            <a:endParaRPr lang="en-US"/>
          </a:p>
        </p:txBody>
      </p:sp>
      <p:sp>
        <p:nvSpPr>
          <p:cNvPr id="2140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6D4C758-0C40-4CDE-9B92-A4C612F9FDC6}" type="slidenum">
              <a:rPr lang="en-US"/>
              <a:pPr/>
              <a:t>2</a:t>
            </a:fld>
            <a:endParaRPr lang="en-US"/>
          </a:p>
        </p:txBody>
      </p:sp>
      <p:sp>
        <p:nvSpPr>
          <p:cNvPr id="195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5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0B55B43-553D-480D-A474-3DFBE66256B5}" type="slidenum">
              <a:rPr lang="en-US"/>
              <a:pPr/>
              <a:t>3</a:t>
            </a:fld>
            <a:endParaRPr lang="en-US"/>
          </a:p>
        </p:txBody>
      </p:sp>
      <p:sp>
        <p:nvSpPr>
          <p:cNvPr id="181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1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5F92A78-72E5-46C0-8F81-4E80AE5FDF64}" type="slidenum">
              <a:rPr lang="en-US"/>
              <a:pPr/>
              <a:t>4</a:t>
            </a:fld>
            <a:endParaRPr lang="en-US"/>
          </a:p>
        </p:txBody>
      </p:sp>
      <p:sp>
        <p:nvSpPr>
          <p:cNvPr id="189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9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09A57E7-A79B-4CC1-B706-909E1780F41B}" type="slidenum">
              <a:rPr lang="en-US"/>
              <a:pPr/>
              <a:t>5</a:t>
            </a:fld>
            <a:endParaRPr lang="en-US"/>
          </a:p>
        </p:txBody>
      </p:sp>
      <p:sp>
        <p:nvSpPr>
          <p:cNvPr id="216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6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98A4B5F-E2C0-4A2D-BB78-B0AB8FA3D376}" type="slidenum">
              <a:rPr lang="en-US"/>
              <a:pPr/>
              <a:t>6</a:t>
            </a:fld>
            <a:endParaRPr lang="en-US"/>
          </a:p>
        </p:txBody>
      </p:sp>
      <p:sp>
        <p:nvSpPr>
          <p:cNvPr id="194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AC9401-39CB-4130-A361-11FB133D039C}" type="slidenum">
              <a:rPr lang="en-US"/>
              <a:pPr/>
              <a:t>7</a:t>
            </a:fld>
            <a:endParaRPr lang="en-US"/>
          </a:p>
        </p:txBody>
      </p:sp>
      <p:sp>
        <p:nvSpPr>
          <p:cNvPr id="201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1FA7DB-B2AD-48B9-B959-9F8C4156977C}" type="slidenum">
              <a:rPr lang="en-US"/>
              <a:pPr/>
              <a:t>8</a:t>
            </a:fld>
            <a:endParaRPr lang="en-US"/>
          </a:p>
        </p:txBody>
      </p:sp>
      <p:sp>
        <p:nvSpPr>
          <p:cNvPr id="188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B6C7-3584-4AFA-8B63-16C918FD73E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1DE2-C6E9-4F5E-AC25-B8CCEA5D3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B6C7-3584-4AFA-8B63-16C918FD73E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1DE2-C6E9-4F5E-AC25-B8CCEA5D3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B6C7-3584-4AFA-8B63-16C918FD73E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1DE2-C6E9-4F5E-AC25-B8CCEA5D3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B6C7-3584-4AFA-8B63-16C918FD73E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1DE2-C6E9-4F5E-AC25-B8CCEA5D3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B6C7-3584-4AFA-8B63-16C918FD73E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1DE2-C6E9-4F5E-AC25-B8CCEA5D3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B6C7-3584-4AFA-8B63-16C918FD73E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1DE2-C6E9-4F5E-AC25-B8CCEA5D3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B6C7-3584-4AFA-8B63-16C918FD73E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1DE2-C6E9-4F5E-AC25-B8CCEA5D3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B6C7-3584-4AFA-8B63-16C918FD73E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1DE2-C6E9-4F5E-AC25-B8CCEA5D3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B6C7-3584-4AFA-8B63-16C918FD73E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1DE2-C6E9-4F5E-AC25-B8CCEA5D3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B6C7-3584-4AFA-8B63-16C918FD73E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1DE2-C6E9-4F5E-AC25-B8CCEA5D3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9B6C7-3584-4AFA-8B63-16C918FD73E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A1DE2-C6E9-4F5E-AC25-B8CCEA5D3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09B6C7-3584-4AFA-8B63-16C918FD73E9}" type="datetimeFigureOut">
              <a:rPr lang="en-US" smtClean="0"/>
              <a:pPr/>
              <a:t>4/12/2014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CA1DE2-C6E9-4F5E-AC25-B8CCEA5D355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Starter Question</a:t>
            </a:r>
          </a:p>
        </p:txBody>
      </p:sp>
      <p:sp>
        <p:nvSpPr>
          <p:cNvPr id="2129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/>
              <a:t>Think about a personal relationship you have had (romantic or friendship).  Why did/do you feel committed to that person?  How did you know if the other person was committed?</a:t>
            </a:r>
          </a:p>
          <a:p>
            <a:endParaRPr lang="en-US"/>
          </a:p>
          <a:p>
            <a:r>
              <a:rPr lang="en-US" u="sng"/>
              <a:t>Did you know?</a:t>
            </a:r>
          </a:p>
          <a:p>
            <a:pPr lvl="1"/>
            <a:r>
              <a:rPr lang="en-US"/>
              <a:t>By 2012, minority groups will make up one-third of the workforce</a:t>
            </a:r>
          </a:p>
          <a:p>
            <a:pPr lvl="1"/>
            <a:r>
              <a:rPr lang="en-US"/>
              <a:t>47 percent of the jobs filled by women</a:t>
            </a:r>
          </a:p>
          <a:p>
            <a:pPr lvl="1"/>
            <a:r>
              <a:rPr lang="en-US"/>
              <a:t>The workforce is aging</a:t>
            </a:r>
          </a:p>
          <a:p>
            <a:pPr lvl="1"/>
            <a:r>
              <a:rPr lang="en-US"/>
              <a:t>More and more employees are foreign-born</a:t>
            </a:r>
          </a:p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solidFill>
                  <a:srgbClr val="FF0000"/>
                </a:solidFill>
              </a:rPr>
              <a:t>Four Types of Employees</a:t>
            </a:r>
          </a:p>
        </p:txBody>
      </p:sp>
      <p:graphicFrame>
        <p:nvGraphicFramePr>
          <p:cNvPr id="158762" name="Group 42"/>
          <p:cNvGraphicFramePr>
            <a:graphicFrameLocks noGrp="1"/>
          </p:cNvGraphicFramePr>
          <p:nvPr/>
        </p:nvGraphicFramePr>
        <p:xfrm>
          <a:off x="2335213" y="2293938"/>
          <a:ext cx="4498975" cy="3352800"/>
        </p:xfrm>
        <a:graphic>
          <a:graphicData uri="http://schemas.openxmlformats.org/drawingml/2006/table">
            <a:tbl>
              <a:tblPr/>
              <a:tblGrid>
                <a:gridCol w="2236787"/>
                <a:gridCol w="2262188"/>
              </a:tblGrid>
              <a:tr h="167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Stars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Citizens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76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Lone Wolves</a:t>
                      </a:r>
                    </a:p>
                  </a:txBody>
                  <a:tcPr anchor="ctr" horzOverflow="overflow">
                    <a:lnL w="5715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990000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Apathetics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5715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rgbClr val="99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58734" name="Text Box 14"/>
          <p:cNvSpPr txBox="1">
            <a:spLocks noChangeArrowheads="1"/>
          </p:cNvSpPr>
          <p:nvPr/>
        </p:nvSpPr>
        <p:spPr bwMode="auto">
          <a:xfrm>
            <a:off x="3051175" y="1444625"/>
            <a:ext cx="244727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</a:rPr>
              <a:t>Task Performance</a:t>
            </a:r>
          </a:p>
        </p:txBody>
      </p:sp>
      <p:sp>
        <p:nvSpPr>
          <p:cNvPr id="158735" name="Text Box 15"/>
          <p:cNvSpPr txBox="1">
            <a:spLocks noChangeArrowheads="1"/>
          </p:cNvSpPr>
          <p:nvPr/>
        </p:nvSpPr>
        <p:spPr bwMode="auto">
          <a:xfrm rot="16200000">
            <a:off x="-203804" y="3497412"/>
            <a:ext cx="379533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</a:rPr>
              <a:t>Organizational Commitment</a:t>
            </a:r>
          </a:p>
        </p:txBody>
      </p:sp>
      <p:sp>
        <p:nvSpPr>
          <p:cNvPr id="158736" name="Text Box 16"/>
          <p:cNvSpPr txBox="1">
            <a:spLocks noChangeArrowheads="1"/>
          </p:cNvSpPr>
          <p:nvPr/>
        </p:nvSpPr>
        <p:spPr bwMode="auto">
          <a:xfrm>
            <a:off x="3270250" y="1909763"/>
            <a:ext cx="24796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High		Low</a:t>
            </a:r>
          </a:p>
        </p:txBody>
      </p:sp>
      <p:sp>
        <p:nvSpPr>
          <p:cNvPr id="158737" name="Text Box 17"/>
          <p:cNvSpPr txBox="1">
            <a:spLocks noChangeArrowheads="1"/>
          </p:cNvSpPr>
          <p:nvPr/>
        </p:nvSpPr>
        <p:spPr bwMode="auto">
          <a:xfrm rot="16200000">
            <a:off x="1122256" y="3735358"/>
            <a:ext cx="20639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000">
                <a:solidFill>
                  <a:srgbClr val="FF0000"/>
                </a:solidFill>
              </a:rPr>
              <a:t>Low                 High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Organizational Commitment</a:t>
            </a:r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333500"/>
            <a:ext cx="9144000" cy="554355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90000"/>
              </a:lnSpc>
            </a:pPr>
            <a:r>
              <a:rPr lang="en-US" b="1" i="1"/>
              <a:t>Organizational commitment</a:t>
            </a:r>
            <a:r>
              <a:rPr lang="en-US" b="1"/>
              <a:t> </a:t>
            </a:r>
            <a:r>
              <a:rPr lang="en-US"/>
              <a:t>is an employee’s  desire to remain a member of the organization. </a:t>
            </a:r>
          </a:p>
          <a:p>
            <a:pPr lvl="1">
              <a:lnSpc>
                <a:spcPct val="90000"/>
              </a:lnSpc>
            </a:pPr>
            <a:r>
              <a:rPr lang="en-US"/>
              <a:t>Organizational commitment influences whether an employee stays in the organization (</a:t>
            </a:r>
            <a:r>
              <a:rPr lang="en-US" b="1" i="1"/>
              <a:t>retained</a:t>
            </a:r>
            <a:r>
              <a:rPr lang="en-US"/>
              <a:t>) or leaves to pursue another job (</a:t>
            </a:r>
            <a:r>
              <a:rPr lang="en-US" b="1" i="1"/>
              <a:t>turns over</a:t>
            </a:r>
            <a:r>
              <a:rPr lang="en-US"/>
              <a:t>).</a:t>
            </a:r>
          </a:p>
          <a:p>
            <a:pPr>
              <a:lnSpc>
                <a:spcPct val="90000"/>
              </a:lnSpc>
            </a:pPr>
            <a:r>
              <a:rPr lang="en-US" b="1" i="1"/>
              <a:t>Withdrawal behavior</a:t>
            </a:r>
            <a:r>
              <a:rPr lang="en-US" b="1"/>
              <a:t> </a:t>
            </a:r>
            <a:r>
              <a:rPr lang="en-US"/>
              <a:t>are the actions that uncommitted employees perform to avoid work situation</a:t>
            </a:r>
          </a:p>
          <a:p>
            <a:pPr>
              <a:lnSpc>
                <a:spcPct val="90000"/>
              </a:lnSpc>
            </a:pPr>
            <a:r>
              <a:rPr lang="en-US" b="1" i="1"/>
              <a:t>Affective commitment</a:t>
            </a:r>
            <a:r>
              <a:rPr lang="en-US" b="1"/>
              <a:t> – </a:t>
            </a:r>
            <a:r>
              <a:rPr lang="en-US"/>
              <a:t>a desire to remain a member of an organization due to an emotional attachment to, and involvement with, that organization.</a:t>
            </a:r>
          </a:p>
          <a:p>
            <a:pPr>
              <a:lnSpc>
                <a:spcPct val="90000"/>
              </a:lnSpc>
            </a:pPr>
            <a:r>
              <a:rPr lang="en-US" b="1" i="1"/>
              <a:t>Continuance commitment</a:t>
            </a:r>
            <a:r>
              <a:rPr lang="en-US" b="1"/>
              <a:t> - </a:t>
            </a:r>
            <a:r>
              <a:rPr lang="en-US"/>
              <a:t>a desire to remain a member of an organization because of an awareness of leaving costs</a:t>
            </a:r>
          </a:p>
          <a:p>
            <a:pPr>
              <a:lnSpc>
                <a:spcPct val="90000"/>
              </a:lnSpc>
            </a:pPr>
            <a:r>
              <a:rPr lang="en-US" b="1" i="1"/>
              <a:t>Normative commitment</a:t>
            </a:r>
            <a:r>
              <a:rPr lang="en-US" b="1"/>
              <a:t> </a:t>
            </a:r>
            <a:r>
              <a:rPr lang="en-US"/>
              <a:t>- a desire to remain a member of an organization due to a feeling of obligation. </a:t>
            </a:r>
          </a:p>
          <a:p>
            <a:pPr>
              <a:lnSpc>
                <a:spcPct val="90000"/>
              </a:lnSpc>
            </a:pPr>
            <a:r>
              <a:rPr lang="en-US" b="1" i="1"/>
              <a:t>Focus of commitment</a:t>
            </a:r>
            <a:r>
              <a:rPr lang="en-US" b="1"/>
              <a:t> </a:t>
            </a:r>
            <a:r>
              <a:rPr lang="en-US"/>
              <a:t>refers to the various people, places, and things that can inspire a desire to remain.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Loyalty</a:t>
            </a:r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81150"/>
            <a:ext cx="8431213" cy="4781550"/>
          </a:xfrm>
        </p:spPr>
        <p:txBody>
          <a:bodyPr>
            <a:normAutofit fontScale="85000" lnSpcReduction="10000"/>
          </a:bodyPr>
          <a:lstStyle/>
          <a:p>
            <a:r>
              <a:rPr lang="en-US"/>
              <a:t>Building embeddedness can foster as can increasing investment</a:t>
            </a:r>
          </a:p>
          <a:p>
            <a:r>
              <a:rPr lang="en-US" b="1" i="1"/>
              <a:t>Embeddedness</a:t>
            </a:r>
            <a:r>
              <a:rPr lang="en-US" b="1"/>
              <a:t> </a:t>
            </a:r>
            <a:r>
              <a:rPr lang="en-US"/>
              <a:t>summarizes a person’s: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Links to the organization and the community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His/her sense of fit with that organization and community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What he/she would have to sacrifice for a job change.</a:t>
            </a:r>
          </a:p>
          <a:p>
            <a:pPr>
              <a:buFont typeface="Wingdings" pitchFamily="2" charset="2"/>
              <a:buChar char="§"/>
            </a:pPr>
            <a:endParaRPr lang="en-US" sz="800"/>
          </a:p>
          <a:p>
            <a:r>
              <a:rPr lang="en-US"/>
              <a:t>Total amount of investment (in terms of time, effort, energy, etc.) an employee has made in mastering his work role or fulfilling his organizational duties.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Identification</a:t>
            </a:r>
          </a:p>
        </p:txBody>
      </p:sp>
      <p:sp>
        <p:nvSpPr>
          <p:cNvPr id="2150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504950"/>
            <a:ext cx="9144000" cy="4781550"/>
          </a:xfrm>
        </p:spPr>
        <p:txBody>
          <a:bodyPr>
            <a:normAutofit fontScale="85000" lnSpcReduction="20000"/>
          </a:bodyPr>
          <a:lstStyle/>
          <a:p>
            <a:r>
              <a:rPr lang="en-US"/>
              <a:t>Organizational identification is an attachment to an organization (commitment and loyalty) that leads to many positive outcomes: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Employee work satisfaction increase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Absenteeism goes down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Turn over decreases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Productivity goes up</a:t>
            </a:r>
          </a:p>
          <a:p>
            <a:pPr>
              <a:buFont typeface="Wingdings" pitchFamily="2" charset="2"/>
              <a:buChar char="§"/>
            </a:pPr>
            <a:r>
              <a:rPr lang="en-US"/>
              <a:t>Meaningfulness of work increases</a:t>
            </a:r>
          </a:p>
          <a:p>
            <a:pPr>
              <a:buFont typeface="Wingdings" pitchFamily="2" charset="2"/>
              <a:buChar char="§"/>
            </a:pPr>
            <a:endParaRPr lang="en-US" sz="800"/>
          </a:p>
          <a:p>
            <a:r>
              <a:rPr lang="en-US"/>
              <a:t>Identification is not stable, but varies over time depending on the level and context of organizational communication</a:t>
            </a:r>
          </a:p>
          <a:p>
            <a:pPr lvl="1"/>
            <a:r>
              <a:rPr lang="en-US"/>
              <a:t>For example, being at a conference vs. being in a sales situation</a:t>
            </a:r>
          </a:p>
          <a:p>
            <a:endParaRPr lang="en-US"/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Withdrawal Behaviors</a:t>
            </a:r>
          </a:p>
        </p:txBody>
      </p:sp>
      <p:sp>
        <p:nvSpPr>
          <p:cNvPr id="157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i="1"/>
              <a:t>Exit</a:t>
            </a:r>
            <a:r>
              <a:rPr lang="en-US" b="1"/>
              <a:t> </a:t>
            </a:r>
            <a:r>
              <a:rPr lang="en-US"/>
              <a:t>-</a:t>
            </a:r>
            <a:r>
              <a:rPr lang="en-US" b="1"/>
              <a:t> </a:t>
            </a:r>
            <a:r>
              <a:rPr lang="en-US"/>
              <a:t>active, destructive response by which an individual either ends or restricts organizational membership.</a:t>
            </a:r>
          </a:p>
          <a:p>
            <a:r>
              <a:rPr lang="en-US" b="1" i="1"/>
              <a:t>Voice</a:t>
            </a:r>
            <a:r>
              <a:rPr lang="en-US"/>
              <a:t> - an active, constructive response in which individuals attempt to improve the situation.</a:t>
            </a:r>
          </a:p>
          <a:p>
            <a:r>
              <a:rPr lang="en-US" b="1" i="1"/>
              <a:t>Loyalty</a:t>
            </a:r>
            <a:r>
              <a:rPr lang="en-US" b="1"/>
              <a:t> </a:t>
            </a:r>
            <a:r>
              <a:rPr lang="en-US"/>
              <a:t>- a passive, constructive response that maintains public support for the situation while the individual privately hopes for improvement.</a:t>
            </a:r>
          </a:p>
          <a:p>
            <a:r>
              <a:rPr lang="en-US" b="1" i="1"/>
              <a:t>Neglect</a:t>
            </a:r>
            <a:r>
              <a:rPr lang="en-US" b="1"/>
              <a:t> </a:t>
            </a:r>
            <a:r>
              <a:rPr lang="en-US"/>
              <a:t>- defined as a passive, destructive response in which interest and effort in the job declines.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486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875" y="1431925"/>
            <a:ext cx="7826375" cy="5383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64867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403225"/>
            <a:ext cx="8951913" cy="881063"/>
          </a:xfrm>
        </p:spPr>
        <p:txBody>
          <a:bodyPr/>
          <a:lstStyle/>
          <a:p>
            <a:r>
              <a:rPr lang="en-US" sz="2400"/>
              <a:t>Psychological &amp; Physical Withdrawal </a:t>
            </a:r>
            <a:br>
              <a:rPr lang="en-US" sz="2400"/>
            </a:br>
            <a:r>
              <a:rPr lang="en-US" sz="2400"/>
              <a:t>(warm-chair syndrome)</a:t>
            </a:r>
          </a:p>
        </p:txBody>
      </p:sp>
      <p:sp>
        <p:nvSpPr>
          <p:cNvPr id="164871" name="Rectangle 7"/>
          <p:cNvSpPr>
            <a:spLocks noChangeArrowheads="1"/>
          </p:cNvSpPr>
          <p:nvPr/>
        </p:nvSpPr>
        <p:spPr bwMode="auto">
          <a:xfrm>
            <a:off x="635000" y="1416050"/>
            <a:ext cx="7829550" cy="5403850"/>
          </a:xfrm>
          <a:prstGeom prst="rect">
            <a:avLst/>
          </a:prstGeom>
          <a:noFill/>
          <a:ln w="762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Social Network Diagram</a:t>
            </a:r>
          </a:p>
        </p:txBody>
      </p:sp>
      <p:pic>
        <p:nvPicPr>
          <p:cNvPr id="15155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219700" y="1471613"/>
            <a:ext cx="3732213" cy="391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51556" name="Text Box 4"/>
          <p:cNvSpPr txBox="1">
            <a:spLocks noChangeArrowheads="1"/>
          </p:cNvSpPr>
          <p:nvPr/>
        </p:nvSpPr>
        <p:spPr bwMode="auto">
          <a:xfrm>
            <a:off x="284163" y="1628775"/>
            <a:ext cx="4287837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The </a:t>
            </a:r>
            <a:r>
              <a:rPr lang="en-US" sz="2400" b="1" i="1" dirty="0">
                <a:solidFill>
                  <a:srgbClr val="FF0000"/>
                </a:solidFill>
              </a:rPr>
              <a:t>erosion model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suggests that employees with fewer bonds will be most likely to quit the organization.</a:t>
            </a:r>
          </a:p>
          <a:p>
            <a:endParaRPr lang="en-US" sz="2400" dirty="0">
              <a:solidFill>
                <a:srgbClr val="FF0000"/>
              </a:solidFill>
            </a:endParaRPr>
          </a:p>
          <a:p>
            <a:r>
              <a:rPr lang="en-US" sz="2400" dirty="0">
                <a:solidFill>
                  <a:srgbClr val="FF0000"/>
                </a:solidFill>
              </a:rPr>
              <a:t>The </a:t>
            </a:r>
            <a:r>
              <a:rPr lang="en-US" sz="2400" b="1" i="1" dirty="0">
                <a:solidFill>
                  <a:srgbClr val="FF0000"/>
                </a:solidFill>
              </a:rPr>
              <a:t>social influence model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</a:rPr>
              <a:t>suggests that employees who have direct linkages with “leavers” will themselves become more likely to leave.</a:t>
            </a:r>
          </a:p>
        </p:txBody>
      </p:sp>
      <p:sp>
        <p:nvSpPr>
          <p:cNvPr id="151560" name="Rectangle 8"/>
          <p:cNvSpPr>
            <a:spLocks noChangeArrowheads="1"/>
          </p:cNvSpPr>
          <p:nvPr/>
        </p:nvSpPr>
        <p:spPr bwMode="auto">
          <a:xfrm>
            <a:off x="5194300" y="1460500"/>
            <a:ext cx="3771900" cy="3911600"/>
          </a:xfrm>
          <a:prstGeom prst="rect">
            <a:avLst/>
          </a:prstGeom>
          <a:noFill/>
          <a:ln w="76200">
            <a:solidFill>
              <a:srgbClr val="8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497</Words>
  <Application>Microsoft Office PowerPoint</Application>
  <PresentationFormat>On-screen Show (4:3)</PresentationFormat>
  <Paragraphs>62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Starter Question</vt:lpstr>
      <vt:lpstr>Four Types of Employees</vt:lpstr>
      <vt:lpstr>Organizational Commitment</vt:lpstr>
      <vt:lpstr>Loyalty</vt:lpstr>
      <vt:lpstr>Identification</vt:lpstr>
      <vt:lpstr>Withdrawal Behaviors</vt:lpstr>
      <vt:lpstr>Psychological &amp; Physical Withdrawal  (warm-chair syndrome)</vt:lpstr>
      <vt:lpstr>A Social Network Diagram</vt:lpstr>
    </vt:vector>
  </TitlesOfParts>
  <Company>dav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Psycology</dc:creator>
  <cp:lastModifiedBy>Psycology</cp:lastModifiedBy>
  <cp:revision>2</cp:revision>
  <dcterms:created xsi:type="dcterms:W3CDTF">2014-04-12T08:40:34Z</dcterms:created>
  <dcterms:modified xsi:type="dcterms:W3CDTF">2014-04-12T09:05:05Z</dcterms:modified>
</cp:coreProperties>
</file>