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handoutMasterIdLst>
    <p:handoutMasterId r:id="rId31"/>
  </p:handoutMasterIdLst>
  <p:sldIdLst>
    <p:sldId id="256" r:id="rId2"/>
    <p:sldId id="259" r:id="rId3"/>
    <p:sldId id="260" r:id="rId4"/>
    <p:sldId id="292" r:id="rId5"/>
    <p:sldId id="261" r:id="rId6"/>
    <p:sldId id="262" r:id="rId7"/>
    <p:sldId id="263" r:id="rId8"/>
    <p:sldId id="264" r:id="rId9"/>
    <p:sldId id="265" r:id="rId10"/>
    <p:sldId id="266" r:id="rId11"/>
    <p:sldId id="267" r:id="rId12"/>
    <p:sldId id="269" r:id="rId13"/>
    <p:sldId id="270" r:id="rId14"/>
    <p:sldId id="271" r:id="rId15"/>
    <p:sldId id="293" r:id="rId16"/>
    <p:sldId id="272" r:id="rId17"/>
    <p:sldId id="273" r:id="rId18"/>
    <p:sldId id="291" r:id="rId19"/>
    <p:sldId id="275" r:id="rId20"/>
    <p:sldId id="276" r:id="rId21"/>
    <p:sldId id="277" r:id="rId22"/>
    <p:sldId id="278" r:id="rId23"/>
    <p:sldId id="279" r:id="rId24"/>
    <p:sldId id="280" r:id="rId25"/>
    <p:sldId id="281" r:id="rId26"/>
    <p:sldId id="282" r:id="rId27"/>
    <p:sldId id="283" r:id="rId28"/>
    <p:sldId id="258"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355" autoAdjust="0"/>
  </p:normalViewPr>
  <p:slideViewPr>
    <p:cSldViewPr>
      <p:cViewPr>
        <p:scale>
          <a:sx n="85" d="100"/>
          <a:sy n="85" d="100"/>
        </p:scale>
        <p:origin x="-236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9CD033B-E74C-4B7C-8F57-525288C980D8}" type="datetimeFigureOut">
              <a:rPr lang="en-US" smtClean="0"/>
              <a:pPr/>
              <a:t>4/11/2016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96E935A-1400-4E2F-9F55-43EBFF6C9680}" type="slidenum">
              <a:rPr lang="en-US" smtClean="0"/>
              <a:pPr/>
              <a:t>‹#›</a:t>
            </a:fld>
            <a:endParaRPr lang="en-US"/>
          </a:p>
        </p:txBody>
      </p:sp>
    </p:spTree>
    <p:extLst>
      <p:ext uri="{BB962C8B-B14F-4D97-AF65-F5344CB8AC3E}">
        <p14:creationId xmlns:p14="http://schemas.microsoft.com/office/powerpoint/2010/main" val="4254739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B2B8512-2E6F-46DE-84AF-663F0AAFFA68}" type="datetimeFigureOut">
              <a:rPr lang="en-US" smtClean="0"/>
              <a:pPr/>
              <a:t>4/11/2016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D726F40-EF16-44B2-8C42-1DD4809A3905}" type="slidenum">
              <a:rPr lang="en-US" smtClean="0"/>
              <a:pPr/>
              <a:t>‹#›</a:t>
            </a:fld>
            <a:endParaRPr lang="en-US"/>
          </a:p>
        </p:txBody>
      </p:sp>
    </p:spTree>
    <p:extLst>
      <p:ext uri="{BB962C8B-B14F-4D97-AF65-F5344CB8AC3E}">
        <p14:creationId xmlns:p14="http://schemas.microsoft.com/office/powerpoint/2010/main" val="3154497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1</a:t>
            </a:fld>
            <a:endParaRPr lang="en-US"/>
          </a:p>
        </p:txBody>
      </p:sp>
    </p:spTree>
    <p:extLst>
      <p:ext uri="{BB962C8B-B14F-4D97-AF65-F5344CB8AC3E}">
        <p14:creationId xmlns:p14="http://schemas.microsoft.com/office/powerpoint/2010/main" val="1518939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Authority rule basically</a:t>
            </a:r>
            <a:r>
              <a:rPr lang="en-US" b="0" baseline="0" dirty="0" smtClean="0"/>
              <a:t> means </a:t>
            </a:r>
            <a:r>
              <a:rPr lang="en-US" b="0" dirty="0" smtClean="0"/>
              <a:t>the leader makes the final decision.</a:t>
            </a:r>
            <a:r>
              <a:rPr lang="en-US" b="0" baseline="0" dirty="0" smtClean="0"/>
              <a:t>  The leader can make the decision after listening to input from the group or listening to no input. </a:t>
            </a:r>
          </a:p>
          <a:p>
            <a:endParaRPr lang="en-US" b="0" baseline="0" dirty="0" smtClean="0"/>
          </a:p>
          <a:p>
            <a:r>
              <a:rPr lang="en-US" b="0" dirty="0" smtClean="0"/>
              <a:t>This method is useful when the group lacks knowledge or skills, and has little time to make a decision</a:t>
            </a:r>
            <a:r>
              <a:rPr lang="en-US" b="0" baseline="0" dirty="0" smtClean="0"/>
              <a:t>.  </a:t>
            </a:r>
            <a:r>
              <a:rPr lang="en-US" b="0" dirty="0" smtClean="0"/>
              <a:t>It works well when decisions are routine or when commitment to implementation is not a concern.  This also</a:t>
            </a:r>
            <a:r>
              <a:rPr lang="en-US" b="0" baseline="0" dirty="0" smtClean="0"/>
              <a:t> works well in emergency situations where decisions need to be made quickly.  </a:t>
            </a:r>
            <a:r>
              <a:rPr lang="en-US" b="0" dirty="0" smtClean="0"/>
              <a:t/>
            </a:r>
            <a:br>
              <a:rPr lang="en-US" b="0" dirty="0" smtClean="0"/>
            </a:br>
            <a:r>
              <a:rPr lang="en-US" b="0" dirty="0" smtClean="0"/>
              <a:t/>
            </a:r>
            <a:br>
              <a:rPr lang="en-US" b="0" dirty="0" smtClean="0"/>
            </a:br>
            <a:r>
              <a:rPr lang="en-US" b="0" dirty="0" smtClean="0"/>
              <a:t>This method probably won't work well with more complex decisions because it doesn't use all available help or support from group members. As a result, the group might not support the final decision and group resentment may develop.  This can also lead to de-motivated members when their suggestions are not accepted.  </a:t>
            </a:r>
          </a:p>
          <a:p>
            <a:endParaRPr lang="en-US" b="0" dirty="0" smtClean="0"/>
          </a:p>
          <a:p>
            <a:r>
              <a:rPr lang="en-US" b="0" dirty="0" smtClean="0"/>
              <a:t>In the example of deciding which</a:t>
            </a:r>
            <a:r>
              <a:rPr lang="en-US" b="0" baseline="0" dirty="0" smtClean="0"/>
              <a:t> sodas should be in the vending machine, authority rule allows the individual to decide quickly.  The problem is that the individual only likes orange soda and fills the whole machine with it.  Because he didn’t consult anyone else, the decision was made easily but you better believe other employees are going to resent it.  </a:t>
            </a:r>
          </a:p>
          <a:p>
            <a:endParaRPr lang="en-US" b="0" baseline="0" dirty="0" smtClean="0"/>
          </a:p>
          <a:p>
            <a:endParaRPr lang="en-US" b="0" dirty="0" smtClean="0"/>
          </a:p>
          <a:p>
            <a:endParaRPr lang="en-US" b="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10</a:t>
            </a:fld>
            <a:endParaRPr lang="en-US"/>
          </a:p>
        </p:txBody>
      </p:sp>
    </p:spTree>
    <p:extLst>
      <p:ext uri="{BB962C8B-B14F-4D97-AF65-F5344CB8AC3E}">
        <p14:creationId xmlns:p14="http://schemas.microsoft.com/office/powerpoint/2010/main" val="3217572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would like to pause for a second and do a poll question.  Which method of decision making is most used by your group for routine</a:t>
            </a:r>
            <a:r>
              <a:rPr lang="en-US" baseline="0" dirty="0" smtClean="0"/>
              <a:t> decisions</a:t>
            </a:r>
            <a:r>
              <a:rPr lang="en-US" dirty="0" smtClean="0"/>
              <a:t>?  Please pick from the 5 options – consensus, majority</a:t>
            </a:r>
            <a:r>
              <a:rPr lang="en-US" baseline="0" dirty="0" smtClean="0"/>
              <a:t> vote, minority decision, expert opinion, and authority rule.</a:t>
            </a:r>
          </a:p>
          <a:p>
            <a:endParaRPr lang="en-US" baseline="0" dirty="0" smtClean="0"/>
          </a:p>
        </p:txBody>
      </p:sp>
      <p:sp>
        <p:nvSpPr>
          <p:cNvPr id="4" name="Slide Number Placeholder 3"/>
          <p:cNvSpPr>
            <a:spLocks noGrp="1"/>
          </p:cNvSpPr>
          <p:nvPr>
            <p:ph type="sldNum" sz="quarter" idx="10"/>
          </p:nvPr>
        </p:nvSpPr>
        <p:spPr/>
        <p:txBody>
          <a:bodyPr/>
          <a:lstStyle/>
          <a:p>
            <a:fld id="{6D726F40-EF16-44B2-8C42-1DD4809A3905}" type="slidenum">
              <a:rPr lang="en-US" smtClean="0"/>
              <a:pPr/>
              <a:t>11</a:t>
            </a:fld>
            <a:endParaRPr lang="en-US"/>
          </a:p>
        </p:txBody>
      </p:sp>
    </p:spTree>
    <p:extLst>
      <p:ext uri="{BB962C8B-B14F-4D97-AF65-F5344CB8AC3E}">
        <p14:creationId xmlns:p14="http://schemas.microsoft.com/office/powerpoint/2010/main" val="3044008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part of the presentation will be exploring the process to make better decisions.  This six step decision making processes has been utilized extensively by organizations. We will walk through each of the six steps:</a:t>
            </a:r>
          </a:p>
          <a:p>
            <a:pPr marL="171450" indent="-171450">
              <a:buFont typeface="Arial" panose="020B0604020202020204" pitchFamily="34" charset="0"/>
              <a:buChar char="•"/>
            </a:pPr>
            <a:r>
              <a:rPr lang="en-US" dirty="0" smtClean="0"/>
              <a:t>Define the problem</a:t>
            </a:r>
          </a:p>
          <a:p>
            <a:pPr marL="171450" indent="-171450">
              <a:buFont typeface="Arial" panose="020B0604020202020204" pitchFamily="34" charset="0"/>
              <a:buChar char="•"/>
            </a:pPr>
            <a:r>
              <a:rPr lang="en-US" dirty="0" smtClean="0"/>
              <a:t>Gather information</a:t>
            </a:r>
          </a:p>
          <a:p>
            <a:pPr marL="171450" indent="-171450">
              <a:buFont typeface="Arial" panose="020B0604020202020204" pitchFamily="34" charset="0"/>
              <a:buChar char="•"/>
            </a:pPr>
            <a:r>
              <a:rPr lang="en-US" dirty="0" smtClean="0"/>
              <a:t>Evaluate the evidence</a:t>
            </a:r>
          </a:p>
          <a:p>
            <a:pPr marL="171450" indent="-171450">
              <a:buFont typeface="Arial" panose="020B0604020202020204" pitchFamily="34" charset="0"/>
              <a:buChar char="•"/>
            </a:pPr>
            <a:r>
              <a:rPr lang="en-US" dirty="0" smtClean="0"/>
              <a:t>Consider alternatives and implications</a:t>
            </a:r>
          </a:p>
          <a:p>
            <a:pPr marL="171450" indent="-171450">
              <a:buFont typeface="Arial" panose="020B0604020202020204" pitchFamily="34" charset="0"/>
              <a:buChar char="•"/>
            </a:pPr>
            <a:r>
              <a:rPr lang="en-US" dirty="0" smtClean="0"/>
              <a:t>Choose and implement the best alternative</a:t>
            </a:r>
          </a:p>
          <a:p>
            <a:pPr marL="171450" indent="-171450">
              <a:buFont typeface="Arial" panose="020B0604020202020204" pitchFamily="34" charset="0"/>
              <a:buChar char="•"/>
            </a:pPr>
            <a:r>
              <a:rPr lang="en-US" dirty="0" smtClean="0"/>
              <a:t>Follow up and evaluate the effectiveness of that choice</a:t>
            </a:r>
          </a:p>
          <a:p>
            <a:endParaRPr lang="en-US" dirty="0" smtClean="0"/>
          </a:p>
          <a:p>
            <a:r>
              <a:rPr lang="en-US" dirty="0" smtClean="0"/>
              <a:t>Each step must be completed before you go to the next step. And occasionally it may be necessary to go back several steps to more fully complete them before you go forward again.</a:t>
            </a:r>
          </a:p>
          <a:p>
            <a:endParaRPr lang="en-US" dirty="0" smtClean="0"/>
          </a:p>
          <a:p>
            <a:r>
              <a:rPr lang="en-US" dirty="0" smtClean="0"/>
              <a:t>The advantage</a:t>
            </a:r>
            <a:r>
              <a:rPr lang="en-US" baseline="0" dirty="0" smtClean="0"/>
              <a:t> of using this process is that you </a:t>
            </a:r>
            <a:r>
              <a:rPr lang="en-US" dirty="0" smtClean="0"/>
              <a:t>clearly define the situation and required</a:t>
            </a:r>
            <a:r>
              <a:rPr lang="en-US" baseline="0" dirty="0" smtClean="0"/>
              <a:t> outcome.  Researching your options gives rise to options previously not considered.  Just beware that process can become a waste of time if too much energy and effort is put into unnecessary research or assumptions are mistaken for facts.  </a:t>
            </a: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12</a:t>
            </a:fld>
            <a:endParaRPr lang="en-US"/>
          </a:p>
        </p:txBody>
      </p:sp>
    </p:spTree>
    <p:extLst>
      <p:ext uri="{BB962C8B-B14F-4D97-AF65-F5344CB8AC3E}">
        <p14:creationId xmlns:p14="http://schemas.microsoft.com/office/powerpoint/2010/main" val="3122362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first step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toward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 decision-making procedure is to define the problem. Obviously, there would be no need to make a decision without having a problem. So, the first thing one has to do is to state the underlying problem that has to be solved.   For example, a</a:t>
            </a:r>
            <a:r>
              <a:rPr lang="en-US" dirty="0" smtClean="0"/>
              <a:t> supervisor in a retail shop may realize that he has too many employees on the floor compared with the day's current sales volume.  We now know the problem and see</a:t>
            </a:r>
            <a:r>
              <a:rPr lang="en-US" baseline="0" dirty="0" smtClean="0"/>
              <a:t> that this will require the supervisor</a:t>
            </a:r>
            <a:r>
              <a:rPr lang="en-US" dirty="0" smtClean="0"/>
              <a:t> to make a decision to keep costs under control.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Looking at the symptoms</a:t>
            </a:r>
            <a:r>
              <a:rPr lang="en-US" baseline="0" dirty="0" smtClean="0"/>
              <a:t> of the problem will help you discover the real problem.  The retail shop supervisor might see that he has employees standing around.  That is a symptom of the actual problem.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Then he has to structure the problem, is it that the employees are not motivated or is that there are too many employees for the day’s sales volume.  He should look at it from different perspectives.  Doing so can capture dimensions of the issue that might otherwise have been overlooked.  While for this example it would be overkill to involve more than the supervisor, in other situations involving two or more people can bring different information, knowledge, and experience to a decision. This can be accomplished through forming a group to consider and define the problem or issue, and then to frame the decision based on their collective ideas.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13</a:t>
            </a:fld>
            <a:endParaRPr lang="en-US"/>
          </a:p>
        </p:txBody>
      </p:sp>
    </p:spTree>
    <p:extLst>
      <p:ext uri="{BB962C8B-B14F-4D97-AF65-F5344CB8AC3E}">
        <p14:creationId xmlns:p14="http://schemas.microsoft.com/office/powerpoint/2010/main" val="1251113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decisions require collecting pertinent information. The real trick in this step is to know what information is needed, the best sources of this information, and how to go about getting it. Managers should seek out a range of information to clarify their options. This could mean interviewing employees, suppliers, or customers. Some examples of important data to gather include efficiency levels, satisfaction levels, and output metrics.  It</a:t>
            </a:r>
            <a:r>
              <a:rPr lang="en-US" baseline="0" dirty="0" smtClean="0"/>
              <a:t> could be talking to experts or conducting research.  </a:t>
            </a:r>
          </a:p>
          <a:p>
            <a:endParaRPr lang="en-US" baseline="0" dirty="0" smtClean="0"/>
          </a:p>
          <a:p>
            <a:r>
              <a:rPr lang="en-US" baseline="0" dirty="0" smtClean="0"/>
              <a:t>I want to make everyone aware of getting too many experts or opinions involved can make it hard to see the wood through the trees.  This is sometimes called analysis paralysis where those involved constantly need more information before they can decide on anything which just delays decision making.  This problem can be resolved by , Analysis paralysis is often used as a tactic to delay organizational decision-making.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This problem can often be resolved by getting everyone together to decide what information is really important and why, and by setting a clear timescale for decision-making, including an information-gathering stage.</a:t>
            </a:r>
          </a:p>
          <a:p>
            <a:endParaRPr lang="en-US" baseline="0" dirty="0" smtClean="0"/>
          </a:p>
          <a:p>
            <a:r>
              <a:rPr lang="en-US" baseline="0" dirty="0" smtClean="0"/>
              <a:t>Also, as stated in the third bullet, beware of our tendency to seek information that confirms our biases.  I know I have been guilty of giving too much weight to evidence that supports my hypothesis and under weigh evidence that disconfirms my hypothesis.  </a:t>
            </a:r>
            <a:endParaRPr lang="en-US" dirty="0" smtClean="0"/>
          </a:p>
          <a:p>
            <a:endParaRPr lang="en-US" dirty="0" smtClean="0"/>
          </a:p>
          <a:p>
            <a:r>
              <a:rPr lang="en-US" dirty="0" smtClean="0"/>
              <a:t>I also want to talk about the different of facts, opinions and assumptions when gathering information.</a:t>
            </a:r>
            <a:r>
              <a:rPr lang="en-US" baseline="0" dirty="0" smtClean="0"/>
              <a:t>  A fact is a statement is objective, observable, and verifiable, like the Human Resources Department is in room 406.  </a:t>
            </a:r>
          </a:p>
          <a:p>
            <a:endParaRPr lang="en-US" baseline="0" dirty="0" smtClean="0"/>
          </a:p>
          <a:p>
            <a:r>
              <a:rPr lang="en-US" baseline="0" dirty="0" smtClean="0"/>
              <a:t>An opinion is a statement expressing judgement that is supported with evidence to be considered valid.  For example, room 406 is too small for the HR department.  </a:t>
            </a:r>
          </a:p>
          <a:p>
            <a:endParaRPr lang="en-US" baseline="0" dirty="0" smtClean="0"/>
          </a:p>
          <a:p>
            <a:r>
              <a:rPr lang="en-US" baseline="0" dirty="0" smtClean="0"/>
              <a:t>An assumption refers to things that we believe to be true.  Big offices make employees more productive.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6D726F40-EF16-44B2-8C42-1DD4809A3905}" type="slidenum">
              <a:rPr lang="en-US" smtClean="0"/>
              <a:pPr/>
              <a:t>14</a:t>
            </a:fld>
            <a:endParaRPr lang="en-US"/>
          </a:p>
        </p:txBody>
      </p:sp>
    </p:spTree>
    <p:extLst>
      <p:ext uri="{BB962C8B-B14F-4D97-AF65-F5344CB8AC3E}">
        <p14:creationId xmlns:p14="http://schemas.microsoft.com/office/powerpoint/2010/main" val="2360712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Let’s pause for a second to make sure that we understand the difference between facts, opinions and assumptions.  Please answer the following poll question.  Which of the following statements is a fact.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new computer system is too hard to learn.</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land around the building is 2/3 of an acre.</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new employee benefit program is too expensive to implement.</a:t>
            </a:r>
          </a:p>
          <a:p>
            <a:pPr marL="228600" marR="0" lvl="0" indent="-228600" algn="l" defTabSz="914400" rtl="0" eaLnBrk="1" fontAlgn="auto" latinLnBrk="0" hangingPunct="1">
              <a:lnSpc>
                <a:spcPct val="100000"/>
              </a:lnSpc>
              <a:spcBef>
                <a:spcPts val="0"/>
              </a:spcBef>
              <a:spcAft>
                <a:spcPts val="0"/>
              </a:spcAft>
              <a:buClrTx/>
              <a:buSzTx/>
              <a:buFont typeface="+mj-lt"/>
              <a:buAutoNum type="alphaLcParen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While it is important to gather all facts, opinions, and assumptions, it is important to be able to distinguish the differences as you do.  </a:t>
            </a:r>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784710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move on to the third step</a:t>
            </a:r>
            <a:r>
              <a:rPr lang="en-US" baseline="0" dirty="0" smtClean="0"/>
              <a:t> in the decision making process – evaluate the evidence. </a:t>
            </a:r>
            <a:r>
              <a:rPr lang="en-US" dirty="0" smtClean="0"/>
              <a:t>In this step, the baseline criteria for judging the alternatives should be set up. When it comes to defining the criteria, organizational goals as well as the corporate culture should be taken into consideration.</a:t>
            </a:r>
          </a:p>
          <a:p>
            <a:endParaRPr lang="en-US" dirty="0" smtClean="0"/>
          </a:p>
          <a:p>
            <a:r>
              <a:rPr lang="en-US" dirty="0" smtClean="0"/>
              <a:t>As an example, profit is one of the main concerns in every decision making process. Companies usually do not make decisions that reduce profits, unless it is an exceptional case. All criteria</a:t>
            </a:r>
            <a:r>
              <a:rPr lang="en-US" baseline="0" dirty="0" smtClean="0"/>
              <a:t> should relate back to the defined problem</a:t>
            </a:r>
            <a:r>
              <a:rPr lang="en-US" dirty="0" smtClean="0"/>
              <a:t>.</a:t>
            </a:r>
          </a:p>
          <a:p>
            <a:endParaRPr lang="en-US" dirty="0" smtClean="0"/>
          </a:p>
          <a:p>
            <a:r>
              <a:rPr lang="en-US" dirty="0" smtClean="0"/>
              <a:t>This</a:t>
            </a:r>
            <a:r>
              <a:rPr lang="en-US" baseline="0" dirty="0" smtClean="0"/>
              <a:t> is an important step before moving on to brainstorming options because it allows the group to have a more complete understanding of the issues at hand.  </a:t>
            </a:r>
            <a:r>
              <a:rPr lang="en-US" dirty="0" smtClean="0"/>
              <a:t>Evaluating the evidence can involve anything from a few seconds of though to a few months or more of formal collaborative planning, depending on the nature of the decision.</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D726F40-EF16-44B2-8C42-1DD4809A3905}" type="slidenum">
              <a:rPr lang="en-US" smtClean="0"/>
              <a:pPr/>
              <a:t>16</a:t>
            </a:fld>
            <a:endParaRPr lang="en-US"/>
          </a:p>
        </p:txBody>
      </p:sp>
    </p:spTree>
    <p:extLst>
      <p:ext uri="{BB962C8B-B14F-4D97-AF65-F5344CB8AC3E}">
        <p14:creationId xmlns:p14="http://schemas.microsoft.com/office/powerpoint/2010/main" val="1619607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step, you want to brainstorm all of the ideas</a:t>
            </a:r>
            <a:r>
              <a:rPr lang="en-US" baseline="0" dirty="0" smtClean="0"/>
              <a:t> to develop a list of options.  The list should include new ideas, strategies others before have used, combined strategies, the option of doing nothing, what it would look like to stay on the present path, or how you could collaborate with someone else to share resources</a:t>
            </a:r>
            <a:r>
              <a:rPr lang="en-US" dirty="0" smtClean="0"/>
              <a:t>.</a:t>
            </a:r>
          </a:p>
          <a:p>
            <a:endParaRPr lang="en-US" dirty="0" smtClean="0"/>
          </a:p>
          <a:p>
            <a:r>
              <a:rPr lang="en-US" dirty="0" smtClean="0"/>
              <a:t>Through the process of collecting information you will probably identify several possible paths of action, or alternatives. Please be</a:t>
            </a:r>
            <a:r>
              <a:rPr lang="en-US" baseline="0" dirty="0" smtClean="0"/>
              <a:t> open to your imagination and encourage others to think outside the box to construct new alternatives.  Through the process those might lead to the best solutions.  </a:t>
            </a:r>
          </a:p>
          <a:p>
            <a:endParaRPr lang="en-US" baseline="0" dirty="0" smtClean="0"/>
          </a:p>
          <a:p>
            <a:r>
              <a:rPr lang="en-US" dirty="0" smtClean="0"/>
              <a:t>Use your judgement and decision-making criteria to evaluate each alternative for their positives and negatives</a:t>
            </a:r>
            <a:r>
              <a:rPr lang="en-US" baseline="0" dirty="0" smtClean="0"/>
              <a:t> to figure out the implications of picking each.  </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17</a:t>
            </a:fld>
            <a:endParaRPr lang="en-US"/>
          </a:p>
        </p:txBody>
      </p:sp>
    </p:spTree>
    <p:extLst>
      <p:ext uri="{BB962C8B-B14F-4D97-AF65-F5344CB8AC3E}">
        <p14:creationId xmlns:p14="http://schemas.microsoft.com/office/powerpoint/2010/main" val="3758277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Once you have reviewed all of the alternatives, you are ready to select the alternative which seems to be best suited to you. You may even choose a combination of alternatives.  Ask yourself the questions from the slide to ensure the alternative you are choosing is right: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Does it meet all of the “must have” criteria we developed?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Will this solution work in the real world?  Take a minute and actually outline how it would be implemented so you understand all of the pieces that go into it.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Check it for effectiveness, efficiency, direction, recovery, and completeness.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Make an actual plan so you will see how the process will work and all of the pieces that need to happen for it to be successful.  Write out each activity involved and then put them into the correct sequence.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When making your plan, state what, how, and when.  Lay out the roles and responsibilities of each team member involved in implementing the plan so there is clear accountability.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If any issues arise as you go through these items, seek additional information to make sure that all questions are answered.  You can also consider seeking outside advice if you have gone through all the previous steps on your own; asking for a second opinion can provide a new perspective on the problem and your potential solutions.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Next make a chose and feel confident in it.  There is no time to second guess yourself when you put your decision into action. Once you have committed to putting a specific solution in place, get members of the team on board and put the decision into action with conviction. That is not to say that a decision cannot change after it has been enacted; savvy managers put monitoring systems in place to evaluate the outcomes of their decisions.  Which takes us to our last step….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18</a:t>
            </a:fld>
            <a:endParaRPr lang="en-US"/>
          </a:p>
        </p:txBody>
      </p:sp>
    </p:spTree>
    <p:extLst>
      <p:ext uri="{BB962C8B-B14F-4D97-AF65-F5344CB8AC3E}">
        <p14:creationId xmlns:p14="http://schemas.microsoft.com/office/powerpoint/2010/main" val="36526852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the most experienced managers can learn from their mistakes. It is important to always monitor the results of strategic decisions you make and be ready to adapt your plan as necessary, or to switch to another potential solution if your chosen solution does not work out the way you expected.</a:t>
            </a:r>
          </a:p>
          <a:p>
            <a:endParaRPr lang="en-US" dirty="0" smtClean="0"/>
          </a:p>
          <a:p>
            <a:r>
              <a:rPr lang="en-US" dirty="0" smtClean="0"/>
              <a:t>In the last step you experience the results of your decision and evaluate whether or not it has “solved” the need you identified in Step 1.  Make sure to schedule a time to check back and evaluate the decision and when doing that, make sure you have</a:t>
            </a:r>
            <a:r>
              <a:rPr lang="en-US" baseline="0" dirty="0" smtClean="0"/>
              <a:t> a set list of evaluation criteria that you will use.  </a:t>
            </a:r>
            <a:endParaRPr lang="en-US" dirty="0" smtClean="0"/>
          </a:p>
          <a:p>
            <a:endParaRPr lang="en-US" dirty="0" smtClean="0"/>
          </a:p>
          <a:p>
            <a:r>
              <a:rPr lang="en-US" dirty="0" smtClean="0"/>
              <a:t>If the decision meets the criteria, you may stay with this decision for some period of time. If the decision has not resolved the identified need, you may repeat certain steps of the process in order to make a new decision. You may, for example, gather more detailed or somewhat different information or discover additional alternatives on which to base your decision.</a:t>
            </a:r>
          </a:p>
          <a:p>
            <a:endParaRPr lang="en-US" dirty="0" smtClean="0"/>
          </a:p>
          <a:p>
            <a:r>
              <a:rPr lang="en-US" dirty="0" smtClean="0"/>
              <a:t>Also, take time to evaluate the process</a:t>
            </a:r>
            <a:r>
              <a:rPr lang="en-US" baseline="0" dirty="0" smtClean="0"/>
              <a:t> used.  See if you have lessons learned that can be applied to future decision-making.  </a:t>
            </a: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19</a:t>
            </a:fld>
            <a:endParaRPr lang="en-US"/>
          </a:p>
        </p:txBody>
      </p:sp>
    </p:spTree>
    <p:extLst>
      <p:ext uri="{BB962C8B-B14F-4D97-AF65-F5344CB8AC3E}">
        <p14:creationId xmlns:p14="http://schemas.microsoft.com/office/powerpoint/2010/main" val="173529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to make decisions every day in</a:t>
            </a:r>
            <a:r>
              <a:rPr lang="en-US" baseline="0" dirty="0" smtClean="0"/>
              <a:t> our lives, whether big or small.  With big decisions, making the right decisions can lead to success while making the wrong decision can lead to challenges down the line.  With so much riding on each decisions, it is important that thoughtful consideration is put in to how they are made.  </a:t>
            </a:r>
          </a:p>
          <a:p>
            <a:endParaRPr lang="en-US" baseline="0" dirty="0" smtClean="0"/>
          </a:p>
          <a:p>
            <a:r>
              <a:rPr lang="en-US" baseline="0" dirty="0" smtClean="0"/>
              <a:t>There are a variety of decision making techniques and tools that all revolve around the same key principles. Having a logical and ordered process can help you make decisions by making sure that you address all of the critical elements needed for a successful outcome.  Working through a clear decision-making process will reduce the likelihood of overlooking important factors. Today, we will be talking about those steps and also looking at popular decision methods.  </a:t>
            </a:r>
          </a:p>
          <a:p>
            <a:endParaRPr lang="en-US" baseline="0" dirty="0" smtClean="0"/>
          </a:p>
          <a:p>
            <a:r>
              <a:rPr lang="en-US" baseline="0" dirty="0" smtClean="0"/>
              <a:t>Our Goal for the Day is to have everyone gain tools and techniques to make wise decisions for your organization, quickly and confidently.  </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D726F40-EF16-44B2-8C42-1DD4809A3905}" type="slidenum">
              <a:rPr lang="en-US" smtClean="0"/>
              <a:pPr/>
              <a:t>2</a:t>
            </a:fld>
            <a:endParaRPr lang="en-US"/>
          </a:p>
        </p:txBody>
      </p:sp>
    </p:spTree>
    <p:extLst>
      <p:ext uri="{BB962C8B-B14F-4D97-AF65-F5344CB8AC3E}">
        <p14:creationId xmlns:p14="http://schemas.microsoft.com/office/powerpoint/2010/main" val="2571332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Six Thinking Hats is a system designed by Edward de Bono.  It </a:t>
            </a:r>
            <a:r>
              <a:rPr lang="en-US" dirty="0"/>
              <a:t>describes a unique method for gathering information to support good decisions.  His </a:t>
            </a:r>
            <a:r>
              <a:rPr lang="en-US" dirty="0" smtClean="0"/>
              <a:t>technique </a:t>
            </a:r>
            <a:r>
              <a:rPr lang="en-US" dirty="0"/>
              <a:t>uses 6 different colored hats to explore different ways of eliciting and gathering information to thoroughly describe an organization situation and its possible </a:t>
            </a:r>
            <a:r>
              <a:rPr lang="en-US" dirty="0" smtClean="0"/>
              <a:t>solutions.</a:t>
            </a:r>
            <a:r>
              <a:rPr lang="en-US" baseline="0" dirty="0" smtClean="0"/>
              <a:t> This method has been used by many organizations throughout the world with excellent results that lead to quicker and better quality decisions.</a:t>
            </a:r>
          </a:p>
          <a:p>
            <a:r>
              <a:rPr lang="en-US" dirty="0"/>
              <a:t> </a:t>
            </a:r>
          </a:p>
          <a:p>
            <a:r>
              <a:rPr lang="en-US" dirty="0" smtClean="0"/>
              <a:t>So basically,</a:t>
            </a:r>
            <a:r>
              <a:rPr lang="en-US" baseline="0" dirty="0" smtClean="0"/>
              <a:t> members of the decision making team engage in </a:t>
            </a:r>
            <a:r>
              <a:rPr lang="en-US" dirty="0" smtClean="0"/>
              <a:t>brainstorming</a:t>
            </a:r>
            <a:r>
              <a:rPr lang="en-US" dirty="0"/>
              <a:t>, using the different colored hats to direct their conversation.  </a:t>
            </a:r>
            <a:r>
              <a:rPr lang="en-US" dirty="0" smtClean="0"/>
              <a:t>Typically</a:t>
            </a:r>
            <a:r>
              <a:rPr lang="en-US" dirty="0"/>
              <a:t>, the group will all </a:t>
            </a:r>
            <a:r>
              <a:rPr lang="en-US" dirty="0" smtClean="0"/>
              <a:t>wear one hat at a time.</a:t>
            </a:r>
            <a:r>
              <a:rPr lang="en-US" baseline="0" dirty="0" smtClean="0"/>
              <a:t>  The wearing of the hat is metaphorical.  In other words, they will look at the problem at hand from only one perspective, the perspective indicated by the hat color.  </a:t>
            </a:r>
            <a:r>
              <a:rPr lang="en-US" dirty="0" smtClean="0"/>
              <a:t>They switch hats only when they have thoroughly explored the possibilities of each hat.  On the</a:t>
            </a:r>
            <a:r>
              <a:rPr lang="en-US" baseline="0" dirty="0" smtClean="0"/>
              <a:t> next slides we will discuss what each of the hats represents.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20</a:t>
            </a:fld>
            <a:endParaRPr lang="en-US"/>
          </a:p>
        </p:txBody>
      </p:sp>
    </p:spTree>
    <p:extLst>
      <p:ext uri="{BB962C8B-B14F-4D97-AF65-F5344CB8AC3E}">
        <p14:creationId xmlns:p14="http://schemas.microsoft.com/office/powerpoint/2010/main" val="875813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 blue hat represents the Managing Hat. They are looking at the big</a:t>
            </a:r>
            <a:r>
              <a:rPr lang="en-US" b="0" baseline="0" dirty="0" smtClean="0"/>
              <a:t> picture and facilitate the process as they explore the problem, then develop a set of solutions, and to finally choose a solution through critical examination of the solution set.</a:t>
            </a:r>
          </a:p>
          <a:p>
            <a:endParaRPr lang="en-US" b="0" baseline="0" dirty="0" smtClean="0"/>
          </a:p>
          <a:p>
            <a:r>
              <a:rPr lang="en-US" b="0" baseline="0" dirty="0" smtClean="0"/>
              <a:t>The blue hat way of thinking helps us answer questions like what are we thinking about, what is the goal, what is the plan as we move forward.  </a:t>
            </a:r>
          </a:p>
          <a:p>
            <a:endParaRPr lang="en-US" b="0" baseline="0" dirty="0" smtClean="0"/>
          </a:p>
          <a:p>
            <a:r>
              <a:rPr lang="en-US" dirty="0" smtClean="0"/>
              <a:t>An important note is that even </a:t>
            </a:r>
            <a:r>
              <a:rPr lang="en-US" dirty="0"/>
              <a:t>when the blue hat role is specifically assigned to one person, it is still open for anyone to offer a blue hat suggestion or comment</a:t>
            </a:r>
            <a:r>
              <a:rPr lang="en-US" dirty="0" smtClean="0"/>
              <a:t>.</a:t>
            </a:r>
          </a:p>
          <a:p>
            <a:endParaRPr lang="en-US" dirty="0" smtClean="0"/>
          </a:p>
          <a:p>
            <a:r>
              <a:rPr lang="en-US" dirty="0" smtClean="0"/>
              <a:t>The blue hat is different from the</a:t>
            </a:r>
            <a:r>
              <a:rPr lang="en-US" baseline="0" dirty="0" smtClean="0"/>
              <a:t> other hats because it is involved with directing the thinking process itself.  We will use this at the onset of a discussion to ask what we want to think about and how to order the hats.  We will use it at the midpoint to restate the thinking goal and then at the end to summarize what thinking has been done.  </a:t>
            </a:r>
            <a:endParaRPr lang="en-US" dirty="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21</a:t>
            </a:fld>
            <a:endParaRPr lang="en-US"/>
          </a:p>
        </p:txBody>
      </p:sp>
    </p:spTree>
    <p:extLst>
      <p:ext uri="{BB962C8B-B14F-4D97-AF65-F5344CB8AC3E}">
        <p14:creationId xmlns:p14="http://schemas.microsoft.com/office/powerpoint/2010/main" val="25014776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White Hat thinking focuses on data, facts, and information known or needed. White Hat Thinking separates fact from speculation. There are no guesses or emotions, the focus is</a:t>
            </a:r>
            <a:r>
              <a:rPr lang="en-US" b="0" baseline="0" dirty="0" smtClean="0"/>
              <a:t> on objective thinking</a:t>
            </a:r>
            <a:r>
              <a:rPr lang="en-US" b="0" dirty="0" smtClean="0"/>
              <a:t>.  </a:t>
            </a:r>
          </a:p>
          <a:p>
            <a:endParaRPr lang="en-US" b="0" dirty="0" smtClean="0"/>
          </a:p>
          <a:p>
            <a:r>
              <a:rPr lang="en-US" b="0" dirty="0" smtClean="0"/>
              <a:t>For example, when looking at potential</a:t>
            </a:r>
            <a:r>
              <a:rPr lang="en-US" b="0" baseline="0" dirty="0" smtClean="0"/>
              <a:t> employee resumes, white hat thinking would say </a:t>
            </a:r>
            <a:r>
              <a:rPr lang="en-US" b="0" dirty="0" smtClean="0"/>
              <a:t>“The dates of employment for each position on this applicant’s resume shows that she has never held a job for more than 18 months.” We don’t jump to conclusions about the person, we</a:t>
            </a:r>
            <a:r>
              <a:rPr lang="en-US" b="0" baseline="0" dirty="0" smtClean="0"/>
              <a:t> just state the facts.  </a:t>
            </a:r>
          </a:p>
          <a:p>
            <a:endParaRPr lang="en-US" b="0" baseline="0" dirty="0" smtClean="0"/>
          </a:p>
          <a:p>
            <a:r>
              <a:rPr lang="en-US" b="0" baseline="0" dirty="0" smtClean="0"/>
              <a:t>Using white hat thinking, we also look at what information is missing and brainstorm how to get it.  For example, we do not know why this candidate never held a job for more than 18 months.  We do know that we can call people from her references and ask or ask relevant questions in the interview process. </a:t>
            </a:r>
            <a:endParaRPr lang="en-US" b="0" dirty="0" smtClean="0"/>
          </a:p>
          <a:p>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White Hat thinking is very important because the quality of any decision made depends on the quality of the information on which it is based</a:t>
            </a:r>
          </a:p>
        </p:txBody>
      </p:sp>
      <p:sp>
        <p:nvSpPr>
          <p:cNvPr id="4" name="Slide Number Placeholder 3"/>
          <p:cNvSpPr>
            <a:spLocks noGrp="1"/>
          </p:cNvSpPr>
          <p:nvPr>
            <p:ph type="sldNum" sz="quarter" idx="10"/>
          </p:nvPr>
        </p:nvSpPr>
        <p:spPr/>
        <p:txBody>
          <a:bodyPr/>
          <a:lstStyle/>
          <a:p>
            <a:fld id="{6D726F40-EF16-44B2-8C42-1DD4809A3905}" type="slidenum">
              <a:rPr lang="en-US" smtClean="0"/>
              <a:pPr/>
              <a:t>22</a:t>
            </a:fld>
            <a:endParaRPr lang="en-US"/>
          </a:p>
        </p:txBody>
      </p:sp>
    </p:spTree>
    <p:extLst>
      <p:ext uri="{BB962C8B-B14F-4D97-AF65-F5344CB8AC3E}">
        <p14:creationId xmlns:p14="http://schemas.microsoft.com/office/powerpoint/2010/main" val="10973814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Red Hat Thinking focuses on feelings, hunches, gut instinct, and intuition. This type of thinking should last no longer than 30 seconds and is best described in one to two words</a:t>
            </a:r>
            <a:r>
              <a:rPr lang="en-US" baseline="0" dirty="0" smtClean="0"/>
              <a:t> without explanation.  This is valuable because it makes emotions clear and there is no need to pretend they are something else.  If a feeling is present, it is helpful to know what it is.  An example would be – My red hat feeling is that I am angry about the email that was sent out.  Or  I am relieved that email was finally sent out.  People may report everything from detesting an idea, to mild curiosity, ambivalence, or wild enthusiasm.  </a:t>
            </a:r>
          </a:p>
          <a:p>
            <a:pPr defTabSz="931774">
              <a:defRPr/>
            </a:pPr>
            <a:endParaRPr lang="en-US" baseline="0" dirty="0" smtClean="0"/>
          </a:p>
          <a:p>
            <a:pPr defTabSz="931774">
              <a:defRPr/>
            </a:pPr>
            <a:r>
              <a:rPr lang="en-US" dirty="0" smtClean="0"/>
              <a:t>A note about using</a:t>
            </a:r>
            <a:r>
              <a:rPr lang="en-US" baseline="0" dirty="0" smtClean="0"/>
              <a:t> this thinking, you might want to take the general temperature of a group before talking about a specific issues.  It can be helpful to know what state people are in before you even start the agenda. Remember not to ask for explanations.</a:t>
            </a:r>
          </a:p>
          <a:p>
            <a:pPr defTabSz="931774">
              <a:defRPr/>
            </a:pPr>
            <a:endParaRPr lang="en-US" baseline="0" dirty="0" smtClean="0"/>
          </a:p>
          <a:p>
            <a:pPr marL="0" marR="0" lvl="0" indent="0" algn="l" defTabSz="93177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Red hat thinking is best used to measure buy-in after a decision has been made or to help prioritize new ideas quickly. While feelings or hunches can have high value, </a:t>
            </a:r>
            <a:r>
              <a:rPr lang="en-US" dirty="0" smtClean="0"/>
              <a:t>it is unwise to use the Red Hat thinking alone for decision making. </a:t>
            </a:r>
          </a:p>
          <a:p>
            <a:pPr defTabSz="931774">
              <a:defRPr/>
            </a:pPr>
            <a:endParaRPr lang="en-US" dirty="0" smtClean="0"/>
          </a:p>
          <a:p>
            <a:pPr defTabSz="931774">
              <a:defRPr/>
            </a:pPr>
            <a:endParaRPr lang="en-US" dirty="0" smtClean="0"/>
          </a:p>
          <a:p>
            <a:pPr defTabSz="931774">
              <a:defRPr/>
            </a:pPr>
            <a:endParaRPr lang="en-US" dirty="0" smtClean="0"/>
          </a:p>
          <a:p>
            <a:pPr defTabSz="931774">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23</a:t>
            </a:fld>
            <a:endParaRPr lang="en-US"/>
          </a:p>
        </p:txBody>
      </p:sp>
    </p:spTree>
    <p:extLst>
      <p:ext uri="{BB962C8B-B14F-4D97-AF65-F5344CB8AC3E}">
        <p14:creationId xmlns:p14="http://schemas.microsoft.com/office/powerpoint/2010/main" val="4036928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black hat is the basis of critical thinking.  It explores ways that an idea may not fit the situation, problems we may need to overcome, faults, or why something may not work. During Black Hat thinking we consider obstacles, existing or potential downsides, and concerns..  A very important function of the black hat is risk assessment.  </a:t>
            </a:r>
          </a:p>
          <a:p>
            <a:endParaRPr lang="en-US" dirty="0" smtClean="0"/>
          </a:p>
          <a:p>
            <a:r>
              <a:rPr lang="en-US" dirty="0" smtClean="0"/>
              <a:t>The single word that best describes the nature of the Black Hat is “caution.” If we are not cautious, we risk damage, danger, and disaster both for ourselves and for others. Black Thinking Hat protects us from harm</a:t>
            </a:r>
            <a:r>
              <a:rPr lang="en-US" baseline="0" dirty="0" smtClean="0"/>
              <a:t> and stops us from doing things like illegal, dangerous, unprofitable, polluting activities.</a:t>
            </a:r>
            <a:endParaRPr lang="en-US" dirty="0" smtClean="0"/>
          </a:p>
          <a:p>
            <a:endParaRPr lang="en-US" dirty="0" smtClean="0"/>
          </a:p>
          <a:p>
            <a:r>
              <a:rPr lang="en-US" dirty="0" smtClean="0"/>
              <a:t>The Black Hat also helps us improve on an idea by drawing attention to the faults in the idea. Once we see the faults, we may be able to think of ways to overcome them. An example of this would be a group looking at adding</a:t>
            </a:r>
            <a:r>
              <a:rPr lang="en-US" baseline="0" dirty="0" smtClean="0"/>
              <a:t> a new product to their website but during black hat thinking they realize if they</a:t>
            </a:r>
            <a:r>
              <a:rPr lang="en-US" dirty="0" smtClean="0"/>
              <a:t> describe their product in detail on the website, it may be an open invitation for others to copy their design.</a:t>
            </a:r>
          </a:p>
        </p:txBody>
      </p:sp>
      <p:sp>
        <p:nvSpPr>
          <p:cNvPr id="4" name="Slide Number Placeholder 3"/>
          <p:cNvSpPr>
            <a:spLocks noGrp="1"/>
          </p:cNvSpPr>
          <p:nvPr>
            <p:ph type="sldNum" sz="quarter" idx="10"/>
          </p:nvPr>
        </p:nvSpPr>
        <p:spPr/>
        <p:txBody>
          <a:bodyPr/>
          <a:lstStyle/>
          <a:p>
            <a:fld id="{6D726F40-EF16-44B2-8C42-1DD4809A3905}" type="slidenum">
              <a:rPr lang="en-US" smtClean="0"/>
              <a:pPr/>
              <a:t>24</a:t>
            </a:fld>
            <a:endParaRPr lang="en-US"/>
          </a:p>
        </p:txBody>
      </p:sp>
    </p:spTree>
    <p:extLst>
      <p:ext uri="{BB962C8B-B14F-4D97-AF65-F5344CB8AC3E}">
        <p14:creationId xmlns:p14="http://schemas.microsoft.com/office/powerpoint/2010/main" val="30427330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Now, yellow hat is the other</a:t>
            </a:r>
            <a:r>
              <a:rPr lang="en-US" b="0" baseline="0" dirty="0" smtClean="0"/>
              <a:t> side of black hat thinking.  When you think yellow, think miss Suzy sunshine.  </a:t>
            </a:r>
            <a:r>
              <a:rPr lang="en-US" b="0" dirty="0" smtClean="0"/>
              <a:t>Yellow hat thinking focuses on optimism</a:t>
            </a:r>
            <a:r>
              <a:rPr lang="en-US" b="0" baseline="0" dirty="0" smtClean="0"/>
              <a:t>, opportunity and the feasibility. It means deliberately setting out to find the benefits of a suggestion.  </a:t>
            </a:r>
          </a:p>
          <a:p>
            <a:endParaRPr lang="en-US" b="0" baseline="0" dirty="0" smtClean="0"/>
          </a:p>
          <a:p>
            <a:r>
              <a:rPr lang="en-US" b="0" baseline="0" dirty="0" smtClean="0"/>
              <a:t>In Yellow Hat Thinking, there must be reasons to support the benefits that are claimed. In Green Hat Thinking, we note possibilities even if they are vague and unlikely. With the Yellow Hat, we must have reasons why something has value or might work.  An example would be - “If we include home décor along with our outdoor sporting equipment, we could attract people who don’t actually get out much, but who like to feel that they lead a healthy, active lifestyle.”</a:t>
            </a:r>
          </a:p>
          <a:p>
            <a:endParaRPr lang="en-US" b="0" baseline="0" dirty="0" smtClean="0"/>
          </a:p>
          <a:p>
            <a:r>
              <a:rPr lang="en-US" b="0" baseline="0" dirty="0" smtClean="0"/>
              <a:t>Feasibility is a large part of this thinking so while in yellow hat thinking also ask - Can this idea be made to work? Will this idea work in practice?  We can estimate feasibility given the existing system, and we can also consider modifying either the idea or the system to increase the feasibility.</a:t>
            </a:r>
          </a:p>
          <a:p>
            <a:endParaRPr lang="en-US" b="0" baseline="0" dirty="0" smtClean="0"/>
          </a:p>
          <a:p>
            <a:r>
              <a:rPr lang="en-US" b="0" baseline="0" dirty="0" smtClean="0"/>
              <a:t>Sometimes the idea itself is unattractive, but the concept behind the idea has great value. For example, “This idea is not very attractive but the underlying concept of creating an online store as well as setting up distributors has a lot of potential.”  So we keep the concept alive and later use Green Hat Thinking to develop more feasible ways to carry it out.</a:t>
            </a:r>
          </a:p>
          <a:p>
            <a:endParaRPr lang="en-US" b="0" baseline="0" dirty="0" smtClean="0"/>
          </a:p>
        </p:txBody>
      </p:sp>
      <p:sp>
        <p:nvSpPr>
          <p:cNvPr id="4" name="Slide Number Placeholder 3"/>
          <p:cNvSpPr>
            <a:spLocks noGrp="1"/>
          </p:cNvSpPr>
          <p:nvPr>
            <p:ph type="sldNum" sz="quarter" idx="10"/>
          </p:nvPr>
        </p:nvSpPr>
        <p:spPr/>
        <p:txBody>
          <a:bodyPr/>
          <a:lstStyle/>
          <a:p>
            <a:fld id="{6D726F40-EF16-44B2-8C42-1DD4809A3905}" type="slidenum">
              <a:rPr lang="en-US" smtClean="0"/>
              <a:pPr/>
              <a:t>25</a:t>
            </a:fld>
            <a:endParaRPr lang="en-US"/>
          </a:p>
        </p:txBody>
      </p:sp>
    </p:spTree>
    <p:extLst>
      <p:ext uri="{BB962C8B-B14F-4D97-AF65-F5344CB8AC3E}">
        <p14:creationId xmlns:p14="http://schemas.microsoft.com/office/powerpoint/2010/main" val="28856835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dirty="0" smtClean="0"/>
              <a:t>Which leads us to green hat…</a:t>
            </a:r>
          </a:p>
          <a:p>
            <a:endParaRPr lang="en-US" sz="1100" b="0" dirty="0" smtClean="0"/>
          </a:p>
          <a:p>
            <a:r>
              <a:rPr lang="en-US" sz="1100" b="0" dirty="0" smtClean="0"/>
              <a:t>When we put on the green hat,</a:t>
            </a:r>
            <a:r>
              <a:rPr lang="en-US" sz="1100" b="0" baseline="0" dirty="0" smtClean="0"/>
              <a:t> we focus on creativity and innovation.  It helps us find new ways of doing things and provides an opportunity to think about how to overcome concerns identified during black hat thinking.  </a:t>
            </a:r>
          </a:p>
          <a:p>
            <a:endParaRPr lang="en-US" sz="1100" b="0" baseline="0" dirty="0" smtClean="0"/>
          </a:p>
          <a:p>
            <a:r>
              <a:rPr lang="en-US" sz="1100" b="0" baseline="0" dirty="0" smtClean="0"/>
              <a:t>People often say that they cannot be creative because they don’t have time or their work culture doesn’t encourage it. Green Hat thinking allows organization to take time and value creative thinking.  You can’t demand that team comes up with new ideas but you can expect them to develop a habit of making a creative effort.  It takes time and you might not get a new idea each time but if you don’t put in any effort, you will never expand how your team thinks.  </a:t>
            </a:r>
          </a:p>
          <a:p>
            <a:endParaRPr lang="en-US" sz="1100" b="0" baseline="0" dirty="0" smtClean="0"/>
          </a:p>
          <a:p>
            <a:r>
              <a:rPr lang="en-US" sz="1100" b="0" baseline="0" dirty="0" smtClean="0"/>
              <a:t>It can be as simple as saying, t</a:t>
            </a:r>
            <a:r>
              <a:rPr lang="en-US" b="0" baseline="0" dirty="0" smtClean="0"/>
              <a:t>his is a difficult situation. Let’s spend three minutes using the Green Hat. Jot down your ideas individually. Then we’ll see what we’ve come up with.</a:t>
            </a:r>
          </a:p>
          <a:p>
            <a:endParaRPr lang="en-US" b="0" baseline="0" dirty="0" smtClean="0"/>
          </a:p>
          <a:p>
            <a:r>
              <a:rPr lang="en-US" b="0" baseline="0" dirty="0" smtClean="0"/>
              <a:t>Or if you can’t come up with new ideas can think of alternatives like - “Here’s one alternative: We could bundle some of the slower selling items in with more popular ones and sell the combination as a package. What are other options?”</a:t>
            </a:r>
          </a:p>
          <a:p>
            <a:endParaRPr lang="en-US" b="0" baseline="0" dirty="0" smtClean="0"/>
          </a:p>
          <a:p>
            <a:r>
              <a:rPr lang="en-US" b="0" baseline="0" dirty="0" smtClean="0"/>
              <a:t>When Black Hat Thinking reveals faults, the Green Hat is used to remove these faults. When Black Hat Thinking points out difficulties, Green Hat Thinking tries to overcome these difficulties.</a:t>
            </a:r>
            <a:endParaRPr lang="en-US" b="0" dirty="0" smtClean="0"/>
          </a:p>
          <a:p>
            <a:endParaRPr lang="en-US" b="1" dirty="0" smtClean="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26</a:t>
            </a:fld>
            <a:endParaRPr lang="en-US"/>
          </a:p>
        </p:txBody>
      </p:sp>
    </p:spTree>
    <p:extLst>
      <p:ext uri="{BB962C8B-B14F-4D97-AF65-F5344CB8AC3E}">
        <p14:creationId xmlns:p14="http://schemas.microsoft.com/office/powerpoint/2010/main" val="19479671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last step of the thinking hats process is to summarize by putting on your blue process hat.  They should reiterate what was achieved, the outcome that was decided on, and the plan for moving forward.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side note about using the hats for decisions making is that they can be used together or singly. Simple sequences of two or three hats may be used for a particular purpose.  For example, the yellow hat followed by a black hat may be used to assess an idea.  The black hat followed by the green hat may be used to improve a design.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When you use this method it can be awkward at first but because everyone is focused on a particular approach at any one time, the group tends to be more collaborative than if one person is reacting emotionally while another person is trying to be objective and still another person is being critical of the points which emerge from the discussion.  The hats aid individuals in addressing problems from a variety of angles, and focus individuals on deficiencies in the way that they approach problem solving.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Hopefully this overview of different methods provides some structure that everyone can use when making decisions. Decision-making can be difficult, perplexing and nerve-racking, but using a systematic approach to go through action and thinking steps will help you achieve your goal.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27</a:t>
            </a:fld>
            <a:endParaRPr lang="en-US"/>
          </a:p>
        </p:txBody>
      </p:sp>
    </p:spTree>
    <p:extLst>
      <p:ext uri="{BB962C8B-B14F-4D97-AF65-F5344CB8AC3E}">
        <p14:creationId xmlns:p14="http://schemas.microsoft.com/office/powerpoint/2010/main" val="33324561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78">
              <a:defRPr/>
            </a:pPr>
            <a:r>
              <a:rPr lang="en-US" b="1" dirty="0" smtClean="0"/>
              <a:t>“Thanks for participating in today’s class. We appreciate your interest and attention, and we hope that you can apply what you have learned to improve your work performance and your life.”</a:t>
            </a:r>
            <a:endParaRPr lang="en-US" dirty="0" smtClean="0"/>
          </a:p>
          <a:p>
            <a:r>
              <a:rPr lang="en-US" dirty="0" smtClean="0"/>
              <a:t>A recording</a:t>
            </a:r>
            <a:r>
              <a:rPr lang="en-US" baseline="0" dirty="0" smtClean="0"/>
              <a:t> of today’s session will soon be available at The Solutions Group website.  Watch your email for a message that contains a link to that recording and the slide show files for today’s class. You can also use the “thank you” message as proof of your attendance. We encourage you to join us for future classes. </a:t>
            </a:r>
            <a:endParaRPr lang="en-US" dirty="0" smtClean="0"/>
          </a:p>
          <a:p>
            <a:r>
              <a:rPr lang="en-US" dirty="0" smtClean="0"/>
              <a:t>Thank you and have a great day!</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28</a:t>
            </a:fld>
            <a:endParaRPr lang="en-US"/>
          </a:p>
        </p:txBody>
      </p:sp>
    </p:spTree>
    <p:extLst>
      <p:ext uri="{BB962C8B-B14F-4D97-AF65-F5344CB8AC3E}">
        <p14:creationId xmlns:p14="http://schemas.microsoft.com/office/powerpoint/2010/main" val="1100121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five most popular decision making methods</a:t>
            </a:r>
            <a:r>
              <a:rPr lang="en-US" baseline="0" dirty="0" smtClean="0"/>
              <a:t> are listed -  consensus, majority vote, minority decision, expert opinion, and authority rule.  It is important to understand each of these because it will effect how you make your decision.  For example, you don’t want to make a decision on your own if you are going to need buy-in from the entire department.  But also, you don’t want a bunch of people being a part of the decision that are not effected by the decision and will just bog down the process.  Or, you don’t want to use a vote when you need expert opinions but you might want a vote if efficiency in the process is going to be a factor.  We are going to explore each of these methods so you are familiar with when it is appropriate to use each.</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3</a:t>
            </a:fld>
            <a:endParaRPr lang="en-US"/>
          </a:p>
        </p:txBody>
      </p:sp>
    </p:spTree>
    <p:extLst>
      <p:ext uri="{BB962C8B-B14F-4D97-AF65-F5344CB8AC3E}">
        <p14:creationId xmlns:p14="http://schemas.microsoft.com/office/powerpoint/2010/main" val="3083598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Before we talk about each method, I want to show you a short clip of a group of employees trying to come to a decision.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Show video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Can anyone relate to this?  I know that I can.  I have been in groups where without a clear process, the path to a decision goes every which way.  It isn’t easy to make a decision so you have to really think about all of the factors that go into choosing the best method.  </a:t>
            </a:r>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69548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Before we get into each, keep the following questions in mind for when choosing which method</a:t>
            </a:r>
            <a:r>
              <a:rPr lang="en-US" baseline="0" dirty="0" smtClean="0"/>
              <a:t> to use.  </a:t>
            </a:r>
            <a:r>
              <a:rPr lang="en-US" dirty="0" smtClean="0"/>
              <a:t>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How important is the decision?  Deciding on the color of new folders at</a:t>
            </a:r>
            <a:r>
              <a:rPr lang="en-US" baseline="0" dirty="0" smtClean="0"/>
              <a:t> Staples will be a different method and have different inputs than making a decision about what areas of the budget have to be cut.</a:t>
            </a:r>
            <a:endParaRPr lang="en-US" dirty="0" smtClean="0"/>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How</a:t>
            </a:r>
            <a:r>
              <a:rPr lang="en-US" baseline="0" dirty="0" smtClean="0"/>
              <a:t> much time is available?  - Sometimes making a quick decisions is more important than making the right decision and other times the reverse it true.  It is important to be aware of a deadline for making the decision and consequences of missing the deadline.  </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What are personal relationships among members of the team? Looking at the history of the group will allow the decision maker to anticipate conflict between team members and facilitate a process that has lower impact on interpersonal conflict and keeps team performance metrics up.    </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How many people will be affected by the decision?  Some decisions can be made and nobody in the organization will even realize while other decisions will be closely watched by everyone in the organization.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And lastly, </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How important is group buy-in for implementing the decision?  - Your goal should be to involve the fewest number of people while still considering the quality of the decision along with the support that people will give it.  Ask yourself – “Do we have enough people included in this decision making process to make a good choice?”  Is there anyone else that will have to be involved in order to gain their commitment to the decision?  It is always better to involve people than surprise them if you think there will be resistance.  </a:t>
            </a:r>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6D726F40-EF16-44B2-8C42-1DD4809A3905}" type="slidenum">
              <a:rPr lang="en-US" smtClean="0"/>
              <a:pPr/>
              <a:t>5</a:t>
            </a:fld>
            <a:endParaRPr lang="en-US"/>
          </a:p>
        </p:txBody>
      </p:sp>
    </p:spTree>
    <p:extLst>
      <p:ext uri="{BB962C8B-B14F-4D97-AF65-F5344CB8AC3E}">
        <p14:creationId xmlns:p14="http://schemas.microsoft.com/office/powerpoint/2010/main" val="35259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first decision making method that we will explore is consensus.  Basically, this means that everyone has made a decision together and the </a:t>
            </a:r>
            <a:r>
              <a:rPr lang="en-US" dirty="0" smtClean="0"/>
              <a:t>group has complete agreement on the decision.</a:t>
            </a:r>
            <a:r>
              <a:rPr lang="en-US" baseline="0" dirty="0" smtClean="0"/>
              <a:t>  For example, your organization has to establish goals for the coming year in their annual meeting.  </a:t>
            </a:r>
            <a:r>
              <a:rPr lang="en-US" dirty="0" smtClean="0"/>
              <a:t>Consensus would mean that everyone involved has had a chance to participate in this meeting, understands the goals that were decided on, and everyone is prepared to support the goals.</a:t>
            </a:r>
          </a:p>
          <a:p>
            <a:endParaRPr lang="en-US" dirty="0" smtClean="0"/>
          </a:p>
          <a:p>
            <a:r>
              <a:rPr lang="en-US" dirty="0" smtClean="0"/>
              <a:t>The strength of using</a:t>
            </a:r>
            <a:r>
              <a:rPr lang="en-US" baseline="0" dirty="0" smtClean="0"/>
              <a:t> this process is that it </a:t>
            </a:r>
            <a:r>
              <a:rPr lang="en-US" dirty="0" smtClean="0"/>
              <a:t>can produce an innovative, creative, and high-quality decision that has strong commitment to implementation. The future ability of the group to solve problems is enhanced. For this reason, consensus is useful for serious, important, complex decisions that affect a lot of people.</a:t>
            </a:r>
          </a:p>
          <a:p>
            <a:endParaRPr lang="en-US" dirty="0" smtClean="0"/>
          </a:p>
          <a:p>
            <a:r>
              <a:rPr lang="en-US" dirty="0" smtClean="0"/>
              <a:t>The problem with consensus is that it takes a great deal of time and energy.  It</a:t>
            </a:r>
            <a:r>
              <a:rPr lang="en-US" baseline="0" dirty="0" smtClean="0"/>
              <a:t> is not recommended to use this method if there is pressure around the time needed to make the decision.  </a:t>
            </a:r>
            <a:r>
              <a:rPr lang="en-US" dirty="0" smtClean="0"/>
              <a:t>Consensus is hard to achieve in a large group and requires a rich exchange of ideas and information.</a:t>
            </a:r>
          </a:p>
          <a:p>
            <a:endParaRPr lang="en-US" dirty="0" smtClean="0"/>
          </a:p>
          <a:p>
            <a:r>
              <a:rPr lang="en-US" baseline="0" dirty="0" smtClean="0"/>
              <a:t>While perfect consensus means that everyone agrees what the decision should be, unanimity is often impossible to achieve. There are degrees of consensus, all of which bring about a higher quality decision than something like majority vote or other method of decision making.</a:t>
            </a:r>
          </a:p>
          <a:p>
            <a:endParaRPr lang="en-US" baseline="0" dirty="0" smtClean="0"/>
          </a:p>
          <a:p>
            <a:r>
              <a:rPr lang="en-US" baseline="0" dirty="0" smtClean="0"/>
              <a:t>The parties involved have to understand that accepting the best decision for the group is different then campaigning for your own opinion.  In order for this to happen the group has to avoid the things like:</a:t>
            </a:r>
          </a:p>
          <a:p>
            <a:pPr marL="171450" indent="-171450">
              <a:buFont typeface="Arial" panose="020B0604020202020204" pitchFamily="34" charset="0"/>
              <a:buChar char="•"/>
            </a:pPr>
            <a:r>
              <a:rPr lang="en-US" baseline="0" dirty="0" smtClean="0"/>
              <a:t>Members changing their mind to reach agreement and avoid conflict.  Parties should only support solutions that are at least somewhat agreeable.</a:t>
            </a:r>
          </a:p>
          <a:p>
            <a:pPr marL="171450" indent="-171450">
              <a:buFont typeface="Arial" panose="020B0604020202020204" pitchFamily="34" charset="0"/>
              <a:buChar char="•"/>
            </a:pPr>
            <a:r>
              <a:rPr lang="en-US" baseline="0" dirty="0" smtClean="0"/>
              <a:t>Avoid conflict reducing pressures like majority voting, tossing a coin, or bargaining. </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And </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Don’t assume someone must win and someone must lose.  The group has to look for acceptable alternatives from all members.</a:t>
            </a:r>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6</a:t>
            </a:fld>
            <a:endParaRPr lang="en-US"/>
          </a:p>
        </p:txBody>
      </p:sp>
    </p:spTree>
    <p:extLst>
      <p:ext uri="{BB962C8B-B14F-4D97-AF65-F5344CB8AC3E}">
        <p14:creationId xmlns:p14="http://schemas.microsoft.com/office/powerpoint/2010/main" val="3333911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Majority vote is</a:t>
            </a:r>
            <a:r>
              <a:rPr lang="en-US" baseline="0" dirty="0" smtClean="0"/>
              <a:t> where everyone votes or states their preference, the majority option is the decision.  </a:t>
            </a:r>
          </a:p>
          <a:p>
            <a:endParaRPr lang="en-US" baseline="0" dirty="0" smtClean="0"/>
          </a:p>
          <a:p>
            <a:r>
              <a:rPr lang="en-US" dirty="0" smtClean="0"/>
              <a:t>The</a:t>
            </a:r>
            <a:r>
              <a:rPr lang="en-US" baseline="0" dirty="0" smtClean="0"/>
              <a:t> advantage is that it seems like a fair</a:t>
            </a:r>
            <a:r>
              <a:rPr lang="en-US" dirty="0" smtClean="0"/>
              <a:t> method</a:t>
            </a:r>
            <a:r>
              <a:rPr lang="en-US" baseline="0" dirty="0" smtClean="0"/>
              <a:t> and i</a:t>
            </a:r>
            <a:r>
              <a:rPr lang="en-US" dirty="0" smtClean="0"/>
              <a:t>t is effective when there is no time to build consensus. Basically, it is quick</a:t>
            </a:r>
            <a:r>
              <a:rPr lang="en-US" baseline="0" dirty="0" smtClean="0"/>
              <a:t> and easy.  </a:t>
            </a:r>
            <a:r>
              <a:rPr lang="en-US" dirty="0" smtClean="0"/>
              <a:t>This is a good method to use when all members of the group are equally informed</a:t>
            </a:r>
            <a:r>
              <a:rPr lang="en-US" baseline="0" dirty="0" smtClean="0"/>
              <a:t> and the issue is not of high importance to the group.  </a:t>
            </a:r>
            <a:endParaRPr lang="en-US" dirty="0" smtClean="0"/>
          </a:p>
          <a:p>
            <a:endParaRPr lang="en-US" dirty="0" smtClean="0"/>
          </a:p>
          <a:p>
            <a:r>
              <a:rPr lang="en-US" dirty="0" smtClean="0"/>
              <a:t>On the flip side,</a:t>
            </a:r>
            <a:r>
              <a:rPr lang="en-US" baseline="0" dirty="0" smtClean="0"/>
              <a:t> someone always wins and someone always loses when voting.  </a:t>
            </a:r>
            <a:r>
              <a:rPr lang="en-US" dirty="0" smtClean="0"/>
              <a:t>This can result in a disgruntled and alienated minority. Voting also cuts out the option of finding a compromise solution</a:t>
            </a:r>
            <a:r>
              <a:rPr lang="en-US" baseline="0" dirty="0" smtClean="0"/>
              <a:t> and encourages either/or thinking.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7</a:t>
            </a:fld>
            <a:endParaRPr lang="en-US"/>
          </a:p>
        </p:txBody>
      </p:sp>
    </p:spTree>
    <p:extLst>
      <p:ext uri="{BB962C8B-B14F-4D97-AF65-F5344CB8AC3E}">
        <p14:creationId xmlns:p14="http://schemas.microsoft.com/office/powerpoint/2010/main" val="1439843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Minority decision basically means a small group or committee makes</a:t>
            </a:r>
            <a:r>
              <a:rPr lang="en-US" baseline="0" dirty="0" smtClean="0"/>
              <a:t> a decision for the entire group.  Usually the small group is made up of experts or people that have the information necessary to make a decision.  An example would be the employee committee makes a decision about the drinks offered in the vending machines.  It would be overwhelming to get opinions from every employee on what options they wanted to see and only the committee is familiar with the budget required.  </a:t>
            </a:r>
          </a:p>
          <a:p>
            <a:endParaRPr lang="en-US" dirty="0" smtClean="0"/>
          </a:p>
          <a:p>
            <a:r>
              <a:rPr lang="en-US" dirty="0" smtClean="0"/>
              <a:t>This method is useful if the whole group cannot meet, if only a few members have information on or interest in the decision, or for routine types of decisions. This decision-making method may be appropriate when overall commitment to the decision is not necessary.</a:t>
            </a:r>
          </a:p>
          <a:p>
            <a:endParaRPr lang="en-US" dirty="0" smtClean="0"/>
          </a:p>
          <a:p>
            <a:r>
              <a:rPr lang="en-US" dirty="0" smtClean="0"/>
              <a:t>This method does not use the resources of most of the group, take advantage of the entire group’s creative thinking, and doesn't build group support for the decision.   In the instance of the vending machine, using minority</a:t>
            </a:r>
            <a:r>
              <a:rPr lang="en-US" baseline="0" dirty="0" smtClean="0"/>
              <a:t> decision does not establish wide spread commitment and you will hear everyone’s opinions on why the snack choices made were so horrible for a long time.  </a:t>
            </a:r>
            <a:endParaRPr lang="en-US" dirty="0" smtClean="0"/>
          </a:p>
          <a:p>
            <a:endParaRPr lang="en-US" dirty="0" smtClean="0"/>
          </a:p>
          <a:p>
            <a:r>
              <a:rPr lang="en-US" dirty="0" smtClean="0"/>
              <a:t>On a side note, with both majority vote and minority</a:t>
            </a:r>
            <a:r>
              <a:rPr lang="en-US" baseline="0" dirty="0" smtClean="0"/>
              <a:t> decision, I want to make sure you are watching for g</a:t>
            </a:r>
            <a:r>
              <a:rPr lang="en-US" dirty="0" smtClean="0"/>
              <a:t>roup think where employees</a:t>
            </a:r>
            <a:r>
              <a:rPr lang="en-US" baseline="0" dirty="0" smtClean="0"/>
              <a:t> are more concerned with securing the approval of others than challenging coworkers.  You can avoid group think by encouraging difference and supporting healthy debate.  You can also appoint a devils advocate to provide perspective.  </a:t>
            </a:r>
          </a:p>
          <a:p>
            <a:endParaRPr lang="en-US" baseline="0" dirty="0" smtClean="0"/>
          </a:p>
          <a:p>
            <a:r>
              <a:rPr lang="en-US" baseline="0" dirty="0" smtClean="0"/>
              <a:t>Despite group think, there is ample evidence to support the value of group decision making. There is an Ohio State University management professor that did a study of 400 decisions across a range or organizations and it revealed that decisions which draw on participation to foster implementation succeed more than 80% of the time.  Yet, participation was used to implement only 20% of the decisions researched. </a:t>
            </a:r>
          </a:p>
          <a:p>
            <a:endParaRPr lang="en-US" baseline="0" dirty="0" smtClean="0"/>
          </a:p>
          <a:p>
            <a:r>
              <a:rPr lang="en-US" baseline="0" dirty="0" smtClean="0"/>
              <a:t>Keep that in mind that while group decision methods are underused they can be a powerful approach to getting better decisions. </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8</a:t>
            </a:fld>
            <a:endParaRPr lang="en-US"/>
          </a:p>
        </p:txBody>
      </p:sp>
    </p:spTree>
    <p:extLst>
      <p:ext uri="{BB962C8B-B14F-4D97-AF65-F5344CB8AC3E}">
        <p14:creationId xmlns:p14="http://schemas.microsoft.com/office/powerpoint/2010/main" val="1631484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example of a decision made by expert opinion would be that the treasurer</a:t>
            </a:r>
            <a:r>
              <a:rPr lang="en-US" baseline="0" dirty="0" smtClean="0"/>
              <a:t> creates the organizations budget.  This decision was made by a single person who has the knowledge or skill to make an informed decision.</a:t>
            </a:r>
          </a:p>
          <a:p>
            <a:endParaRPr lang="en-US" baseline="0" dirty="0" smtClean="0"/>
          </a:p>
          <a:p>
            <a:r>
              <a:rPr lang="en-US" baseline="0" dirty="0" smtClean="0"/>
              <a:t>This is useful when </a:t>
            </a:r>
            <a:r>
              <a:rPr lang="en-US" dirty="0" smtClean="0"/>
              <a:t>the expertise of one person is superior and little is gained from group discussion.  It also takes a lot less time than group</a:t>
            </a:r>
            <a:r>
              <a:rPr lang="en-US" baseline="0" dirty="0" smtClean="0"/>
              <a:t> discussion.</a:t>
            </a:r>
          </a:p>
          <a:p>
            <a:endParaRPr lang="en-US" baseline="0" dirty="0" smtClean="0"/>
          </a:p>
          <a:p>
            <a:r>
              <a:rPr lang="en-US" baseline="0" dirty="0" smtClean="0"/>
              <a:t>But, it isn’t always as easy as the treasurer making the budget to know who the expert is.  Other members may not agree who the expert is.  Using expert opinion also doesn’t allow employee commitment to implementing the decision and create resentment.  </a:t>
            </a:r>
            <a:endParaRPr lang="en-US" dirty="0" smtClean="0"/>
          </a:p>
          <a:p>
            <a:pPr marL="0" indent="0">
              <a:buFontTx/>
              <a:buNone/>
            </a:pPr>
            <a:endParaRPr lang="en-US" dirty="0" smtClean="0"/>
          </a:p>
          <a:p>
            <a:pPr algn="l"/>
            <a:r>
              <a:rPr lang="en-US" u="none" strike="noStrike" dirty="0" smtClean="0">
                <a:solidFill>
                  <a:srgbClr val="000000"/>
                </a:solidFill>
                <a:effectLst/>
              </a:rPr>
              <a:t/>
            </a:r>
            <a:br>
              <a:rPr lang="en-US" u="none" strike="noStrike" dirty="0" smtClean="0">
                <a:solidFill>
                  <a:srgbClr val="000000"/>
                </a:solidFill>
                <a:effectLst/>
              </a:rPr>
            </a:br>
            <a:r>
              <a:rPr lang="en-US" u="none" strike="noStrike" dirty="0" smtClean="0">
                <a:solidFill>
                  <a:srgbClr val="000000"/>
                </a:solidFill>
                <a:effectLst/>
              </a:rPr>
              <a:t/>
            </a:r>
            <a:br>
              <a:rPr lang="en-US" u="none" strike="noStrike" dirty="0" smtClean="0">
                <a:solidFill>
                  <a:srgbClr val="000000"/>
                </a:solidFill>
                <a:effectLst/>
              </a:rPr>
            </a:br>
            <a:endParaRPr lang="en-US" u="none" strike="noStrike" dirty="0" smtClean="0">
              <a:solidFill>
                <a:srgbClr val="000000"/>
              </a:solidFill>
              <a:effectLst/>
            </a:endParaRPr>
          </a:p>
          <a:p>
            <a:pPr marL="171450" indent="-171450">
              <a:buFontTx/>
              <a:buChar cha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D726F40-EF16-44B2-8C42-1DD4809A3905}" type="slidenum">
              <a:rPr lang="en-US" smtClean="0"/>
              <a:pPr/>
              <a:t>9</a:t>
            </a:fld>
            <a:endParaRPr lang="en-US"/>
          </a:p>
        </p:txBody>
      </p:sp>
    </p:spTree>
    <p:extLst>
      <p:ext uri="{BB962C8B-B14F-4D97-AF65-F5344CB8AC3E}">
        <p14:creationId xmlns:p14="http://schemas.microsoft.com/office/powerpoint/2010/main" val="3171320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4/11/2016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4/11/2016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4/11/2016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hRUxUWBqYD4" TargetMode="External"/><Relationship Id="rId5" Type="http://schemas.openxmlformats.org/officeDocument/2006/relationships/image" Target="../media/image2.jpeg"/><Relationship Id="rId4" Type="http://schemas.openxmlformats.org/officeDocument/2006/relationships/hyperlink" Target="https://www.youtube.com/watch?v=hRUxUWBqYD4"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Presented by The Solutions Group</a:t>
            </a:r>
            <a:endParaRPr lang="en-US" dirty="0"/>
          </a:p>
        </p:txBody>
      </p:sp>
      <p:sp>
        <p:nvSpPr>
          <p:cNvPr id="2" name="Title 1"/>
          <p:cNvSpPr>
            <a:spLocks noGrp="1"/>
          </p:cNvSpPr>
          <p:nvPr>
            <p:ph type="ctrTitle"/>
          </p:nvPr>
        </p:nvSpPr>
        <p:spPr/>
        <p:txBody>
          <a:bodyPr/>
          <a:lstStyle/>
          <a:p>
            <a:r>
              <a:rPr lang="en-US" dirty="0" smtClean="0"/>
              <a:t>Decision Making Tools</a:t>
            </a:r>
            <a:endParaRPr lang="en-US" dirty="0"/>
          </a:p>
        </p:txBody>
      </p:sp>
    </p:spTree>
    <p:extLst>
      <p:ext uri="{BB962C8B-B14F-4D97-AF65-F5344CB8AC3E}">
        <p14:creationId xmlns:p14="http://schemas.microsoft.com/office/powerpoint/2010/main" val="2278599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Rule</a:t>
            </a:r>
            <a:endParaRPr lang="en-US" dirty="0"/>
          </a:p>
        </p:txBody>
      </p:sp>
      <p:sp>
        <p:nvSpPr>
          <p:cNvPr id="3" name="Content Placeholder 2"/>
          <p:cNvSpPr>
            <a:spLocks noGrp="1"/>
          </p:cNvSpPr>
          <p:nvPr>
            <p:ph sz="quarter" idx="1"/>
          </p:nvPr>
        </p:nvSpPr>
        <p:spPr/>
        <p:txBody>
          <a:bodyPr/>
          <a:lstStyle/>
          <a:p>
            <a:pPr marL="342900" marR="0" lvl="0" indent="-342900">
              <a:spcBef>
                <a:spcPts val="0"/>
              </a:spcBef>
              <a:spcAft>
                <a:spcPts val="0"/>
              </a:spcAft>
              <a:buFont typeface="Symbol"/>
              <a:buChar char=""/>
              <a:tabLst>
                <a:tab pos="914400" algn="l"/>
              </a:tabLst>
            </a:pPr>
            <a:r>
              <a:rPr lang="en-US" sz="2800" dirty="0">
                <a:latin typeface="Cambria"/>
                <a:ea typeface="Times New Roman"/>
                <a:cs typeface="Arial"/>
              </a:rPr>
              <a:t>The designated leader makes the final decision</a:t>
            </a:r>
            <a:endParaRPr lang="en-US" sz="2800" dirty="0">
              <a:latin typeface="Times New Roman"/>
              <a:ea typeface="Times New Roman"/>
            </a:endParaRPr>
          </a:p>
          <a:p>
            <a:pPr marL="342900" marR="0" lvl="0" indent="-342900">
              <a:spcBef>
                <a:spcPts val="0"/>
              </a:spcBef>
              <a:spcAft>
                <a:spcPts val="0"/>
              </a:spcAft>
              <a:buFont typeface="Symbol"/>
              <a:buChar char=""/>
              <a:tabLst>
                <a:tab pos="914400" algn="l"/>
              </a:tabLst>
            </a:pPr>
            <a:r>
              <a:rPr lang="en-US" sz="2800" dirty="0">
                <a:latin typeface="Cambria"/>
                <a:ea typeface="Times New Roman"/>
                <a:cs typeface="Arial"/>
              </a:rPr>
              <a:t>The leader should take into account the ideas and suggestions of members</a:t>
            </a:r>
            <a:endParaRPr lang="en-US" sz="2800" dirty="0">
              <a:latin typeface="Times New Roman"/>
              <a:ea typeface="Times New Roman"/>
            </a:endParaRPr>
          </a:p>
          <a:p>
            <a:pPr marL="342900" marR="0" lvl="0" indent="-342900">
              <a:spcBef>
                <a:spcPts val="0"/>
              </a:spcBef>
              <a:spcAft>
                <a:spcPts val="0"/>
              </a:spcAft>
              <a:buFont typeface="Symbol"/>
              <a:buChar char=""/>
              <a:tabLst>
                <a:tab pos="914400" algn="l"/>
              </a:tabLst>
            </a:pPr>
            <a:r>
              <a:rPr lang="en-US" sz="2800" dirty="0">
                <a:latin typeface="Cambria"/>
                <a:ea typeface="Times New Roman"/>
                <a:cs typeface="Arial"/>
              </a:rPr>
              <a:t>Some members may be disappointed if their suggestions aren’t accepted</a:t>
            </a:r>
            <a:endParaRPr lang="en-US" sz="2800" dirty="0">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1953285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95400"/>
            <a:ext cx="7772400" cy="1143000"/>
          </a:xfrm>
        </p:spPr>
        <p:txBody>
          <a:bodyPr>
            <a:normAutofit fontScale="90000"/>
          </a:bodyPr>
          <a:lstStyle/>
          <a:p>
            <a:r>
              <a:rPr lang="en-US" dirty="0" smtClean="0"/>
              <a:t>Poll Question: Which method of decision making is most used by your group for routine decisions?</a:t>
            </a:r>
            <a:endParaRPr lang="en-US" dirty="0"/>
          </a:p>
        </p:txBody>
      </p:sp>
      <p:sp>
        <p:nvSpPr>
          <p:cNvPr id="3" name="Content Placeholder 2"/>
          <p:cNvSpPr>
            <a:spLocks noGrp="1"/>
          </p:cNvSpPr>
          <p:nvPr>
            <p:ph sz="quarter" idx="1"/>
          </p:nvPr>
        </p:nvSpPr>
        <p:spPr>
          <a:xfrm>
            <a:off x="1524000" y="2590800"/>
            <a:ext cx="7162800" cy="3429000"/>
          </a:xfrm>
        </p:spPr>
        <p:txBody>
          <a:bodyPr/>
          <a:lstStyle/>
          <a:p>
            <a:pPr marL="514350" indent="-514350">
              <a:buFont typeface="+mj-lt"/>
              <a:buAutoNum type="alphaLcParenR"/>
            </a:pPr>
            <a:r>
              <a:rPr lang="en-US" b="1" dirty="0"/>
              <a:t>Consensus</a:t>
            </a:r>
            <a:endParaRPr lang="en-US" dirty="0"/>
          </a:p>
          <a:p>
            <a:pPr marL="514350" indent="-514350">
              <a:buFont typeface="+mj-lt"/>
              <a:buAutoNum type="alphaLcParenR"/>
            </a:pPr>
            <a:r>
              <a:rPr lang="en-US" b="1" dirty="0"/>
              <a:t>Majority Vote</a:t>
            </a:r>
            <a:endParaRPr lang="en-US" dirty="0"/>
          </a:p>
          <a:p>
            <a:pPr marL="514350" indent="-514350">
              <a:buFont typeface="+mj-lt"/>
              <a:buAutoNum type="alphaLcParenR"/>
            </a:pPr>
            <a:r>
              <a:rPr lang="en-US" b="1" dirty="0"/>
              <a:t>Minority Decision</a:t>
            </a:r>
            <a:endParaRPr lang="en-US" dirty="0"/>
          </a:p>
          <a:p>
            <a:pPr marL="514350" indent="-514350">
              <a:buFont typeface="+mj-lt"/>
              <a:buAutoNum type="alphaLcParenR"/>
            </a:pPr>
            <a:r>
              <a:rPr lang="en-US" b="1" dirty="0"/>
              <a:t>Expert Opinion</a:t>
            </a:r>
            <a:endParaRPr lang="en-US" dirty="0"/>
          </a:p>
          <a:p>
            <a:pPr marL="514350" indent="-514350">
              <a:buFont typeface="+mj-lt"/>
              <a:buAutoNum type="alphaLcParenR"/>
            </a:pPr>
            <a:r>
              <a:rPr lang="en-US" b="1" dirty="0"/>
              <a:t>Authority Rule</a:t>
            </a:r>
            <a:endParaRPr lang="en-US" dirty="0"/>
          </a:p>
          <a:p>
            <a:endParaRPr lang="en-US" dirty="0"/>
          </a:p>
        </p:txBody>
      </p:sp>
    </p:spTree>
    <p:extLst>
      <p:ext uri="{BB962C8B-B14F-4D97-AF65-F5344CB8AC3E}">
        <p14:creationId xmlns:p14="http://schemas.microsoft.com/office/powerpoint/2010/main" val="343078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6 Basic Steps to Better Decision Making</a:t>
            </a:r>
            <a:endParaRPr lang="en-US" dirty="0"/>
          </a:p>
        </p:txBody>
      </p:sp>
      <p:sp>
        <p:nvSpPr>
          <p:cNvPr id="3" name="Content Placeholder 2"/>
          <p:cNvSpPr>
            <a:spLocks noGrp="1"/>
          </p:cNvSpPr>
          <p:nvPr>
            <p:ph sz="quarter" idx="1"/>
          </p:nvPr>
        </p:nvSpPr>
        <p:spPr/>
        <p:txBody>
          <a:bodyPr/>
          <a:lstStyle/>
          <a:p>
            <a:pPr lvl="0"/>
            <a:r>
              <a:rPr lang="en-US" dirty="0"/>
              <a:t>Define the problem</a:t>
            </a:r>
          </a:p>
          <a:p>
            <a:pPr lvl="0"/>
            <a:r>
              <a:rPr lang="en-US" dirty="0"/>
              <a:t>Gather information</a:t>
            </a:r>
          </a:p>
          <a:p>
            <a:pPr lvl="0"/>
            <a:r>
              <a:rPr lang="en-US" dirty="0"/>
              <a:t>Evaluate the evidence</a:t>
            </a:r>
          </a:p>
          <a:p>
            <a:pPr lvl="0"/>
            <a:r>
              <a:rPr lang="en-US" dirty="0"/>
              <a:t>Consider alternatives and implications</a:t>
            </a:r>
          </a:p>
          <a:p>
            <a:pPr lvl="0"/>
            <a:r>
              <a:rPr lang="en-US" dirty="0"/>
              <a:t>Choose and implement the best alternative</a:t>
            </a:r>
          </a:p>
          <a:p>
            <a:pPr lvl="0"/>
            <a:r>
              <a:rPr lang="en-US" dirty="0"/>
              <a:t>Follow up and evaluate the effectiveness of that choice</a:t>
            </a:r>
          </a:p>
          <a:p>
            <a:pPr marL="0" indent="0">
              <a:buNone/>
            </a:pPr>
            <a:endParaRPr lang="en-US" dirty="0"/>
          </a:p>
        </p:txBody>
      </p:sp>
    </p:spTree>
    <p:extLst>
      <p:ext uri="{BB962C8B-B14F-4D97-AF65-F5344CB8AC3E}">
        <p14:creationId xmlns:p14="http://schemas.microsoft.com/office/powerpoint/2010/main" val="2862930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the Problem</a:t>
            </a:r>
            <a:endParaRPr lang="en-US" dirty="0"/>
          </a:p>
        </p:txBody>
      </p:sp>
      <p:sp>
        <p:nvSpPr>
          <p:cNvPr id="3" name="Content Placeholder 2"/>
          <p:cNvSpPr>
            <a:spLocks noGrp="1"/>
          </p:cNvSpPr>
          <p:nvPr>
            <p:ph sz="quarter" idx="1"/>
          </p:nvPr>
        </p:nvSpPr>
        <p:spPr/>
        <p:txBody>
          <a:bodyPr/>
          <a:lstStyle/>
          <a:p>
            <a:pPr lvl="0"/>
            <a:r>
              <a:rPr lang="en-US" dirty="0"/>
              <a:t>Give symptoms of the situation in order to discover what the real problem is.</a:t>
            </a:r>
          </a:p>
          <a:p>
            <a:pPr lvl="0"/>
            <a:r>
              <a:rPr lang="en-US" dirty="0"/>
              <a:t>Frame or structure the problem.  Remember that any frame leaves us with only a partial view (like windowpanes).  Try several views.</a:t>
            </a:r>
          </a:p>
          <a:p>
            <a:pPr lvl="0"/>
            <a:r>
              <a:rPr lang="en-US" dirty="0"/>
              <a:t>Determine what criteria would cause you to prefer one option over another.</a:t>
            </a:r>
          </a:p>
          <a:p>
            <a:pPr lvl="0"/>
            <a:r>
              <a:rPr lang="en-US" dirty="0"/>
              <a:t>Focus on the most important aspects of any questions.</a:t>
            </a:r>
          </a:p>
          <a:p>
            <a:pPr marL="0" indent="0">
              <a:buNone/>
            </a:pPr>
            <a:endParaRPr lang="en-US" dirty="0"/>
          </a:p>
        </p:txBody>
      </p:sp>
    </p:spTree>
    <p:extLst>
      <p:ext uri="{BB962C8B-B14F-4D97-AF65-F5344CB8AC3E}">
        <p14:creationId xmlns:p14="http://schemas.microsoft.com/office/powerpoint/2010/main" val="3736307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 Information</a:t>
            </a:r>
            <a:endParaRPr lang="en-US" dirty="0"/>
          </a:p>
        </p:txBody>
      </p:sp>
      <p:sp>
        <p:nvSpPr>
          <p:cNvPr id="3" name="Content Placeholder 2"/>
          <p:cNvSpPr>
            <a:spLocks noGrp="1"/>
          </p:cNvSpPr>
          <p:nvPr>
            <p:ph sz="quarter" idx="1"/>
          </p:nvPr>
        </p:nvSpPr>
        <p:spPr/>
        <p:txBody>
          <a:bodyPr>
            <a:normAutofit/>
          </a:bodyPr>
          <a:lstStyle/>
          <a:p>
            <a:pPr lvl="0">
              <a:buClr>
                <a:srgbClr val="D34817"/>
              </a:buClr>
            </a:pPr>
            <a:r>
              <a:rPr lang="en-US" dirty="0">
                <a:solidFill>
                  <a:prstClr val="black"/>
                </a:solidFill>
              </a:rPr>
              <a:t>Decide where you will pursue information about the problem.</a:t>
            </a:r>
          </a:p>
          <a:p>
            <a:pPr lvl="0">
              <a:buClr>
                <a:srgbClr val="D34817"/>
              </a:buClr>
            </a:pPr>
            <a:r>
              <a:rPr lang="en-US" dirty="0">
                <a:solidFill>
                  <a:prstClr val="black"/>
                </a:solidFill>
              </a:rPr>
              <a:t>How will you gather information?  Come up with several possibilities.</a:t>
            </a:r>
          </a:p>
          <a:p>
            <a:pPr lvl="0">
              <a:buClr>
                <a:srgbClr val="D34817"/>
              </a:buClr>
            </a:pPr>
            <a:r>
              <a:rPr lang="en-US" dirty="0">
                <a:solidFill>
                  <a:prstClr val="black"/>
                </a:solidFill>
              </a:rPr>
              <a:t>Research with deliberate effort to avoid overconfidence in what you currently believe.  Beware of the tendency to seek information that will confirm your biases.</a:t>
            </a:r>
          </a:p>
          <a:p>
            <a:pPr lvl="0">
              <a:buClr>
                <a:srgbClr val="D34817"/>
              </a:buClr>
            </a:pPr>
            <a:r>
              <a:rPr lang="en-US" dirty="0">
                <a:solidFill>
                  <a:prstClr val="black"/>
                </a:solidFill>
              </a:rPr>
              <a:t>Look for both knowable facts and reasonable estimates of “</a:t>
            </a:r>
            <a:r>
              <a:rPr lang="en-US" dirty="0" err="1">
                <a:solidFill>
                  <a:prstClr val="black"/>
                </a:solidFill>
              </a:rPr>
              <a:t>unknowables</a:t>
            </a:r>
            <a:r>
              <a:rPr lang="en-US" dirty="0">
                <a:solidFill>
                  <a:prstClr val="black"/>
                </a:solidFill>
              </a:rPr>
              <a:t>.”</a:t>
            </a:r>
          </a:p>
          <a:p>
            <a:pPr marL="0" marR="0" indent="0">
              <a:spcBef>
                <a:spcPts val="0"/>
              </a:spcBef>
              <a:spcAft>
                <a:spcPts val="0"/>
              </a:spcAft>
              <a:buNone/>
            </a:pPr>
            <a:endParaRPr lang="en-US" sz="2800" dirty="0">
              <a:latin typeface="Times New Roman"/>
              <a:ea typeface="Times New Roman"/>
            </a:endParaRPr>
          </a:p>
          <a:p>
            <a:endParaRPr lang="en-US" dirty="0"/>
          </a:p>
        </p:txBody>
      </p:sp>
    </p:spTree>
    <p:extLst>
      <p:ext uri="{BB962C8B-B14F-4D97-AF65-F5344CB8AC3E}">
        <p14:creationId xmlns:p14="http://schemas.microsoft.com/office/powerpoint/2010/main" val="4284831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95400"/>
            <a:ext cx="7772400" cy="1143000"/>
          </a:xfrm>
        </p:spPr>
        <p:txBody>
          <a:bodyPr>
            <a:normAutofit fontScale="90000"/>
          </a:bodyPr>
          <a:lstStyle/>
          <a:p>
            <a:r>
              <a:rPr lang="en-US" dirty="0" smtClean="0"/>
              <a:t>Poll Question: Which of the following statements is a fact?</a:t>
            </a:r>
            <a:endParaRPr lang="en-US" dirty="0"/>
          </a:p>
        </p:txBody>
      </p:sp>
      <p:sp>
        <p:nvSpPr>
          <p:cNvPr id="3" name="Content Placeholder 2"/>
          <p:cNvSpPr>
            <a:spLocks noGrp="1"/>
          </p:cNvSpPr>
          <p:nvPr>
            <p:ph sz="quarter" idx="1"/>
          </p:nvPr>
        </p:nvSpPr>
        <p:spPr>
          <a:xfrm>
            <a:off x="1524000" y="2590800"/>
            <a:ext cx="7162800" cy="3429000"/>
          </a:xfrm>
        </p:spPr>
        <p:txBody>
          <a:bodyPr/>
          <a:lstStyle/>
          <a:p>
            <a:pPr marL="514350" indent="-514350">
              <a:buFont typeface="+mj-lt"/>
              <a:buAutoNum type="alphaLcParenR"/>
            </a:pPr>
            <a:r>
              <a:rPr lang="en-US" b="1" dirty="0" smtClean="0"/>
              <a:t>The new computer system is too hard to learn.</a:t>
            </a:r>
            <a:endParaRPr lang="en-US" dirty="0"/>
          </a:p>
          <a:p>
            <a:pPr marL="514350" indent="-514350">
              <a:buFont typeface="+mj-lt"/>
              <a:buAutoNum type="alphaLcParenR"/>
            </a:pPr>
            <a:r>
              <a:rPr lang="en-US" b="1" dirty="0" smtClean="0"/>
              <a:t>The land around the building is 2/3 of an acre.</a:t>
            </a:r>
            <a:endParaRPr lang="en-US" dirty="0"/>
          </a:p>
          <a:p>
            <a:pPr marL="514350" indent="-514350">
              <a:buFont typeface="+mj-lt"/>
              <a:buAutoNum type="alphaLcParenR"/>
            </a:pPr>
            <a:r>
              <a:rPr lang="en-US" b="1" dirty="0" smtClean="0"/>
              <a:t>A new employee benefit program is too expensive to implement.  </a:t>
            </a:r>
            <a:endParaRPr lang="en-US" dirty="0"/>
          </a:p>
          <a:p>
            <a:endParaRPr lang="en-US" dirty="0"/>
          </a:p>
        </p:txBody>
      </p:sp>
    </p:spTree>
    <p:extLst>
      <p:ext uri="{BB962C8B-B14F-4D97-AF65-F5344CB8AC3E}">
        <p14:creationId xmlns:p14="http://schemas.microsoft.com/office/powerpoint/2010/main" val="1766099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the Evidence</a:t>
            </a:r>
            <a:endParaRPr lang="en-US" dirty="0"/>
          </a:p>
        </p:txBody>
      </p:sp>
      <p:sp>
        <p:nvSpPr>
          <p:cNvPr id="3" name="Content Placeholder 2"/>
          <p:cNvSpPr>
            <a:spLocks noGrp="1"/>
          </p:cNvSpPr>
          <p:nvPr>
            <p:ph sz="quarter" idx="1"/>
          </p:nvPr>
        </p:nvSpPr>
        <p:spPr/>
        <p:txBody>
          <a:bodyPr/>
          <a:lstStyle/>
          <a:p>
            <a:pPr marL="0" marR="0" indent="0">
              <a:spcBef>
                <a:spcPts val="0"/>
              </a:spcBef>
              <a:spcAft>
                <a:spcPts val="0"/>
              </a:spcAft>
              <a:buNone/>
            </a:pPr>
            <a:r>
              <a:rPr lang="en-US" sz="2800" dirty="0">
                <a:latin typeface="Cambria"/>
                <a:ea typeface="Times New Roman"/>
              </a:rPr>
              <a:t>Use agreed upon criteria developed along with definition of the problem.</a:t>
            </a:r>
            <a:endParaRPr lang="en-US" sz="2800" dirty="0">
              <a:latin typeface="Times New Roman"/>
              <a:ea typeface="Times New Roman"/>
            </a:endParaRPr>
          </a:p>
          <a:p>
            <a:pPr marL="0" marR="0" indent="0">
              <a:spcBef>
                <a:spcPts val="0"/>
              </a:spcBef>
              <a:spcAft>
                <a:spcPts val="0"/>
              </a:spcAft>
              <a:buNone/>
            </a:pPr>
            <a:endParaRPr lang="en-US" sz="2800" dirty="0">
              <a:latin typeface="Times New Roman"/>
              <a:ea typeface="Times New Roman"/>
            </a:endParaRPr>
          </a:p>
        </p:txBody>
      </p:sp>
    </p:spTree>
    <p:extLst>
      <p:ext uri="{BB962C8B-B14F-4D97-AF65-F5344CB8AC3E}">
        <p14:creationId xmlns:p14="http://schemas.microsoft.com/office/powerpoint/2010/main" val="2887147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Consider Alternatives and Implications</a:t>
            </a:r>
            <a:r>
              <a:rPr lang="en-US" dirty="0"/>
              <a:t/>
            </a:r>
            <a:br>
              <a:rPr lang="en-US" dirty="0"/>
            </a:br>
            <a:endParaRPr lang="en-US" dirty="0"/>
          </a:p>
        </p:txBody>
      </p:sp>
      <p:sp>
        <p:nvSpPr>
          <p:cNvPr id="3" name="Content Placeholder 2"/>
          <p:cNvSpPr>
            <a:spLocks noGrp="1"/>
          </p:cNvSpPr>
          <p:nvPr>
            <p:ph sz="quarter" idx="1"/>
          </p:nvPr>
        </p:nvSpPr>
        <p:spPr/>
        <p:txBody>
          <a:bodyPr/>
          <a:lstStyle/>
          <a:p>
            <a:pPr lvl="0"/>
            <a:r>
              <a:rPr lang="en-US" dirty="0"/>
              <a:t>Develop alternatives first by brainstorming.</a:t>
            </a:r>
          </a:p>
          <a:p>
            <a:pPr lvl="0"/>
            <a:r>
              <a:rPr lang="en-US" dirty="0"/>
              <a:t>List what others have done before to solve the problem.</a:t>
            </a:r>
          </a:p>
          <a:p>
            <a:pPr lvl="0"/>
            <a:r>
              <a:rPr lang="en-US" dirty="0"/>
              <a:t>Combine strategies.</a:t>
            </a:r>
          </a:p>
          <a:p>
            <a:pPr lvl="0"/>
            <a:r>
              <a:rPr lang="en-US" dirty="0"/>
              <a:t>Ask if there is any benefit to doing nothing.</a:t>
            </a:r>
          </a:p>
          <a:p>
            <a:pPr lvl="0"/>
            <a:r>
              <a:rPr lang="en-US" dirty="0"/>
              <a:t>Consider pursuing the present path more (or less) aggressively.</a:t>
            </a:r>
          </a:p>
          <a:p>
            <a:pPr lvl="0"/>
            <a:r>
              <a:rPr lang="en-US" dirty="0"/>
              <a:t>Collaborate with someone else to use resources you don’t have and to gain support.</a:t>
            </a:r>
          </a:p>
          <a:p>
            <a:pPr marL="0" indent="0">
              <a:buNone/>
            </a:pPr>
            <a:endParaRPr lang="en-US" dirty="0"/>
          </a:p>
        </p:txBody>
      </p:sp>
    </p:spTree>
    <p:extLst>
      <p:ext uri="{BB962C8B-B14F-4D97-AF65-F5344CB8AC3E}">
        <p14:creationId xmlns:p14="http://schemas.microsoft.com/office/powerpoint/2010/main" val="817653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Choose and Implement the Best Alternative</a:t>
            </a:r>
            <a:br>
              <a:rPr lang="en-US" sz="2800" b="1" dirty="0"/>
            </a:br>
            <a:endParaRPr lang="en-US" sz="2800" b="1" dirty="0"/>
          </a:p>
        </p:txBody>
      </p:sp>
      <p:sp>
        <p:nvSpPr>
          <p:cNvPr id="3" name="Content Placeholder 2"/>
          <p:cNvSpPr>
            <a:spLocks noGrp="1"/>
          </p:cNvSpPr>
          <p:nvPr>
            <p:ph sz="quarter" idx="1"/>
          </p:nvPr>
        </p:nvSpPr>
        <p:spPr/>
        <p:txBody>
          <a:bodyPr/>
          <a:lstStyle/>
          <a:p>
            <a:pPr lvl="0"/>
            <a:r>
              <a:rPr lang="en-US" dirty="0" smtClean="0"/>
              <a:t>List </a:t>
            </a:r>
            <a:r>
              <a:rPr lang="en-US" dirty="0"/>
              <a:t>“must haves” and “wants.”  Any solution must fill the “must haves.”</a:t>
            </a:r>
          </a:p>
          <a:p>
            <a:pPr lvl="0"/>
            <a:r>
              <a:rPr lang="en-US" dirty="0"/>
              <a:t>Determine if your solution is feasible, that is, will it work in the real world?</a:t>
            </a:r>
          </a:p>
          <a:p>
            <a:pPr lvl="0"/>
            <a:r>
              <a:rPr lang="en-US" dirty="0"/>
              <a:t>Check for effectiveness, efficiency, direction, recovery, and completeness.</a:t>
            </a:r>
          </a:p>
          <a:p>
            <a:pPr lvl="0"/>
            <a:r>
              <a:rPr lang="en-US" dirty="0"/>
              <a:t>Plan carefully how to set the process in motion.</a:t>
            </a:r>
          </a:p>
          <a:p>
            <a:pPr lvl="0"/>
            <a:r>
              <a:rPr lang="en-US" dirty="0"/>
              <a:t>State who, what, how, and when.  Make responsibility and accountability clear.</a:t>
            </a:r>
          </a:p>
          <a:p>
            <a:endParaRPr lang="en-US" dirty="0"/>
          </a:p>
        </p:txBody>
      </p:sp>
    </p:spTree>
    <p:extLst>
      <p:ext uri="{BB962C8B-B14F-4D97-AF65-F5344CB8AC3E}">
        <p14:creationId xmlns:p14="http://schemas.microsoft.com/office/powerpoint/2010/main" val="3875795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Follow up and evaluate effectiveness of your choice</a:t>
            </a:r>
            <a:endParaRPr lang="en-US" sz="3200" dirty="0"/>
          </a:p>
        </p:txBody>
      </p:sp>
      <p:sp>
        <p:nvSpPr>
          <p:cNvPr id="3" name="Content Placeholder 2"/>
          <p:cNvSpPr>
            <a:spLocks noGrp="1"/>
          </p:cNvSpPr>
          <p:nvPr>
            <p:ph sz="quarter" idx="1"/>
          </p:nvPr>
        </p:nvSpPr>
        <p:spPr/>
        <p:txBody>
          <a:bodyPr/>
          <a:lstStyle/>
          <a:p>
            <a:pPr lvl="0"/>
            <a:r>
              <a:rPr lang="en-US" dirty="0"/>
              <a:t>Schedule time to check back.</a:t>
            </a:r>
          </a:p>
          <a:p>
            <a:pPr lvl="0"/>
            <a:r>
              <a:rPr lang="en-US" dirty="0"/>
              <a:t>Decide criteria you will use.</a:t>
            </a:r>
          </a:p>
          <a:p>
            <a:pPr marL="0" indent="0">
              <a:buNone/>
            </a:pPr>
            <a:endParaRPr lang="en-US" dirty="0"/>
          </a:p>
        </p:txBody>
      </p:sp>
    </p:spTree>
    <p:extLst>
      <p:ext uri="{BB962C8B-B14F-4D97-AF65-F5344CB8AC3E}">
        <p14:creationId xmlns:p14="http://schemas.microsoft.com/office/powerpoint/2010/main" val="194178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for the day</a:t>
            </a:r>
            <a:endParaRPr lang="en-US" dirty="0"/>
          </a:p>
        </p:txBody>
      </p:sp>
      <p:sp>
        <p:nvSpPr>
          <p:cNvPr id="3" name="Content Placeholder 2"/>
          <p:cNvSpPr>
            <a:spLocks noGrp="1"/>
          </p:cNvSpPr>
          <p:nvPr>
            <p:ph sz="quarter" idx="1"/>
          </p:nvPr>
        </p:nvSpPr>
        <p:spPr/>
        <p:txBody>
          <a:bodyPr/>
          <a:lstStyle/>
          <a:p>
            <a:pPr marL="0" marR="0" indent="0">
              <a:spcBef>
                <a:spcPts val="0"/>
              </a:spcBef>
              <a:spcAft>
                <a:spcPts val="0"/>
              </a:spcAft>
              <a:buNone/>
            </a:pPr>
            <a:r>
              <a:rPr lang="en-US" sz="2800" dirty="0">
                <a:latin typeface="Cambria"/>
                <a:ea typeface="Times New Roman"/>
                <a:cs typeface="Arial"/>
              </a:rPr>
              <a:t>Gain tools and techniques to make wise decisions for your organization, quickly and confidently. </a:t>
            </a:r>
            <a:endParaRPr lang="en-US" sz="2800" dirty="0">
              <a:latin typeface="Times New Roman"/>
              <a:ea typeface="Times New Roman"/>
            </a:endParaRPr>
          </a:p>
          <a:p>
            <a:pPr marL="0" indent="0">
              <a:buNone/>
            </a:pPr>
            <a:endParaRPr lang="en-US" dirty="0"/>
          </a:p>
        </p:txBody>
      </p:sp>
    </p:spTree>
    <p:extLst>
      <p:ext uri="{BB962C8B-B14F-4D97-AF65-F5344CB8AC3E}">
        <p14:creationId xmlns:p14="http://schemas.microsoft.com/office/powerpoint/2010/main" val="3868088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Using the Thinking Hats Method</a:t>
            </a:r>
            <a:r>
              <a:rPr lang="en-US"/>
              <a:t/>
            </a:r>
            <a:br>
              <a:rPr lang="en-US"/>
            </a:br>
            <a:endParaRPr lang="en-US"/>
          </a:p>
        </p:txBody>
      </p:sp>
      <p:pic>
        <p:nvPicPr>
          <p:cNvPr id="4" name="Content Placeholder 3"/>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2514600" y="1676400"/>
            <a:ext cx="3652792" cy="2743200"/>
          </a:xfrm>
        </p:spPr>
      </p:pic>
    </p:spTree>
    <p:extLst>
      <p:ext uri="{BB962C8B-B14F-4D97-AF65-F5344CB8AC3E}">
        <p14:creationId xmlns:p14="http://schemas.microsoft.com/office/powerpoint/2010/main" val="2612737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 the blue hat</a:t>
            </a:r>
            <a:endParaRPr lang="en-US" dirty="0"/>
          </a:p>
        </p:txBody>
      </p:sp>
      <p:sp>
        <p:nvSpPr>
          <p:cNvPr id="3" name="Content Placeholder 2"/>
          <p:cNvSpPr>
            <a:spLocks noGrp="1"/>
          </p:cNvSpPr>
          <p:nvPr>
            <p:ph sz="quarter" idx="1"/>
          </p:nvPr>
        </p:nvSpPr>
        <p:spPr/>
        <p:txBody>
          <a:bodyPr>
            <a:normAutofit/>
          </a:bodyPr>
          <a:lstStyle/>
          <a:p>
            <a:r>
              <a:rPr lang="en-US" sz="2800" dirty="0" smtClean="0"/>
              <a:t>Defining </a:t>
            </a:r>
            <a:r>
              <a:rPr lang="en-US" sz="2800" dirty="0"/>
              <a:t>the </a:t>
            </a:r>
            <a:r>
              <a:rPr lang="en-US" sz="2800" dirty="0" smtClean="0"/>
              <a:t>situation</a:t>
            </a:r>
          </a:p>
          <a:p>
            <a:r>
              <a:rPr lang="en-US" sz="2800" dirty="0"/>
              <a:t>L</a:t>
            </a:r>
            <a:r>
              <a:rPr lang="en-US" sz="2800" dirty="0" smtClean="0"/>
              <a:t>aying </a:t>
            </a:r>
            <a:r>
              <a:rPr lang="en-US" sz="2800" dirty="0"/>
              <a:t>out the purpose &amp; what is to be </a:t>
            </a:r>
            <a:r>
              <a:rPr lang="en-US" sz="2800" dirty="0" smtClean="0"/>
              <a:t>achieved</a:t>
            </a:r>
          </a:p>
          <a:p>
            <a:r>
              <a:rPr lang="en-US" sz="2800" dirty="0" smtClean="0"/>
              <a:t>Seeking alternatives</a:t>
            </a:r>
          </a:p>
          <a:p>
            <a:r>
              <a:rPr lang="en-US" sz="2800" dirty="0" smtClean="0"/>
              <a:t>Articulating </a:t>
            </a:r>
            <a:r>
              <a:rPr lang="en-US" sz="2800" dirty="0"/>
              <a:t>a </a:t>
            </a:r>
            <a:r>
              <a:rPr lang="en-US" sz="2800" dirty="0" smtClean="0"/>
              <a:t>summary</a:t>
            </a:r>
          </a:p>
          <a:p>
            <a:r>
              <a:rPr lang="en-US" sz="2800" dirty="0" smtClean="0"/>
              <a:t>Asking </a:t>
            </a:r>
            <a:r>
              <a:rPr lang="en-US" sz="2800" dirty="0"/>
              <a:t>for an outcome or decision</a:t>
            </a:r>
            <a:endParaRPr lang="en-US" dirty="0"/>
          </a:p>
        </p:txBody>
      </p:sp>
    </p:spTree>
    <p:extLst>
      <p:ext uri="{BB962C8B-B14F-4D97-AF65-F5344CB8AC3E}">
        <p14:creationId xmlns:p14="http://schemas.microsoft.com/office/powerpoint/2010/main" val="4251293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 facts and figures</a:t>
            </a:r>
            <a:endParaRPr lang="en-US" dirty="0"/>
          </a:p>
        </p:txBody>
      </p:sp>
      <p:sp>
        <p:nvSpPr>
          <p:cNvPr id="3" name="Content Placeholder 2"/>
          <p:cNvSpPr>
            <a:spLocks noGrp="1"/>
          </p:cNvSpPr>
          <p:nvPr>
            <p:ph sz="quarter" idx="1"/>
          </p:nvPr>
        </p:nvSpPr>
        <p:spPr/>
        <p:txBody>
          <a:bodyPr/>
          <a:lstStyle/>
          <a:p>
            <a:pPr marL="0" indent="0">
              <a:buNone/>
            </a:pPr>
            <a:r>
              <a:rPr lang="en-US" dirty="0" smtClean="0"/>
              <a:t>Practical </a:t>
            </a:r>
            <a:r>
              <a:rPr lang="en-US" dirty="0"/>
              <a:t>statements of </a:t>
            </a:r>
            <a:r>
              <a:rPr lang="en-US" dirty="0" smtClean="0"/>
              <a:t>fact</a:t>
            </a:r>
          </a:p>
          <a:p>
            <a:pPr marL="0" indent="0">
              <a:buNone/>
            </a:pPr>
            <a:r>
              <a:rPr lang="en-US" dirty="0"/>
              <a:t>N</a:t>
            </a:r>
            <a:r>
              <a:rPr lang="en-US" dirty="0" smtClean="0"/>
              <a:t>o </a:t>
            </a:r>
            <a:r>
              <a:rPr lang="en-US" dirty="0"/>
              <a:t>guesses &amp; no </a:t>
            </a:r>
            <a:r>
              <a:rPr lang="en-US" dirty="0" smtClean="0"/>
              <a:t>emotions</a:t>
            </a:r>
          </a:p>
          <a:p>
            <a:pPr marL="0" indent="0">
              <a:buNone/>
            </a:pPr>
            <a:r>
              <a:rPr lang="en-US" dirty="0" smtClean="0"/>
              <a:t>Thinker </a:t>
            </a:r>
            <a:r>
              <a:rPr lang="en-US" dirty="0"/>
              <a:t>should imitate a computer by being neutral &amp; objective.  </a:t>
            </a:r>
            <a:endParaRPr lang="en-US" dirty="0" smtClean="0"/>
          </a:p>
          <a:p>
            <a:pPr marL="0" indent="0">
              <a:buNone/>
            </a:pPr>
            <a:r>
              <a:rPr lang="en-US" dirty="0" smtClean="0"/>
              <a:t>Statements </a:t>
            </a:r>
            <a:r>
              <a:rPr lang="en-US" dirty="0"/>
              <a:t>can include checked and proven facts or facts that are believed to be true but have not yet been fully checked.</a:t>
            </a:r>
          </a:p>
          <a:p>
            <a:endParaRPr lang="en-US" dirty="0"/>
          </a:p>
        </p:txBody>
      </p:sp>
    </p:spTree>
    <p:extLst>
      <p:ext uri="{BB962C8B-B14F-4D97-AF65-F5344CB8AC3E}">
        <p14:creationId xmlns:p14="http://schemas.microsoft.com/office/powerpoint/2010/main" val="2074119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Hat = Feelings</a:t>
            </a:r>
            <a:endParaRPr lang="en-US" dirty="0"/>
          </a:p>
        </p:txBody>
      </p:sp>
      <p:sp>
        <p:nvSpPr>
          <p:cNvPr id="3" name="Content Placeholder 2"/>
          <p:cNvSpPr>
            <a:spLocks noGrp="1"/>
          </p:cNvSpPr>
          <p:nvPr>
            <p:ph sz="quarter" idx="1"/>
          </p:nvPr>
        </p:nvSpPr>
        <p:spPr/>
        <p:txBody>
          <a:bodyPr/>
          <a:lstStyle/>
          <a:p>
            <a:pPr marL="0" indent="0">
              <a:buNone/>
            </a:pPr>
            <a:r>
              <a:rPr lang="en-US" b="1" dirty="0"/>
              <a:t>Red</a:t>
            </a:r>
            <a:r>
              <a:rPr lang="en-US" dirty="0"/>
              <a:t> – purpose of this hat is to express feelings, emotions, &amp; intuition, no need to justify or explain feelings.  </a:t>
            </a:r>
          </a:p>
        </p:txBody>
      </p:sp>
    </p:spTree>
    <p:extLst>
      <p:ext uri="{BB962C8B-B14F-4D97-AF65-F5344CB8AC3E}">
        <p14:creationId xmlns:p14="http://schemas.microsoft.com/office/powerpoint/2010/main" val="1076291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 caution</a:t>
            </a:r>
            <a:endParaRPr lang="en-US" dirty="0"/>
          </a:p>
        </p:txBody>
      </p:sp>
      <p:sp>
        <p:nvSpPr>
          <p:cNvPr id="3" name="Content Placeholder 2"/>
          <p:cNvSpPr>
            <a:spLocks noGrp="1"/>
          </p:cNvSpPr>
          <p:nvPr>
            <p:ph sz="quarter" idx="1"/>
          </p:nvPr>
        </p:nvSpPr>
        <p:spPr/>
        <p:txBody>
          <a:bodyPr/>
          <a:lstStyle/>
          <a:p>
            <a:pPr marL="0" indent="0">
              <a:buNone/>
            </a:pPr>
            <a:r>
              <a:rPr lang="en-US" b="1" dirty="0"/>
              <a:t>Black</a:t>
            </a:r>
            <a:r>
              <a:rPr lang="en-US" dirty="0"/>
              <a:t> = the hat of caution.  The black hat is for being careful.  It stops us from doing things that are illegal, dangerous, unprofitable, polluting, etc.  This is also the hat of survival.  We need to be cautious &amp; know what to avoid. </a:t>
            </a:r>
          </a:p>
        </p:txBody>
      </p:sp>
    </p:spTree>
    <p:extLst>
      <p:ext uri="{BB962C8B-B14F-4D97-AF65-F5344CB8AC3E}">
        <p14:creationId xmlns:p14="http://schemas.microsoft.com/office/powerpoint/2010/main" val="2431493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 benefits</a:t>
            </a:r>
            <a:endParaRPr lang="en-US" dirty="0"/>
          </a:p>
        </p:txBody>
      </p:sp>
      <p:sp>
        <p:nvSpPr>
          <p:cNvPr id="3" name="Content Placeholder 2"/>
          <p:cNvSpPr>
            <a:spLocks noGrp="1"/>
          </p:cNvSpPr>
          <p:nvPr>
            <p:ph sz="quarter" idx="1"/>
          </p:nvPr>
        </p:nvSpPr>
        <p:spPr/>
        <p:txBody>
          <a:bodyPr/>
          <a:lstStyle/>
          <a:p>
            <a:pPr marL="0" indent="0">
              <a:buNone/>
            </a:pPr>
            <a:r>
              <a:rPr lang="en-US" b="1" dirty="0"/>
              <a:t>Yellow</a:t>
            </a:r>
            <a:r>
              <a:rPr lang="en-US" dirty="0"/>
              <a:t> = deliberately setting out to find </a:t>
            </a:r>
            <a:r>
              <a:rPr lang="en-US" u="sng" dirty="0"/>
              <a:t>benefits</a:t>
            </a:r>
            <a:r>
              <a:rPr lang="en-US" dirty="0"/>
              <a:t> of a suggestion (think sunny).  Constructive thinking – Under the yellow hat a thinker deliberately sets out to find whatever benefit there is in a suggestion. There should be some reason for each value put forward.  What are the benefits?  For whom? Yellow hat signals a positive attitude and getting the job done.  Generate alternative approaches &amp; define opportunities.  </a:t>
            </a:r>
          </a:p>
          <a:p>
            <a:endParaRPr lang="en-US" dirty="0"/>
          </a:p>
        </p:txBody>
      </p:sp>
    </p:spTree>
    <p:extLst>
      <p:ext uri="{BB962C8B-B14F-4D97-AF65-F5344CB8AC3E}">
        <p14:creationId xmlns:p14="http://schemas.microsoft.com/office/powerpoint/2010/main" val="1772730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 what’s new?</a:t>
            </a:r>
            <a:endParaRPr lang="en-US" dirty="0"/>
          </a:p>
        </p:txBody>
      </p:sp>
      <p:sp>
        <p:nvSpPr>
          <p:cNvPr id="3" name="Content Placeholder 2"/>
          <p:cNvSpPr>
            <a:spLocks noGrp="1"/>
          </p:cNvSpPr>
          <p:nvPr>
            <p:ph sz="quarter" idx="1"/>
          </p:nvPr>
        </p:nvSpPr>
        <p:spPr/>
        <p:txBody>
          <a:bodyPr/>
          <a:lstStyle/>
          <a:p>
            <a:pPr marL="0" indent="0">
              <a:buNone/>
            </a:pPr>
            <a:r>
              <a:rPr lang="en-US" b="1" dirty="0"/>
              <a:t>Green</a:t>
            </a:r>
            <a:r>
              <a:rPr lang="en-US" dirty="0"/>
              <a:t> = energy, growth, creativity, new ideas, options &amp; alternatives.  Green indicates possibilities &amp; change, new approaches to problems plus the urge to do things in a better way.  Creativity involves provocation, exploration &amp; risk taking.  The green hat allows artificial motivation.  Try to be creative!  Put forth the effort.  In green hat thinking, movement forward is the emphasis.  Movement completely replaces judgment.</a:t>
            </a:r>
          </a:p>
          <a:p>
            <a:endParaRPr lang="en-US" dirty="0"/>
          </a:p>
        </p:txBody>
      </p:sp>
    </p:spTree>
    <p:extLst>
      <p:ext uri="{BB962C8B-B14F-4D97-AF65-F5344CB8AC3E}">
        <p14:creationId xmlns:p14="http://schemas.microsoft.com/office/powerpoint/2010/main" val="2250692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Summarize with Blue Hat</a:t>
            </a:r>
            <a:endParaRPr lang="en-US" dirty="0"/>
          </a:p>
        </p:txBody>
      </p:sp>
      <p:sp>
        <p:nvSpPr>
          <p:cNvPr id="3" name="Content Placeholder 2"/>
          <p:cNvSpPr>
            <a:spLocks noGrp="1"/>
          </p:cNvSpPr>
          <p:nvPr>
            <p:ph sz="quarter" idx="1"/>
          </p:nvPr>
        </p:nvSpPr>
        <p:spPr/>
        <p:txBody>
          <a:bodyPr/>
          <a:lstStyle/>
          <a:p>
            <a:pPr marL="0" indent="0">
              <a:buNone/>
            </a:pPr>
            <a:r>
              <a:rPr lang="en-US" dirty="0"/>
              <a:t>The closing blue hat indicates:</a:t>
            </a:r>
          </a:p>
          <a:p>
            <a:pPr lvl="0"/>
            <a:r>
              <a:rPr lang="en-US" dirty="0"/>
              <a:t>What we have achieved</a:t>
            </a:r>
          </a:p>
          <a:p>
            <a:pPr lvl="0"/>
            <a:r>
              <a:rPr lang="en-US" dirty="0"/>
              <a:t>Outcome</a:t>
            </a:r>
          </a:p>
          <a:p>
            <a:pPr lvl="0"/>
            <a:r>
              <a:rPr lang="en-US" dirty="0"/>
              <a:t>Conclusion</a:t>
            </a:r>
          </a:p>
          <a:p>
            <a:pPr lvl="0"/>
            <a:r>
              <a:rPr lang="en-US" dirty="0"/>
              <a:t>Design</a:t>
            </a:r>
          </a:p>
          <a:p>
            <a:pPr lvl="0"/>
            <a:r>
              <a:rPr lang="en-US" dirty="0"/>
              <a:t>Solution</a:t>
            </a:r>
          </a:p>
          <a:p>
            <a:pPr lvl="0"/>
            <a:r>
              <a:rPr lang="en-US" dirty="0"/>
              <a:t>Next steps </a:t>
            </a:r>
          </a:p>
          <a:p>
            <a:endParaRPr lang="en-US" dirty="0"/>
          </a:p>
        </p:txBody>
      </p:sp>
    </p:spTree>
    <p:extLst>
      <p:ext uri="{BB962C8B-B14F-4D97-AF65-F5344CB8AC3E}">
        <p14:creationId xmlns:p14="http://schemas.microsoft.com/office/powerpoint/2010/main" val="3571833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1823516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Decision Making Methods</a:t>
            </a:r>
            <a:endParaRPr lang="en-US" dirty="0"/>
          </a:p>
        </p:txBody>
      </p:sp>
      <p:sp>
        <p:nvSpPr>
          <p:cNvPr id="3" name="Content Placeholder 2"/>
          <p:cNvSpPr>
            <a:spLocks noGrp="1"/>
          </p:cNvSpPr>
          <p:nvPr>
            <p:ph sz="quarter" idx="1"/>
          </p:nvPr>
        </p:nvSpPr>
        <p:spPr/>
        <p:txBody>
          <a:bodyPr/>
          <a:lstStyle/>
          <a:p>
            <a:r>
              <a:rPr lang="en-US" b="1" dirty="0"/>
              <a:t>Consensus</a:t>
            </a:r>
            <a:endParaRPr lang="en-US" dirty="0"/>
          </a:p>
          <a:p>
            <a:r>
              <a:rPr lang="en-US" b="1" dirty="0"/>
              <a:t>Majority Vote</a:t>
            </a:r>
            <a:endParaRPr lang="en-US" dirty="0"/>
          </a:p>
          <a:p>
            <a:r>
              <a:rPr lang="en-US" b="1" dirty="0"/>
              <a:t>Minority Decision</a:t>
            </a:r>
            <a:endParaRPr lang="en-US" dirty="0"/>
          </a:p>
          <a:p>
            <a:r>
              <a:rPr lang="en-US" b="1" dirty="0"/>
              <a:t>Expert Opinion</a:t>
            </a:r>
            <a:endParaRPr lang="en-US" dirty="0"/>
          </a:p>
          <a:p>
            <a:r>
              <a:rPr lang="en-US" b="1" dirty="0"/>
              <a:t>Authority Rule</a:t>
            </a:r>
            <a:endParaRPr lang="en-US" dirty="0"/>
          </a:p>
          <a:p>
            <a:pPr marL="0" indent="0">
              <a:buNone/>
            </a:pPr>
            <a:endParaRPr lang="en-US" dirty="0"/>
          </a:p>
        </p:txBody>
      </p:sp>
    </p:spTree>
    <p:extLst>
      <p:ext uri="{BB962C8B-B14F-4D97-AF65-F5344CB8AC3E}">
        <p14:creationId xmlns:p14="http://schemas.microsoft.com/office/powerpoint/2010/main" val="1888686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a:hlinkClick r:id="rId4"/>
              </a:rPr>
              <a:t>https://</a:t>
            </a:r>
            <a:r>
              <a:rPr lang="en-US" dirty="0" smtClean="0">
                <a:hlinkClick r:id="rId4"/>
              </a:rPr>
              <a:t>www.youtube.com/watch?v=hRUxUWBqYD4</a:t>
            </a:r>
            <a:r>
              <a:rPr lang="en-US" dirty="0" smtClean="0"/>
              <a:t>  </a:t>
            </a:r>
            <a:endParaRPr lang="en-US" dirty="0"/>
          </a:p>
        </p:txBody>
      </p:sp>
      <p:pic>
        <p:nvPicPr>
          <p:cNvPr id="4" name="hRUxUWBqYD4"/>
          <p:cNvPicPr>
            <a:picLocks noRot="1" noChangeAspect="1"/>
          </p:cNvPicPr>
          <p:nvPr>
            <a:videoFile r:link="rId1"/>
          </p:nvPr>
        </p:nvPicPr>
        <p:blipFill>
          <a:blip r:embed="rId5" cstate="print"/>
          <a:stretch>
            <a:fillRect/>
          </a:stretch>
        </p:blipFill>
        <p:spPr>
          <a:xfrm>
            <a:off x="2286000" y="2143125"/>
            <a:ext cx="4572000" cy="2571750"/>
          </a:xfrm>
          <a:prstGeom prst="rect">
            <a:avLst/>
          </a:prstGeom>
        </p:spPr>
      </p:pic>
    </p:spTree>
    <p:extLst>
      <p:ext uri="{BB962C8B-B14F-4D97-AF65-F5344CB8AC3E}">
        <p14:creationId xmlns:p14="http://schemas.microsoft.com/office/powerpoint/2010/main" val="2744118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Method To Use</a:t>
            </a:r>
            <a:endParaRPr lang="en-US" dirty="0"/>
          </a:p>
        </p:txBody>
      </p:sp>
      <p:sp>
        <p:nvSpPr>
          <p:cNvPr id="3" name="Content Placeholder 2"/>
          <p:cNvSpPr>
            <a:spLocks noGrp="1"/>
          </p:cNvSpPr>
          <p:nvPr>
            <p:ph sz="quarter" idx="1"/>
          </p:nvPr>
        </p:nvSpPr>
        <p:spPr/>
        <p:txBody>
          <a:bodyPr/>
          <a:lstStyle/>
          <a:p>
            <a:r>
              <a:rPr lang="en-US" dirty="0" smtClean="0"/>
              <a:t>How important is the decision?</a:t>
            </a:r>
          </a:p>
          <a:p>
            <a:r>
              <a:rPr lang="en-US" dirty="0" smtClean="0"/>
              <a:t>How much time is available?</a:t>
            </a:r>
          </a:p>
          <a:p>
            <a:r>
              <a:rPr lang="en-US" dirty="0" smtClean="0"/>
              <a:t>What are personal relationships among members of the team?</a:t>
            </a:r>
          </a:p>
          <a:p>
            <a:r>
              <a:rPr lang="en-US" dirty="0" smtClean="0"/>
              <a:t>How many people will be affected by the decision?</a:t>
            </a:r>
          </a:p>
          <a:p>
            <a:r>
              <a:rPr lang="en-US" dirty="0" smtClean="0"/>
              <a:t>How important is group buy-in for implementing the decision?</a:t>
            </a:r>
            <a:endParaRPr lang="en-US" dirty="0"/>
          </a:p>
        </p:txBody>
      </p:sp>
    </p:spTree>
    <p:extLst>
      <p:ext uri="{BB962C8B-B14F-4D97-AF65-F5344CB8AC3E}">
        <p14:creationId xmlns:p14="http://schemas.microsoft.com/office/powerpoint/2010/main" val="2861571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Consensus</a:t>
            </a:r>
            <a:endParaRPr lang="en-US" dirty="0"/>
          </a:p>
        </p:txBody>
      </p:sp>
      <p:sp>
        <p:nvSpPr>
          <p:cNvPr id="3" name="Content Placeholder 2"/>
          <p:cNvSpPr>
            <a:spLocks noGrp="1"/>
          </p:cNvSpPr>
          <p:nvPr>
            <p:ph sz="quarter" idx="1"/>
          </p:nvPr>
        </p:nvSpPr>
        <p:spPr/>
        <p:txBody>
          <a:bodyPr/>
          <a:lstStyle/>
          <a:p>
            <a:pPr lvl="0"/>
            <a:r>
              <a:rPr lang="en-US" dirty="0"/>
              <a:t>A collective group decision that every member is willing to support</a:t>
            </a:r>
          </a:p>
          <a:p>
            <a:pPr lvl="0"/>
            <a:r>
              <a:rPr lang="en-US" dirty="0"/>
              <a:t>Requires a spirit of cooperation </a:t>
            </a:r>
          </a:p>
          <a:p>
            <a:pPr lvl="0"/>
            <a:r>
              <a:rPr lang="en-US" dirty="0"/>
              <a:t>Takes time; can be frustrating</a:t>
            </a:r>
          </a:p>
          <a:p>
            <a:pPr lvl="0"/>
            <a:r>
              <a:rPr lang="en-US" dirty="0"/>
              <a:t>The purest form of consensus is unanimous, but it isn’t always possible to obtain.  Members may support a decision that isn’t their first choice, accepting the fact that it is the best one possible for the group at that time.</a:t>
            </a:r>
          </a:p>
          <a:p>
            <a:endParaRPr lang="en-US" dirty="0"/>
          </a:p>
        </p:txBody>
      </p:sp>
    </p:spTree>
    <p:extLst>
      <p:ext uri="{BB962C8B-B14F-4D97-AF65-F5344CB8AC3E}">
        <p14:creationId xmlns:p14="http://schemas.microsoft.com/office/powerpoint/2010/main" val="3734378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Majority Vote</a:t>
            </a:r>
            <a:endParaRPr lang="en-US" dirty="0"/>
          </a:p>
        </p:txBody>
      </p:sp>
      <p:sp>
        <p:nvSpPr>
          <p:cNvPr id="3" name="Content Placeholder 2"/>
          <p:cNvSpPr>
            <a:spLocks noGrp="1"/>
          </p:cNvSpPr>
          <p:nvPr>
            <p:ph sz="quarter" idx="1"/>
          </p:nvPr>
        </p:nvSpPr>
        <p:spPr/>
        <p:txBody>
          <a:bodyPr/>
          <a:lstStyle/>
          <a:p>
            <a:pPr lvl="0"/>
            <a:r>
              <a:rPr lang="en-US" dirty="0"/>
              <a:t>Requires only the support of a plurality of the members</a:t>
            </a:r>
          </a:p>
          <a:p>
            <a:pPr lvl="0"/>
            <a:r>
              <a:rPr lang="en-US" dirty="0"/>
              <a:t>Quick and easy to reach</a:t>
            </a:r>
          </a:p>
          <a:p>
            <a:pPr lvl="0"/>
            <a:r>
              <a:rPr lang="en-US" dirty="0"/>
              <a:t>Works well on minor issues</a:t>
            </a:r>
          </a:p>
          <a:p>
            <a:pPr lvl="0"/>
            <a:r>
              <a:rPr lang="en-US" dirty="0"/>
              <a:t>Not optimal for important decisions</a:t>
            </a:r>
          </a:p>
          <a:p>
            <a:pPr lvl="0"/>
            <a:r>
              <a:rPr lang="en-US" dirty="0"/>
              <a:t>Leaves a substantial minority unsatisfied and resentful</a:t>
            </a:r>
          </a:p>
          <a:p>
            <a:pPr marL="0" indent="0">
              <a:buNone/>
            </a:pPr>
            <a:endParaRPr lang="en-US" dirty="0"/>
          </a:p>
        </p:txBody>
      </p:sp>
    </p:spTree>
    <p:extLst>
      <p:ext uri="{BB962C8B-B14F-4D97-AF65-F5344CB8AC3E}">
        <p14:creationId xmlns:p14="http://schemas.microsoft.com/office/powerpoint/2010/main" val="868769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Minority Decision</a:t>
            </a:r>
            <a:endParaRPr lang="en-US" dirty="0"/>
          </a:p>
        </p:txBody>
      </p:sp>
      <p:sp>
        <p:nvSpPr>
          <p:cNvPr id="3" name="Content Placeholder 2"/>
          <p:cNvSpPr>
            <a:spLocks noGrp="1"/>
          </p:cNvSpPr>
          <p:nvPr>
            <p:ph sz="quarter" idx="1"/>
          </p:nvPr>
        </p:nvSpPr>
        <p:spPr/>
        <p:txBody>
          <a:bodyPr/>
          <a:lstStyle/>
          <a:p>
            <a:pPr lvl="0"/>
            <a:r>
              <a:rPr lang="en-US" dirty="0"/>
              <a:t>A few members make a decision that affects the entire group</a:t>
            </a:r>
          </a:p>
          <a:p>
            <a:pPr lvl="0"/>
            <a:r>
              <a:rPr lang="en-US" dirty="0"/>
              <a:t>Works if the minority has the confidence of the larger group</a:t>
            </a:r>
          </a:p>
          <a:p>
            <a:pPr lvl="0"/>
            <a:r>
              <a:rPr lang="en-US" dirty="0"/>
              <a:t>Doesn’t take advantage of the entire group’s creative thinking</a:t>
            </a:r>
          </a:p>
          <a:p>
            <a:pPr lvl="0"/>
            <a:r>
              <a:rPr lang="en-US" dirty="0"/>
              <a:t>Expedites issues quickly and easily</a:t>
            </a:r>
          </a:p>
          <a:p>
            <a:pPr marL="0" indent="0">
              <a:buNone/>
            </a:pPr>
            <a:endParaRPr lang="en-US" dirty="0"/>
          </a:p>
        </p:txBody>
      </p:sp>
    </p:spTree>
    <p:extLst>
      <p:ext uri="{BB962C8B-B14F-4D97-AF65-F5344CB8AC3E}">
        <p14:creationId xmlns:p14="http://schemas.microsoft.com/office/powerpoint/2010/main" val="398112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Opinion</a:t>
            </a:r>
            <a:endParaRPr lang="en-US" dirty="0"/>
          </a:p>
        </p:txBody>
      </p:sp>
      <p:sp>
        <p:nvSpPr>
          <p:cNvPr id="3" name="Content Placeholder 2"/>
          <p:cNvSpPr>
            <a:spLocks noGrp="1"/>
          </p:cNvSpPr>
          <p:nvPr>
            <p:ph sz="quarter" idx="1"/>
          </p:nvPr>
        </p:nvSpPr>
        <p:spPr/>
        <p:txBody>
          <a:bodyPr/>
          <a:lstStyle/>
          <a:p>
            <a:pPr lvl="0"/>
            <a:r>
              <a:rPr lang="en-US" dirty="0"/>
              <a:t>Decision by a single person who has the knowledge or skill to make an informed decision</a:t>
            </a:r>
          </a:p>
          <a:p>
            <a:pPr lvl="0"/>
            <a:r>
              <a:rPr lang="en-US" dirty="0"/>
              <a:t>Not always easy to tell who the expert is</a:t>
            </a:r>
          </a:p>
          <a:p>
            <a:pPr lvl="0"/>
            <a:r>
              <a:rPr lang="en-US" dirty="0"/>
              <a:t>Other members may not agree who the expert is</a:t>
            </a:r>
          </a:p>
          <a:p>
            <a:pPr lvl="0"/>
            <a:r>
              <a:rPr lang="en-US" dirty="0"/>
              <a:t>May cause resentment and result in little group buy-in</a:t>
            </a:r>
          </a:p>
          <a:p>
            <a:pPr marL="0" indent="0">
              <a:buNone/>
            </a:pPr>
            <a:endParaRPr lang="en-US" dirty="0"/>
          </a:p>
        </p:txBody>
      </p:sp>
    </p:spTree>
    <p:extLst>
      <p:ext uri="{BB962C8B-B14F-4D97-AF65-F5344CB8AC3E}">
        <p14:creationId xmlns:p14="http://schemas.microsoft.com/office/powerpoint/2010/main" val="81707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674</TotalTime>
  <Words>6297</Words>
  <Application>Microsoft Office PowerPoint</Application>
  <PresentationFormat>On-screen Show (4:3)</PresentationFormat>
  <Paragraphs>360</Paragraphs>
  <Slides>28</Slides>
  <Notes>28</Notes>
  <HiddenSlides>0</HiddenSlides>
  <MMClips>1</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Decision Making Tools</vt:lpstr>
      <vt:lpstr>Goal for the day</vt:lpstr>
      <vt:lpstr>Popular Decision Making Methods</vt:lpstr>
      <vt:lpstr>PowerPoint Presentation</vt:lpstr>
      <vt:lpstr>Choosing a Method To Use</vt:lpstr>
      <vt:lpstr>Consensus</vt:lpstr>
      <vt:lpstr>Majority Vote</vt:lpstr>
      <vt:lpstr>Minority Decision</vt:lpstr>
      <vt:lpstr>Expert Opinion</vt:lpstr>
      <vt:lpstr>Authority Rule</vt:lpstr>
      <vt:lpstr>Poll Question: Which method of decision making is most used by your group for routine decisions?</vt:lpstr>
      <vt:lpstr>6 Basic Steps to Better Decision Making</vt:lpstr>
      <vt:lpstr>Define the Problem</vt:lpstr>
      <vt:lpstr>Gather Information</vt:lpstr>
      <vt:lpstr>Poll Question: Which of the following statements is a fact?</vt:lpstr>
      <vt:lpstr>Evaluate the Evidence</vt:lpstr>
      <vt:lpstr>Consider Alternatives and Implications </vt:lpstr>
      <vt:lpstr>Choose and Implement the Best Alternative </vt:lpstr>
      <vt:lpstr>Follow up and evaluate effectiveness of your choice</vt:lpstr>
      <vt:lpstr>Using the Thinking Hats Method </vt:lpstr>
      <vt:lpstr>Getting Started – the blue hat</vt:lpstr>
      <vt:lpstr>White – facts and figures</vt:lpstr>
      <vt:lpstr>Red Hat = Feelings</vt:lpstr>
      <vt:lpstr>Black = caution</vt:lpstr>
      <vt:lpstr>Yellow = benefits</vt:lpstr>
      <vt:lpstr>Green – what’s new?</vt:lpstr>
      <vt:lpstr>Summarize with Blue Hat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Making Tools</dc:title>
  <dc:creator>Watkins, E anna</dc:creator>
  <cp:lastModifiedBy>Watkins, E Anna</cp:lastModifiedBy>
  <cp:revision>84</cp:revision>
  <cp:lastPrinted>2016-03-25T19:47:29Z</cp:lastPrinted>
  <dcterms:created xsi:type="dcterms:W3CDTF">2006-08-16T00:00:00Z</dcterms:created>
  <dcterms:modified xsi:type="dcterms:W3CDTF">2016-04-11T15:06:17Z</dcterms:modified>
</cp:coreProperties>
</file>