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63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069946-401D-453D-91C2-31075B4516D3}" type="doc">
      <dgm:prSet loTypeId="urn:microsoft.com/office/officeart/2005/8/layout/default#1" loCatId="list" qsTypeId="urn:microsoft.com/office/officeart/2005/8/quickstyle/3d2" qsCatId="3D" csTypeId="urn:microsoft.com/office/officeart/2005/8/colors/colorful2" csCatId="colorful"/>
      <dgm:spPr/>
      <dgm:t>
        <a:bodyPr/>
        <a:lstStyle/>
        <a:p>
          <a:endParaRPr lang="en-US"/>
        </a:p>
      </dgm:t>
    </dgm:pt>
    <dgm:pt modelId="{D0E47534-CFA4-488C-9B9C-09D941C76561}">
      <dgm:prSet custT="1"/>
      <dgm:spPr/>
      <dgm:t>
        <a:bodyPr/>
        <a:lstStyle/>
        <a:p>
          <a:pPr rtl="0"/>
          <a:r>
            <a:rPr lang="en-US" sz="2400" b="1" dirty="0" smtClean="0">
              <a:effectLst>
                <a:outerShdw blurRad="38100" dist="38100" dir="2700000" algn="tl">
                  <a:srgbClr val="000000">
                    <a:alpha val="43137"/>
                  </a:srgbClr>
                </a:outerShdw>
              </a:effectLst>
            </a:rPr>
            <a:t>Availability heuristic</a:t>
          </a:r>
          <a:endParaRPr lang="en-US" sz="2400" b="1" dirty="0">
            <a:effectLst>
              <a:outerShdw blurRad="38100" dist="38100" dir="2700000" algn="tl">
                <a:srgbClr val="000000">
                  <a:alpha val="43137"/>
                </a:srgbClr>
              </a:outerShdw>
            </a:effectLst>
          </a:endParaRPr>
        </a:p>
      </dgm:t>
    </dgm:pt>
    <dgm:pt modelId="{82883C51-3EBB-4798-87A8-F1FF4AF05742}" type="parTrans" cxnId="{7A16065F-E23A-4FBB-B115-BEB736867C77}">
      <dgm:prSet/>
      <dgm:spPr/>
      <dgm:t>
        <a:bodyPr/>
        <a:lstStyle/>
        <a:p>
          <a:endParaRPr lang="en-US"/>
        </a:p>
      </dgm:t>
    </dgm:pt>
    <dgm:pt modelId="{2A842FAE-B4FC-4610-B490-5FED296D95DE}" type="sibTrans" cxnId="{7A16065F-E23A-4FBB-B115-BEB736867C77}">
      <dgm:prSet/>
      <dgm:spPr/>
      <dgm:t>
        <a:bodyPr/>
        <a:lstStyle/>
        <a:p>
          <a:endParaRPr lang="en-US"/>
        </a:p>
      </dgm:t>
    </dgm:pt>
    <dgm:pt modelId="{3A4BE013-5090-44CD-96C3-F8BC50AD8251}">
      <dgm:prSet custT="1"/>
      <dgm:spPr/>
      <dgm:t>
        <a:bodyPr/>
        <a:lstStyle/>
        <a:p>
          <a:pPr rtl="0"/>
          <a:r>
            <a:rPr lang="en-US" sz="2200" b="1" dirty="0" smtClean="0">
              <a:effectLst>
                <a:outerShdw blurRad="38100" dist="38100" dir="2700000" algn="tl">
                  <a:srgbClr val="000000">
                    <a:alpha val="43137"/>
                  </a:srgbClr>
                </a:outerShdw>
              </a:effectLst>
            </a:rPr>
            <a:t>Representativeness heuristic</a:t>
          </a:r>
          <a:endParaRPr lang="en-US" sz="2200" b="1" dirty="0">
            <a:effectLst>
              <a:outerShdw blurRad="38100" dist="38100" dir="2700000" algn="tl">
                <a:srgbClr val="000000">
                  <a:alpha val="43137"/>
                </a:srgbClr>
              </a:outerShdw>
            </a:effectLst>
          </a:endParaRPr>
        </a:p>
      </dgm:t>
    </dgm:pt>
    <dgm:pt modelId="{C088CA3C-1518-49F7-A148-7FB489A717B5}" type="parTrans" cxnId="{13936EC6-F530-4CD3-ACDA-86909765A25C}">
      <dgm:prSet/>
      <dgm:spPr/>
      <dgm:t>
        <a:bodyPr/>
        <a:lstStyle/>
        <a:p>
          <a:endParaRPr lang="en-US"/>
        </a:p>
      </dgm:t>
    </dgm:pt>
    <dgm:pt modelId="{C3CD0135-2301-47AB-82CD-DD329791C80C}" type="sibTrans" cxnId="{13936EC6-F530-4CD3-ACDA-86909765A25C}">
      <dgm:prSet/>
      <dgm:spPr/>
      <dgm:t>
        <a:bodyPr/>
        <a:lstStyle/>
        <a:p>
          <a:endParaRPr lang="en-US"/>
        </a:p>
      </dgm:t>
    </dgm:pt>
    <dgm:pt modelId="{96FDB427-F07E-417D-A4C6-4CAF88FDF5F2}">
      <dgm:prSet custT="1"/>
      <dgm:spPr/>
      <dgm:t>
        <a:bodyPr/>
        <a:lstStyle/>
        <a:p>
          <a:pPr rtl="0"/>
          <a:r>
            <a:rPr lang="en-US" sz="2400" b="1" dirty="0" smtClean="0">
              <a:effectLst>
                <a:outerShdw blurRad="38100" dist="38100" dir="2700000" algn="tl">
                  <a:srgbClr val="000000">
                    <a:alpha val="43137"/>
                  </a:srgbClr>
                </a:outerShdw>
              </a:effectLst>
            </a:rPr>
            <a:t>Confirmation bias</a:t>
          </a:r>
          <a:endParaRPr lang="en-US" sz="2400" b="1" dirty="0">
            <a:effectLst>
              <a:outerShdw blurRad="38100" dist="38100" dir="2700000" algn="tl">
                <a:srgbClr val="000000">
                  <a:alpha val="43137"/>
                </a:srgbClr>
              </a:outerShdw>
            </a:effectLst>
          </a:endParaRPr>
        </a:p>
      </dgm:t>
    </dgm:pt>
    <dgm:pt modelId="{A336D7FE-DBDA-44B0-B193-42097DBC6BFB}" type="parTrans" cxnId="{22BD1BE7-FEB2-40AA-A6EF-60DAC5C55726}">
      <dgm:prSet/>
      <dgm:spPr/>
      <dgm:t>
        <a:bodyPr/>
        <a:lstStyle/>
        <a:p>
          <a:endParaRPr lang="en-US"/>
        </a:p>
      </dgm:t>
    </dgm:pt>
    <dgm:pt modelId="{1A237A36-1673-4A78-A720-DB5257863BD2}" type="sibTrans" cxnId="{22BD1BE7-FEB2-40AA-A6EF-60DAC5C55726}">
      <dgm:prSet/>
      <dgm:spPr/>
      <dgm:t>
        <a:bodyPr/>
        <a:lstStyle/>
        <a:p>
          <a:endParaRPr lang="en-US"/>
        </a:p>
      </dgm:t>
    </dgm:pt>
    <dgm:pt modelId="{D0B3E75B-BD6C-4AAA-A498-D917E59AA2F0}">
      <dgm:prSet custT="1"/>
      <dgm:spPr/>
      <dgm:t>
        <a:bodyPr/>
        <a:lstStyle/>
        <a:p>
          <a:pPr rtl="0"/>
          <a:r>
            <a:rPr lang="en-US" sz="2400" b="1" dirty="0" smtClean="0">
              <a:effectLst>
                <a:outerShdw blurRad="38100" dist="38100" dir="2700000" algn="tl">
                  <a:srgbClr val="000000">
                    <a:alpha val="43137"/>
                  </a:srgbClr>
                </a:outerShdw>
              </a:effectLst>
            </a:rPr>
            <a:t>Anchoring bias</a:t>
          </a:r>
          <a:endParaRPr lang="en-US" sz="2400" b="1" dirty="0">
            <a:effectLst>
              <a:outerShdw blurRad="38100" dist="38100" dir="2700000" algn="tl">
                <a:srgbClr val="000000">
                  <a:alpha val="43137"/>
                </a:srgbClr>
              </a:outerShdw>
            </a:effectLst>
          </a:endParaRPr>
        </a:p>
      </dgm:t>
    </dgm:pt>
    <dgm:pt modelId="{FF7033A6-477D-4349-BBB5-2AE964B8A2C0}" type="parTrans" cxnId="{9C4A9420-A533-44EA-9B99-790ACFF4DDDD}">
      <dgm:prSet/>
      <dgm:spPr/>
      <dgm:t>
        <a:bodyPr/>
        <a:lstStyle/>
        <a:p>
          <a:endParaRPr lang="en-US"/>
        </a:p>
      </dgm:t>
    </dgm:pt>
    <dgm:pt modelId="{D8DE2FD7-52E8-479C-8AFF-7E438121584D}" type="sibTrans" cxnId="{9C4A9420-A533-44EA-9B99-790ACFF4DDDD}">
      <dgm:prSet/>
      <dgm:spPr/>
      <dgm:t>
        <a:bodyPr/>
        <a:lstStyle/>
        <a:p>
          <a:endParaRPr lang="en-US"/>
        </a:p>
      </dgm:t>
    </dgm:pt>
    <dgm:pt modelId="{4AA25B41-A305-4FB5-9D3D-22DA9AD469C7}">
      <dgm:prSet custT="1"/>
      <dgm:spPr/>
      <dgm:t>
        <a:bodyPr/>
        <a:lstStyle/>
        <a:p>
          <a:pPr rtl="0"/>
          <a:r>
            <a:rPr lang="en-US" sz="2400" b="1" dirty="0" smtClean="0">
              <a:effectLst>
                <a:outerShdw blurRad="38100" dist="38100" dir="2700000" algn="tl">
                  <a:srgbClr val="000000">
                    <a:alpha val="43137"/>
                  </a:srgbClr>
                </a:outerShdw>
              </a:effectLst>
            </a:rPr>
            <a:t>Overconfidence bias</a:t>
          </a:r>
          <a:endParaRPr lang="en-US" sz="2400" b="1" dirty="0">
            <a:effectLst>
              <a:outerShdw blurRad="38100" dist="38100" dir="2700000" algn="tl">
                <a:srgbClr val="000000">
                  <a:alpha val="43137"/>
                </a:srgbClr>
              </a:outerShdw>
            </a:effectLst>
          </a:endParaRPr>
        </a:p>
      </dgm:t>
    </dgm:pt>
    <dgm:pt modelId="{88338F64-B239-4A56-99B3-8E56ACF12FF1}" type="parTrans" cxnId="{D7110215-3F77-4F6F-8524-E5FEA2A2E95E}">
      <dgm:prSet/>
      <dgm:spPr/>
      <dgm:t>
        <a:bodyPr/>
        <a:lstStyle/>
        <a:p>
          <a:endParaRPr lang="en-US"/>
        </a:p>
      </dgm:t>
    </dgm:pt>
    <dgm:pt modelId="{56708286-31C5-4485-B9F0-9003B357C042}" type="sibTrans" cxnId="{D7110215-3F77-4F6F-8524-E5FEA2A2E95E}">
      <dgm:prSet/>
      <dgm:spPr/>
      <dgm:t>
        <a:bodyPr/>
        <a:lstStyle/>
        <a:p>
          <a:endParaRPr lang="en-US"/>
        </a:p>
      </dgm:t>
    </dgm:pt>
    <dgm:pt modelId="{5D8B0A45-941E-4D63-A0E7-9978D556D59A}">
      <dgm:prSet custT="1"/>
      <dgm:spPr/>
      <dgm:t>
        <a:bodyPr/>
        <a:lstStyle/>
        <a:p>
          <a:pPr rtl="0"/>
          <a:r>
            <a:rPr lang="en-US" sz="2400" b="1" dirty="0" smtClean="0">
              <a:effectLst>
                <a:outerShdw blurRad="38100" dist="38100" dir="2700000" algn="tl">
                  <a:srgbClr val="000000">
                    <a:alpha val="43137"/>
                  </a:srgbClr>
                </a:outerShdw>
              </a:effectLst>
            </a:rPr>
            <a:t>Hindsight bias</a:t>
          </a:r>
          <a:endParaRPr lang="en-US" sz="2400" b="1" dirty="0">
            <a:effectLst>
              <a:outerShdw blurRad="38100" dist="38100" dir="2700000" algn="tl">
                <a:srgbClr val="000000">
                  <a:alpha val="43137"/>
                </a:srgbClr>
              </a:outerShdw>
            </a:effectLst>
          </a:endParaRPr>
        </a:p>
      </dgm:t>
    </dgm:pt>
    <dgm:pt modelId="{E4539D88-52E3-492A-89DF-95929921ADA0}" type="parTrans" cxnId="{B719339B-240D-4D48-A87E-4E00DE0C02C1}">
      <dgm:prSet/>
      <dgm:spPr/>
      <dgm:t>
        <a:bodyPr/>
        <a:lstStyle/>
        <a:p>
          <a:endParaRPr lang="en-US"/>
        </a:p>
      </dgm:t>
    </dgm:pt>
    <dgm:pt modelId="{A8361E7D-DF3D-4A54-B1A3-42059CDA0246}" type="sibTrans" cxnId="{B719339B-240D-4D48-A87E-4E00DE0C02C1}">
      <dgm:prSet/>
      <dgm:spPr/>
      <dgm:t>
        <a:bodyPr/>
        <a:lstStyle/>
        <a:p>
          <a:endParaRPr lang="en-US"/>
        </a:p>
      </dgm:t>
    </dgm:pt>
    <dgm:pt modelId="{D4034D2A-AFB5-4714-857D-BC14462CC2E2}">
      <dgm:prSet custT="1"/>
      <dgm:spPr/>
      <dgm:t>
        <a:bodyPr/>
        <a:lstStyle/>
        <a:p>
          <a:pPr rtl="0"/>
          <a:r>
            <a:rPr lang="en-US" sz="2400" b="1" dirty="0" smtClean="0">
              <a:effectLst>
                <a:outerShdw blurRad="38100" dist="38100" dir="2700000" algn="tl">
                  <a:srgbClr val="000000">
                    <a:alpha val="43137"/>
                  </a:srgbClr>
                </a:outerShdw>
              </a:effectLst>
            </a:rPr>
            <a:t>Framing bias</a:t>
          </a:r>
          <a:endParaRPr lang="en-US" sz="2400" b="1" dirty="0">
            <a:effectLst>
              <a:outerShdw blurRad="38100" dist="38100" dir="2700000" algn="tl">
                <a:srgbClr val="000000">
                  <a:alpha val="43137"/>
                </a:srgbClr>
              </a:outerShdw>
            </a:effectLst>
          </a:endParaRPr>
        </a:p>
      </dgm:t>
    </dgm:pt>
    <dgm:pt modelId="{B5B8F960-DEAA-4FB2-95DC-FE9EB5EC4D2E}" type="parTrans" cxnId="{EB419311-9684-461F-BC8F-DF9E7DEB4AE6}">
      <dgm:prSet/>
      <dgm:spPr/>
      <dgm:t>
        <a:bodyPr/>
        <a:lstStyle/>
        <a:p>
          <a:endParaRPr lang="en-US"/>
        </a:p>
      </dgm:t>
    </dgm:pt>
    <dgm:pt modelId="{648D4E9D-8189-4769-8816-1D7562D984AA}" type="sibTrans" cxnId="{EB419311-9684-461F-BC8F-DF9E7DEB4AE6}">
      <dgm:prSet/>
      <dgm:spPr/>
      <dgm:t>
        <a:bodyPr/>
        <a:lstStyle/>
        <a:p>
          <a:endParaRPr lang="en-US"/>
        </a:p>
      </dgm:t>
    </dgm:pt>
    <dgm:pt modelId="{977F4B7F-23CE-48C7-B84C-CBF1BABEBEEA}">
      <dgm:prSet custT="1"/>
      <dgm:spPr/>
      <dgm:t>
        <a:bodyPr/>
        <a:lstStyle/>
        <a:p>
          <a:pPr rtl="0"/>
          <a:r>
            <a:rPr lang="en-US" sz="2400" b="1" dirty="0" smtClean="0">
              <a:effectLst>
                <a:outerShdw blurRad="38100" dist="38100" dir="2700000" algn="tl">
                  <a:srgbClr val="000000">
                    <a:alpha val="43137"/>
                  </a:srgbClr>
                </a:outerShdw>
              </a:effectLst>
            </a:rPr>
            <a:t>Escalation bias </a:t>
          </a:r>
          <a:endParaRPr lang="en-US" sz="2400" b="1" dirty="0">
            <a:effectLst>
              <a:outerShdw blurRad="38100" dist="38100" dir="2700000" algn="tl">
                <a:srgbClr val="000000">
                  <a:alpha val="43137"/>
                </a:srgbClr>
              </a:outerShdw>
            </a:effectLst>
          </a:endParaRPr>
        </a:p>
      </dgm:t>
    </dgm:pt>
    <dgm:pt modelId="{2DD25A76-2384-4B74-BFCB-0996976FAB4D}" type="parTrans" cxnId="{42A7380C-354C-4CD0-862A-83FDCED337E3}">
      <dgm:prSet/>
      <dgm:spPr/>
      <dgm:t>
        <a:bodyPr/>
        <a:lstStyle/>
        <a:p>
          <a:endParaRPr lang="en-US"/>
        </a:p>
      </dgm:t>
    </dgm:pt>
    <dgm:pt modelId="{B4BE5C8F-23E9-45B2-9940-9584F230F690}" type="sibTrans" cxnId="{42A7380C-354C-4CD0-862A-83FDCED337E3}">
      <dgm:prSet/>
      <dgm:spPr/>
      <dgm:t>
        <a:bodyPr/>
        <a:lstStyle/>
        <a:p>
          <a:endParaRPr lang="en-US"/>
        </a:p>
      </dgm:t>
    </dgm:pt>
    <dgm:pt modelId="{F4B718D4-A048-45DD-8C87-B26843DE28DA}" type="pres">
      <dgm:prSet presAssocID="{D7069946-401D-453D-91C2-31075B4516D3}" presName="diagram" presStyleCnt="0">
        <dgm:presLayoutVars>
          <dgm:dir/>
          <dgm:resizeHandles val="exact"/>
        </dgm:presLayoutVars>
      </dgm:prSet>
      <dgm:spPr/>
      <dgm:t>
        <a:bodyPr/>
        <a:lstStyle/>
        <a:p>
          <a:endParaRPr lang="en-US"/>
        </a:p>
      </dgm:t>
    </dgm:pt>
    <dgm:pt modelId="{64047E45-3353-41EF-B09A-23BD98CD8002}" type="pres">
      <dgm:prSet presAssocID="{D0E47534-CFA4-488C-9B9C-09D941C76561}" presName="node" presStyleLbl="node1" presStyleIdx="0" presStyleCnt="8">
        <dgm:presLayoutVars>
          <dgm:bulletEnabled val="1"/>
        </dgm:presLayoutVars>
      </dgm:prSet>
      <dgm:spPr/>
      <dgm:t>
        <a:bodyPr/>
        <a:lstStyle/>
        <a:p>
          <a:endParaRPr lang="en-US"/>
        </a:p>
      </dgm:t>
    </dgm:pt>
    <dgm:pt modelId="{7A69A6D4-C5DD-4E94-BCAB-B1EFB5DD6E75}" type="pres">
      <dgm:prSet presAssocID="{2A842FAE-B4FC-4610-B490-5FED296D95DE}" presName="sibTrans" presStyleCnt="0"/>
      <dgm:spPr/>
      <dgm:t>
        <a:bodyPr/>
        <a:lstStyle/>
        <a:p>
          <a:endParaRPr lang="en-US"/>
        </a:p>
      </dgm:t>
    </dgm:pt>
    <dgm:pt modelId="{049C1356-221B-42EB-B320-BC55FEB3EC74}" type="pres">
      <dgm:prSet presAssocID="{3A4BE013-5090-44CD-96C3-F8BC50AD8251}" presName="node" presStyleLbl="node1" presStyleIdx="1" presStyleCnt="8">
        <dgm:presLayoutVars>
          <dgm:bulletEnabled val="1"/>
        </dgm:presLayoutVars>
      </dgm:prSet>
      <dgm:spPr/>
      <dgm:t>
        <a:bodyPr/>
        <a:lstStyle/>
        <a:p>
          <a:endParaRPr lang="en-US"/>
        </a:p>
      </dgm:t>
    </dgm:pt>
    <dgm:pt modelId="{89296A87-75BD-409E-AF51-B8B6F0FA08B1}" type="pres">
      <dgm:prSet presAssocID="{C3CD0135-2301-47AB-82CD-DD329791C80C}" presName="sibTrans" presStyleCnt="0"/>
      <dgm:spPr/>
      <dgm:t>
        <a:bodyPr/>
        <a:lstStyle/>
        <a:p>
          <a:endParaRPr lang="en-US"/>
        </a:p>
      </dgm:t>
    </dgm:pt>
    <dgm:pt modelId="{A1951F63-7B77-47EA-9FBE-37AAE7ACC224}" type="pres">
      <dgm:prSet presAssocID="{96FDB427-F07E-417D-A4C6-4CAF88FDF5F2}" presName="node" presStyleLbl="node1" presStyleIdx="2" presStyleCnt="8">
        <dgm:presLayoutVars>
          <dgm:bulletEnabled val="1"/>
        </dgm:presLayoutVars>
      </dgm:prSet>
      <dgm:spPr/>
      <dgm:t>
        <a:bodyPr/>
        <a:lstStyle/>
        <a:p>
          <a:endParaRPr lang="en-US"/>
        </a:p>
      </dgm:t>
    </dgm:pt>
    <dgm:pt modelId="{50EC555B-9E85-4620-9D1B-FBFAA9354BFB}" type="pres">
      <dgm:prSet presAssocID="{1A237A36-1673-4A78-A720-DB5257863BD2}" presName="sibTrans" presStyleCnt="0"/>
      <dgm:spPr/>
      <dgm:t>
        <a:bodyPr/>
        <a:lstStyle/>
        <a:p>
          <a:endParaRPr lang="en-US"/>
        </a:p>
      </dgm:t>
    </dgm:pt>
    <dgm:pt modelId="{62922F4A-CB8F-44CD-ACB7-4772A9DFAD7E}" type="pres">
      <dgm:prSet presAssocID="{D0B3E75B-BD6C-4AAA-A498-D917E59AA2F0}" presName="node" presStyleLbl="node1" presStyleIdx="3" presStyleCnt="8">
        <dgm:presLayoutVars>
          <dgm:bulletEnabled val="1"/>
        </dgm:presLayoutVars>
      </dgm:prSet>
      <dgm:spPr/>
      <dgm:t>
        <a:bodyPr/>
        <a:lstStyle/>
        <a:p>
          <a:endParaRPr lang="en-US"/>
        </a:p>
      </dgm:t>
    </dgm:pt>
    <dgm:pt modelId="{2F50A68B-ABB8-4758-8FA5-EBD01F050C20}" type="pres">
      <dgm:prSet presAssocID="{D8DE2FD7-52E8-479C-8AFF-7E438121584D}" presName="sibTrans" presStyleCnt="0"/>
      <dgm:spPr/>
      <dgm:t>
        <a:bodyPr/>
        <a:lstStyle/>
        <a:p>
          <a:endParaRPr lang="en-US"/>
        </a:p>
      </dgm:t>
    </dgm:pt>
    <dgm:pt modelId="{F7A1D8FA-DFDC-45F1-AD0F-41B24E9F6C73}" type="pres">
      <dgm:prSet presAssocID="{4AA25B41-A305-4FB5-9D3D-22DA9AD469C7}" presName="node" presStyleLbl="node1" presStyleIdx="4" presStyleCnt="8">
        <dgm:presLayoutVars>
          <dgm:bulletEnabled val="1"/>
        </dgm:presLayoutVars>
      </dgm:prSet>
      <dgm:spPr/>
      <dgm:t>
        <a:bodyPr/>
        <a:lstStyle/>
        <a:p>
          <a:endParaRPr lang="en-US"/>
        </a:p>
      </dgm:t>
    </dgm:pt>
    <dgm:pt modelId="{3D4C5E38-323D-408D-A438-635F14578E92}" type="pres">
      <dgm:prSet presAssocID="{56708286-31C5-4485-B9F0-9003B357C042}" presName="sibTrans" presStyleCnt="0"/>
      <dgm:spPr/>
      <dgm:t>
        <a:bodyPr/>
        <a:lstStyle/>
        <a:p>
          <a:endParaRPr lang="en-US"/>
        </a:p>
      </dgm:t>
    </dgm:pt>
    <dgm:pt modelId="{A169F7C4-424C-4E3D-9843-883063A27AD1}" type="pres">
      <dgm:prSet presAssocID="{5D8B0A45-941E-4D63-A0E7-9978D556D59A}" presName="node" presStyleLbl="node1" presStyleIdx="5" presStyleCnt="8">
        <dgm:presLayoutVars>
          <dgm:bulletEnabled val="1"/>
        </dgm:presLayoutVars>
      </dgm:prSet>
      <dgm:spPr/>
      <dgm:t>
        <a:bodyPr/>
        <a:lstStyle/>
        <a:p>
          <a:endParaRPr lang="en-US"/>
        </a:p>
      </dgm:t>
    </dgm:pt>
    <dgm:pt modelId="{AB4B5649-4639-4965-80D6-EEF0EE64146D}" type="pres">
      <dgm:prSet presAssocID="{A8361E7D-DF3D-4A54-B1A3-42059CDA0246}" presName="sibTrans" presStyleCnt="0"/>
      <dgm:spPr/>
      <dgm:t>
        <a:bodyPr/>
        <a:lstStyle/>
        <a:p>
          <a:endParaRPr lang="en-US"/>
        </a:p>
      </dgm:t>
    </dgm:pt>
    <dgm:pt modelId="{AF83AFE0-C23D-492B-A294-EADDC8FCE91C}" type="pres">
      <dgm:prSet presAssocID="{D4034D2A-AFB5-4714-857D-BC14462CC2E2}" presName="node" presStyleLbl="node1" presStyleIdx="6" presStyleCnt="8">
        <dgm:presLayoutVars>
          <dgm:bulletEnabled val="1"/>
        </dgm:presLayoutVars>
      </dgm:prSet>
      <dgm:spPr/>
      <dgm:t>
        <a:bodyPr/>
        <a:lstStyle/>
        <a:p>
          <a:endParaRPr lang="en-US"/>
        </a:p>
      </dgm:t>
    </dgm:pt>
    <dgm:pt modelId="{2AE79580-1015-46DA-9F34-CEB9D665907E}" type="pres">
      <dgm:prSet presAssocID="{648D4E9D-8189-4769-8816-1D7562D984AA}" presName="sibTrans" presStyleCnt="0"/>
      <dgm:spPr/>
      <dgm:t>
        <a:bodyPr/>
        <a:lstStyle/>
        <a:p>
          <a:endParaRPr lang="en-US"/>
        </a:p>
      </dgm:t>
    </dgm:pt>
    <dgm:pt modelId="{01299A4F-9348-481F-A289-9B34952D22FC}" type="pres">
      <dgm:prSet presAssocID="{977F4B7F-23CE-48C7-B84C-CBF1BABEBEEA}" presName="node" presStyleLbl="node1" presStyleIdx="7" presStyleCnt="8">
        <dgm:presLayoutVars>
          <dgm:bulletEnabled val="1"/>
        </dgm:presLayoutVars>
      </dgm:prSet>
      <dgm:spPr/>
      <dgm:t>
        <a:bodyPr/>
        <a:lstStyle/>
        <a:p>
          <a:endParaRPr lang="en-US"/>
        </a:p>
      </dgm:t>
    </dgm:pt>
  </dgm:ptLst>
  <dgm:cxnLst>
    <dgm:cxn modelId="{70D5FE74-2316-4CA8-BFA8-33AA03C6846B}" type="presOf" srcId="{D7069946-401D-453D-91C2-31075B4516D3}" destId="{F4B718D4-A048-45DD-8C87-B26843DE28DA}" srcOrd="0" destOrd="0" presId="urn:microsoft.com/office/officeart/2005/8/layout/default#1"/>
    <dgm:cxn modelId="{289A7384-1109-47A0-954E-D64BD4556B8D}" type="presOf" srcId="{96FDB427-F07E-417D-A4C6-4CAF88FDF5F2}" destId="{A1951F63-7B77-47EA-9FBE-37AAE7ACC224}" srcOrd="0" destOrd="0" presId="urn:microsoft.com/office/officeart/2005/8/layout/default#1"/>
    <dgm:cxn modelId="{42A7380C-354C-4CD0-862A-83FDCED337E3}" srcId="{D7069946-401D-453D-91C2-31075B4516D3}" destId="{977F4B7F-23CE-48C7-B84C-CBF1BABEBEEA}" srcOrd="7" destOrd="0" parTransId="{2DD25A76-2384-4B74-BFCB-0996976FAB4D}" sibTransId="{B4BE5C8F-23E9-45B2-9940-9584F230F690}"/>
    <dgm:cxn modelId="{3D176ADA-0E69-431D-A7FD-1979998ECA43}" type="presOf" srcId="{D4034D2A-AFB5-4714-857D-BC14462CC2E2}" destId="{AF83AFE0-C23D-492B-A294-EADDC8FCE91C}" srcOrd="0" destOrd="0" presId="urn:microsoft.com/office/officeart/2005/8/layout/default#1"/>
    <dgm:cxn modelId="{FDF1ABD3-F316-44F9-86F0-F14697356B7A}" type="presOf" srcId="{D0E47534-CFA4-488C-9B9C-09D941C76561}" destId="{64047E45-3353-41EF-B09A-23BD98CD8002}" srcOrd="0" destOrd="0" presId="urn:microsoft.com/office/officeart/2005/8/layout/default#1"/>
    <dgm:cxn modelId="{7A16065F-E23A-4FBB-B115-BEB736867C77}" srcId="{D7069946-401D-453D-91C2-31075B4516D3}" destId="{D0E47534-CFA4-488C-9B9C-09D941C76561}" srcOrd="0" destOrd="0" parTransId="{82883C51-3EBB-4798-87A8-F1FF4AF05742}" sibTransId="{2A842FAE-B4FC-4610-B490-5FED296D95DE}"/>
    <dgm:cxn modelId="{EB419311-9684-461F-BC8F-DF9E7DEB4AE6}" srcId="{D7069946-401D-453D-91C2-31075B4516D3}" destId="{D4034D2A-AFB5-4714-857D-BC14462CC2E2}" srcOrd="6" destOrd="0" parTransId="{B5B8F960-DEAA-4FB2-95DC-FE9EB5EC4D2E}" sibTransId="{648D4E9D-8189-4769-8816-1D7562D984AA}"/>
    <dgm:cxn modelId="{B719339B-240D-4D48-A87E-4E00DE0C02C1}" srcId="{D7069946-401D-453D-91C2-31075B4516D3}" destId="{5D8B0A45-941E-4D63-A0E7-9978D556D59A}" srcOrd="5" destOrd="0" parTransId="{E4539D88-52E3-492A-89DF-95929921ADA0}" sibTransId="{A8361E7D-DF3D-4A54-B1A3-42059CDA0246}"/>
    <dgm:cxn modelId="{BD6FB180-0B1D-4E27-8D84-8112245BD055}" type="presOf" srcId="{977F4B7F-23CE-48C7-B84C-CBF1BABEBEEA}" destId="{01299A4F-9348-481F-A289-9B34952D22FC}" srcOrd="0" destOrd="0" presId="urn:microsoft.com/office/officeart/2005/8/layout/default#1"/>
    <dgm:cxn modelId="{13936EC6-F530-4CD3-ACDA-86909765A25C}" srcId="{D7069946-401D-453D-91C2-31075B4516D3}" destId="{3A4BE013-5090-44CD-96C3-F8BC50AD8251}" srcOrd="1" destOrd="0" parTransId="{C088CA3C-1518-49F7-A148-7FB489A717B5}" sibTransId="{C3CD0135-2301-47AB-82CD-DD329791C80C}"/>
    <dgm:cxn modelId="{1BE52859-CBC9-4798-854F-026F2D771075}" type="presOf" srcId="{5D8B0A45-941E-4D63-A0E7-9978D556D59A}" destId="{A169F7C4-424C-4E3D-9843-883063A27AD1}" srcOrd="0" destOrd="0" presId="urn:microsoft.com/office/officeart/2005/8/layout/default#1"/>
    <dgm:cxn modelId="{B5BC3069-5F62-4B97-889C-AD9A6CA6DA99}" type="presOf" srcId="{3A4BE013-5090-44CD-96C3-F8BC50AD8251}" destId="{049C1356-221B-42EB-B320-BC55FEB3EC74}" srcOrd="0" destOrd="0" presId="urn:microsoft.com/office/officeart/2005/8/layout/default#1"/>
    <dgm:cxn modelId="{0E5FAF92-05D7-4B28-8245-7099BC5FF391}" type="presOf" srcId="{D0B3E75B-BD6C-4AAA-A498-D917E59AA2F0}" destId="{62922F4A-CB8F-44CD-ACB7-4772A9DFAD7E}" srcOrd="0" destOrd="0" presId="urn:microsoft.com/office/officeart/2005/8/layout/default#1"/>
    <dgm:cxn modelId="{D7110215-3F77-4F6F-8524-E5FEA2A2E95E}" srcId="{D7069946-401D-453D-91C2-31075B4516D3}" destId="{4AA25B41-A305-4FB5-9D3D-22DA9AD469C7}" srcOrd="4" destOrd="0" parTransId="{88338F64-B239-4A56-99B3-8E56ACF12FF1}" sibTransId="{56708286-31C5-4485-B9F0-9003B357C042}"/>
    <dgm:cxn modelId="{9C4A9420-A533-44EA-9B99-790ACFF4DDDD}" srcId="{D7069946-401D-453D-91C2-31075B4516D3}" destId="{D0B3E75B-BD6C-4AAA-A498-D917E59AA2F0}" srcOrd="3" destOrd="0" parTransId="{FF7033A6-477D-4349-BBB5-2AE964B8A2C0}" sibTransId="{D8DE2FD7-52E8-479C-8AFF-7E438121584D}"/>
    <dgm:cxn modelId="{22BD1BE7-FEB2-40AA-A6EF-60DAC5C55726}" srcId="{D7069946-401D-453D-91C2-31075B4516D3}" destId="{96FDB427-F07E-417D-A4C6-4CAF88FDF5F2}" srcOrd="2" destOrd="0" parTransId="{A336D7FE-DBDA-44B0-B193-42097DBC6BFB}" sibTransId="{1A237A36-1673-4A78-A720-DB5257863BD2}"/>
    <dgm:cxn modelId="{59BEA7DA-442E-4235-B334-B02D01A5D70E}" type="presOf" srcId="{4AA25B41-A305-4FB5-9D3D-22DA9AD469C7}" destId="{F7A1D8FA-DFDC-45F1-AD0F-41B24E9F6C73}" srcOrd="0" destOrd="0" presId="urn:microsoft.com/office/officeart/2005/8/layout/default#1"/>
    <dgm:cxn modelId="{0546A151-278D-4366-96CD-EED67DB0E40E}" type="presParOf" srcId="{F4B718D4-A048-45DD-8C87-B26843DE28DA}" destId="{64047E45-3353-41EF-B09A-23BD98CD8002}" srcOrd="0" destOrd="0" presId="urn:microsoft.com/office/officeart/2005/8/layout/default#1"/>
    <dgm:cxn modelId="{8C195A65-8CC0-40CB-9D86-E5C58BCDE152}" type="presParOf" srcId="{F4B718D4-A048-45DD-8C87-B26843DE28DA}" destId="{7A69A6D4-C5DD-4E94-BCAB-B1EFB5DD6E75}" srcOrd="1" destOrd="0" presId="urn:microsoft.com/office/officeart/2005/8/layout/default#1"/>
    <dgm:cxn modelId="{7C2321AE-B3C3-45A3-B793-F6356E4645E4}" type="presParOf" srcId="{F4B718D4-A048-45DD-8C87-B26843DE28DA}" destId="{049C1356-221B-42EB-B320-BC55FEB3EC74}" srcOrd="2" destOrd="0" presId="urn:microsoft.com/office/officeart/2005/8/layout/default#1"/>
    <dgm:cxn modelId="{541159B3-FE09-4AFD-9E5D-96DF95345A8B}" type="presParOf" srcId="{F4B718D4-A048-45DD-8C87-B26843DE28DA}" destId="{89296A87-75BD-409E-AF51-B8B6F0FA08B1}" srcOrd="3" destOrd="0" presId="urn:microsoft.com/office/officeart/2005/8/layout/default#1"/>
    <dgm:cxn modelId="{93E6E2F9-31CC-4772-82EB-CA52CA5EF6C4}" type="presParOf" srcId="{F4B718D4-A048-45DD-8C87-B26843DE28DA}" destId="{A1951F63-7B77-47EA-9FBE-37AAE7ACC224}" srcOrd="4" destOrd="0" presId="urn:microsoft.com/office/officeart/2005/8/layout/default#1"/>
    <dgm:cxn modelId="{ED8275BD-4518-4D46-8CB6-E54FC813E542}" type="presParOf" srcId="{F4B718D4-A048-45DD-8C87-B26843DE28DA}" destId="{50EC555B-9E85-4620-9D1B-FBFAA9354BFB}" srcOrd="5" destOrd="0" presId="urn:microsoft.com/office/officeart/2005/8/layout/default#1"/>
    <dgm:cxn modelId="{067341F6-016C-4486-9779-67AE9F9FB51E}" type="presParOf" srcId="{F4B718D4-A048-45DD-8C87-B26843DE28DA}" destId="{62922F4A-CB8F-44CD-ACB7-4772A9DFAD7E}" srcOrd="6" destOrd="0" presId="urn:microsoft.com/office/officeart/2005/8/layout/default#1"/>
    <dgm:cxn modelId="{637F2EC7-8572-4A0D-97D9-B780A08A0963}" type="presParOf" srcId="{F4B718D4-A048-45DD-8C87-B26843DE28DA}" destId="{2F50A68B-ABB8-4758-8FA5-EBD01F050C20}" srcOrd="7" destOrd="0" presId="urn:microsoft.com/office/officeart/2005/8/layout/default#1"/>
    <dgm:cxn modelId="{DF804BBB-D2F3-47E4-B709-04733437B9E7}" type="presParOf" srcId="{F4B718D4-A048-45DD-8C87-B26843DE28DA}" destId="{F7A1D8FA-DFDC-45F1-AD0F-41B24E9F6C73}" srcOrd="8" destOrd="0" presId="urn:microsoft.com/office/officeart/2005/8/layout/default#1"/>
    <dgm:cxn modelId="{428978BB-11F5-4582-9682-86E53977903D}" type="presParOf" srcId="{F4B718D4-A048-45DD-8C87-B26843DE28DA}" destId="{3D4C5E38-323D-408D-A438-635F14578E92}" srcOrd="9" destOrd="0" presId="urn:microsoft.com/office/officeart/2005/8/layout/default#1"/>
    <dgm:cxn modelId="{46D480D9-5CEC-4A12-8C55-592B4E94CEE3}" type="presParOf" srcId="{F4B718D4-A048-45DD-8C87-B26843DE28DA}" destId="{A169F7C4-424C-4E3D-9843-883063A27AD1}" srcOrd="10" destOrd="0" presId="urn:microsoft.com/office/officeart/2005/8/layout/default#1"/>
    <dgm:cxn modelId="{E495F264-8F2B-436A-A460-B15094C0B7A2}" type="presParOf" srcId="{F4B718D4-A048-45DD-8C87-B26843DE28DA}" destId="{AB4B5649-4639-4965-80D6-EEF0EE64146D}" srcOrd="11" destOrd="0" presId="urn:microsoft.com/office/officeart/2005/8/layout/default#1"/>
    <dgm:cxn modelId="{96F0C647-0BA3-4F8B-9925-049CBEA402FD}" type="presParOf" srcId="{F4B718D4-A048-45DD-8C87-B26843DE28DA}" destId="{AF83AFE0-C23D-492B-A294-EADDC8FCE91C}" srcOrd="12" destOrd="0" presId="urn:microsoft.com/office/officeart/2005/8/layout/default#1"/>
    <dgm:cxn modelId="{A7A270E4-8424-44A2-AAE0-07E2988E5C82}" type="presParOf" srcId="{F4B718D4-A048-45DD-8C87-B26843DE28DA}" destId="{2AE79580-1015-46DA-9F34-CEB9D665907E}" srcOrd="13" destOrd="0" presId="urn:microsoft.com/office/officeart/2005/8/layout/default#1"/>
    <dgm:cxn modelId="{58121341-406A-4E1D-950D-EC0F22BAAE5F}" type="presParOf" srcId="{F4B718D4-A048-45DD-8C87-B26843DE28DA}" destId="{01299A4F-9348-481F-A289-9B34952D22FC}" srcOrd="1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A1778A-458A-46A3-898B-CB375B01D074}" type="doc">
      <dgm:prSet loTypeId="urn:microsoft.com/office/officeart/2005/8/layout/vProcess5" loCatId="process" qsTypeId="urn:microsoft.com/office/officeart/2005/8/quickstyle/3d1" qsCatId="3D" csTypeId="urn:microsoft.com/office/officeart/2005/8/colors/colorful4" csCatId="colorful"/>
      <dgm:spPr/>
      <dgm:t>
        <a:bodyPr/>
        <a:lstStyle/>
        <a:p>
          <a:endParaRPr lang="en-US"/>
        </a:p>
      </dgm:t>
    </dgm:pt>
    <dgm:pt modelId="{A381AE1D-08C3-41F1-B8E9-E82AE611AA52}">
      <dgm:prSet/>
      <dgm:spPr/>
      <dgm:t>
        <a:bodyPr/>
        <a:lstStyle/>
        <a:p>
          <a:pPr rtl="0"/>
          <a:r>
            <a:rPr lang="en-US" b="1" dirty="0" smtClean="0">
              <a:effectLst>
                <a:outerShdw blurRad="38100" dist="38100" dir="2700000" algn="tl">
                  <a:srgbClr val="000000">
                    <a:alpha val="43137"/>
                  </a:srgbClr>
                </a:outerShdw>
              </a:effectLst>
            </a:rPr>
            <a:t>Preparation</a:t>
          </a:r>
          <a:endParaRPr lang="en-US" b="1" dirty="0">
            <a:effectLst>
              <a:outerShdw blurRad="38100" dist="38100" dir="2700000" algn="tl">
                <a:srgbClr val="000000">
                  <a:alpha val="43137"/>
                </a:srgbClr>
              </a:outerShdw>
            </a:effectLst>
          </a:endParaRPr>
        </a:p>
      </dgm:t>
    </dgm:pt>
    <dgm:pt modelId="{5315CE1F-7293-4FF6-BBAD-E749027689AE}" type="parTrans" cxnId="{5B177014-B602-4021-8120-50109F16CA36}">
      <dgm:prSet/>
      <dgm:spPr/>
      <dgm:t>
        <a:bodyPr/>
        <a:lstStyle/>
        <a:p>
          <a:endParaRPr lang="en-US"/>
        </a:p>
      </dgm:t>
    </dgm:pt>
    <dgm:pt modelId="{975B331D-05DE-4E8D-9CE7-603FD09333FB}" type="sibTrans" cxnId="{5B177014-B602-4021-8120-50109F16CA36}">
      <dgm:prSet/>
      <dgm:spPr/>
      <dgm:t>
        <a:bodyPr/>
        <a:lstStyle/>
        <a:p>
          <a:endParaRPr lang="en-US" dirty="0"/>
        </a:p>
      </dgm:t>
    </dgm:pt>
    <dgm:pt modelId="{E479F6AC-FDE7-4BB6-8CCB-5412C1B4C20D}">
      <dgm:prSet/>
      <dgm:spPr/>
      <dgm:t>
        <a:bodyPr/>
        <a:lstStyle/>
        <a:p>
          <a:pPr rtl="0"/>
          <a:r>
            <a:rPr lang="en-US" b="1" dirty="0" smtClean="0">
              <a:effectLst>
                <a:outerShdw blurRad="38100" dist="38100" dir="2700000" algn="tl">
                  <a:srgbClr val="000000">
                    <a:alpha val="43137"/>
                  </a:srgbClr>
                </a:outerShdw>
              </a:effectLst>
            </a:rPr>
            <a:t>Concentration </a:t>
          </a:r>
          <a:endParaRPr lang="en-US" b="1" dirty="0">
            <a:effectLst>
              <a:outerShdw blurRad="38100" dist="38100" dir="2700000" algn="tl">
                <a:srgbClr val="000000">
                  <a:alpha val="43137"/>
                </a:srgbClr>
              </a:outerShdw>
            </a:effectLst>
          </a:endParaRPr>
        </a:p>
      </dgm:t>
    </dgm:pt>
    <dgm:pt modelId="{63AA9A71-13D7-4FEF-BE83-273D12258D6B}" type="parTrans" cxnId="{BC57884B-13A3-4E09-BDA8-E5E96F9B49DD}">
      <dgm:prSet/>
      <dgm:spPr/>
      <dgm:t>
        <a:bodyPr/>
        <a:lstStyle/>
        <a:p>
          <a:endParaRPr lang="en-US"/>
        </a:p>
      </dgm:t>
    </dgm:pt>
    <dgm:pt modelId="{8E055002-5916-4B0E-85BF-2888EBBB7F21}" type="sibTrans" cxnId="{BC57884B-13A3-4E09-BDA8-E5E96F9B49DD}">
      <dgm:prSet/>
      <dgm:spPr/>
      <dgm:t>
        <a:bodyPr/>
        <a:lstStyle/>
        <a:p>
          <a:endParaRPr lang="en-US" dirty="0"/>
        </a:p>
      </dgm:t>
    </dgm:pt>
    <dgm:pt modelId="{833F2416-E0D6-4884-B021-B442F9794CF2}">
      <dgm:prSet/>
      <dgm:spPr/>
      <dgm:t>
        <a:bodyPr/>
        <a:lstStyle/>
        <a:p>
          <a:pPr rtl="0"/>
          <a:r>
            <a:rPr lang="en-US" b="1" dirty="0" smtClean="0">
              <a:effectLst>
                <a:outerShdw blurRad="38100" dist="38100" dir="2700000" algn="tl">
                  <a:srgbClr val="000000">
                    <a:alpha val="43137"/>
                  </a:srgbClr>
                </a:outerShdw>
              </a:effectLst>
            </a:rPr>
            <a:t>Incubation</a:t>
          </a:r>
          <a:endParaRPr lang="en-US" b="1" dirty="0">
            <a:effectLst>
              <a:outerShdw blurRad="38100" dist="38100" dir="2700000" algn="tl">
                <a:srgbClr val="000000">
                  <a:alpha val="43137"/>
                </a:srgbClr>
              </a:outerShdw>
            </a:effectLst>
          </a:endParaRPr>
        </a:p>
      </dgm:t>
    </dgm:pt>
    <dgm:pt modelId="{CB157834-48EA-48DA-AFF7-7BCD9BA2BD0D}" type="parTrans" cxnId="{5BCE0A08-9310-45BD-9A2F-4A0C8E90969E}">
      <dgm:prSet/>
      <dgm:spPr/>
      <dgm:t>
        <a:bodyPr/>
        <a:lstStyle/>
        <a:p>
          <a:endParaRPr lang="en-US"/>
        </a:p>
      </dgm:t>
    </dgm:pt>
    <dgm:pt modelId="{49808C97-023A-4E6A-A65E-00F0BED0E83A}" type="sibTrans" cxnId="{5BCE0A08-9310-45BD-9A2F-4A0C8E90969E}">
      <dgm:prSet/>
      <dgm:spPr/>
      <dgm:t>
        <a:bodyPr/>
        <a:lstStyle/>
        <a:p>
          <a:endParaRPr lang="en-US" dirty="0"/>
        </a:p>
      </dgm:t>
    </dgm:pt>
    <dgm:pt modelId="{1F9C5F05-4109-4EF7-AFDF-D6C866108DFC}">
      <dgm:prSet/>
      <dgm:spPr/>
      <dgm:t>
        <a:bodyPr/>
        <a:lstStyle/>
        <a:p>
          <a:pPr rtl="0"/>
          <a:r>
            <a:rPr lang="en-US" b="1" dirty="0" smtClean="0">
              <a:effectLst>
                <a:outerShdw blurRad="38100" dist="38100" dir="2700000" algn="tl">
                  <a:srgbClr val="000000">
                    <a:alpha val="43137"/>
                  </a:srgbClr>
                </a:outerShdw>
              </a:effectLst>
            </a:rPr>
            <a:t>Illumination</a:t>
          </a:r>
          <a:endParaRPr lang="en-US" b="1" dirty="0">
            <a:effectLst>
              <a:outerShdw blurRad="38100" dist="38100" dir="2700000" algn="tl">
                <a:srgbClr val="000000">
                  <a:alpha val="43137"/>
                </a:srgbClr>
              </a:outerShdw>
            </a:effectLst>
          </a:endParaRPr>
        </a:p>
      </dgm:t>
    </dgm:pt>
    <dgm:pt modelId="{66CC0DAA-491A-4FF2-BB3D-9F067D182E48}" type="parTrans" cxnId="{A8B9597F-7576-4B6E-94A9-D909B5BFE67D}">
      <dgm:prSet/>
      <dgm:spPr/>
      <dgm:t>
        <a:bodyPr/>
        <a:lstStyle/>
        <a:p>
          <a:endParaRPr lang="en-US"/>
        </a:p>
      </dgm:t>
    </dgm:pt>
    <dgm:pt modelId="{88027176-162A-4D12-8BE5-145F2E55985F}" type="sibTrans" cxnId="{A8B9597F-7576-4B6E-94A9-D909B5BFE67D}">
      <dgm:prSet/>
      <dgm:spPr/>
      <dgm:t>
        <a:bodyPr/>
        <a:lstStyle/>
        <a:p>
          <a:endParaRPr lang="en-US" dirty="0"/>
        </a:p>
      </dgm:t>
    </dgm:pt>
    <dgm:pt modelId="{9D649CC5-E93F-4E53-88A6-40F297BBB0B5}">
      <dgm:prSet/>
      <dgm:spPr/>
      <dgm:t>
        <a:bodyPr/>
        <a:lstStyle/>
        <a:p>
          <a:pPr rtl="0"/>
          <a:r>
            <a:rPr lang="en-US" b="1" dirty="0" smtClean="0">
              <a:effectLst>
                <a:outerShdw blurRad="38100" dist="38100" dir="2700000" algn="tl">
                  <a:srgbClr val="000000">
                    <a:alpha val="43137"/>
                  </a:srgbClr>
                </a:outerShdw>
              </a:effectLst>
            </a:rPr>
            <a:t>Verification </a:t>
          </a:r>
          <a:endParaRPr lang="en-US" b="1" dirty="0">
            <a:effectLst>
              <a:outerShdw blurRad="38100" dist="38100" dir="2700000" algn="tl">
                <a:srgbClr val="000000">
                  <a:alpha val="43137"/>
                </a:srgbClr>
              </a:outerShdw>
            </a:effectLst>
          </a:endParaRPr>
        </a:p>
      </dgm:t>
    </dgm:pt>
    <dgm:pt modelId="{C6B2C5E3-3035-47C5-BEFB-F068BE698467}" type="parTrans" cxnId="{F4661D7F-EC00-4CA1-9360-1E2BC87C6188}">
      <dgm:prSet/>
      <dgm:spPr/>
      <dgm:t>
        <a:bodyPr/>
        <a:lstStyle/>
        <a:p>
          <a:endParaRPr lang="en-US"/>
        </a:p>
      </dgm:t>
    </dgm:pt>
    <dgm:pt modelId="{5D058AEE-3C3F-49B4-9820-9BCED537CA34}" type="sibTrans" cxnId="{F4661D7F-EC00-4CA1-9360-1E2BC87C6188}">
      <dgm:prSet/>
      <dgm:spPr/>
      <dgm:t>
        <a:bodyPr/>
        <a:lstStyle/>
        <a:p>
          <a:endParaRPr lang="en-US"/>
        </a:p>
      </dgm:t>
    </dgm:pt>
    <dgm:pt modelId="{F18E611D-2226-43A7-9781-20CCA39D585E}" type="pres">
      <dgm:prSet presAssocID="{21A1778A-458A-46A3-898B-CB375B01D074}" presName="outerComposite" presStyleCnt="0">
        <dgm:presLayoutVars>
          <dgm:chMax val="5"/>
          <dgm:dir/>
          <dgm:resizeHandles val="exact"/>
        </dgm:presLayoutVars>
      </dgm:prSet>
      <dgm:spPr/>
      <dgm:t>
        <a:bodyPr/>
        <a:lstStyle/>
        <a:p>
          <a:endParaRPr lang="en-US"/>
        </a:p>
      </dgm:t>
    </dgm:pt>
    <dgm:pt modelId="{B453B9D4-C890-47AC-8996-768D46BF4FEE}" type="pres">
      <dgm:prSet presAssocID="{21A1778A-458A-46A3-898B-CB375B01D074}" presName="dummyMaxCanvas" presStyleCnt="0">
        <dgm:presLayoutVars/>
      </dgm:prSet>
      <dgm:spPr/>
    </dgm:pt>
    <dgm:pt modelId="{74D7E189-CA70-40C2-ADB6-2ACE4274D811}" type="pres">
      <dgm:prSet presAssocID="{21A1778A-458A-46A3-898B-CB375B01D074}" presName="FiveNodes_1" presStyleLbl="node1" presStyleIdx="0" presStyleCnt="5">
        <dgm:presLayoutVars>
          <dgm:bulletEnabled val="1"/>
        </dgm:presLayoutVars>
      </dgm:prSet>
      <dgm:spPr/>
      <dgm:t>
        <a:bodyPr/>
        <a:lstStyle/>
        <a:p>
          <a:endParaRPr lang="en-US"/>
        </a:p>
      </dgm:t>
    </dgm:pt>
    <dgm:pt modelId="{E3A49443-5B87-4956-BA4F-E2C7CE6A735D}" type="pres">
      <dgm:prSet presAssocID="{21A1778A-458A-46A3-898B-CB375B01D074}" presName="FiveNodes_2" presStyleLbl="node1" presStyleIdx="1" presStyleCnt="5">
        <dgm:presLayoutVars>
          <dgm:bulletEnabled val="1"/>
        </dgm:presLayoutVars>
      </dgm:prSet>
      <dgm:spPr/>
      <dgm:t>
        <a:bodyPr/>
        <a:lstStyle/>
        <a:p>
          <a:endParaRPr lang="en-US"/>
        </a:p>
      </dgm:t>
    </dgm:pt>
    <dgm:pt modelId="{1C3EA34D-7FC8-469C-A00F-F1DD114D8488}" type="pres">
      <dgm:prSet presAssocID="{21A1778A-458A-46A3-898B-CB375B01D074}" presName="FiveNodes_3" presStyleLbl="node1" presStyleIdx="2" presStyleCnt="5">
        <dgm:presLayoutVars>
          <dgm:bulletEnabled val="1"/>
        </dgm:presLayoutVars>
      </dgm:prSet>
      <dgm:spPr/>
      <dgm:t>
        <a:bodyPr/>
        <a:lstStyle/>
        <a:p>
          <a:endParaRPr lang="en-US"/>
        </a:p>
      </dgm:t>
    </dgm:pt>
    <dgm:pt modelId="{A6C5896D-4635-47D8-B904-8C8BE3BF97FC}" type="pres">
      <dgm:prSet presAssocID="{21A1778A-458A-46A3-898B-CB375B01D074}" presName="FiveNodes_4" presStyleLbl="node1" presStyleIdx="3" presStyleCnt="5">
        <dgm:presLayoutVars>
          <dgm:bulletEnabled val="1"/>
        </dgm:presLayoutVars>
      </dgm:prSet>
      <dgm:spPr/>
      <dgm:t>
        <a:bodyPr/>
        <a:lstStyle/>
        <a:p>
          <a:endParaRPr lang="en-US"/>
        </a:p>
      </dgm:t>
    </dgm:pt>
    <dgm:pt modelId="{5B30E4CE-12CB-4962-8135-798CDA390A03}" type="pres">
      <dgm:prSet presAssocID="{21A1778A-458A-46A3-898B-CB375B01D074}" presName="FiveNodes_5" presStyleLbl="node1" presStyleIdx="4" presStyleCnt="5">
        <dgm:presLayoutVars>
          <dgm:bulletEnabled val="1"/>
        </dgm:presLayoutVars>
      </dgm:prSet>
      <dgm:spPr/>
      <dgm:t>
        <a:bodyPr/>
        <a:lstStyle/>
        <a:p>
          <a:endParaRPr lang="en-US"/>
        </a:p>
      </dgm:t>
    </dgm:pt>
    <dgm:pt modelId="{B84E2B12-820B-46A1-987A-FB8B1FA28F8C}" type="pres">
      <dgm:prSet presAssocID="{21A1778A-458A-46A3-898B-CB375B01D074}" presName="FiveConn_1-2" presStyleLbl="fgAccFollowNode1" presStyleIdx="0" presStyleCnt="4">
        <dgm:presLayoutVars>
          <dgm:bulletEnabled val="1"/>
        </dgm:presLayoutVars>
      </dgm:prSet>
      <dgm:spPr/>
      <dgm:t>
        <a:bodyPr/>
        <a:lstStyle/>
        <a:p>
          <a:endParaRPr lang="en-US"/>
        </a:p>
      </dgm:t>
    </dgm:pt>
    <dgm:pt modelId="{5BA0A9ED-0ABA-4903-9ABC-CE8FDCF4711E}" type="pres">
      <dgm:prSet presAssocID="{21A1778A-458A-46A3-898B-CB375B01D074}" presName="FiveConn_2-3" presStyleLbl="fgAccFollowNode1" presStyleIdx="1" presStyleCnt="4">
        <dgm:presLayoutVars>
          <dgm:bulletEnabled val="1"/>
        </dgm:presLayoutVars>
      </dgm:prSet>
      <dgm:spPr/>
      <dgm:t>
        <a:bodyPr/>
        <a:lstStyle/>
        <a:p>
          <a:endParaRPr lang="en-US"/>
        </a:p>
      </dgm:t>
    </dgm:pt>
    <dgm:pt modelId="{4428E2C7-B1B2-4D75-A898-2E40A23E6FAF}" type="pres">
      <dgm:prSet presAssocID="{21A1778A-458A-46A3-898B-CB375B01D074}" presName="FiveConn_3-4" presStyleLbl="fgAccFollowNode1" presStyleIdx="2" presStyleCnt="4">
        <dgm:presLayoutVars>
          <dgm:bulletEnabled val="1"/>
        </dgm:presLayoutVars>
      </dgm:prSet>
      <dgm:spPr/>
      <dgm:t>
        <a:bodyPr/>
        <a:lstStyle/>
        <a:p>
          <a:endParaRPr lang="en-US"/>
        </a:p>
      </dgm:t>
    </dgm:pt>
    <dgm:pt modelId="{5F4B6847-21D3-4CE8-B5DE-60391E00EAF0}" type="pres">
      <dgm:prSet presAssocID="{21A1778A-458A-46A3-898B-CB375B01D074}" presName="FiveConn_4-5" presStyleLbl="fgAccFollowNode1" presStyleIdx="3" presStyleCnt="4">
        <dgm:presLayoutVars>
          <dgm:bulletEnabled val="1"/>
        </dgm:presLayoutVars>
      </dgm:prSet>
      <dgm:spPr/>
      <dgm:t>
        <a:bodyPr/>
        <a:lstStyle/>
        <a:p>
          <a:endParaRPr lang="en-US"/>
        </a:p>
      </dgm:t>
    </dgm:pt>
    <dgm:pt modelId="{6D9B5B2F-8008-4464-BC8F-46A280F8E05D}" type="pres">
      <dgm:prSet presAssocID="{21A1778A-458A-46A3-898B-CB375B01D074}" presName="FiveNodes_1_text" presStyleLbl="node1" presStyleIdx="4" presStyleCnt="5">
        <dgm:presLayoutVars>
          <dgm:bulletEnabled val="1"/>
        </dgm:presLayoutVars>
      </dgm:prSet>
      <dgm:spPr/>
      <dgm:t>
        <a:bodyPr/>
        <a:lstStyle/>
        <a:p>
          <a:endParaRPr lang="en-US"/>
        </a:p>
      </dgm:t>
    </dgm:pt>
    <dgm:pt modelId="{58D75CD4-0B3D-4BD6-AEB7-7189BAD7CA18}" type="pres">
      <dgm:prSet presAssocID="{21A1778A-458A-46A3-898B-CB375B01D074}" presName="FiveNodes_2_text" presStyleLbl="node1" presStyleIdx="4" presStyleCnt="5">
        <dgm:presLayoutVars>
          <dgm:bulletEnabled val="1"/>
        </dgm:presLayoutVars>
      </dgm:prSet>
      <dgm:spPr/>
      <dgm:t>
        <a:bodyPr/>
        <a:lstStyle/>
        <a:p>
          <a:endParaRPr lang="en-US"/>
        </a:p>
      </dgm:t>
    </dgm:pt>
    <dgm:pt modelId="{F719AFBB-02D0-44B7-8FCD-34692FF770C1}" type="pres">
      <dgm:prSet presAssocID="{21A1778A-458A-46A3-898B-CB375B01D074}" presName="FiveNodes_3_text" presStyleLbl="node1" presStyleIdx="4" presStyleCnt="5">
        <dgm:presLayoutVars>
          <dgm:bulletEnabled val="1"/>
        </dgm:presLayoutVars>
      </dgm:prSet>
      <dgm:spPr/>
      <dgm:t>
        <a:bodyPr/>
        <a:lstStyle/>
        <a:p>
          <a:endParaRPr lang="en-US"/>
        </a:p>
      </dgm:t>
    </dgm:pt>
    <dgm:pt modelId="{519300F0-75CE-4F16-B638-90EACC4FC733}" type="pres">
      <dgm:prSet presAssocID="{21A1778A-458A-46A3-898B-CB375B01D074}" presName="FiveNodes_4_text" presStyleLbl="node1" presStyleIdx="4" presStyleCnt="5">
        <dgm:presLayoutVars>
          <dgm:bulletEnabled val="1"/>
        </dgm:presLayoutVars>
      </dgm:prSet>
      <dgm:spPr/>
      <dgm:t>
        <a:bodyPr/>
        <a:lstStyle/>
        <a:p>
          <a:endParaRPr lang="en-US"/>
        </a:p>
      </dgm:t>
    </dgm:pt>
    <dgm:pt modelId="{E5C80B15-9083-42F2-8C76-CA1D70925139}" type="pres">
      <dgm:prSet presAssocID="{21A1778A-458A-46A3-898B-CB375B01D074}" presName="FiveNodes_5_text" presStyleLbl="node1" presStyleIdx="4" presStyleCnt="5">
        <dgm:presLayoutVars>
          <dgm:bulletEnabled val="1"/>
        </dgm:presLayoutVars>
      </dgm:prSet>
      <dgm:spPr/>
      <dgm:t>
        <a:bodyPr/>
        <a:lstStyle/>
        <a:p>
          <a:endParaRPr lang="en-US"/>
        </a:p>
      </dgm:t>
    </dgm:pt>
  </dgm:ptLst>
  <dgm:cxnLst>
    <dgm:cxn modelId="{1A9DCF59-9C49-4245-98AC-B887258D3599}" type="presOf" srcId="{833F2416-E0D6-4884-B021-B442F9794CF2}" destId="{1C3EA34D-7FC8-469C-A00F-F1DD114D8488}" srcOrd="0" destOrd="0" presId="urn:microsoft.com/office/officeart/2005/8/layout/vProcess5"/>
    <dgm:cxn modelId="{A0F4ED63-68AB-469C-AD66-BE9AC16CAE8E}" type="presOf" srcId="{9D649CC5-E93F-4E53-88A6-40F297BBB0B5}" destId="{E5C80B15-9083-42F2-8C76-CA1D70925139}" srcOrd="1" destOrd="0" presId="urn:microsoft.com/office/officeart/2005/8/layout/vProcess5"/>
    <dgm:cxn modelId="{A62DC4D9-3701-4E99-A999-A93DFFBC5789}" type="presOf" srcId="{A381AE1D-08C3-41F1-B8E9-E82AE611AA52}" destId="{6D9B5B2F-8008-4464-BC8F-46A280F8E05D}" srcOrd="1" destOrd="0" presId="urn:microsoft.com/office/officeart/2005/8/layout/vProcess5"/>
    <dgm:cxn modelId="{C96BDE01-8EC6-45F4-9E1B-1038F1E2454B}" type="presOf" srcId="{9D649CC5-E93F-4E53-88A6-40F297BBB0B5}" destId="{5B30E4CE-12CB-4962-8135-798CDA390A03}" srcOrd="0" destOrd="0" presId="urn:microsoft.com/office/officeart/2005/8/layout/vProcess5"/>
    <dgm:cxn modelId="{408D1078-5111-4636-BB72-098828467DBD}" type="presOf" srcId="{1F9C5F05-4109-4EF7-AFDF-D6C866108DFC}" destId="{519300F0-75CE-4F16-B638-90EACC4FC733}" srcOrd="1" destOrd="0" presId="urn:microsoft.com/office/officeart/2005/8/layout/vProcess5"/>
    <dgm:cxn modelId="{840FE0FD-9FF1-4363-972D-41010D48C59E}" type="presOf" srcId="{A381AE1D-08C3-41F1-B8E9-E82AE611AA52}" destId="{74D7E189-CA70-40C2-ADB6-2ACE4274D811}" srcOrd="0" destOrd="0" presId="urn:microsoft.com/office/officeart/2005/8/layout/vProcess5"/>
    <dgm:cxn modelId="{D9061963-BC97-4278-87AD-7D977F404916}" type="presOf" srcId="{49808C97-023A-4E6A-A65E-00F0BED0E83A}" destId="{4428E2C7-B1B2-4D75-A898-2E40A23E6FAF}" srcOrd="0" destOrd="0" presId="urn:microsoft.com/office/officeart/2005/8/layout/vProcess5"/>
    <dgm:cxn modelId="{BDBC89BC-C2E1-4433-9E72-342766C922CF}" type="presOf" srcId="{E479F6AC-FDE7-4BB6-8CCB-5412C1B4C20D}" destId="{58D75CD4-0B3D-4BD6-AEB7-7189BAD7CA18}" srcOrd="1" destOrd="0" presId="urn:microsoft.com/office/officeart/2005/8/layout/vProcess5"/>
    <dgm:cxn modelId="{4866F721-5283-4FD0-95B7-6FF5BF992245}" type="presOf" srcId="{88027176-162A-4D12-8BE5-145F2E55985F}" destId="{5F4B6847-21D3-4CE8-B5DE-60391E00EAF0}" srcOrd="0" destOrd="0" presId="urn:microsoft.com/office/officeart/2005/8/layout/vProcess5"/>
    <dgm:cxn modelId="{5B177014-B602-4021-8120-50109F16CA36}" srcId="{21A1778A-458A-46A3-898B-CB375B01D074}" destId="{A381AE1D-08C3-41F1-B8E9-E82AE611AA52}" srcOrd="0" destOrd="0" parTransId="{5315CE1F-7293-4FF6-BBAD-E749027689AE}" sibTransId="{975B331D-05DE-4E8D-9CE7-603FD09333FB}"/>
    <dgm:cxn modelId="{47A0FD1A-06BC-4C24-8246-271229FFA165}" type="presOf" srcId="{1F9C5F05-4109-4EF7-AFDF-D6C866108DFC}" destId="{A6C5896D-4635-47D8-B904-8C8BE3BF97FC}" srcOrd="0" destOrd="0" presId="urn:microsoft.com/office/officeart/2005/8/layout/vProcess5"/>
    <dgm:cxn modelId="{BC57884B-13A3-4E09-BDA8-E5E96F9B49DD}" srcId="{21A1778A-458A-46A3-898B-CB375B01D074}" destId="{E479F6AC-FDE7-4BB6-8CCB-5412C1B4C20D}" srcOrd="1" destOrd="0" parTransId="{63AA9A71-13D7-4FEF-BE83-273D12258D6B}" sibTransId="{8E055002-5916-4B0E-85BF-2888EBBB7F21}"/>
    <dgm:cxn modelId="{7012C6A9-CFA2-488F-A43C-1B915E96C3FE}" type="presOf" srcId="{8E055002-5916-4B0E-85BF-2888EBBB7F21}" destId="{5BA0A9ED-0ABA-4903-9ABC-CE8FDCF4711E}" srcOrd="0" destOrd="0" presId="urn:microsoft.com/office/officeart/2005/8/layout/vProcess5"/>
    <dgm:cxn modelId="{0AB01732-26B4-4818-9C16-8950CDFC1B5A}" type="presOf" srcId="{833F2416-E0D6-4884-B021-B442F9794CF2}" destId="{F719AFBB-02D0-44B7-8FCD-34692FF770C1}" srcOrd="1" destOrd="0" presId="urn:microsoft.com/office/officeart/2005/8/layout/vProcess5"/>
    <dgm:cxn modelId="{F4661D7F-EC00-4CA1-9360-1E2BC87C6188}" srcId="{21A1778A-458A-46A3-898B-CB375B01D074}" destId="{9D649CC5-E93F-4E53-88A6-40F297BBB0B5}" srcOrd="4" destOrd="0" parTransId="{C6B2C5E3-3035-47C5-BEFB-F068BE698467}" sibTransId="{5D058AEE-3C3F-49B4-9820-9BCED537CA34}"/>
    <dgm:cxn modelId="{AB2D3E8B-4D4E-4D29-879F-6289D9BC2C3C}" type="presOf" srcId="{21A1778A-458A-46A3-898B-CB375B01D074}" destId="{F18E611D-2226-43A7-9781-20CCA39D585E}" srcOrd="0" destOrd="0" presId="urn:microsoft.com/office/officeart/2005/8/layout/vProcess5"/>
    <dgm:cxn modelId="{A8B9597F-7576-4B6E-94A9-D909B5BFE67D}" srcId="{21A1778A-458A-46A3-898B-CB375B01D074}" destId="{1F9C5F05-4109-4EF7-AFDF-D6C866108DFC}" srcOrd="3" destOrd="0" parTransId="{66CC0DAA-491A-4FF2-BB3D-9F067D182E48}" sibTransId="{88027176-162A-4D12-8BE5-145F2E55985F}"/>
    <dgm:cxn modelId="{77CE6D50-C75E-4ED7-9EAC-B6E2C74E0DEC}" type="presOf" srcId="{E479F6AC-FDE7-4BB6-8CCB-5412C1B4C20D}" destId="{E3A49443-5B87-4956-BA4F-E2C7CE6A735D}" srcOrd="0" destOrd="0" presId="urn:microsoft.com/office/officeart/2005/8/layout/vProcess5"/>
    <dgm:cxn modelId="{94918B93-EDC9-4ED3-9B96-8D03FAC71645}" type="presOf" srcId="{975B331D-05DE-4E8D-9CE7-603FD09333FB}" destId="{B84E2B12-820B-46A1-987A-FB8B1FA28F8C}" srcOrd="0" destOrd="0" presId="urn:microsoft.com/office/officeart/2005/8/layout/vProcess5"/>
    <dgm:cxn modelId="{5BCE0A08-9310-45BD-9A2F-4A0C8E90969E}" srcId="{21A1778A-458A-46A3-898B-CB375B01D074}" destId="{833F2416-E0D6-4884-B021-B442F9794CF2}" srcOrd="2" destOrd="0" parTransId="{CB157834-48EA-48DA-AFF7-7BCD9BA2BD0D}" sibTransId="{49808C97-023A-4E6A-A65E-00F0BED0E83A}"/>
    <dgm:cxn modelId="{681249A7-0F86-4934-8945-B93B72C87081}" type="presParOf" srcId="{F18E611D-2226-43A7-9781-20CCA39D585E}" destId="{B453B9D4-C890-47AC-8996-768D46BF4FEE}" srcOrd="0" destOrd="0" presId="urn:microsoft.com/office/officeart/2005/8/layout/vProcess5"/>
    <dgm:cxn modelId="{A1C64FB5-3C5E-4195-9585-6DEE55DD537D}" type="presParOf" srcId="{F18E611D-2226-43A7-9781-20CCA39D585E}" destId="{74D7E189-CA70-40C2-ADB6-2ACE4274D811}" srcOrd="1" destOrd="0" presId="urn:microsoft.com/office/officeart/2005/8/layout/vProcess5"/>
    <dgm:cxn modelId="{14BF4749-0092-4C9E-8DA9-47AEF7767883}" type="presParOf" srcId="{F18E611D-2226-43A7-9781-20CCA39D585E}" destId="{E3A49443-5B87-4956-BA4F-E2C7CE6A735D}" srcOrd="2" destOrd="0" presId="urn:microsoft.com/office/officeart/2005/8/layout/vProcess5"/>
    <dgm:cxn modelId="{D9B5747E-06CB-412E-B2FE-55E4C2DB3561}" type="presParOf" srcId="{F18E611D-2226-43A7-9781-20CCA39D585E}" destId="{1C3EA34D-7FC8-469C-A00F-F1DD114D8488}" srcOrd="3" destOrd="0" presId="urn:microsoft.com/office/officeart/2005/8/layout/vProcess5"/>
    <dgm:cxn modelId="{22AF9DBC-6EBB-4A40-AB34-67F08EBDA07B}" type="presParOf" srcId="{F18E611D-2226-43A7-9781-20CCA39D585E}" destId="{A6C5896D-4635-47D8-B904-8C8BE3BF97FC}" srcOrd="4" destOrd="0" presId="urn:microsoft.com/office/officeart/2005/8/layout/vProcess5"/>
    <dgm:cxn modelId="{D276E952-BB86-4C7E-BAA0-8D9A0BCD730E}" type="presParOf" srcId="{F18E611D-2226-43A7-9781-20CCA39D585E}" destId="{5B30E4CE-12CB-4962-8135-798CDA390A03}" srcOrd="5" destOrd="0" presId="urn:microsoft.com/office/officeart/2005/8/layout/vProcess5"/>
    <dgm:cxn modelId="{32E4B0AD-2943-4EAA-A730-017A7C6F05B6}" type="presParOf" srcId="{F18E611D-2226-43A7-9781-20CCA39D585E}" destId="{B84E2B12-820B-46A1-987A-FB8B1FA28F8C}" srcOrd="6" destOrd="0" presId="urn:microsoft.com/office/officeart/2005/8/layout/vProcess5"/>
    <dgm:cxn modelId="{5DC41663-3F39-40C1-ABD9-CE28798B428D}" type="presParOf" srcId="{F18E611D-2226-43A7-9781-20CCA39D585E}" destId="{5BA0A9ED-0ABA-4903-9ABC-CE8FDCF4711E}" srcOrd="7" destOrd="0" presId="urn:microsoft.com/office/officeart/2005/8/layout/vProcess5"/>
    <dgm:cxn modelId="{E553A84A-5723-4048-9B20-BC3BC745AF3D}" type="presParOf" srcId="{F18E611D-2226-43A7-9781-20CCA39D585E}" destId="{4428E2C7-B1B2-4D75-A898-2E40A23E6FAF}" srcOrd="8" destOrd="0" presId="urn:microsoft.com/office/officeart/2005/8/layout/vProcess5"/>
    <dgm:cxn modelId="{F63D6231-8901-40BE-9950-3FBA48370B16}" type="presParOf" srcId="{F18E611D-2226-43A7-9781-20CCA39D585E}" destId="{5F4B6847-21D3-4CE8-B5DE-60391E00EAF0}" srcOrd="9" destOrd="0" presId="urn:microsoft.com/office/officeart/2005/8/layout/vProcess5"/>
    <dgm:cxn modelId="{8CB830E6-3DBF-4710-9A13-5F7CF2C61B54}" type="presParOf" srcId="{F18E611D-2226-43A7-9781-20CCA39D585E}" destId="{6D9B5B2F-8008-4464-BC8F-46A280F8E05D}" srcOrd="10" destOrd="0" presId="urn:microsoft.com/office/officeart/2005/8/layout/vProcess5"/>
    <dgm:cxn modelId="{D70A412B-A6D2-4E9B-B912-775DF21F6A45}" type="presParOf" srcId="{F18E611D-2226-43A7-9781-20CCA39D585E}" destId="{58D75CD4-0B3D-4BD6-AEB7-7189BAD7CA18}" srcOrd="11" destOrd="0" presId="urn:microsoft.com/office/officeart/2005/8/layout/vProcess5"/>
    <dgm:cxn modelId="{62EC9F6E-64DC-49D4-A423-745F4D7A95B1}" type="presParOf" srcId="{F18E611D-2226-43A7-9781-20CCA39D585E}" destId="{F719AFBB-02D0-44B7-8FCD-34692FF770C1}" srcOrd="12" destOrd="0" presId="urn:microsoft.com/office/officeart/2005/8/layout/vProcess5"/>
    <dgm:cxn modelId="{30BEEA3F-DD7A-4905-94F9-20BBFBA53B9F}" type="presParOf" srcId="{F18E611D-2226-43A7-9781-20CCA39D585E}" destId="{519300F0-75CE-4F16-B638-90EACC4FC733}" srcOrd="13" destOrd="0" presId="urn:microsoft.com/office/officeart/2005/8/layout/vProcess5"/>
    <dgm:cxn modelId="{76226308-E08D-4E2C-B9D3-854BF27C93C2}" type="presParOf" srcId="{F18E611D-2226-43A7-9781-20CCA39D585E}" destId="{E5C80B15-9083-42F2-8C76-CA1D70925139}"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47E45-3353-41EF-B09A-23BD98CD8002}">
      <dsp:nvSpPr>
        <dsp:cNvPr id="0" name=""/>
        <dsp:cNvSpPr/>
      </dsp:nvSpPr>
      <dsp:spPr>
        <a:xfrm>
          <a:off x="386834" y="3646"/>
          <a:ext cx="2472853" cy="148371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Availability heuristic</a:t>
          </a:r>
          <a:endParaRPr lang="en-US" sz="2400" b="1" kern="1200" dirty="0">
            <a:effectLst>
              <a:outerShdw blurRad="38100" dist="38100" dir="2700000" algn="tl">
                <a:srgbClr val="000000">
                  <a:alpha val="43137"/>
                </a:srgbClr>
              </a:outerShdw>
            </a:effectLst>
          </a:endParaRPr>
        </a:p>
      </dsp:txBody>
      <dsp:txXfrm>
        <a:off x="386834" y="3646"/>
        <a:ext cx="2472853" cy="1483712"/>
      </dsp:txXfrm>
    </dsp:sp>
    <dsp:sp modelId="{049C1356-221B-42EB-B320-BC55FEB3EC74}">
      <dsp:nvSpPr>
        <dsp:cNvPr id="0" name=""/>
        <dsp:cNvSpPr/>
      </dsp:nvSpPr>
      <dsp:spPr>
        <a:xfrm>
          <a:off x="3106973" y="3646"/>
          <a:ext cx="2472853" cy="1483712"/>
        </a:xfrm>
        <a:prstGeom prst="rect">
          <a:avLst/>
        </a:prstGeom>
        <a:gradFill rotWithShape="0">
          <a:gsLst>
            <a:gs pos="0">
              <a:schemeClr val="accent2">
                <a:hueOff val="-207909"/>
                <a:satOff val="-11990"/>
                <a:lumOff val="1233"/>
                <a:alphaOff val="0"/>
                <a:satMod val="103000"/>
                <a:lumMod val="102000"/>
                <a:tint val="94000"/>
              </a:schemeClr>
            </a:gs>
            <a:gs pos="50000">
              <a:schemeClr val="accent2">
                <a:hueOff val="-207909"/>
                <a:satOff val="-11990"/>
                <a:lumOff val="1233"/>
                <a:alphaOff val="0"/>
                <a:satMod val="110000"/>
                <a:lumMod val="100000"/>
                <a:shade val="100000"/>
              </a:schemeClr>
            </a:gs>
            <a:gs pos="100000">
              <a:schemeClr val="accent2">
                <a:hueOff val="-207909"/>
                <a:satOff val="-11990"/>
                <a:lumOff val="123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effectLst>
                <a:outerShdw blurRad="38100" dist="38100" dir="2700000" algn="tl">
                  <a:srgbClr val="000000">
                    <a:alpha val="43137"/>
                  </a:srgbClr>
                </a:outerShdw>
              </a:effectLst>
            </a:rPr>
            <a:t>Representativeness heuristic</a:t>
          </a:r>
          <a:endParaRPr lang="en-US" sz="2200" b="1" kern="1200" dirty="0">
            <a:effectLst>
              <a:outerShdw blurRad="38100" dist="38100" dir="2700000" algn="tl">
                <a:srgbClr val="000000">
                  <a:alpha val="43137"/>
                </a:srgbClr>
              </a:outerShdw>
            </a:effectLst>
          </a:endParaRPr>
        </a:p>
      </dsp:txBody>
      <dsp:txXfrm>
        <a:off x="3106973" y="3646"/>
        <a:ext cx="2472853" cy="1483712"/>
      </dsp:txXfrm>
    </dsp:sp>
    <dsp:sp modelId="{A1951F63-7B77-47EA-9FBE-37AAE7ACC224}">
      <dsp:nvSpPr>
        <dsp:cNvPr id="0" name=""/>
        <dsp:cNvSpPr/>
      </dsp:nvSpPr>
      <dsp:spPr>
        <a:xfrm>
          <a:off x="5827112" y="3646"/>
          <a:ext cx="2472853" cy="1483712"/>
        </a:xfrm>
        <a:prstGeom prst="rect">
          <a:avLst/>
        </a:prstGeom>
        <a:gradFill rotWithShape="0">
          <a:gsLst>
            <a:gs pos="0">
              <a:schemeClr val="accent2">
                <a:hueOff val="-415818"/>
                <a:satOff val="-23979"/>
                <a:lumOff val="2465"/>
                <a:alphaOff val="0"/>
                <a:satMod val="103000"/>
                <a:lumMod val="102000"/>
                <a:tint val="94000"/>
              </a:schemeClr>
            </a:gs>
            <a:gs pos="50000">
              <a:schemeClr val="accent2">
                <a:hueOff val="-415818"/>
                <a:satOff val="-23979"/>
                <a:lumOff val="2465"/>
                <a:alphaOff val="0"/>
                <a:satMod val="110000"/>
                <a:lumMod val="100000"/>
                <a:shade val="100000"/>
              </a:schemeClr>
            </a:gs>
            <a:gs pos="100000">
              <a:schemeClr val="accent2">
                <a:hueOff val="-415818"/>
                <a:satOff val="-23979"/>
                <a:lumOff val="24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Confirmation bias</a:t>
          </a:r>
          <a:endParaRPr lang="en-US" sz="2400" b="1" kern="1200" dirty="0">
            <a:effectLst>
              <a:outerShdw blurRad="38100" dist="38100" dir="2700000" algn="tl">
                <a:srgbClr val="000000">
                  <a:alpha val="43137"/>
                </a:srgbClr>
              </a:outerShdw>
            </a:effectLst>
          </a:endParaRPr>
        </a:p>
      </dsp:txBody>
      <dsp:txXfrm>
        <a:off x="5827112" y="3646"/>
        <a:ext cx="2472853" cy="1483712"/>
      </dsp:txXfrm>
    </dsp:sp>
    <dsp:sp modelId="{62922F4A-CB8F-44CD-ACB7-4772A9DFAD7E}">
      <dsp:nvSpPr>
        <dsp:cNvPr id="0" name=""/>
        <dsp:cNvSpPr/>
      </dsp:nvSpPr>
      <dsp:spPr>
        <a:xfrm>
          <a:off x="386834" y="1734643"/>
          <a:ext cx="2472853" cy="1483712"/>
        </a:xfrm>
        <a:prstGeom prst="rect">
          <a:avLst/>
        </a:prstGeom>
        <a:gradFill rotWithShape="0">
          <a:gsLst>
            <a:gs pos="0">
              <a:schemeClr val="accent2">
                <a:hueOff val="-623727"/>
                <a:satOff val="-35969"/>
                <a:lumOff val="3698"/>
                <a:alphaOff val="0"/>
                <a:satMod val="103000"/>
                <a:lumMod val="102000"/>
                <a:tint val="94000"/>
              </a:schemeClr>
            </a:gs>
            <a:gs pos="50000">
              <a:schemeClr val="accent2">
                <a:hueOff val="-623727"/>
                <a:satOff val="-35969"/>
                <a:lumOff val="3698"/>
                <a:alphaOff val="0"/>
                <a:satMod val="110000"/>
                <a:lumMod val="100000"/>
                <a:shade val="100000"/>
              </a:schemeClr>
            </a:gs>
            <a:gs pos="100000">
              <a:schemeClr val="accent2">
                <a:hueOff val="-623727"/>
                <a:satOff val="-35969"/>
                <a:lumOff val="369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Anchoring bias</a:t>
          </a:r>
          <a:endParaRPr lang="en-US" sz="2400" b="1" kern="1200" dirty="0">
            <a:effectLst>
              <a:outerShdw blurRad="38100" dist="38100" dir="2700000" algn="tl">
                <a:srgbClr val="000000">
                  <a:alpha val="43137"/>
                </a:srgbClr>
              </a:outerShdw>
            </a:effectLst>
          </a:endParaRPr>
        </a:p>
      </dsp:txBody>
      <dsp:txXfrm>
        <a:off x="386834" y="1734643"/>
        <a:ext cx="2472853" cy="1483712"/>
      </dsp:txXfrm>
    </dsp:sp>
    <dsp:sp modelId="{F7A1D8FA-DFDC-45F1-AD0F-41B24E9F6C73}">
      <dsp:nvSpPr>
        <dsp:cNvPr id="0" name=""/>
        <dsp:cNvSpPr/>
      </dsp:nvSpPr>
      <dsp:spPr>
        <a:xfrm>
          <a:off x="3106973" y="1734643"/>
          <a:ext cx="2472853" cy="1483712"/>
        </a:xfrm>
        <a:prstGeom prst="rect">
          <a:avLst/>
        </a:prstGeom>
        <a:gradFill rotWithShape="0">
          <a:gsLst>
            <a:gs pos="0">
              <a:schemeClr val="accent2">
                <a:hueOff val="-831636"/>
                <a:satOff val="-47959"/>
                <a:lumOff val="4930"/>
                <a:alphaOff val="0"/>
                <a:satMod val="103000"/>
                <a:lumMod val="102000"/>
                <a:tint val="94000"/>
              </a:schemeClr>
            </a:gs>
            <a:gs pos="50000">
              <a:schemeClr val="accent2">
                <a:hueOff val="-831636"/>
                <a:satOff val="-47959"/>
                <a:lumOff val="4930"/>
                <a:alphaOff val="0"/>
                <a:satMod val="110000"/>
                <a:lumMod val="100000"/>
                <a:shade val="100000"/>
              </a:schemeClr>
            </a:gs>
            <a:gs pos="100000">
              <a:schemeClr val="accent2">
                <a:hueOff val="-831636"/>
                <a:satOff val="-47959"/>
                <a:lumOff val="493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Overconfidence bias</a:t>
          </a:r>
          <a:endParaRPr lang="en-US" sz="2400" b="1" kern="1200" dirty="0">
            <a:effectLst>
              <a:outerShdw blurRad="38100" dist="38100" dir="2700000" algn="tl">
                <a:srgbClr val="000000">
                  <a:alpha val="43137"/>
                </a:srgbClr>
              </a:outerShdw>
            </a:effectLst>
          </a:endParaRPr>
        </a:p>
      </dsp:txBody>
      <dsp:txXfrm>
        <a:off x="3106973" y="1734643"/>
        <a:ext cx="2472853" cy="1483712"/>
      </dsp:txXfrm>
    </dsp:sp>
    <dsp:sp modelId="{A169F7C4-424C-4E3D-9843-883063A27AD1}">
      <dsp:nvSpPr>
        <dsp:cNvPr id="0" name=""/>
        <dsp:cNvSpPr/>
      </dsp:nvSpPr>
      <dsp:spPr>
        <a:xfrm>
          <a:off x="5827112" y="1734643"/>
          <a:ext cx="2472853" cy="1483712"/>
        </a:xfrm>
        <a:prstGeom prst="rect">
          <a:avLst/>
        </a:prstGeom>
        <a:gradFill rotWithShape="0">
          <a:gsLst>
            <a:gs pos="0">
              <a:schemeClr val="accent2">
                <a:hueOff val="-1039545"/>
                <a:satOff val="-59949"/>
                <a:lumOff val="6163"/>
                <a:alphaOff val="0"/>
                <a:satMod val="103000"/>
                <a:lumMod val="102000"/>
                <a:tint val="94000"/>
              </a:schemeClr>
            </a:gs>
            <a:gs pos="50000">
              <a:schemeClr val="accent2">
                <a:hueOff val="-1039545"/>
                <a:satOff val="-59949"/>
                <a:lumOff val="6163"/>
                <a:alphaOff val="0"/>
                <a:satMod val="110000"/>
                <a:lumMod val="100000"/>
                <a:shade val="100000"/>
              </a:schemeClr>
            </a:gs>
            <a:gs pos="100000">
              <a:schemeClr val="accent2">
                <a:hueOff val="-1039545"/>
                <a:satOff val="-59949"/>
                <a:lumOff val="616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Hindsight bias</a:t>
          </a:r>
          <a:endParaRPr lang="en-US" sz="2400" b="1" kern="1200" dirty="0">
            <a:effectLst>
              <a:outerShdw blurRad="38100" dist="38100" dir="2700000" algn="tl">
                <a:srgbClr val="000000">
                  <a:alpha val="43137"/>
                </a:srgbClr>
              </a:outerShdw>
            </a:effectLst>
          </a:endParaRPr>
        </a:p>
      </dsp:txBody>
      <dsp:txXfrm>
        <a:off x="5827112" y="1734643"/>
        <a:ext cx="2472853" cy="1483712"/>
      </dsp:txXfrm>
    </dsp:sp>
    <dsp:sp modelId="{AF83AFE0-C23D-492B-A294-EADDC8FCE91C}">
      <dsp:nvSpPr>
        <dsp:cNvPr id="0" name=""/>
        <dsp:cNvSpPr/>
      </dsp:nvSpPr>
      <dsp:spPr>
        <a:xfrm>
          <a:off x="1746903" y="3465641"/>
          <a:ext cx="2472853" cy="1483712"/>
        </a:xfrm>
        <a:prstGeom prst="rect">
          <a:avLst/>
        </a:prstGeom>
        <a:gradFill rotWithShape="0">
          <a:gsLst>
            <a:gs pos="0">
              <a:schemeClr val="accent2">
                <a:hueOff val="-1247454"/>
                <a:satOff val="-71938"/>
                <a:lumOff val="7395"/>
                <a:alphaOff val="0"/>
                <a:satMod val="103000"/>
                <a:lumMod val="102000"/>
                <a:tint val="94000"/>
              </a:schemeClr>
            </a:gs>
            <a:gs pos="50000">
              <a:schemeClr val="accent2">
                <a:hueOff val="-1247454"/>
                <a:satOff val="-71938"/>
                <a:lumOff val="7395"/>
                <a:alphaOff val="0"/>
                <a:satMod val="110000"/>
                <a:lumMod val="100000"/>
                <a:shade val="100000"/>
              </a:schemeClr>
            </a:gs>
            <a:gs pos="100000">
              <a:schemeClr val="accent2">
                <a:hueOff val="-1247454"/>
                <a:satOff val="-71938"/>
                <a:lumOff val="739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Framing bias</a:t>
          </a:r>
          <a:endParaRPr lang="en-US" sz="2400" b="1" kern="1200" dirty="0">
            <a:effectLst>
              <a:outerShdw blurRad="38100" dist="38100" dir="2700000" algn="tl">
                <a:srgbClr val="000000">
                  <a:alpha val="43137"/>
                </a:srgbClr>
              </a:outerShdw>
            </a:effectLst>
          </a:endParaRPr>
        </a:p>
      </dsp:txBody>
      <dsp:txXfrm>
        <a:off x="1746903" y="3465641"/>
        <a:ext cx="2472853" cy="1483712"/>
      </dsp:txXfrm>
    </dsp:sp>
    <dsp:sp modelId="{01299A4F-9348-481F-A289-9B34952D22FC}">
      <dsp:nvSpPr>
        <dsp:cNvPr id="0" name=""/>
        <dsp:cNvSpPr/>
      </dsp:nvSpPr>
      <dsp:spPr>
        <a:xfrm>
          <a:off x="4467042" y="3465641"/>
          <a:ext cx="2472853" cy="1483712"/>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Escalation bias </a:t>
          </a:r>
          <a:endParaRPr lang="en-US" sz="2400" b="1" kern="1200" dirty="0">
            <a:effectLst>
              <a:outerShdw blurRad="38100" dist="38100" dir="2700000" algn="tl">
                <a:srgbClr val="000000">
                  <a:alpha val="43137"/>
                </a:srgbClr>
              </a:outerShdw>
            </a:effectLst>
          </a:endParaRPr>
        </a:p>
      </dsp:txBody>
      <dsp:txXfrm>
        <a:off x="4467042" y="3465641"/>
        <a:ext cx="2472853" cy="14837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7E189-CA70-40C2-ADB6-2ACE4274D811}">
      <dsp:nvSpPr>
        <dsp:cNvPr id="0" name=""/>
        <dsp:cNvSpPr/>
      </dsp:nvSpPr>
      <dsp:spPr>
        <a:xfrm>
          <a:off x="0" y="0"/>
          <a:ext cx="6551930" cy="814673"/>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b="1" kern="1200" dirty="0" smtClean="0">
              <a:effectLst>
                <a:outerShdw blurRad="38100" dist="38100" dir="2700000" algn="tl">
                  <a:srgbClr val="000000">
                    <a:alpha val="43137"/>
                  </a:srgbClr>
                </a:outerShdw>
              </a:effectLst>
            </a:rPr>
            <a:t>Preparation</a:t>
          </a:r>
          <a:endParaRPr lang="en-US" sz="3500" b="1" kern="1200" dirty="0">
            <a:effectLst>
              <a:outerShdw blurRad="38100" dist="38100" dir="2700000" algn="tl">
                <a:srgbClr val="000000">
                  <a:alpha val="43137"/>
                </a:srgbClr>
              </a:outerShdw>
            </a:effectLst>
          </a:endParaRPr>
        </a:p>
      </dsp:txBody>
      <dsp:txXfrm>
        <a:off x="23861" y="23861"/>
        <a:ext cx="5577517" cy="766951"/>
      </dsp:txXfrm>
    </dsp:sp>
    <dsp:sp modelId="{E3A49443-5B87-4956-BA4F-E2C7CE6A735D}">
      <dsp:nvSpPr>
        <dsp:cNvPr id="0" name=""/>
        <dsp:cNvSpPr/>
      </dsp:nvSpPr>
      <dsp:spPr>
        <a:xfrm>
          <a:off x="489267" y="927822"/>
          <a:ext cx="6551930" cy="814673"/>
        </a:xfrm>
        <a:prstGeom prst="roundRect">
          <a:avLst>
            <a:gd name="adj" fmla="val 10000"/>
          </a:avLst>
        </a:prstGeom>
        <a:gradFill rotWithShape="0">
          <a:gsLst>
            <a:gs pos="0">
              <a:schemeClr val="accent4">
                <a:hueOff val="2598923"/>
                <a:satOff val="-11992"/>
                <a:lumOff val="441"/>
                <a:alphaOff val="0"/>
                <a:satMod val="103000"/>
                <a:lumMod val="102000"/>
                <a:tint val="94000"/>
              </a:schemeClr>
            </a:gs>
            <a:gs pos="50000">
              <a:schemeClr val="accent4">
                <a:hueOff val="2598923"/>
                <a:satOff val="-11992"/>
                <a:lumOff val="441"/>
                <a:alphaOff val="0"/>
                <a:satMod val="110000"/>
                <a:lumMod val="100000"/>
                <a:shade val="100000"/>
              </a:schemeClr>
            </a:gs>
            <a:gs pos="100000">
              <a:schemeClr val="accent4">
                <a:hueOff val="2598923"/>
                <a:satOff val="-11992"/>
                <a:lumOff val="44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b="1" kern="1200" dirty="0" smtClean="0">
              <a:effectLst>
                <a:outerShdw blurRad="38100" dist="38100" dir="2700000" algn="tl">
                  <a:srgbClr val="000000">
                    <a:alpha val="43137"/>
                  </a:srgbClr>
                </a:outerShdw>
              </a:effectLst>
            </a:rPr>
            <a:t>Concentration </a:t>
          </a:r>
          <a:endParaRPr lang="en-US" sz="3500" b="1" kern="1200" dirty="0">
            <a:effectLst>
              <a:outerShdw blurRad="38100" dist="38100" dir="2700000" algn="tl">
                <a:srgbClr val="000000">
                  <a:alpha val="43137"/>
                </a:srgbClr>
              </a:outerShdw>
            </a:effectLst>
          </a:endParaRPr>
        </a:p>
      </dsp:txBody>
      <dsp:txXfrm>
        <a:off x="513128" y="951683"/>
        <a:ext cx="5485402" cy="766951"/>
      </dsp:txXfrm>
    </dsp:sp>
    <dsp:sp modelId="{1C3EA34D-7FC8-469C-A00F-F1DD114D8488}">
      <dsp:nvSpPr>
        <dsp:cNvPr id="0" name=""/>
        <dsp:cNvSpPr/>
      </dsp:nvSpPr>
      <dsp:spPr>
        <a:xfrm>
          <a:off x="978534" y="1855644"/>
          <a:ext cx="6551930" cy="814673"/>
        </a:xfrm>
        <a:prstGeom prst="roundRect">
          <a:avLst>
            <a:gd name="adj" fmla="val 10000"/>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b="1" kern="1200" dirty="0" smtClean="0">
              <a:effectLst>
                <a:outerShdw blurRad="38100" dist="38100" dir="2700000" algn="tl">
                  <a:srgbClr val="000000">
                    <a:alpha val="43137"/>
                  </a:srgbClr>
                </a:outerShdw>
              </a:effectLst>
            </a:rPr>
            <a:t>Incubation</a:t>
          </a:r>
          <a:endParaRPr lang="en-US" sz="3500" b="1" kern="1200" dirty="0">
            <a:effectLst>
              <a:outerShdw blurRad="38100" dist="38100" dir="2700000" algn="tl">
                <a:srgbClr val="000000">
                  <a:alpha val="43137"/>
                </a:srgbClr>
              </a:outerShdw>
            </a:effectLst>
          </a:endParaRPr>
        </a:p>
      </dsp:txBody>
      <dsp:txXfrm>
        <a:off x="1002395" y="1879505"/>
        <a:ext cx="5485402" cy="766951"/>
      </dsp:txXfrm>
    </dsp:sp>
    <dsp:sp modelId="{A6C5896D-4635-47D8-B904-8C8BE3BF97FC}">
      <dsp:nvSpPr>
        <dsp:cNvPr id="0" name=""/>
        <dsp:cNvSpPr/>
      </dsp:nvSpPr>
      <dsp:spPr>
        <a:xfrm>
          <a:off x="1467802" y="2783467"/>
          <a:ext cx="6551930" cy="814673"/>
        </a:xfrm>
        <a:prstGeom prst="roundRect">
          <a:avLst>
            <a:gd name="adj" fmla="val 10000"/>
          </a:avLst>
        </a:prstGeom>
        <a:gradFill rotWithShape="0">
          <a:gsLst>
            <a:gs pos="0">
              <a:schemeClr val="accent4">
                <a:hueOff val="7796769"/>
                <a:satOff val="-35976"/>
                <a:lumOff val="1324"/>
                <a:alphaOff val="0"/>
                <a:satMod val="103000"/>
                <a:lumMod val="102000"/>
                <a:tint val="94000"/>
              </a:schemeClr>
            </a:gs>
            <a:gs pos="50000">
              <a:schemeClr val="accent4">
                <a:hueOff val="7796769"/>
                <a:satOff val="-35976"/>
                <a:lumOff val="1324"/>
                <a:alphaOff val="0"/>
                <a:satMod val="110000"/>
                <a:lumMod val="100000"/>
                <a:shade val="100000"/>
              </a:schemeClr>
            </a:gs>
            <a:gs pos="100000">
              <a:schemeClr val="accent4">
                <a:hueOff val="7796769"/>
                <a:satOff val="-35976"/>
                <a:lumOff val="132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b="1" kern="1200" dirty="0" smtClean="0">
              <a:effectLst>
                <a:outerShdw blurRad="38100" dist="38100" dir="2700000" algn="tl">
                  <a:srgbClr val="000000">
                    <a:alpha val="43137"/>
                  </a:srgbClr>
                </a:outerShdw>
              </a:effectLst>
            </a:rPr>
            <a:t>Illumination</a:t>
          </a:r>
          <a:endParaRPr lang="en-US" sz="3500" b="1" kern="1200" dirty="0">
            <a:effectLst>
              <a:outerShdw blurRad="38100" dist="38100" dir="2700000" algn="tl">
                <a:srgbClr val="000000">
                  <a:alpha val="43137"/>
                </a:srgbClr>
              </a:outerShdw>
            </a:effectLst>
          </a:endParaRPr>
        </a:p>
      </dsp:txBody>
      <dsp:txXfrm>
        <a:off x="1491663" y="2807328"/>
        <a:ext cx="5485402" cy="766951"/>
      </dsp:txXfrm>
    </dsp:sp>
    <dsp:sp modelId="{5B30E4CE-12CB-4962-8135-798CDA390A03}">
      <dsp:nvSpPr>
        <dsp:cNvPr id="0" name=""/>
        <dsp:cNvSpPr/>
      </dsp:nvSpPr>
      <dsp:spPr>
        <a:xfrm>
          <a:off x="1957069" y="3711289"/>
          <a:ext cx="6551930" cy="814673"/>
        </a:xfrm>
        <a:prstGeom prst="roundRect">
          <a:avLst>
            <a:gd name="adj" fmla="val 1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b="1" kern="1200" dirty="0" smtClean="0">
              <a:effectLst>
                <a:outerShdw blurRad="38100" dist="38100" dir="2700000" algn="tl">
                  <a:srgbClr val="000000">
                    <a:alpha val="43137"/>
                  </a:srgbClr>
                </a:outerShdw>
              </a:effectLst>
            </a:rPr>
            <a:t>Verification </a:t>
          </a:r>
          <a:endParaRPr lang="en-US" sz="3500" b="1" kern="1200" dirty="0">
            <a:effectLst>
              <a:outerShdw blurRad="38100" dist="38100" dir="2700000" algn="tl">
                <a:srgbClr val="000000">
                  <a:alpha val="43137"/>
                </a:srgbClr>
              </a:outerShdw>
            </a:effectLst>
          </a:endParaRPr>
        </a:p>
      </dsp:txBody>
      <dsp:txXfrm>
        <a:off x="1980930" y="3735150"/>
        <a:ext cx="5485402" cy="766951"/>
      </dsp:txXfrm>
    </dsp:sp>
    <dsp:sp modelId="{B84E2B12-820B-46A1-987A-FB8B1FA28F8C}">
      <dsp:nvSpPr>
        <dsp:cNvPr id="0" name=""/>
        <dsp:cNvSpPr/>
      </dsp:nvSpPr>
      <dsp:spPr>
        <a:xfrm>
          <a:off x="6022392" y="595164"/>
          <a:ext cx="529537" cy="529537"/>
        </a:xfrm>
        <a:prstGeom prst="downArrow">
          <a:avLst>
            <a:gd name="adj1" fmla="val 55000"/>
            <a:gd name="adj2" fmla="val 45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dirty="0"/>
        </a:p>
      </dsp:txBody>
      <dsp:txXfrm>
        <a:off x="6141538" y="595164"/>
        <a:ext cx="291245" cy="398477"/>
      </dsp:txXfrm>
    </dsp:sp>
    <dsp:sp modelId="{5BA0A9ED-0ABA-4903-9ABC-CE8FDCF4711E}">
      <dsp:nvSpPr>
        <dsp:cNvPr id="0" name=""/>
        <dsp:cNvSpPr/>
      </dsp:nvSpPr>
      <dsp:spPr>
        <a:xfrm>
          <a:off x="6511659" y="1522986"/>
          <a:ext cx="529537" cy="529537"/>
        </a:xfrm>
        <a:prstGeom prst="downArrow">
          <a:avLst>
            <a:gd name="adj1" fmla="val 55000"/>
            <a:gd name="adj2" fmla="val 45000"/>
          </a:avLst>
        </a:prstGeom>
        <a:solidFill>
          <a:schemeClr val="accent4">
            <a:tint val="40000"/>
            <a:alpha val="90000"/>
            <a:hueOff val="3837973"/>
            <a:satOff val="-20420"/>
            <a:lumOff val="-1163"/>
            <a:alphaOff val="0"/>
          </a:schemeClr>
        </a:solidFill>
        <a:ln w="6350" cap="flat" cmpd="sng" algn="ctr">
          <a:solidFill>
            <a:schemeClr val="accent4">
              <a:tint val="40000"/>
              <a:alpha val="90000"/>
              <a:hueOff val="3837973"/>
              <a:satOff val="-20420"/>
              <a:lumOff val="-1163"/>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dirty="0"/>
        </a:p>
      </dsp:txBody>
      <dsp:txXfrm>
        <a:off x="6630805" y="1522986"/>
        <a:ext cx="291245" cy="398477"/>
      </dsp:txXfrm>
    </dsp:sp>
    <dsp:sp modelId="{4428E2C7-B1B2-4D75-A898-2E40A23E6FAF}">
      <dsp:nvSpPr>
        <dsp:cNvPr id="0" name=""/>
        <dsp:cNvSpPr/>
      </dsp:nvSpPr>
      <dsp:spPr>
        <a:xfrm>
          <a:off x="7000927" y="2437231"/>
          <a:ext cx="529537" cy="529537"/>
        </a:xfrm>
        <a:prstGeom prst="downArrow">
          <a:avLst>
            <a:gd name="adj1" fmla="val 55000"/>
            <a:gd name="adj2" fmla="val 45000"/>
          </a:avLst>
        </a:prstGeom>
        <a:solidFill>
          <a:schemeClr val="accent4">
            <a:tint val="40000"/>
            <a:alpha val="90000"/>
            <a:hueOff val="7675946"/>
            <a:satOff val="-40841"/>
            <a:lumOff val="-2327"/>
            <a:alphaOff val="0"/>
          </a:schemeClr>
        </a:solidFill>
        <a:ln w="6350" cap="flat" cmpd="sng" algn="ctr">
          <a:solidFill>
            <a:schemeClr val="accent4">
              <a:tint val="40000"/>
              <a:alpha val="90000"/>
              <a:hueOff val="7675946"/>
              <a:satOff val="-40841"/>
              <a:lumOff val="-2327"/>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dirty="0"/>
        </a:p>
      </dsp:txBody>
      <dsp:txXfrm>
        <a:off x="7120073" y="2437231"/>
        <a:ext cx="291245" cy="398477"/>
      </dsp:txXfrm>
    </dsp:sp>
    <dsp:sp modelId="{5F4B6847-21D3-4CE8-B5DE-60391E00EAF0}">
      <dsp:nvSpPr>
        <dsp:cNvPr id="0" name=""/>
        <dsp:cNvSpPr/>
      </dsp:nvSpPr>
      <dsp:spPr>
        <a:xfrm>
          <a:off x="7490194" y="3374105"/>
          <a:ext cx="529537" cy="529537"/>
        </a:xfrm>
        <a:prstGeom prst="downArrow">
          <a:avLst>
            <a:gd name="adj1" fmla="val 55000"/>
            <a:gd name="adj2" fmla="val 45000"/>
          </a:avLst>
        </a:prstGeom>
        <a:solidFill>
          <a:schemeClr val="accent4">
            <a:tint val="40000"/>
            <a:alpha val="90000"/>
            <a:hueOff val="11513918"/>
            <a:satOff val="-61261"/>
            <a:lumOff val="-3490"/>
            <a:alphaOff val="0"/>
          </a:schemeClr>
        </a:solidFill>
        <a:ln w="6350" cap="flat" cmpd="sng" algn="ctr">
          <a:solidFill>
            <a:schemeClr val="accent4">
              <a:tint val="40000"/>
              <a:alpha val="90000"/>
              <a:hueOff val="11513918"/>
              <a:satOff val="-61261"/>
              <a:lumOff val="-349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dirty="0"/>
        </a:p>
      </dsp:txBody>
      <dsp:txXfrm>
        <a:off x="7609340" y="3374105"/>
        <a:ext cx="291245" cy="398477"/>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E4E455-C6F5-494D-9BC3-400D768B9E29}" type="datetimeFigureOut">
              <a:rPr lang="en-US" smtClean="0"/>
              <a:t>8/29/2014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104BD2-8858-432B-81DA-F048472C27D5}" type="slidenum">
              <a:rPr lang="en-US" smtClean="0"/>
              <a:t>‹#›</a:t>
            </a:fld>
            <a:endParaRPr lang="en-US"/>
          </a:p>
        </p:txBody>
      </p:sp>
    </p:spTree>
    <p:extLst>
      <p:ext uri="{BB962C8B-B14F-4D97-AF65-F5344CB8AC3E}">
        <p14:creationId xmlns:p14="http://schemas.microsoft.com/office/powerpoint/2010/main" val="3479949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t>Decision making</a:t>
            </a:r>
            <a:endParaRPr lang="en-US" smtClean="0"/>
          </a:p>
          <a:p>
            <a:pPr lvl="1"/>
            <a:r>
              <a:rPr lang="en-US" smtClean="0"/>
              <a:t>identifying and choosing alternative solutions that lead to a desired state of affairs</a:t>
            </a:r>
          </a:p>
          <a:p>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8E92C8A-5ABC-4CF0-951F-4135C7ED4ECD}" type="slidenum">
              <a:rPr lang="en-US"/>
              <a:pPr eaLnBrk="1" hangingPunct="1"/>
              <a:t>2</a:t>
            </a:fld>
            <a:endParaRPr lang="en-US"/>
          </a:p>
        </p:txBody>
      </p:sp>
    </p:spTree>
    <p:extLst>
      <p:ext uri="{BB962C8B-B14F-4D97-AF65-F5344CB8AC3E}">
        <p14:creationId xmlns:p14="http://schemas.microsoft.com/office/powerpoint/2010/main" val="3367883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t>Garbage Can Model </a:t>
            </a:r>
          </a:p>
          <a:p>
            <a:pPr lvl="1"/>
            <a:r>
              <a:rPr lang="en-US" smtClean="0"/>
              <a:t>decision making is sloppy and haphazard</a:t>
            </a:r>
          </a:p>
          <a:p>
            <a:pPr lvl="1"/>
            <a:r>
              <a:rPr lang="en-US" smtClean="0"/>
              <a:t>decisions result from complex interaction of four independent streams of events: problems, solutions, participants </a:t>
            </a:r>
            <a:br>
              <a:rPr lang="en-US" smtClean="0"/>
            </a:br>
            <a:r>
              <a:rPr lang="en-US" smtClean="0"/>
              <a:t>and choice opportunities</a:t>
            </a:r>
          </a:p>
          <a:p>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DA8551A-9B22-409B-A6D9-0A1CE9159D34}" type="slidenum">
              <a:rPr lang="en-US"/>
              <a:pPr eaLnBrk="1" hangingPunct="1"/>
              <a:t>11</a:t>
            </a:fld>
            <a:endParaRPr lang="en-US"/>
          </a:p>
        </p:txBody>
      </p:sp>
    </p:spTree>
    <p:extLst>
      <p:ext uri="{BB962C8B-B14F-4D97-AF65-F5344CB8AC3E}">
        <p14:creationId xmlns:p14="http://schemas.microsoft.com/office/powerpoint/2010/main" val="3535901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514350" indent="-514350">
              <a:buClr>
                <a:srgbClr val="FFCC66"/>
              </a:buClr>
              <a:buFontTx/>
              <a:buAutoNum type="arabicPeriod"/>
              <a:defRPr/>
            </a:pPr>
            <a:r>
              <a:rPr lang="en-US" dirty="0" smtClean="0">
                <a:latin typeface="Arial" charset="0"/>
                <a:cs typeface="Arial" charset="0"/>
              </a:rPr>
              <a:t>More pronounced in industries that rely on science-based innovations</a:t>
            </a:r>
          </a:p>
          <a:p>
            <a:pPr marL="514350" indent="-514350">
              <a:buClr>
                <a:srgbClr val="FFCC66"/>
              </a:buClr>
              <a:buFontTx/>
              <a:buAutoNum type="arabicPeriod"/>
              <a:defRPr/>
            </a:pPr>
            <a:r>
              <a:rPr lang="en-US" dirty="0" smtClean="0">
                <a:latin typeface="Arial" charset="0"/>
                <a:cs typeface="Arial" charset="0"/>
              </a:rPr>
              <a:t>Many decisions are made by oversight</a:t>
            </a:r>
          </a:p>
          <a:p>
            <a:pPr marL="514350" indent="-514350">
              <a:buClr>
                <a:srgbClr val="FFCC66"/>
              </a:buClr>
              <a:buFontTx/>
              <a:buAutoNum type="arabicPeriod"/>
              <a:defRPr/>
            </a:pPr>
            <a:r>
              <a:rPr lang="en-US" dirty="0" smtClean="0">
                <a:latin typeface="Arial" charset="0"/>
                <a:cs typeface="Arial" charset="0"/>
              </a:rPr>
              <a:t>Political motives frequently influence decision makers</a:t>
            </a:r>
          </a:p>
          <a:p>
            <a:pPr marL="514350" indent="-514350">
              <a:buClr>
                <a:srgbClr val="FFCC66"/>
              </a:buClr>
              <a:buFontTx/>
              <a:buAutoNum type="arabicPeriod"/>
              <a:defRPr/>
            </a:pPr>
            <a:r>
              <a:rPr lang="en-US" dirty="0" smtClean="0">
                <a:latin typeface="Arial" charset="0"/>
                <a:cs typeface="Arial" charset="0"/>
              </a:rPr>
              <a:t>Important decisions are more likely to be solved</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4008367-DCF3-49B4-9691-395D767721F8}" type="slidenum">
              <a:rPr lang="en-US"/>
              <a:pPr eaLnBrk="1" hangingPunct="1"/>
              <a:t>12</a:t>
            </a:fld>
            <a:endParaRPr lang="en-US"/>
          </a:p>
        </p:txBody>
      </p:sp>
    </p:spTree>
    <p:extLst>
      <p:ext uri="{BB962C8B-B14F-4D97-AF65-F5344CB8AC3E}">
        <p14:creationId xmlns:p14="http://schemas.microsoft.com/office/powerpoint/2010/main" val="1437740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t>1. </a:t>
            </a:r>
            <a:r>
              <a:rPr lang="en-US" smtClean="0"/>
              <a:t>A </a:t>
            </a:r>
            <a:r>
              <a:rPr lang="en-US" i="1" smtClean="0"/>
              <a:t>simple </a:t>
            </a:r>
            <a:r>
              <a:rPr lang="en-US" smtClean="0"/>
              <a:t>context is stable, and clear cause-and-effect relationships can be discerned, so the best answer can be agreed on. </a:t>
            </a:r>
            <a:br>
              <a:rPr lang="en-US" smtClean="0"/>
            </a:br>
            <a:r>
              <a:rPr lang="en-US" smtClean="0"/>
              <a:t>This context calls for the rational model, where the decision maker gathers information, categorizes it, and responds in an established way.</a:t>
            </a:r>
          </a:p>
          <a:p>
            <a:r>
              <a:rPr lang="en-US" b="1" smtClean="0"/>
              <a:t>2. </a:t>
            </a:r>
            <a:r>
              <a:rPr lang="en-US" smtClean="0"/>
              <a:t>In a </a:t>
            </a:r>
            <a:r>
              <a:rPr lang="en-US" i="1" smtClean="0"/>
              <a:t>complicated </a:t>
            </a:r>
            <a:r>
              <a:rPr lang="en-US" smtClean="0"/>
              <a:t>context, there is a clear relationship between cause and effect, but some people may not see it, and more than one </a:t>
            </a:r>
            <a:br>
              <a:rPr lang="en-US" smtClean="0"/>
            </a:br>
            <a:r>
              <a:rPr lang="en-US" smtClean="0"/>
              <a:t>solution may be effective. Here, too, the rational model applies, but it requires the investigation of options, along with an analysis of them.</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F0D3942-82D7-43AA-996C-DD4F61C2FE5C}" type="slidenum">
              <a:rPr lang="en-US"/>
              <a:pPr eaLnBrk="1" hangingPunct="1"/>
              <a:t>13</a:t>
            </a:fld>
            <a:endParaRPr lang="en-US"/>
          </a:p>
        </p:txBody>
      </p:sp>
    </p:spTree>
    <p:extLst>
      <p:ext uri="{BB962C8B-B14F-4D97-AF65-F5344CB8AC3E}">
        <p14:creationId xmlns:p14="http://schemas.microsoft.com/office/powerpoint/2010/main" val="1966001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t>3. </a:t>
            </a:r>
            <a:r>
              <a:rPr lang="en-US" smtClean="0"/>
              <a:t>In a </a:t>
            </a:r>
            <a:r>
              <a:rPr lang="en-US" i="1" smtClean="0"/>
              <a:t>complex </a:t>
            </a:r>
            <a:r>
              <a:rPr lang="en-US" smtClean="0"/>
              <a:t>context, there is one right answer, but there are so many unknowns that decision makers </a:t>
            </a:r>
            <a:br>
              <a:rPr lang="en-US" smtClean="0"/>
            </a:br>
            <a:r>
              <a:rPr lang="en-US" smtClean="0"/>
              <a:t>don’t understand cause-and-effect relationships. Decision makers therefore need to start out by experimenting, </a:t>
            </a:r>
            <a:br>
              <a:rPr lang="en-US" smtClean="0"/>
            </a:br>
            <a:r>
              <a:rPr lang="en-US" smtClean="0"/>
              <a:t>testing options, and probing to see what might happen as they look for a creative solution.</a:t>
            </a:r>
          </a:p>
          <a:p>
            <a:r>
              <a:rPr lang="en-US" b="1" smtClean="0"/>
              <a:t>4. </a:t>
            </a:r>
            <a:r>
              <a:rPr lang="en-US" smtClean="0"/>
              <a:t>In a </a:t>
            </a:r>
            <a:r>
              <a:rPr lang="en-US" i="1" smtClean="0"/>
              <a:t>chaotic </a:t>
            </a:r>
            <a:r>
              <a:rPr lang="en-US" smtClean="0"/>
              <a:t>context, cause-and-effect relationships are changing so fast that no pattern emerges. </a:t>
            </a:r>
            <a:br>
              <a:rPr lang="en-US" smtClean="0"/>
            </a:br>
            <a:r>
              <a:rPr lang="en-US" smtClean="0"/>
              <a:t>In this context, decision makers have to act first to establish order and then find areas where it is possible to </a:t>
            </a:r>
            <a:br>
              <a:rPr lang="en-US" smtClean="0"/>
            </a:br>
            <a:r>
              <a:rPr lang="en-US" smtClean="0"/>
              <a:t>identify patterns so that aspects of the problem can be managed. The use of intuition and evidence-based decision</a:t>
            </a:r>
          </a:p>
          <a:p>
            <a:r>
              <a:rPr lang="en-US" smtClean="0"/>
              <a:t>making, both of which are discussed later in this chapter, may be helpful in this situation.</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0D3AD04-FC62-4F35-B1B4-437D3FC254F7}" type="slidenum">
              <a:rPr lang="en-US"/>
              <a:pPr eaLnBrk="1" hangingPunct="1"/>
              <a:t>14</a:t>
            </a:fld>
            <a:endParaRPr lang="en-US"/>
          </a:p>
        </p:txBody>
      </p:sp>
    </p:spTree>
    <p:extLst>
      <p:ext uri="{BB962C8B-B14F-4D97-AF65-F5344CB8AC3E}">
        <p14:creationId xmlns:p14="http://schemas.microsoft.com/office/powerpoint/2010/main" val="3664798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t>Judgmental heuristics </a:t>
            </a:r>
          </a:p>
          <a:p>
            <a:pPr lvl="1"/>
            <a:r>
              <a:rPr lang="en-US" smtClean="0"/>
              <a:t>rules of thumb or shortcuts that people use to reduce information processing demands.</a:t>
            </a:r>
          </a:p>
          <a:p>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C6FD4C1-FBF6-4ED5-9A66-40DD71B5FD1A}" type="slidenum">
              <a:rPr lang="en-US"/>
              <a:pPr eaLnBrk="1" hangingPunct="1"/>
              <a:t>15</a:t>
            </a:fld>
            <a:endParaRPr lang="en-US"/>
          </a:p>
        </p:txBody>
      </p:sp>
    </p:spTree>
    <p:extLst>
      <p:ext uri="{BB962C8B-B14F-4D97-AF65-F5344CB8AC3E}">
        <p14:creationId xmlns:p14="http://schemas.microsoft.com/office/powerpoint/2010/main" val="2056654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There are both pros and cons to the use of heuristics. There are eight biases that affect decision making: (1) availability, (2) representativeness,</a:t>
            </a:r>
          </a:p>
          <a:p>
            <a:r>
              <a:rPr lang="en-US" smtClean="0"/>
              <a:t>(3) confirmation, (4) anchoring, (5) overconfidence, (6) hindsight, (7) framing, and (8) escalation of commitment. Knowledge about these biases can</a:t>
            </a:r>
          </a:p>
          <a:p>
            <a:r>
              <a:rPr lang="en-US" smtClean="0"/>
              <a:t>help you to avoid using them in the wrong situation.</a:t>
            </a:r>
          </a:p>
        </p:txBody>
      </p:sp>
      <p:sp>
        <p:nvSpPr>
          <p:cNvPr id="54276" name="Slide Number Placeholder 3"/>
          <p:cNvSpPr>
            <a:spLocks noGrp="1"/>
          </p:cNvSpPr>
          <p:nvPr>
            <p:ph type="sldNum" sz="quarter" idx="5"/>
          </p:nvPr>
        </p:nvSpPr>
        <p:spPr>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0F6E539-3B1E-461A-9E5D-0E441FE46C25}" type="slidenum">
              <a:rPr lang="en-US">
                <a:latin typeface="Times New Roman" panose="02020603050405020304" pitchFamily="18" charset="0"/>
              </a:rPr>
              <a:pPr eaLnBrk="1" hangingPunct="1"/>
              <a:t>16</a:t>
            </a:fld>
            <a:endParaRPr lang="en-US">
              <a:latin typeface="Times New Roman" panose="02020603050405020304" pitchFamily="18" charset="0"/>
            </a:endParaRPr>
          </a:p>
        </p:txBody>
      </p:sp>
    </p:spTree>
    <p:extLst>
      <p:ext uri="{BB962C8B-B14F-4D97-AF65-F5344CB8AC3E}">
        <p14:creationId xmlns:p14="http://schemas.microsoft.com/office/powerpoint/2010/main" val="1485827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The correct answer is “D” – availability heuristic.</a:t>
            </a:r>
          </a:p>
          <a:p>
            <a:endParaRPr lang="en-US" smtClean="0"/>
          </a:p>
          <a:p>
            <a:r>
              <a:rPr lang="en-US" smtClean="0"/>
              <a:t>AACSB:  Group-individual dynamics     Bloom's Taxonomy:  Application     </a:t>
            </a:r>
          </a:p>
          <a:p>
            <a:r>
              <a:rPr lang="en-US" smtClean="0"/>
              <a:t>Difficulty:  Hard     Page:  335</a:t>
            </a:r>
          </a:p>
        </p:txBody>
      </p:sp>
      <p:sp>
        <p:nvSpPr>
          <p:cNvPr id="55300" name="Slide Number Placeholder 3"/>
          <p:cNvSpPr>
            <a:spLocks noGrp="1"/>
          </p:cNvSpPr>
          <p:nvPr>
            <p:ph type="sldNum" sz="quarter" idx="5"/>
          </p:nvPr>
        </p:nvSpPr>
        <p:spPr>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A5D0506-6091-481C-9CBB-A97536E57ECA}" type="slidenum">
              <a:rPr lang="en-US">
                <a:latin typeface="Times New Roman" panose="02020603050405020304" pitchFamily="18" charset="0"/>
              </a:rPr>
              <a:pPr eaLnBrk="1" hangingPunct="1"/>
              <a:t>17</a:t>
            </a:fld>
            <a:endParaRPr lang="en-US">
              <a:latin typeface="Times New Roman" panose="02020603050405020304" pitchFamily="18" charset="0"/>
            </a:endParaRPr>
          </a:p>
        </p:txBody>
      </p:sp>
    </p:spTree>
    <p:extLst>
      <p:ext uri="{BB962C8B-B14F-4D97-AF65-F5344CB8AC3E}">
        <p14:creationId xmlns:p14="http://schemas.microsoft.com/office/powerpoint/2010/main" val="1452578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t>Evidence-based decision making (EBDM) </a:t>
            </a:r>
          </a:p>
          <a:p>
            <a:pPr lvl="1"/>
            <a:r>
              <a:rPr lang="en-US" smtClean="0"/>
              <a:t>represents a process of conscientiously using the best available data and evidence when making managerial decisions</a:t>
            </a:r>
          </a:p>
          <a:p>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46AAF44-4F43-4517-B7DE-4D3D27F55349}" type="slidenum">
              <a:rPr lang="en-US"/>
              <a:pPr eaLnBrk="1" hangingPunct="1"/>
              <a:t>18</a:t>
            </a:fld>
            <a:endParaRPr lang="en-US"/>
          </a:p>
        </p:txBody>
      </p:sp>
    </p:spTree>
    <p:extLst>
      <p:ext uri="{BB962C8B-B14F-4D97-AF65-F5344CB8AC3E}">
        <p14:creationId xmlns:p14="http://schemas.microsoft.com/office/powerpoint/2010/main" val="3010164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Figure 12–2 illustrates a five-step model of EBDM. You can see that the process begins by gathering internal and external data and evidence about a problem at hand. This information is then integrated with views from stakeholders (e.g., employees, shareholders, customers) and ethical considerations to make a final decision. All told, the process shown in Figure 12–2 helps managers to face hard facts and avoid their personal biases when making decisions. EBDM’s use of relevant and reliable data from different sources is clearly intended to make any decision-making context more explicit, critical, systematic, and fact-based.</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81C76EC-603C-41DD-A7EC-C366F97C5DF1}" type="slidenum">
              <a:rPr lang="en-US"/>
              <a:pPr eaLnBrk="1" hangingPunct="1"/>
              <a:t>19</a:t>
            </a:fld>
            <a:endParaRPr lang="en-US"/>
          </a:p>
        </p:txBody>
      </p:sp>
    </p:spTree>
    <p:extLst>
      <p:ext uri="{BB962C8B-B14F-4D97-AF65-F5344CB8AC3E}">
        <p14:creationId xmlns:p14="http://schemas.microsoft.com/office/powerpoint/2010/main" val="2003772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514350" indent="-514350">
              <a:buClr>
                <a:srgbClr val="FFCC66"/>
              </a:buClr>
              <a:buFont typeface="Calibri" pitchFamily="34" charset="0"/>
              <a:buAutoNum type="arabicPeriod"/>
              <a:defRPr/>
            </a:pPr>
            <a:r>
              <a:rPr lang="en-US" dirty="0" smtClean="0">
                <a:latin typeface="Arial" charset="0"/>
                <a:cs typeface="Arial" charset="0"/>
              </a:rPr>
              <a:t>Treat your organization as an unfinished prototype</a:t>
            </a:r>
          </a:p>
          <a:p>
            <a:pPr marL="514350" indent="-514350">
              <a:buClr>
                <a:srgbClr val="FFCC66"/>
              </a:buClr>
              <a:buFont typeface="Calibri" pitchFamily="34" charset="0"/>
              <a:buAutoNum type="arabicPeriod"/>
              <a:defRPr/>
            </a:pPr>
            <a:r>
              <a:rPr lang="en-US" dirty="0" smtClean="0">
                <a:latin typeface="Arial" charset="0"/>
                <a:cs typeface="Arial" charset="0"/>
              </a:rPr>
              <a:t>No brag, just facts</a:t>
            </a:r>
          </a:p>
          <a:p>
            <a:pPr marL="514350" indent="-514350">
              <a:buClr>
                <a:srgbClr val="FFCC66"/>
              </a:buClr>
              <a:buFont typeface="Calibri" pitchFamily="34" charset="0"/>
              <a:buAutoNum type="arabicPeriod"/>
              <a:defRPr/>
            </a:pPr>
            <a:r>
              <a:rPr lang="en-US" dirty="0" smtClean="0">
                <a:latin typeface="Arial" charset="0"/>
                <a:cs typeface="Arial" charset="0"/>
              </a:rPr>
              <a:t>See yourself and your organization as others do</a:t>
            </a:r>
          </a:p>
          <a:p>
            <a:pPr marL="514350" indent="-514350">
              <a:buClr>
                <a:srgbClr val="FFCC66"/>
              </a:buClr>
              <a:buFont typeface="Calibri" pitchFamily="34" charset="0"/>
              <a:buAutoNum type="arabicPeriod"/>
              <a:defRPr/>
            </a:pPr>
            <a:r>
              <a:rPr lang="en-US" dirty="0" smtClean="0">
                <a:latin typeface="Arial" charset="0"/>
                <a:cs typeface="Arial" charset="0"/>
              </a:rPr>
              <a:t>Evidence-based management is not just for senior executives </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99588D8-6624-42BC-86B7-E91B0FC5ADE7}" type="slidenum">
              <a:rPr lang="en-US"/>
              <a:pPr eaLnBrk="1" hangingPunct="1"/>
              <a:t>20</a:t>
            </a:fld>
            <a:endParaRPr lang="en-US"/>
          </a:p>
        </p:txBody>
      </p:sp>
    </p:spTree>
    <p:extLst>
      <p:ext uri="{BB962C8B-B14F-4D97-AF65-F5344CB8AC3E}">
        <p14:creationId xmlns:p14="http://schemas.microsoft.com/office/powerpoint/2010/main" val="2197668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The </a:t>
            </a:r>
            <a:r>
              <a:rPr lang="en-US" b="1" smtClean="0"/>
              <a:t>rational model </a:t>
            </a:r>
            <a:r>
              <a:rPr lang="en-US" smtClean="0"/>
              <a:t>proposes that managers use a rational, four-stage sequence</a:t>
            </a:r>
          </a:p>
          <a:p>
            <a:r>
              <a:rPr lang="en-US" smtClean="0"/>
              <a:t>when making decisions (see Figure 12–1 ). According to this model, managers</a:t>
            </a:r>
          </a:p>
          <a:p>
            <a:r>
              <a:rPr lang="en-US" smtClean="0"/>
              <a:t>are completely objective and possess complete information to make a decision.</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3A8F977-B293-4000-BEAE-8D3C238C564F}" type="slidenum">
              <a:rPr lang="en-US"/>
              <a:pPr eaLnBrk="1" hangingPunct="1"/>
              <a:t>3</a:t>
            </a:fld>
            <a:endParaRPr lang="en-US"/>
          </a:p>
        </p:txBody>
      </p:sp>
    </p:spTree>
    <p:extLst>
      <p:ext uri="{BB962C8B-B14F-4D97-AF65-F5344CB8AC3E}">
        <p14:creationId xmlns:p14="http://schemas.microsoft.com/office/powerpoint/2010/main" val="3907749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514350" indent="-514350">
              <a:buClr>
                <a:srgbClr val="FFCC66"/>
              </a:buClr>
              <a:buFont typeface="Calibri" pitchFamily="34" charset="0"/>
              <a:buAutoNum type="arabicPeriod" startAt="5"/>
              <a:defRPr/>
            </a:pPr>
            <a:r>
              <a:rPr lang="en-US" dirty="0" smtClean="0">
                <a:latin typeface="Arial" charset="0"/>
                <a:cs typeface="Arial" charset="0"/>
              </a:rPr>
              <a:t>Like everything else, you still need to sell it</a:t>
            </a:r>
          </a:p>
          <a:p>
            <a:pPr marL="514350" indent="-514350">
              <a:buClr>
                <a:srgbClr val="FFCC66"/>
              </a:buClr>
              <a:buFont typeface="Calibri" pitchFamily="34" charset="0"/>
              <a:buAutoNum type="arabicPeriod" startAt="5"/>
              <a:defRPr/>
            </a:pPr>
            <a:r>
              <a:rPr lang="en-US" dirty="0" smtClean="0">
                <a:latin typeface="Arial" charset="0"/>
                <a:cs typeface="Arial" charset="0"/>
              </a:rPr>
              <a:t>If all else fails, slow the spread of bad practice</a:t>
            </a:r>
          </a:p>
          <a:p>
            <a:pPr marL="514350" indent="-514350">
              <a:buClr>
                <a:srgbClr val="FFCC66"/>
              </a:buClr>
              <a:buFont typeface="Calibri" pitchFamily="34" charset="0"/>
              <a:buAutoNum type="arabicPeriod" startAt="5"/>
              <a:defRPr/>
            </a:pPr>
            <a:r>
              <a:rPr lang="en-US" dirty="0" smtClean="0">
                <a:latin typeface="Arial" charset="0"/>
                <a:cs typeface="Arial" charset="0"/>
              </a:rPr>
              <a:t>The best diagnostic question: What happens when people fail?</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AB1D3EA-4318-4A0C-AE82-3B25BCA7203B}" type="slidenum">
              <a:rPr lang="en-US"/>
              <a:pPr eaLnBrk="1" hangingPunct="1"/>
              <a:t>21</a:t>
            </a:fld>
            <a:endParaRPr lang="en-US"/>
          </a:p>
        </p:txBody>
      </p:sp>
    </p:spTree>
    <p:extLst>
      <p:ext uri="{BB962C8B-B14F-4D97-AF65-F5344CB8AC3E}">
        <p14:creationId xmlns:p14="http://schemas.microsoft.com/office/powerpoint/2010/main" val="2877921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514350" indent="-514350">
              <a:buClr>
                <a:srgbClr val="FFCC66"/>
              </a:buClr>
              <a:buFont typeface="Calibri" pitchFamily="34" charset="0"/>
              <a:buAutoNum type="arabicPeriod"/>
              <a:defRPr/>
            </a:pPr>
            <a:r>
              <a:rPr lang="en-US" dirty="0" smtClean="0">
                <a:latin typeface="Arial" charset="0"/>
                <a:cs typeface="Arial" charset="0"/>
              </a:rPr>
              <a:t>There’s too much evidence. </a:t>
            </a:r>
          </a:p>
          <a:p>
            <a:pPr marL="514350" indent="-514350">
              <a:buClr>
                <a:srgbClr val="FFCC66"/>
              </a:buClr>
              <a:buFont typeface="Calibri" pitchFamily="34" charset="0"/>
              <a:buAutoNum type="arabicPeriod"/>
              <a:defRPr/>
            </a:pPr>
            <a:r>
              <a:rPr lang="en-US" dirty="0" smtClean="0">
                <a:latin typeface="Arial" charset="0"/>
                <a:cs typeface="Arial" charset="0"/>
              </a:rPr>
              <a:t>There’s not enough good evidence. </a:t>
            </a:r>
          </a:p>
          <a:p>
            <a:pPr marL="514350" indent="-514350">
              <a:buClr>
                <a:srgbClr val="FFCC66"/>
              </a:buClr>
              <a:buFont typeface="Calibri" pitchFamily="34" charset="0"/>
              <a:buAutoNum type="arabicPeriod"/>
              <a:defRPr/>
            </a:pPr>
            <a:r>
              <a:rPr lang="en-US" dirty="0" smtClean="0">
                <a:latin typeface="Arial" charset="0"/>
                <a:cs typeface="Arial" charset="0"/>
              </a:rPr>
              <a:t>The evidence doesn’t quite apply.</a:t>
            </a:r>
          </a:p>
          <a:p>
            <a:pPr marL="514350" indent="-514350">
              <a:buClr>
                <a:srgbClr val="FFCC66"/>
              </a:buClr>
              <a:buFont typeface="Calibri" pitchFamily="34" charset="0"/>
              <a:buAutoNum type="arabicPeriod"/>
              <a:defRPr/>
            </a:pPr>
            <a:r>
              <a:rPr lang="en-US" dirty="0" smtClean="0">
                <a:latin typeface="Arial" charset="0"/>
                <a:cs typeface="Arial" charset="0"/>
              </a:rPr>
              <a:t>People are trying to mislead you. </a:t>
            </a:r>
          </a:p>
          <a:p>
            <a:pPr marL="514350" indent="-514350">
              <a:buClr>
                <a:srgbClr val="FFCC66"/>
              </a:buClr>
              <a:buFont typeface="Calibri" pitchFamily="34" charset="0"/>
              <a:buAutoNum type="arabicPeriod"/>
              <a:defRPr/>
            </a:pPr>
            <a:r>
              <a:rPr lang="en-US" dirty="0" smtClean="0">
                <a:latin typeface="Arial" charset="0"/>
                <a:cs typeface="Arial" charset="0"/>
              </a:rPr>
              <a:t>You are trying to mislead you. </a:t>
            </a:r>
          </a:p>
          <a:p>
            <a:pPr marL="514350" indent="-514350">
              <a:buClr>
                <a:srgbClr val="FFCC66"/>
              </a:buClr>
              <a:buFont typeface="Calibri" pitchFamily="34" charset="0"/>
              <a:buAutoNum type="arabicPeriod"/>
              <a:defRPr/>
            </a:pPr>
            <a:r>
              <a:rPr lang="en-US" dirty="0" smtClean="0">
                <a:latin typeface="Arial" charset="0"/>
                <a:cs typeface="Arial" charset="0"/>
              </a:rPr>
              <a:t>The side effects outweigh the cure.</a:t>
            </a:r>
          </a:p>
          <a:p>
            <a:pPr marL="514350" indent="-514350">
              <a:buClr>
                <a:srgbClr val="FFCC66"/>
              </a:buClr>
              <a:buFont typeface="Calibri" pitchFamily="34" charset="0"/>
              <a:buAutoNum type="arabicPeriod"/>
              <a:defRPr/>
            </a:pPr>
            <a:r>
              <a:rPr lang="en-US" dirty="0" smtClean="0">
                <a:latin typeface="Arial" charset="0"/>
                <a:cs typeface="Arial" charset="0"/>
              </a:rPr>
              <a:t>Stories are more persuasive anyway.</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852DB2F-49FD-4668-84A6-912C0AACBF98}" type="slidenum">
              <a:rPr lang="en-US"/>
              <a:pPr eaLnBrk="1" hangingPunct="1"/>
              <a:t>22</a:t>
            </a:fld>
            <a:endParaRPr lang="en-US"/>
          </a:p>
        </p:txBody>
      </p:sp>
    </p:spTree>
    <p:extLst>
      <p:ext uri="{BB962C8B-B14F-4D97-AF65-F5344CB8AC3E}">
        <p14:creationId xmlns:p14="http://schemas.microsoft.com/office/powerpoint/2010/main" val="3779819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t>Decision-making styles</a:t>
            </a:r>
            <a:r>
              <a:rPr lang="en-US" smtClean="0"/>
              <a:t> – combination of how individuals perceive and respond to information</a:t>
            </a:r>
          </a:p>
          <a:p>
            <a:r>
              <a:rPr lang="en-US" b="1" smtClean="0"/>
              <a:t>Value orientation</a:t>
            </a:r>
            <a:r>
              <a:rPr lang="en-US" smtClean="0"/>
              <a:t> </a:t>
            </a:r>
          </a:p>
          <a:p>
            <a:pPr lvl="1"/>
            <a:r>
              <a:rPr lang="en-US" smtClean="0"/>
              <a:t>reflects the extent to which an individual focuses on either task and technical concerns or people and social concerns when making decisions</a:t>
            </a:r>
          </a:p>
          <a:p>
            <a:r>
              <a:rPr lang="en-US" b="1" smtClean="0"/>
              <a:t>Tolerance for ambiguity</a:t>
            </a:r>
            <a:r>
              <a:rPr lang="en-US" smtClean="0"/>
              <a:t> </a:t>
            </a:r>
          </a:p>
          <a:p>
            <a:pPr lvl="1"/>
            <a:r>
              <a:rPr lang="en-US" smtClean="0"/>
              <a:t>extent to which a person has a high need for structure or control in his life</a:t>
            </a:r>
          </a:p>
          <a:p>
            <a:endParaRPr lang="en-US" smtClean="0"/>
          </a:p>
          <a:p>
            <a:endParaRPr lang="en-US" smtClean="0"/>
          </a:p>
        </p:txBody>
      </p:sp>
      <p:sp>
        <p:nvSpPr>
          <p:cNvPr id="57348" name="Slide Number Placeholder 3"/>
          <p:cNvSpPr>
            <a:spLocks noGrp="1"/>
          </p:cNvSpPr>
          <p:nvPr>
            <p:ph type="sldNum" sz="quarter" idx="5"/>
          </p:nvPr>
        </p:nvSpPr>
        <p:spPr>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829C26-3199-4994-8504-3150D6BC9EB1}" type="slidenum">
              <a:rPr lang="en-US">
                <a:latin typeface="Times New Roman" panose="02020603050405020304" pitchFamily="18" charset="0"/>
              </a:rPr>
              <a:pPr eaLnBrk="1" hangingPunct="1"/>
              <a:t>23</a:t>
            </a:fld>
            <a:endParaRPr lang="en-US">
              <a:latin typeface="Times New Roman" panose="02020603050405020304" pitchFamily="18" charset="0"/>
            </a:endParaRPr>
          </a:p>
        </p:txBody>
      </p:sp>
    </p:spTree>
    <p:extLst>
      <p:ext uri="{BB962C8B-B14F-4D97-AF65-F5344CB8AC3E}">
        <p14:creationId xmlns:p14="http://schemas.microsoft.com/office/powerpoint/2010/main" val="4079338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When the dimensions of value orientation and tolerance for ambiguity are combined, they form four styles of decision making (see Figure 12–3): directive, analytical, conceptual, and behavioral.</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AE86C2F-8B97-4DEC-B2E5-881C23A90A07}" type="slidenum">
              <a:rPr lang="en-US"/>
              <a:pPr eaLnBrk="1" hangingPunct="1"/>
              <a:t>24</a:t>
            </a:fld>
            <a:endParaRPr lang="en-US"/>
          </a:p>
        </p:txBody>
      </p:sp>
    </p:spTree>
    <p:extLst>
      <p:ext uri="{BB962C8B-B14F-4D97-AF65-F5344CB8AC3E}">
        <p14:creationId xmlns:p14="http://schemas.microsoft.com/office/powerpoint/2010/main" val="3064549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Intuition represents judgments, insights, or decisions that “come to mind on their own, without explicit awareness of the evoking cues and of course without explicit evaluation of the validity of these cues”.</a:t>
            </a:r>
          </a:p>
          <a:p>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E2587DC-59C8-44C0-BEFC-EFEC6DBAF510}" type="slidenum">
              <a:rPr lang="en-US"/>
              <a:pPr eaLnBrk="1" hangingPunct="1"/>
              <a:t>25</a:t>
            </a:fld>
            <a:endParaRPr lang="en-US"/>
          </a:p>
        </p:txBody>
      </p:sp>
    </p:spTree>
    <p:extLst>
      <p:ext uri="{BB962C8B-B14F-4D97-AF65-F5344CB8AC3E}">
        <p14:creationId xmlns:p14="http://schemas.microsoft.com/office/powerpoint/2010/main" val="2266522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In figure 12–4, intuition is represented by two distinct processes. One is automatic, involuntary, and mostly effortless. The second is quite the opposite in that it is controlled, voluntary, and effortful. Research reveals that these two processes can operate separately or jointly to influence intuition. These intuitive processes are influenced by two sources: expertise and feelings (see Figure 12–4).</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07DFB64-3C8E-4AE6-AB3C-0A70A9002F6C}" type="slidenum">
              <a:rPr lang="en-US"/>
              <a:pPr eaLnBrk="1" hangingPunct="1"/>
              <a:t>26</a:t>
            </a:fld>
            <a:endParaRPr lang="en-US"/>
          </a:p>
        </p:txBody>
      </p:sp>
    </p:spTree>
    <p:extLst>
      <p:ext uri="{BB962C8B-B14F-4D97-AF65-F5344CB8AC3E}">
        <p14:creationId xmlns:p14="http://schemas.microsoft.com/office/powerpoint/2010/main" val="1413895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t>Holistic hunch </a:t>
            </a:r>
          </a:p>
          <a:p>
            <a:pPr lvl="1"/>
            <a:r>
              <a:rPr lang="en-US" smtClean="0"/>
              <a:t>judgment that is based on a subconscious integration of information stored in memory</a:t>
            </a:r>
          </a:p>
          <a:p>
            <a:r>
              <a:rPr lang="en-US" b="1" smtClean="0"/>
              <a:t>Automated experiences </a:t>
            </a:r>
          </a:p>
          <a:p>
            <a:pPr lvl="1"/>
            <a:r>
              <a:rPr lang="en-US" smtClean="0"/>
              <a:t>choice based on a familiar situation and a partially subconscious application of previously learned information related to that situation </a:t>
            </a:r>
          </a:p>
          <a:p>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CB3EF02-1AE8-468F-BA72-95EE33D3CA3F}" type="slidenum">
              <a:rPr lang="en-US"/>
              <a:pPr eaLnBrk="1" hangingPunct="1"/>
              <a:t>27</a:t>
            </a:fld>
            <a:endParaRPr lang="en-US"/>
          </a:p>
        </p:txBody>
      </p:sp>
    </p:spTree>
    <p:extLst>
      <p:ext uri="{BB962C8B-B14F-4D97-AF65-F5344CB8AC3E}">
        <p14:creationId xmlns:p14="http://schemas.microsoft.com/office/powerpoint/2010/main" val="8954778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t>Decision tree </a:t>
            </a:r>
          </a:p>
          <a:p>
            <a:pPr lvl="1"/>
            <a:r>
              <a:rPr lang="en-US" smtClean="0"/>
              <a:t>graphical representation of the process underlying decisions and it shows the resulting consequences of making various choices</a:t>
            </a:r>
          </a:p>
          <a:p>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7BBD8C3-413E-448F-93AF-25C27EB741C4}" type="slidenum">
              <a:rPr lang="en-US"/>
              <a:pPr eaLnBrk="1" hangingPunct="1"/>
              <a:t>28</a:t>
            </a:fld>
            <a:endParaRPr lang="en-US"/>
          </a:p>
        </p:txBody>
      </p:sp>
    </p:spTree>
    <p:extLst>
      <p:ext uri="{BB962C8B-B14F-4D97-AF65-F5344CB8AC3E}">
        <p14:creationId xmlns:p14="http://schemas.microsoft.com/office/powerpoint/2010/main" val="13107987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Decision trees are used as an aid in decision making. Ethical decision making frequently involves trade-offs, and a decision tree helps managers navigate through them. The decision tree shown in Figure 12–5 can be applied to any type of decision or action that an individual manager or corporation is contemplating.</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20CA3F2-94DD-4FF9-9BAE-C39E0153FA1C}" type="slidenum">
              <a:rPr lang="en-US"/>
              <a:pPr eaLnBrk="1" hangingPunct="1"/>
              <a:t>29</a:t>
            </a:fld>
            <a:endParaRPr lang="en-US"/>
          </a:p>
        </p:txBody>
      </p:sp>
    </p:spTree>
    <p:extLst>
      <p:ext uri="{BB962C8B-B14F-4D97-AF65-F5344CB8AC3E}">
        <p14:creationId xmlns:p14="http://schemas.microsoft.com/office/powerpoint/2010/main" val="1479000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t>Minority dissent</a:t>
            </a:r>
            <a:r>
              <a:rPr lang="en-US" smtClean="0"/>
              <a:t> </a:t>
            </a:r>
          </a:p>
          <a:p>
            <a:pPr lvl="1"/>
            <a:r>
              <a:rPr lang="en-US" smtClean="0"/>
              <a:t>extent to which group members feel comfortable disagreeing with other group members, and a group’s level of participation in decision making</a:t>
            </a:r>
          </a:p>
          <a:p>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7E15814-0264-42B4-8DEB-24886BE4C5E6}" type="slidenum">
              <a:rPr lang="en-US"/>
              <a:pPr eaLnBrk="1" hangingPunct="1"/>
              <a:t>30</a:t>
            </a:fld>
            <a:endParaRPr lang="en-US"/>
          </a:p>
        </p:txBody>
      </p:sp>
    </p:spTree>
    <p:extLst>
      <p:ext uri="{BB962C8B-B14F-4D97-AF65-F5344CB8AC3E}">
        <p14:creationId xmlns:p14="http://schemas.microsoft.com/office/powerpoint/2010/main" val="4064147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t>Identifying the Problem or Opportunity</a:t>
            </a:r>
          </a:p>
          <a:p>
            <a:pPr lvl="1"/>
            <a:r>
              <a:rPr lang="en-US" smtClean="0"/>
              <a:t>Problem – exists when the actual situation and the desired situation differ</a:t>
            </a:r>
          </a:p>
          <a:p>
            <a:pPr lvl="1"/>
            <a:r>
              <a:rPr lang="en-US" smtClean="0"/>
              <a:t>Opportunity - represents a situation in which there are possibilities to do things that lead to results that exceed goals and expectations</a:t>
            </a:r>
          </a:p>
          <a:p>
            <a:r>
              <a:rPr lang="en-US" b="1" smtClean="0"/>
              <a:t>Generating Solutions</a:t>
            </a:r>
          </a:p>
          <a:p>
            <a:pPr lvl="1"/>
            <a:r>
              <a:rPr lang="en-US" smtClean="0"/>
              <a:t>For routine decisions alternatives are readily available through decision rules</a:t>
            </a:r>
          </a:p>
          <a:p>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F63B045-2FE0-428D-9FD3-2FD84C86FFDA}" type="slidenum">
              <a:rPr lang="en-US"/>
              <a:pPr eaLnBrk="1" hangingPunct="1"/>
              <a:t>4</a:t>
            </a:fld>
            <a:endParaRPr lang="en-US"/>
          </a:p>
        </p:txBody>
      </p:sp>
    </p:spTree>
    <p:extLst>
      <p:ext uri="{BB962C8B-B14F-4D97-AF65-F5344CB8AC3E}">
        <p14:creationId xmlns:p14="http://schemas.microsoft.com/office/powerpoint/2010/main" val="23702840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Including groups in the decision-making process has both pros and cons (see Table 12–2 ). </a:t>
            </a:r>
            <a:br>
              <a:rPr lang="en-US" smtClean="0"/>
            </a:br>
            <a:r>
              <a:rPr lang="en-US" smtClean="0"/>
              <a:t>Advantages must be balanced with the disadvantages listed in Table 12–2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E68967B-39BE-4657-85F0-72D36587B33A}" type="slidenum">
              <a:rPr lang="en-US"/>
              <a:pPr eaLnBrk="1" hangingPunct="1"/>
              <a:t>31</a:t>
            </a:fld>
            <a:endParaRPr lang="en-US"/>
          </a:p>
        </p:txBody>
      </p:sp>
    </p:spTree>
    <p:extLst>
      <p:ext uri="{BB962C8B-B14F-4D97-AF65-F5344CB8AC3E}">
        <p14:creationId xmlns:p14="http://schemas.microsoft.com/office/powerpoint/2010/main" val="31248352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t>Consensus</a:t>
            </a:r>
            <a:r>
              <a:rPr lang="en-US" smtClean="0"/>
              <a:t> </a:t>
            </a:r>
          </a:p>
          <a:p>
            <a:pPr lvl="1"/>
            <a:r>
              <a:rPr lang="en-US" smtClean="0"/>
              <a:t>reached when all members can say they either agree with the decision or have had their ‘day in court’ and were unable to convince the others of their viewpoint. Everyone agrees to support the outcome.</a:t>
            </a:r>
          </a:p>
          <a:p>
            <a:r>
              <a:rPr lang="en-US" b="1" smtClean="0"/>
              <a:t>Brainstorming</a:t>
            </a:r>
            <a:r>
              <a:rPr lang="en-US" smtClean="0"/>
              <a:t> </a:t>
            </a:r>
          </a:p>
          <a:p>
            <a:pPr lvl="1"/>
            <a:r>
              <a:rPr lang="en-US" smtClean="0"/>
              <a:t>process to generate a quantity of ideas</a:t>
            </a:r>
          </a:p>
          <a:p>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BC02596-F832-44B9-B3E6-8A42935A8E59}" type="slidenum">
              <a:rPr lang="en-US"/>
              <a:pPr eaLnBrk="1" hangingPunct="1"/>
              <a:t>32</a:t>
            </a:fld>
            <a:endParaRPr lang="en-US"/>
          </a:p>
        </p:txBody>
      </p:sp>
    </p:spTree>
    <p:extLst>
      <p:ext uri="{BB962C8B-B14F-4D97-AF65-F5344CB8AC3E}">
        <p14:creationId xmlns:p14="http://schemas.microsoft.com/office/powerpoint/2010/main" val="33160168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609600" indent="-609600">
              <a:buClr>
                <a:srgbClr val="FFCC66"/>
              </a:buClr>
              <a:buFont typeface="Wingdings" pitchFamily="2" charset="2"/>
              <a:buAutoNum type="arabicPeriod"/>
              <a:defRPr/>
            </a:pPr>
            <a:r>
              <a:rPr lang="en-US" dirty="0" smtClean="0">
                <a:latin typeface="Arial" charset="0"/>
                <a:cs typeface="Arial" charset="0"/>
              </a:rPr>
              <a:t>Defer judgment</a:t>
            </a:r>
          </a:p>
          <a:p>
            <a:pPr marL="609600" indent="-609600">
              <a:buClr>
                <a:srgbClr val="FFCC66"/>
              </a:buClr>
              <a:buFont typeface="Wingdings" pitchFamily="2" charset="2"/>
              <a:buAutoNum type="arabicPeriod"/>
              <a:defRPr/>
            </a:pPr>
            <a:r>
              <a:rPr lang="en-US" dirty="0" smtClean="0">
                <a:latin typeface="Arial" charset="0"/>
                <a:cs typeface="Arial" charset="0"/>
              </a:rPr>
              <a:t>Build on the ideas of others</a:t>
            </a:r>
          </a:p>
          <a:p>
            <a:pPr marL="609600" indent="-609600">
              <a:buClr>
                <a:srgbClr val="FFCC66"/>
              </a:buClr>
              <a:buFont typeface="Wingdings" pitchFamily="2" charset="2"/>
              <a:buAutoNum type="arabicPeriod"/>
              <a:defRPr/>
            </a:pPr>
            <a:r>
              <a:rPr lang="en-US" dirty="0" smtClean="0">
                <a:latin typeface="Arial" charset="0"/>
                <a:cs typeface="Arial" charset="0"/>
              </a:rPr>
              <a:t>Encourage wild ideas</a:t>
            </a:r>
          </a:p>
          <a:p>
            <a:pPr marL="609600" indent="-609600">
              <a:buClr>
                <a:srgbClr val="FFCC66"/>
              </a:buClr>
              <a:buFont typeface="Wingdings" pitchFamily="2" charset="2"/>
              <a:buAutoNum type="arabicPeriod"/>
              <a:defRPr/>
            </a:pPr>
            <a:r>
              <a:rPr lang="en-US" dirty="0" smtClean="0">
                <a:latin typeface="Arial" charset="0"/>
                <a:cs typeface="Arial" charset="0"/>
              </a:rPr>
              <a:t>Go for quantity over quality</a:t>
            </a:r>
          </a:p>
          <a:p>
            <a:pPr marL="609600" indent="-609600">
              <a:buClr>
                <a:srgbClr val="FFCC66"/>
              </a:buClr>
              <a:buFont typeface="Wingdings" pitchFamily="2" charset="2"/>
              <a:buAutoNum type="arabicPeriod"/>
              <a:defRPr/>
            </a:pPr>
            <a:r>
              <a:rPr lang="en-US" dirty="0" smtClean="0">
                <a:latin typeface="Arial" charset="0"/>
                <a:cs typeface="Arial" charset="0"/>
              </a:rPr>
              <a:t>Be visual</a:t>
            </a:r>
          </a:p>
          <a:p>
            <a:pPr marL="609600" indent="-609600">
              <a:buClr>
                <a:srgbClr val="FFCC66"/>
              </a:buClr>
              <a:buFont typeface="Wingdings" pitchFamily="2" charset="2"/>
              <a:buAutoNum type="arabicPeriod"/>
              <a:defRPr/>
            </a:pPr>
            <a:r>
              <a:rPr lang="en-US" dirty="0" smtClean="0">
                <a:latin typeface="Arial" charset="0"/>
                <a:cs typeface="Arial" charset="0"/>
              </a:rPr>
              <a:t>Stay focused on the topic</a:t>
            </a:r>
          </a:p>
          <a:p>
            <a:pPr marL="609600" indent="-609600">
              <a:buClr>
                <a:srgbClr val="FFCC66"/>
              </a:buClr>
              <a:buFont typeface="Wingdings" pitchFamily="2" charset="2"/>
              <a:buAutoNum type="arabicPeriod"/>
              <a:defRPr/>
            </a:pPr>
            <a:r>
              <a:rPr lang="en-US" dirty="0" smtClean="0">
                <a:latin typeface="Arial" charset="0"/>
                <a:cs typeface="Arial" charset="0"/>
              </a:rPr>
              <a:t>One conversation at a time</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4B27637-EA97-4C10-B7E6-57D9A2DA8517}" type="slidenum">
              <a:rPr lang="en-US"/>
              <a:pPr eaLnBrk="1" hangingPunct="1"/>
              <a:t>33</a:t>
            </a:fld>
            <a:endParaRPr lang="en-US"/>
          </a:p>
        </p:txBody>
      </p:sp>
    </p:spTree>
    <p:extLst>
      <p:ext uri="{BB962C8B-B14F-4D97-AF65-F5344CB8AC3E}">
        <p14:creationId xmlns:p14="http://schemas.microsoft.com/office/powerpoint/2010/main" val="42829759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Clr>
                <a:schemeClr val="accent1"/>
              </a:buClr>
            </a:pPr>
            <a:r>
              <a:rPr lang="en-US" b="1" smtClean="0">
                <a:latin typeface="Arial" panose="020B0604020202020204" pitchFamily="34" charset="0"/>
                <a:cs typeface="Arial" panose="020B0604020202020204" pitchFamily="34" charset="0"/>
              </a:rPr>
              <a:t>Nominal Group Technique </a:t>
            </a:r>
          </a:p>
          <a:p>
            <a:pPr lvl="1">
              <a:buClr>
                <a:schemeClr val="accent1"/>
              </a:buClr>
            </a:pPr>
            <a:r>
              <a:rPr lang="en-US" smtClean="0">
                <a:latin typeface="Arial" panose="020B0604020202020204" pitchFamily="34" charset="0"/>
                <a:cs typeface="Arial" panose="020B0604020202020204" pitchFamily="34" charset="0"/>
              </a:rPr>
              <a:t>process to generate ideas and evaluate solutions</a:t>
            </a:r>
          </a:p>
          <a:p>
            <a:pPr>
              <a:buClr>
                <a:schemeClr val="accent1"/>
              </a:buClr>
            </a:pPr>
            <a:r>
              <a:rPr lang="en-US" b="1" smtClean="0">
                <a:latin typeface="Arial" panose="020B0604020202020204" pitchFamily="34" charset="0"/>
                <a:cs typeface="Arial" panose="020B0604020202020204" pitchFamily="34" charset="0"/>
              </a:rPr>
              <a:t>Delphi technique </a:t>
            </a:r>
          </a:p>
          <a:p>
            <a:pPr lvl="1">
              <a:buClr>
                <a:schemeClr val="accent1"/>
              </a:buClr>
            </a:pPr>
            <a:r>
              <a:rPr lang="en-US" smtClean="0">
                <a:latin typeface="Arial" panose="020B0604020202020204" pitchFamily="34" charset="0"/>
                <a:cs typeface="Arial" panose="020B0604020202020204" pitchFamily="34" charset="0"/>
              </a:rPr>
              <a:t>process to autonomously generate ideas from physically dispersed experts</a:t>
            </a:r>
          </a:p>
          <a:p>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2E1F99A-3C9B-4C50-B688-312B7606D417}" type="slidenum">
              <a:rPr lang="en-US"/>
              <a:pPr eaLnBrk="1" hangingPunct="1"/>
              <a:t>34</a:t>
            </a:fld>
            <a:endParaRPr lang="en-US"/>
          </a:p>
        </p:txBody>
      </p:sp>
    </p:spTree>
    <p:extLst>
      <p:ext uri="{BB962C8B-B14F-4D97-AF65-F5344CB8AC3E}">
        <p14:creationId xmlns:p14="http://schemas.microsoft.com/office/powerpoint/2010/main" val="39170474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t>Computer-aided decision making</a:t>
            </a:r>
            <a:endParaRPr lang="en-US" smtClean="0"/>
          </a:p>
          <a:p>
            <a:pPr lvl="1"/>
            <a:r>
              <a:rPr lang="en-US" smtClean="0"/>
              <a:t>a variety of computer, software, and electronic devices to improve decision making </a:t>
            </a:r>
          </a:p>
          <a:p>
            <a:pPr lvl="1"/>
            <a:r>
              <a:rPr lang="en-US" smtClean="0"/>
              <a:t>allows managers to quickly obtain larger amounts of information from employees, customers, or suppliers around the world</a:t>
            </a:r>
          </a:p>
          <a:p>
            <a:pPr lvl="1"/>
            <a:r>
              <a:rPr lang="en-US" smtClean="0"/>
              <a:t>Chauffeur-driven systems, group-driven electronic meetings</a:t>
            </a:r>
          </a:p>
          <a:p>
            <a:endParaRPr lang="en-US" smtClean="0"/>
          </a:p>
          <a:p>
            <a:r>
              <a:rPr lang="en-US" smtClean="0"/>
              <a:t>Chauffeur-driven systems ask participants to answer predetermined questions on electronic keypads</a:t>
            </a:r>
          </a:p>
          <a:p>
            <a:r>
              <a:rPr lang="en-US" smtClean="0"/>
              <a:t>Group-driven meetings are conducted in special facilities equipped with individual workstations that are networked to each other</a:t>
            </a:r>
          </a:p>
          <a:p>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6D5FF40-E7DB-44E4-AB01-98315B1F59EA}" type="slidenum">
              <a:rPr lang="en-US"/>
              <a:pPr eaLnBrk="1" hangingPunct="1"/>
              <a:t>35</a:t>
            </a:fld>
            <a:endParaRPr lang="en-US"/>
          </a:p>
        </p:txBody>
      </p:sp>
    </p:spTree>
    <p:extLst>
      <p:ext uri="{BB962C8B-B14F-4D97-AF65-F5344CB8AC3E}">
        <p14:creationId xmlns:p14="http://schemas.microsoft.com/office/powerpoint/2010/main" val="33614247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t>Creativity</a:t>
            </a:r>
            <a:r>
              <a:rPr lang="en-US" smtClean="0"/>
              <a:t> </a:t>
            </a:r>
          </a:p>
          <a:p>
            <a:pPr lvl="1"/>
            <a:r>
              <a:rPr lang="en-US" smtClean="0"/>
              <a:t>process of using intelligence, imagination, and skill to develop a new or novel product, object, process, or thought</a:t>
            </a:r>
          </a:p>
          <a:p>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52F853C-C973-44E4-9574-EE06A126AEAB}" type="slidenum">
              <a:rPr lang="en-US"/>
              <a:pPr eaLnBrk="1" hangingPunct="1"/>
              <a:t>36</a:t>
            </a:fld>
            <a:endParaRPr lang="en-US"/>
          </a:p>
        </p:txBody>
      </p:sp>
    </p:spTree>
    <p:extLst>
      <p:ext uri="{BB962C8B-B14F-4D97-AF65-F5344CB8AC3E}">
        <p14:creationId xmlns:p14="http://schemas.microsoft.com/office/powerpoint/2010/main" val="26576362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The </a:t>
            </a:r>
            <a:r>
              <a:rPr lang="en-US" i="1" smtClean="0"/>
              <a:t>preparation</a:t>
            </a:r>
            <a:r>
              <a:rPr lang="en-US" smtClean="0"/>
              <a:t> stage reflects the notion that creativity starts from a base of knowledge</a:t>
            </a:r>
          </a:p>
          <a:p>
            <a:r>
              <a:rPr lang="en-US" smtClean="0"/>
              <a:t>During the </a:t>
            </a:r>
            <a:r>
              <a:rPr lang="en-US" i="1" smtClean="0"/>
              <a:t>concentration</a:t>
            </a:r>
            <a:r>
              <a:rPr lang="en-US" smtClean="0"/>
              <a:t> stage, an individual focuses on the problem at hand.</a:t>
            </a:r>
          </a:p>
          <a:p>
            <a:r>
              <a:rPr lang="en-US" i="1" smtClean="0"/>
              <a:t>Incubation</a:t>
            </a:r>
            <a:r>
              <a:rPr lang="en-US" smtClean="0"/>
              <a:t> is done unconsciously. During this stage, people engage in daily activities while their minds </a:t>
            </a:r>
            <a:br>
              <a:rPr lang="en-US" smtClean="0"/>
            </a:br>
            <a:r>
              <a:rPr lang="en-US" smtClean="0"/>
              <a:t>simultaneously mull over information and make remote associations.</a:t>
            </a:r>
          </a:p>
          <a:p>
            <a:r>
              <a:rPr lang="en-US" smtClean="0"/>
              <a:t>Associations generated in this stage ultimately come to life in the </a:t>
            </a:r>
            <a:r>
              <a:rPr lang="en-US" i="1" smtClean="0"/>
              <a:t>illumination </a:t>
            </a:r>
            <a:r>
              <a:rPr lang="en-US" smtClean="0"/>
              <a:t>stage. </a:t>
            </a:r>
          </a:p>
          <a:p>
            <a:r>
              <a:rPr lang="en-US" smtClean="0"/>
              <a:t>Finally, </a:t>
            </a:r>
            <a:r>
              <a:rPr lang="en-US" i="1" smtClean="0"/>
              <a:t>verification </a:t>
            </a:r>
            <a:r>
              <a:rPr lang="en-US" smtClean="0"/>
              <a:t>entails going through the entire process to verify, modify, or try out the new idea.</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E2D4EFF-172E-4827-B4B3-DCD81DBB6CAB}" type="slidenum">
              <a:rPr lang="en-US"/>
              <a:pPr eaLnBrk="1" hangingPunct="1"/>
              <a:t>37</a:t>
            </a:fld>
            <a:endParaRPr lang="en-US"/>
          </a:p>
        </p:txBody>
      </p:sp>
    </p:spTree>
    <p:extLst>
      <p:ext uri="{BB962C8B-B14F-4D97-AF65-F5344CB8AC3E}">
        <p14:creationId xmlns:p14="http://schemas.microsoft.com/office/powerpoint/2010/main" val="688649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t>Evaluate Alternatives and Select a Solution</a:t>
            </a:r>
          </a:p>
          <a:p>
            <a:pPr lvl="1"/>
            <a:r>
              <a:rPr lang="en-US" smtClean="0"/>
              <a:t>Is the potential solution ethical?</a:t>
            </a:r>
          </a:p>
          <a:p>
            <a:pPr lvl="1"/>
            <a:r>
              <a:rPr lang="en-US" smtClean="0"/>
              <a:t>Is it feasible?</a:t>
            </a:r>
          </a:p>
          <a:p>
            <a:pPr lvl="1"/>
            <a:r>
              <a:rPr lang="en-US" smtClean="0"/>
              <a:t>Will it remove the causes and solve the problem?</a:t>
            </a:r>
          </a:p>
          <a:p>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FEF96F6-C813-4490-B7ED-6DF8557DD146}" type="slidenum">
              <a:rPr lang="en-US"/>
              <a:pPr eaLnBrk="1" hangingPunct="1"/>
              <a:t>5</a:t>
            </a:fld>
            <a:endParaRPr lang="en-US"/>
          </a:p>
        </p:txBody>
      </p:sp>
    </p:spTree>
    <p:extLst>
      <p:ext uri="{BB962C8B-B14F-4D97-AF65-F5344CB8AC3E}">
        <p14:creationId xmlns:p14="http://schemas.microsoft.com/office/powerpoint/2010/main" val="316944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t>Implement and Evaluate the Solution</a:t>
            </a:r>
          </a:p>
          <a:p>
            <a:pPr lvl="1"/>
            <a:r>
              <a:rPr lang="en-US" smtClean="0"/>
              <a:t>After solution is implemented, the evaluation phase is used to evaluate its effectiveness</a:t>
            </a:r>
          </a:p>
          <a:p>
            <a:pPr lvl="1"/>
            <a:r>
              <a:rPr lang="en-US" b="1" smtClean="0"/>
              <a:t>Optimizing</a:t>
            </a:r>
            <a:r>
              <a:rPr lang="en-US" smtClean="0"/>
              <a:t> – producing the best possible solution</a:t>
            </a:r>
          </a:p>
          <a:p>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456BE14-4A6C-4777-851B-4EA43C946302}" type="slidenum">
              <a:rPr lang="en-US"/>
              <a:pPr eaLnBrk="1" hangingPunct="1"/>
              <a:t>6</a:t>
            </a:fld>
            <a:endParaRPr lang="en-US"/>
          </a:p>
        </p:txBody>
      </p:sp>
    </p:spTree>
    <p:extLst>
      <p:ext uri="{BB962C8B-B14F-4D97-AF65-F5344CB8AC3E}">
        <p14:creationId xmlns:p14="http://schemas.microsoft.com/office/powerpoint/2010/main" val="3151410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1. The quality of decisions may be enhanced, in the sense that they follow more</a:t>
            </a:r>
          </a:p>
          <a:p>
            <a:r>
              <a:rPr lang="en-US" smtClean="0"/>
              <a:t>logically from all available knowledge and expertise.</a:t>
            </a:r>
          </a:p>
          <a:p>
            <a:r>
              <a:rPr lang="en-US" smtClean="0"/>
              <a:t>2. It makes the reasoning behind a decision transparent and available to scrutiny.</a:t>
            </a:r>
          </a:p>
          <a:p>
            <a:r>
              <a:rPr lang="en-US" smtClean="0"/>
              <a:t>3. If made public, it discourages the decider from acting on suspect considerations</a:t>
            </a:r>
          </a:p>
          <a:p>
            <a:r>
              <a:rPr lang="en-US" smtClean="0"/>
              <a:t>(such as personal advancement or avoiding bureaucratic embarrassment).</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D0D293A-1D54-4173-BFF6-E15E6E7D0E01}" type="slidenum">
              <a:rPr lang="en-US"/>
              <a:pPr eaLnBrk="1" hangingPunct="1"/>
              <a:t>7</a:t>
            </a:fld>
            <a:endParaRPr lang="en-US"/>
          </a:p>
        </p:txBody>
      </p:sp>
    </p:spTree>
    <p:extLst>
      <p:ext uri="{BB962C8B-B14F-4D97-AF65-F5344CB8AC3E}">
        <p14:creationId xmlns:p14="http://schemas.microsoft.com/office/powerpoint/2010/main" val="3263996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b="1" dirty="0" smtClean="0"/>
              <a:t>Nonrational models </a:t>
            </a:r>
          </a:p>
          <a:p>
            <a:pPr lvl="1">
              <a:defRPr/>
            </a:pPr>
            <a:r>
              <a:rPr lang="en-US" dirty="0" smtClean="0"/>
              <a:t>Attempt to explain how decisions are actually made</a:t>
            </a:r>
          </a:p>
          <a:p>
            <a:pPr marL="404813" indent="-404813">
              <a:buClr>
                <a:srgbClr val="FFCC66"/>
              </a:buClr>
              <a:buFontTx/>
              <a:buAutoNum type="arabicPeriod"/>
              <a:defRPr/>
            </a:pPr>
            <a:r>
              <a:rPr lang="en-US" sz="3000" dirty="0" smtClean="0"/>
              <a:t>Decision making is uncertain</a:t>
            </a:r>
          </a:p>
          <a:p>
            <a:pPr marL="404813" indent="-404813">
              <a:buClr>
                <a:srgbClr val="FFCC66"/>
              </a:buClr>
              <a:buFontTx/>
              <a:buAutoNum type="arabicPeriod"/>
              <a:defRPr/>
            </a:pPr>
            <a:r>
              <a:rPr lang="en-US" sz="3000" dirty="0" smtClean="0"/>
              <a:t>Decision makers do not possess complete information</a:t>
            </a:r>
          </a:p>
          <a:p>
            <a:pPr marL="404813" indent="-404813">
              <a:buClr>
                <a:srgbClr val="FFCC66"/>
              </a:buClr>
              <a:buFontTx/>
              <a:buAutoNum type="arabicPeriod"/>
              <a:defRPr/>
            </a:pPr>
            <a:r>
              <a:rPr lang="en-US" sz="3000" dirty="0" smtClean="0"/>
              <a:t>Difficult for managers to make optimal decisions</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5DE1133-DA87-42FE-AAD6-FCECF4BB8896}" type="slidenum">
              <a:rPr lang="en-US"/>
              <a:pPr eaLnBrk="1" hangingPunct="1"/>
              <a:t>8</a:t>
            </a:fld>
            <a:endParaRPr lang="en-US"/>
          </a:p>
        </p:txBody>
      </p:sp>
    </p:spTree>
    <p:extLst>
      <p:ext uri="{BB962C8B-B14F-4D97-AF65-F5344CB8AC3E}">
        <p14:creationId xmlns:p14="http://schemas.microsoft.com/office/powerpoint/2010/main" val="3634195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t>Bounded rationality </a:t>
            </a:r>
          </a:p>
          <a:p>
            <a:pPr lvl="1"/>
            <a:r>
              <a:rPr lang="en-US" smtClean="0"/>
              <a:t>represents the notion that decision makers are “bounded” or restricted by a variety of constraints when making decisions</a:t>
            </a:r>
          </a:p>
          <a:p>
            <a:r>
              <a:rPr lang="en-US" b="1" smtClean="0"/>
              <a:t>Satisficing</a:t>
            </a:r>
            <a:r>
              <a:rPr lang="en-US" smtClean="0"/>
              <a:t> </a:t>
            </a:r>
          </a:p>
          <a:p>
            <a:pPr lvl="1"/>
            <a:r>
              <a:rPr lang="en-US" smtClean="0"/>
              <a:t>choosing a solution that meets some minimum qualifications, one that is “good enough.”</a:t>
            </a:r>
          </a:p>
          <a:p>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8075E92-0461-446F-A812-9A1E5540C8B6}" type="slidenum">
              <a:rPr lang="en-US"/>
              <a:pPr eaLnBrk="1" hangingPunct="1"/>
              <a:t>9</a:t>
            </a:fld>
            <a:endParaRPr lang="en-US"/>
          </a:p>
        </p:txBody>
      </p:sp>
    </p:spTree>
    <p:extLst>
      <p:ext uri="{BB962C8B-B14F-4D97-AF65-F5344CB8AC3E}">
        <p14:creationId xmlns:p14="http://schemas.microsoft.com/office/powerpoint/2010/main" val="3682402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latin typeface="Arial" panose="020B0604020202020204" pitchFamily="34" charset="0"/>
                <a:cs typeface="Arial" panose="020B0604020202020204" pitchFamily="34" charset="0"/>
              </a:rPr>
              <a:t>Most frequent causes of poor decision making</a:t>
            </a:r>
          </a:p>
          <a:p>
            <a:r>
              <a:rPr lang="en-US" smtClean="0">
                <a:latin typeface="Arial" panose="020B0604020202020204" pitchFamily="34" charset="0"/>
                <a:cs typeface="Arial" panose="020B0604020202020204" pitchFamily="34" charset="0"/>
              </a:rPr>
              <a:t>Poorly defined processes and practices</a:t>
            </a:r>
          </a:p>
          <a:p>
            <a:r>
              <a:rPr lang="en-US" smtClean="0">
                <a:latin typeface="Arial" panose="020B0604020202020204" pitchFamily="34" charset="0"/>
                <a:cs typeface="Arial" panose="020B0604020202020204" pitchFamily="34" charset="0"/>
              </a:rPr>
              <a:t>Unclear company vision, mission, and goals</a:t>
            </a:r>
          </a:p>
          <a:p>
            <a:r>
              <a:rPr lang="en-US" smtClean="0">
                <a:latin typeface="Arial" panose="020B0604020202020204" pitchFamily="34" charset="0"/>
                <a:cs typeface="Arial" panose="020B0604020202020204" pitchFamily="34" charset="0"/>
              </a:rPr>
              <a:t>Unwillingness of leaders to take responsibility</a:t>
            </a:r>
          </a:p>
          <a:p>
            <a:r>
              <a:rPr lang="en-US" smtClean="0">
                <a:latin typeface="Arial" panose="020B0604020202020204" pitchFamily="34" charset="0"/>
                <a:cs typeface="Arial" panose="020B0604020202020204" pitchFamily="34" charset="0"/>
              </a:rPr>
              <a:t>Lack of reliable, timely information</a:t>
            </a:r>
          </a:p>
          <a:p>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C08684F-45F9-4047-9CCB-6689D4B6FD81}" type="slidenum">
              <a:rPr lang="en-US"/>
              <a:pPr eaLnBrk="1" hangingPunct="1"/>
              <a:t>10</a:t>
            </a:fld>
            <a:endParaRPr lang="en-US"/>
          </a:p>
        </p:txBody>
      </p:sp>
    </p:spTree>
    <p:extLst>
      <p:ext uri="{BB962C8B-B14F-4D97-AF65-F5344CB8AC3E}">
        <p14:creationId xmlns:p14="http://schemas.microsoft.com/office/powerpoint/2010/main" val="846391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D113AE-3627-4442-A95D-B4C7BC4DA644}" type="datetimeFigureOut">
              <a:rPr lang="en-US" smtClean="0"/>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8F0C2-11C7-4A86-B524-220959EFBCC4}" type="slidenum">
              <a:rPr lang="en-US" smtClean="0"/>
              <a:t>‹#›</a:t>
            </a:fld>
            <a:endParaRPr lang="en-US"/>
          </a:p>
        </p:txBody>
      </p:sp>
    </p:spTree>
    <p:extLst>
      <p:ext uri="{BB962C8B-B14F-4D97-AF65-F5344CB8AC3E}">
        <p14:creationId xmlns:p14="http://schemas.microsoft.com/office/powerpoint/2010/main" val="3435162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D113AE-3627-4442-A95D-B4C7BC4DA644}" type="datetimeFigureOut">
              <a:rPr lang="en-US" smtClean="0"/>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8F0C2-11C7-4A86-B524-220959EFBCC4}" type="slidenum">
              <a:rPr lang="en-US" smtClean="0"/>
              <a:t>‹#›</a:t>
            </a:fld>
            <a:endParaRPr lang="en-US"/>
          </a:p>
        </p:txBody>
      </p:sp>
    </p:spTree>
    <p:extLst>
      <p:ext uri="{BB962C8B-B14F-4D97-AF65-F5344CB8AC3E}">
        <p14:creationId xmlns:p14="http://schemas.microsoft.com/office/powerpoint/2010/main" val="3430023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D113AE-3627-4442-A95D-B4C7BC4DA644}" type="datetimeFigureOut">
              <a:rPr lang="en-US" smtClean="0"/>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8F0C2-11C7-4A86-B524-220959EFBCC4}" type="slidenum">
              <a:rPr lang="en-US" smtClean="0"/>
              <a:t>‹#›</a:t>
            </a:fld>
            <a:endParaRPr lang="en-US"/>
          </a:p>
        </p:txBody>
      </p:sp>
    </p:spTree>
    <p:extLst>
      <p:ext uri="{BB962C8B-B14F-4D97-AF65-F5344CB8AC3E}">
        <p14:creationId xmlns:p14="http://schemas.microsoft.com/office/powerpoint/2010/main" val="1196466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D113AE-3627-4442-A95D-B4C7BC4DA644}" type="datetimeFigureOut">
              <a:rPr lang="en-US" smtClean="0"/>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8F0C2-11C7-4A86-B524-220959EFBCC4}" type="slidenum">
              <a:rPr lang="en-US" smtClean="0"/>
              <a:t>‹#›</a:t>
            </a:fld>
            <a:endParaRPr lang="en-US"/>
          </a:p>
        </p:txBody>
      </p:sp>
    </p:spTree>
    <p:extLst>
      <p:ext uri="{BB962C8B-B14F-4D97-AF65-F5344CB8AC3E}">
        <p14:creationId xmlns:p14="http://schemas.microsoft.com/office/powerpoint/2010/main" val="4263104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D113AE-3627-4442-A95D-B4C7BC4DA644}" type="datetimeFigureOut">
              <a:rPr lang="en-US" smtClean="0"/>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8F0C2-11C7-4A86-B524-220959EFBCC4}" type="slidenum">
              <a:rPr lang="en-US" smtClean="0"/>
              <a:t>‹#›</a:t>
            </a:fld>
            <a:endParaRPr lang="en-US"/>
          </a:p>
        </p:txBody>
      </p:sp>
    </p:spTree>
    <p:extLst>
      <p:ext uri="{BB962C8B-B14F-4D97-AF65-F5344CB8AC3E}">
        <p14:creationId xmlns:p14="http://schemas.microsoft.com/office/powerpoint/2010/main" val="1535254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D113AE-3627-4442-A95D-B4C7BC4DA644}" type="datetimeFigureOut">
              <a:rPr lang="en-US" smtClean="0"/>
              <a:t>8/29/2014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98F0C2-11C7-4A86-B524-220959EFBCC4}" type="slidenum">
              <a:rPr lang="en-US" smtClean="0"/>
              <a:t>‹#›</a:t>
            </a:fld>
            <a:endParaRPr lang="en-US"/>
          </a:p>
        </p:txBody>
      </p:sp>
    </p:spTree>
    <p:extLst>
      <p:ext uri="{BB962C8B-B14F-4D97-AF65-F5344CB8AC3E}">
        <p14:creationId xmlns:p14="http://schemas.microsoft.com/office/powerpoint/2010/main" val="3941641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D113AE-3627-4442-A95D-B4C7BC4DA644}" type="datetimeFigureOut">
              <a:rPr lang="en-US" smtClean="0"/>
              <a:t>8/29/2014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98F0C2-11C7-4A86-B524-220959EFBCC4}" type="slidenum">
              <a:rPr lang="en-US" smtClean="0"/>
              <a:t>‹#›</a:t>
            </a:fld>
            <a:endParaRPr lang="en-US"/>
          </a:p>
        </p:txBody>
      </p:sp>
    </p:spTree>
    <p:extLst>
      <p:ext uri="{BB962C8B-B14F-4D97-AF65-F5344CB8AC3E}">
        <p14:creationId xmlns:p14="http://schemas.microsoft.com/office/powerpoint/2010/main" val="936805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D113AE-3627-4442-A95D-B4C7BC4DA644}" type="datetimeFigureOut">
              <a:rPr lang="en-US" smtClean="0"/>
              <a:t>8/29/2014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98F0C2-11C7-4A86-B524-220959EFBCC4}" type="slidenum">
              <a:rPr lang="en-US" smtClean="0"/>
              <a:t>‹#›</a:t>
            </a:fld>
            <a:endParaRPr lang="en-US"/>
          </a:p>
        </p:txBody>
      </p:sp>
    </p:spTree>
    <p:extLst>
      <p:ext uri="{BB962C8B-B14F-4D97-AF65-F5344CB8AC3E}">
        <p14:creationId xmlns:p14="http://schemas.microsoft.com/office/powerpoint/2010/main" val="2835759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D113AE-3627-4442-A95D-B4C7BC4DA644}" type="datetimeFigureOut">
              <a:rPr lang="en-US" smtClean="0"/>
              <a:t>8/29/2014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98F0C2-11C7-4A86-B524-220959EFBCC4}" type="slidenum">
              <a:rPr lang="en-US" smtClean="0"/>
              <a:t>‹#›</a:t>
            </a:fld>
            <a:endParaRPr lang="en-US"/>
          </a:p>
        </p:txBody>
      </p:sp>
    </p:spTree>
    <p:extLst>
      <p:ext uri="{BB962C8B-B14F-4D97-AF65-F5344CB8AC3E}">
        <p14:creationId xmlns:p14="http://schemas.microsoft.com/office/powerpoint/2010/main" val="1935937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D113AE-3627-4442-A95D-B4C7BC4DA644}" type="datetimeFigureOut">
              <a:rPr lang="en-US" smtClean="0"/>
              <a:t>8/29/2014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98F0C2-11C7-4A86-B524-220959EFBCC4}" type="slidenum">
              <a:rPr lang="en-US" smtClean="0"/>
              <a:t>‹#›</a:t>
            </a:fld>
            <a:endParaRPr lang="en-US"/>
          </a:p>
        </p:txBody>
      </p:sp>
    </p:spTree>
    <p:extLst>
      <p:ext uri="{BB962C8B-B14F-4D97-AF65-F5344CB8AC3E}">
        <p14:creationId xmlns:p14="http://schemas.microsoft.com/office/powerpoint/2010/main" val="3068645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D113AE-3627-4442-A95D-B4C7BC4DA644}" type="datetimeFigureOut">
              <a:rPr lang="en-US" smtClean="0"/>
              <a:t>8/29/2014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98F0C2-11C7-4A86-B524-220959EFBCC4}" type="slidenum">
              <a:rPr lang="en-US" smtClean="0"/>
              <a:t>‹#›</a:t>
            </a:fld>
            <a:endParaRPr lang="en-US"/>
          </a:p>
        </p:txBody>
      </p:sp>
    </p:spTree>
    <p:extLst>
      <p:ext uri="{BB962C8B-B14F-4D97-AF65-F5344CB8AC3E}">
        <p14:creationId xmlns:p14="http://schemas.microsoft.com/office/powerpoint/2010/main" val="2166024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D113AE-3627-4442-A95D-B4C7BC4DA644}" type="datetimeFigureOut">
              <a:rPr lang="en-US" smtClean="0"/>
              <a:t>8/29/2014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98F0C2-11C7-4A86-B524-220959EFBCC4}" type="slidenum">
              <a:rPr lang="en-US" smtClean="0"/>
              <a:t>‹#›</a:t>
            </a:fld>
            <a:endParaRPr lang="en-US"/>
          </a:p>
        </p:txBody>
      </p:sp>
    </p:spTree>
    <p:extLst>
      <p:ext uri="{BB962C8B-B14F-4D97-AF65-F5344CB8AC3E}">
        <p14:creationId xmlns:p14="http://schemas.microsoft.com/office/powerpoint/2010/main" val="3880918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effectLst>
                  <a:outerShdw blurRad="38100" dist="38100" dir="2700000" algn="tl">
                    <a:srgbClr val="C0C0C0"/>
                  </a:outerShdw>
                </a:effectLst>
              </a:rPr>
              <a:t>Individual and Group Decision Making</a:t>
            </a:r>
            <a:endParaRPr lang="en-US" dirty="0"/>
          </a:p>
        </p:txBody>
      </p:sp>
      <p:sp>
        <p:nvSpPr>
          <p:cNvPr id="3" name="Subtitle 2"/>
          <p:cNvSpPr>
            <a:spLocks noGrp="1"/>
          </p:cNvSpPr>
          <p:nvPr>
            <p:ph type="subTitle" idx="1"/>
          </p:nvPr>
        </p:nvSpPr>
        <p:spPr/>
        <p:txBody>
          <a:bodyPr/>
          <a:lstStyle/>
          <a:p>
            <a:r>
              <a:rPr lang="en-US" dirty="0" smtClean="0"/>
              <a:t>Chapter Twelve</a:t>
            </a:r>
          </a:p>
          <a:p>
            <a:endParaRPr lang="en-US" dirty="0"/>
          </a:p>
        </p:txBody>
      </p:sp>
    </p:spTree>
    <p:extLst>
      <p:ext uri="{BB962C8B-B14F-4D97-AF65-F5344CB8AC3E}">
        <p14:creationId xmlns:p14="http://schemas.microsoft.com/office/powerpoint/2010/main" val="181611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752600" y="112713"/>
            <a:ext cx="8229600" cy="1143000"/>
          </a:xfrm>
        </p:spPr>
        <p:txBody>
          <a:bodyPr/>
          <a:lstStyle/>
          <a:p>
            <a:r>
              <a:rPr lang="en-US" smtClean="0"/>
              <a:t>Simon’s Normative Model</a:t>
            </a:r>
          </a:p>
        </p:txBody>
      </p:sp>
      <p:sp>
        <p:nvSpPr>
          <p:cNvPr id="25603" name="Rectangle 3"/>
          <p:cNvSpPr>
            <a:spLocks noGrp="1" noChangeArrowheads="1"/>
          </p:cNvSpPr>
          <p:nvPr>
            <p:ph idx="1"/>
          </p:nvPr>
        </p:nvSpPr>
        <p:spPr/>
        <p:txBody>
          <a:bodyPr/>
          <a:lstStyle/>
          <a:p>
            <a:pPr>
              <a:buFontTx/>
              <a:buNone/>
            </a:pPr>
            <a:r>
              <a:rPr lang="en-US" b="1" smtClean="0"/>
              <a:t>Most frequent causes of poor decision making</a:t>
            </a:r>
          </a:p>
          <a:p>
            <a:r>
              <a:rPr lang="en-US" sz="3000"/>
              <a:t>Poorly defined processes and practices</a:t>
            </a:r>
          </a:p>
          <a:p>
            <a:r>
              <a:rPr lang="en-US" sz="3000"/>
              <a:t>Unclear company vision, mission, and goals</a:t>
            </a:r>
          </a:p>
          <a:p>
            <a:r>
              <a:rPr lang="en-US" sz="3000"/>
              <a:t>Unwillingness of leaders to take responsibility</a:t>
            </a:r>
          </a:p>
          <a:p>
            <a:r>
              <a:rPr lang="en-US" sz="3000"/>
              <a:t>Lack of reliable, timely information</a:t>
            </a:r>
          </a:p>
          <a:p>
            <a:endParaRPr lang="en-US" smtClean="0"/>
          </a:p>
        </p:txBody>
      </p:sp>
    </p:spTree>
    <p:extLst>
      <p:ext uri="{BB962C8B-B14F-4D97-AF65-F5344CB8AC3E}">
        <p14:creationId xmlns:p14="http://schemas.microsoft.com/office/powerpoint/2010/main" val="3190005668"/>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752600" y="112713"/>
            <a:ext cx="8229600" cy="1143000"/>
          </a:xfrm>
        </p:spPr>
        <p:txBody>
          <a:bodyPr/>
          <a:lstStyle/>
          <a:p>
            <a:r>
              <a:rPr lang="en-US" smtClean="0"/>
              <a:t>Garbage Can Model</a:t>
            </a:r>
          </a:p>
        </p:txBody>
      </p:sp>
      <p:sp>
        <p:nvSpPr>
          <p:cNvPr id="19459" name="Content Placeholder 2"/>
          <p:cNvSpPr>
            <a:spLocks noGrp="1"/>
          </p:cNvSpPr>
          <p:nvPr>
            <p:ph idx="1"/>
          </p:nvPr>
        </p:nvSpPr>
        <p:spPr/>
        <p:txBody>
          <a:bodyPr/>
          <a:lstStyle/>
          <a:p>
            <a:pPr>
              <a:defRPr/>
            </a:pPr>
            <a:r>
              <a:rPr lang="en-US" b="1" dirty="0" smtClean="0"/>
              <a:t>Garbage Can Model </a:t>
            </a:r>
          </a:p>
          <a:p>
            <a:pPr lvl="1">
              <a:defRPr/>
            </a:pPr>
            <a:r>
              <a:rPr lang="en-US" dirty="0" smtClean="0"/>
              <a:t>decision making is sloppy and haphazard</a:t>
            </a:r>
          </a:p>
          <a:p>
            <a:pPr lvl="1">
              <a:defRPr/>
            </a:pPr>
            <a:r>
              <a:rPr lang="en-US" dirty="0" smtClean="0"/>
              <a:t>decisions result from complex interaction of four independent streams of events: problems, solutions, participants </a:t>
            </a:r>
            <a:br>
              <a:rPr lang="en-US" dirty="0" smtClean="0"/>
            </a:br>
            <a:r>
              <a:rPr lang="en-US" dirty="0" smtClean="0"/>
              <a:t>and choice opportunities</a:t>
            </a:r>
          </a:p>
        </p:txBody>
      </p:sp>
      <p:pic>
        <p:nvPicPr>
          <p:cNvPr id="266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1" y="3803650"/>
            <a:ext cx="1812925"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4800732"/>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752600" y="246063"/>
            <a:ext cx="8229600" cy="1143000"/>
          </a:xfrm>
        </p:spPr>
        <p:txBody>
          <a:bodyPr/>
          <a:lstStyle/>
          <a:p>
            <a:r>
              <a:rPr lang="en-US" sz="4000"/>
              <a:t>Implications of the Garbage Can Model</a:t>
            </a:r>
          </a:p>
        </p:txBody>
      </p:sp>
      <p:sp>
        <p:nvSpPr>
          <p:cNvPr id="27651" name="Content Placeholder 2"/>
          <p:cNvSpPr>
            <a:spLocks noGrp="1"/>
          </p:cNvSpPr>
          <p:nvPr>
            <p:ph idx="1"/>
          </p:nvPr>
        </p:nvSpPr>
        <p:spPr/>
        <p:txBody>
          <a:bodyPr/>
          <a:lstStyle/>
          <a:p>
            <a:pPr marL="514350" indent="-514350">
              <a:buClr>
                <a:srgbClr val="FFCC66"/>
              </a:buClr>
              <a:buFontTx/>
              <a:buAutoNum type="arabicPeriod"/>
            </a:pPr>
            <a:r>
              <a:rPr lang="en-US" sz="3000"/>
              <a:t>More pronounced in industries that rely on science-based innovations</a:t>
            </a:r>
          </a:p>
          <a:p>
            <a:pPr marL="514350" indent="-514350">
              <a:buClr>
                <a:srgbClr val="FFCC66"/>
              </a:buClr>
              <a:buFontTx/>
              <a:buAutoNum type="arabicPeriod"/>
            </a:pPr>
            <a:r>
              <a:rPr lang="en-US" sz="3000"/>
              <a:t>Many decisions are made by oversight</a:t>
            </a:r>
          </a:p>
          <a:p>
            <a:pPr marL="514350" indent="-514350">
              <a:buClr>
                <a:srgbClr val="FFCC66"/>
              </a:buClr>
              <a:buFontTx/>
              <a:buAutoNum type="arabicPeriod"/>
            </a:pPr>
            <a:r>
              <a:rPr lang="en-US" sz="3000"/>
              <a:t>Political motives frequently influence decision makers</a:t>
            </a:r>
          </a:p>
          <a:p>
            <a:pPr marL="514350" indent="-514350">
              <a:buClr>
                <a:srgbClr val="FFCC66"/>
              </a:buClr>
              <a:buFontTx/>
              <a:buAutoNum type="arabicPeriod"/>
            </a:pPr>
            <a:r>
              <a:rPr lang="en-US" sz="3000"/>
              <a:t>Important decisions are more likely to be solved</a:t>
            </a:r>
          </a:p>
        </p:txBody>
      </p:sp>
    </p:spTree>
    <p:extLst>
      <p:ext uri="{BB962C8B-B14F-4D97-AF65-F5344CB8AC3E}">
        <p14:creationId xmlns:p14="http://schemas.microsoft.com/office/powerpoint/2010/main" val="4234629587"/>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752600" y="246063"/>
            <a:ext cx="8229600" cy="1143000"/>
          </a:xfrm>
        </p:spPr>
        <p:txBody>
          <a:bodyPr>
            <a:normAutofit fontScale="90000"/>
          </a:bodyPr>
          <a:lstStyle/>
          <a:p>
            <a:r>
              <a:rPr lang="en-US" smtClean="0"/>
              <a:t>Integrating Rational and Nonrational Models</a:t>
            </a:r>
          </a:p>
        </p:txBody>
      </p:sp>
      <p:sp>
        <p:nvSpPr>
          <p:cNvPr id="28675" name="Content Placeholder 7"/>
          <p:cNvSpPr>
            <a:spLocks noGrp="1"/>
          </p:cNvSpPr>
          <p:nvPr>
            <p:ph idx="1"/>
          </p:nvPr>
        </p:nvSpPr>
        <p:spPr/>
        <p:txBody>
          <a:bodyPr/>
          <a:lstStyle/>
          <a:p>
            <a:pPr marL="514350" indent="-514350">
              <a:buClr>
                <a:srgbClr val="FFCC66"/>
              </a:buClr>
              <a:buFont typeface="Calibri" panose="020F0502020204030204" pitchFamily="34" charset="0"/>
              <a:buAutoNum type="arabicPeriod"/>
            </a:pPr>
            <a:r>
              <a:rPr lang="en-US" smtClean="0"/>
              <a:t>A </a:t>
            </a:r>
            <a:r>
              <a:rPr lang="en-US" i="1" smtClean="0"/>
              <a:t>simple </a:t>
            </a:r>
            <a:r>
              <a:rPr lang="en-US" smtClean="0"/>
              <a:t>context is stable, and clear cause-and-effect relationships can be discerned, so the best answer can be agreed on</a:t>
            </a:r>
          </a:p>
          <a:p>
            <a:pPr marL="514350" indent="-514350">
              <a:buClr>
                <a:srgbClr val="FFCC66"/>
              </a:buClr>
              <a:buFont typeface="Calibri" panose="020F0502020204030204" pitchFamily="34" charset="0"/>
              <a:buAutoNum type="arabicPeriod"/>
            </a:pPr>
            <a:r>
              <a:rPr lang="en-US" smtClean="0"/>
              <a:t>In a </a:t>
            </a:r>
            <a:r>
              <a:rPr lang="en-US" i="1" smtClean="0"/>
              <a:t>complicated </a:t>
            </a:r>
            <a:r>
              <a:rPr lang="en-US" smtClean="0"/>
              <a:t>context, there is a clear relationship between cause and effect, but some people may not see it, and more than one solution may be effective</a:t>
            </a:r>
          </a:p>
        </p:txBody>
      </p:sp>
    </p:spTree>
    <p:extLst>
      <p:ext uri="{BB962C8B-B14F-4D97-AF65-F5344CB8AC3E}">
        <p14:creationId xmlns:p14="http://schemas.microsoft.com/office/powerpoint/2010/main" val="168090436"/>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752600" y="227013"/>
            <a:ext cx="8229600" cy="1143000"/>
          </a:xfrm>
        </p:spPr>
        <p:txBody>
          <a:bodyPr>
            <a:normAutofit fontScale="90000"/>
          </a:bodyPr>
          <a:lstStyle/>
          <a:p>
            <a:r>
              <a:rPr lang="en-US" smtClean="0"/>
              <a:t>Integrating Rational and Nonrational Models</a:t>
            </a:r>
          </a:p>
        </p:txBody>
      </p:sp>
      <p:sp>
        <p:nvSpPr>
          <p:cNvPr id="29699" name="Content Placeholder 2"/>
          <p:cNvSpPr>
            <a:spLocks noGrp="1"/>
          </p:cNvSpPr>
          <p:nvPr>
            <p:ph idx="1"/>
          </p:nvPr>
        </p:nvSpPr>
        <p:spPr/>
        <p:txBody>
          <a:bodyPr/>
          <a:lstStyle/>
          <a:p>
            <a:pPr marL="514350" indent="-514350">
              <a:buClr>
                <a:srgbClr val="FFCC66"/>
              </a:buClr>
              <a:buFont typeface="Calibri" panose="020F0502020204030204" pitchFamily="34" charset="0"/>
              <a:buAutoNum type="arabicPeriod" startAt="3"/>
            </a:pPr>
            <a:r>
              <a:rPr lang="en-US" smtClean="0"/>
              <a:t>In a </a:t>
            </a:r>
            <a:r>
              <a:rPr lang="en-US" i="1" smtClean="0"/>
              <a:t>complex </a:t>
            </a:r>
            <a:r>
              <a:rPr lang="en-US" smtClean="0"/>
              <a:t>context, there is one right answer, but there are so many unknowns that decision makers don’t understand cause-and-effect relationships.</a:t>
            </a:r>
          </a:p>
          <a:p>
            <a:pPr marL="514350" indent="-514350">
              <a:buClr>
                <a:srgbClr val="FFCC66"/>
              </a:buClr>
              <a:buFont typeface="Calibri" panose="020F0502020204030204" pitchFamily="34" charset="0"/>
              <a:buAutoNum type="arabicPeriod" startAt="3"/>
            </a:pPr>
            <a:r>
              <a:rPr lang="en-US" smtClean="0"/>
              <a:t>In a </a:t>
            </a:r>
            <a:r>
              <a:rPr lang="en-US" i="1" smtClean="0"/>
              <a:t>chaotic </a:t>
            </a:r>
            <a:r>
              <a:rPr lang="en-US" smtClean="0"/>
              <a:t>context, cause-and-effect relationships are changing so fast that no pattern emerges.</a:t>
            </a:r>
          </a:p>
        </p:txBody>
      </p:sp>
    </p:spTree>
    <p:extLst>
      <p:ext uri="{BB962C8B-B14F-4D97-AF65-F5344CB8AC3E}">
        <p14:creationId xmlns:p14="http://schemas.microsoft.com/office/powerpoint/2010/main" val="3917922982"/>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752600" y="161925"/>
            <a:ext cx="8229600" cy="1143000"/>
          </a:xfrm>
        </p:spPr>
        <p:txBody>
          <a:bodyPr/>
          <a:lstStyle/>
          <a:p>
            <a:r>
              <a:rPr lang="en-US" smtClean="0"/>
              <a:t>Decision-Making Biases</a:t>
            </a:r>
          </a:p>
        </p:txBody>
      </p:sp>
      <p:sp>
        <p:nvSpPr>
          <p:cNvPr id="21508" name="Rectangle 3"/>
          <p:cNvSpPr>
            <a:spLocks noGrp="1" noChangeArrowheads="1"/>
          </p:cNvSpPr>
          <p:nvPr>
            <p:ph sz="half" idx="1"/>
          </p:nvPr>
        </p:nvSpPr>
        <p:spPr/>
        <p:txBody>
          <a:bodyPr/>
          <a:lstStyle/>
          <a:p>
            <a:pPr>
              <a:defRPr/>
            </a:pPr>
            <a:r>
              <a:rPr lang="en-US" b="1" dirty="0" smtClean="0"/>
              <a:t>Judgmental heuristics </a:t>
            </a:r>
          </a:p>
          <a:p>
            <a:pPr lvl="1">
              <a:defRPr/>
            </a:pPr>
            <a:r>
              <a:rPr lang="en-US" dirty="0" smtClean="0"/>
              <a:t>rules of thumb or shortcuts that people use to reduce information processing demands.</a:t>
            </a:r>
          </a:p>
        </p:txBody>
      </p:sp>
      <p:pic>
        <p:nvPicPr>
          <p:cNvPr id="30724" name="Picture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248400" y="2209800"/>
            <a:ext cx="3824288" cy="3824288"/>
          </a:xfrm>
          <a:noFill/>
        </p:spPr>
      </p:pic>
    </p:spTree>
    <p:extLst>
      <p:ext uri="{BB962C8B-B14F-4D97-AF65-F5344CB8AC3E}">
        <p14:creationId xmlns:p14="http://schemas.microsoft.com/office/powerpoint/2010/main" val="724168216"/>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752600" y="112713"/>
            <a:ext cx="8229600" cy="1143000"/>
          </a:xfrm>
        </p:spPr>
        <p:txBody>
          <a:bodyPr/>
          <a:lstStyle/>
          <a:p>
            <a:r>
              <a:rPr lang="en-US" smtClean="0"/>
              <a:t>Decision-Making Biases</a:t>
            </a:r>
          </a:p>
        </p:txBody>
      </p:sp>
      <p:graphicFrame>
        <p:nvGraphicFramePr>
          <p:cNvPr id="2" name="Content Placeholder 1"/>
          <p:cNvGraphicFramePr>
            <a:graphicFrameLocks noGrp="1"/>
          </p:cNvGraphicFramePr>
          <p:nvPr>
            <p:ph idx="1"/>
          </p:nvPr>
        </p:nvGraphicFramePr>
        <p:xfrm>
          <a:off x="1752600" y="1600200"/>
          <a:ext cx="8686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8683097"/>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752600" y="112713"/>
            <a:ext cx="8229600" cy="1143000"/>
          </a:xfrm>
        </p:spPr>
        <p:txBody>
          <a:bodyPr/>
          <a:lstStyle/>
          <a:p>
            <a:r>
              <a:rPr lang="en-US" smtClean="0"/>
              <a:t>Question?</a:t>
            </a:r>
          </a:p>
        </p:txBody>
      </p:sp>
      <p:sp>
        <p:nvSpPr>
          <p:cNvPr id="32771" name="Content Placeholder 2"/>
          <p:cNvSpPr>
            <a:spLocks noGrp="1"/>
          </p:cNvSpPr>
          <p:nvPr>
            <p:ph idx="1"/>
          </p:nvPr>
        </p:nvSpPr>
        <p:spPr/>
        <p:txBody>
          <a:bodyPr/>
          <a:lstStyle/>
          <a:p>
            <a:pPr marL="0" indent="0">
              <a:buNone/>
            </a:pPr>
            <a:r>
              <a:rPr lang="en-US"/>
              <a:t>From January to October, Jamie's work performance was at best mediocre.  In November and December, he significantly picked up his performance and did an excellent job.  His supervisor evaluated him as an outstanding performer.  This can be explained partially due to the:</a:t>
            </a:r>
          </a:p>
          <a:p>
            <a:pPr marL="0" indent="0">
              <a:buClr>
                <a:srgbClr val="FFCC66"/>
              </a:buClr>
              <a:buFontTx/>
              <a:buAutoNum type="alphaUcPeriod"/>
            </a:pPr>
            <a:r>
              <a:rPr lang="en-US" sz="2400"/>
              <a:t>Escalation of commitment effect.</a:t>
            </a:r>
          </a:p>
          <a:p>
            <a:pPr marL="0" indent="0">
              <a:buClr>
                <a:srgbClr val="FFCC66"/>
              </a:buClr>
              <a:buFontTx/>
              <a:buAutoNum type="alphaUcPeriod"/>
            </a:pPr>
            <a:r>
              <a:rPr lang="en-US" sz="2400"/>
              <a:t>Representativeness heuristic.</a:t>
            </a:r>
          </a:p>
          <a:p>
            <a:pPr marL="0" indent="0">
              <a:buClr>
                <a:srgbClr val="FFCC66"/>
              </a:buClr>
              <a:buFontTx/>
              <a:buAutoNum type="alphaUcPeriod"/>
            </a:pPr>
            <a:r>
              <a:rPr lang="en-US" sz="2400"/>
              <a:t>Nominal group effect.</a:t>
            </a:r>
          </a:p>
          <a:p>
            <a:pPr marL="0" indent="0">
              <a:buClr>
                <a:srgbClr val="FFCC66"/>
              </a:buClr>
              <a:buFontTx/>
              <a:buAutoNum type="alphaUcPeriod"/>
            </a:pPr>
            <a:r>
              <a:rPr lang="en-US" sz="2400"/>
              <a:t>Availability heuristic.</a:t>
            </a:r>
          </a:p>
          <a:p>
            <a:pPr marL="0" indent="0"/>
            <a:endParaRPr lang="en-US" smtClean="0"/>
          </a:p>
        </p:txBody>
      </p:sp>
    </p:spTree>
    <p:extLst>
      <p:ext uri="{BB962C8B-B14F-4D97-AF65-F5344CB8AC3E}">
        <p14:creationId xmlns:p14="http://schemas.microsoft.com/office/powerpoint/2010/main" val="659356185"/>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752600" y="227013"/>
            <a:ext cx="8229600" cy="1143000"/>
          </a:xfrm>
        </p:spPr>
        <p:txBody>
          <a:bodyPr/>
          <a:lstStyle/>
          <a:p>
            <a:r>
              <a:rPr lang="en-US" smtClean="0"/>
              <a:t>Evidence-Based Decision Making</a:t>
            </a:r>
          </a:p>
        </p:txBody>
      </p:sp>
      <p:sp>
        <p:nvSpPr>
          <p:cNvPr id="3" name="Content Placeholder 2"/>
          <p:cNvSpPr>
            <a:spLocks noGrp="1"/>
          </p:cNvSpPr>
          <p:nvPr>
            <p:ph idx="1"/>
          </p:nvPr>
        </p:nvSpPr>
        <p:spPr/>
        <p:txBody>
          <a:bodyPr/>
          <a:lstStyle/>
          <a:p>
            <a:pPr>
              <a:defRPr/>
            </a:pPr>
            <a:r>
              <a:rPr lang="en-US" b="1" dirty="0" smtClean="0"/>
              <a:t>Evidence-based </a:t>
            </a:r>
            <a:r>
              <a:rPr lang="en-US" b="1" dirty="0"/>
              <a:t>decision making (EBDM) </a:t>
            </a:r>
            <a:endParaRPr lang="en-US" b="1" dirty="0" smtClean="0"/>
          </a:p>
          <a:p>
            <a:pPr lvl="1">
              <a:defRPr/>
            </a:pPr>
            <a:r>
              <a:rPr lang="en-US" dirty="0" smtClean="0"/>
              <a:t>represents </a:t>
            </a:r>
            <a:r>
              <a:rPr lang="en-US" dirty="0"/>
              <a:t>a </a:t>
            </a:r>
            <a:r>
              <a:rPr lang="en-US" dirty="0" smtClean="0"/>
              <a:t>process of </a:t>
            </a:r>
            <a:r>
              <a:rPr lang="en-US" dirty="0"/>
              <a:t>conscientiously using the best available data and evidence when </a:t>
            </a:r>
            <a:r>
              <a:rPr lang="en-US" dirty="0" smtClean="0"/>
              <a:t>making managerial </a:t>
            </a:r>
            <a:r>
              <a:rPr lang="en-US" dirty="0"/>
              <a:t>decisions</a:t>
            </a:r>
          </a:p>
        </p:txBody>
      </p:sp>
    </p:spTree>
    <p:extLst>
      <p:ext uri="{BB962C8B-B14F-4D97-AF65-F5344CB8AC3E}">
        <p14:creationId xmlns:p14="http://schemas.microsoft.com/office/powerpoint/2010/main" val="1532590857"/>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752600" y="219075"/>
            <a:ext cx="8229600" cy="1143000"/>
          </a:xfrm>
        </p:spPr>
        <p:txBody>
          <a:bodyPr>
            <a:normAutofit fontScale="90000"/>
          </a:bodyPr>
          <a:lstStyle/>
          <a:p>
            <a:r>
              <a:rPr lang="en-US" smtClean="0"/>
              <a:t>A Model of Evidence-Based</a:t>
            </a:r>
            <a:br>
              <a:rPr lang="en-US" smtClean="0"/>
            </a:br>
            <a:r>
              <a:rPr lang="en-US" smtClean="0"/>
              <a:t>Decision Making (EBDM)</a:t>
            </a:r>
          </a:p>
        </p:txBody>
      </p:sp>
      <p:pic>
        <p:nvPicPr>
          <p:cNvPr id="348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8964" y="2286000"/>
            <a:ext cx="82391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9858073"/>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752600" y="161925"/>
            <a:ext cx="8229600" cy="1143000"/>
          </a:xfrm>
        </p:spPr>
        <p:txBody>
          <a:bodyPr/>
          <a:lstStyle/>
          <a:p>
            <a:r>
              <a:rPr lang="en-US" smtClean="0"/>
              <a:t>Models of Decision Making</a:t>
            </a:r>
          </a:p>
        </p:txBody>
      </p:sp>
      <p:sp>
        <p:nvSpPr>
          <p:cNvPr id="8196" name="Rectangle 3"/>
          <p:cNvSpPr>
            <a:spLocks noGrp="1" noChangeArrowheads="1"/>
          </p:cNvSpPr>
          <p:nvPr>
            <p:ph sz="half" idx="1"/>
          </p:nvPr>
        </p:nvSpPr>
        <p:spPr/>
        <p:txBody>
          <a:bodyPr/>
          <a:lstStyle/>
          <a:p>
            <a:pPr>
              <a:defRPr/>
            </a:pPr>
            <a:r>
              <a:rPr lang="en-US" b="1" dirty="0" smtClean="0"/>
              <a:t>Decision making</a:t>
            </a:r>
            <a:endParaRPr lang="en-US" dirty="0" smtClean="0"/>
          </a:p>
          <a:p>
            <a:pPr lvl="1">
              <a:defRPr/>
            </a:pPr>
            <a:r>
              <a:rPr lang="en-US" dirty="0" smtClean="0"/>
              <a:t>identifying and choosing alternative solutions that lead to a desired state of affairs</a:t>
            </a:r>
          </a:p>
        </p:txBody>
      </p:sp>
      <p:pic>
        <p:nvPicPr>
          <p:cNvPr id="17412" name="Picture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886575" y="2033588"/>
            <a:ext cx="2609850" cy="3657600"/>
          </a:xfrm>
          <a:noFill/>
        </p:spPr>
      </p:pic>
    </p:spTree>
    <p:extLst>
      <p:ext uri="{BB962C8B-B14F-4D97-AF65-F5344CB8AC3E}">
        <p14:creationId xmlns:p14="http://schemas.microsoft.com/office/powerpoint/2010/main" val="537575181"/>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752600" y="207963"/>
            <a:ext cx="8229600" cy="1143000"/>
          </a:xfrm>
        </p:spPr>
        <p:txBody>
          <a:bodyPr/>
          <a:lstStyle/>
          <a:p>
            <a:r>
              <a:rPr lang="en-US" smtClean="0"/>
              <a:t>Seven Implementation Principles</a:t>
            </a:r>
          </a:p>
        </p:txBody>
      </p:sp>
      <p:sp>
        <p:nvSpPr>
          <p:cNvPr id="35843" name="Content Placeholder 5"/>
          <p:cNvSpPr>
            <a:spLocks noGrp="1"/>
          </p:cNvSpPr>
          <p:nvPr>
            <p:ph idx="1"/>
          </p:nvPr>
        </p:nvSpPr>
        <p:spPr/>
        <p:txBody>
          <a:bodyPr/>
          <a:lstStyle/>
          <a:p>
            <a:pPr marL="514350" indent="-514350">
              <a:buClr>
                <a:srgbClr val="FFCC66"/>
              </a:buClr>
              <a:buFont typeface="Calibri" panose="020F0502020204030204" pitchFamily="34" charset="0"/>
              <a:buAutoNum type="arabicPeriod"/>
            </a:pPr>
            <a:r>
              <a:rPr lang="en-US" smtClean="0"/>
              <a:t>Treat your organization as an unfinished prototype</a:t>
            </a:r>
          </a:p>
          <a:p>
            <a:pPr marL="514350" indent="-514350">
              <a:buClr>
                <a:srgbClr val="FFCC66"/>
              </a:buClr>
              <a:buFont typeface="Calibri" panose="020F0502020204030204" pitchFamily="34" charset="0"/>
              <a:buAutoNum type="arabicPeriod"/>
            </a:pPr>
            <a:r>
              <a:rPr lang="en-US" smtClean="0"/>
              <a:t>No brag, just facts</a:t>
            </a:r>
          </a:p>
          <a:p>
            <a:pPr marL="514350" indent="-514350">
              <a:buClr>
                <a:srgbClr val="FFCC66"/>
              </a:buClr>
              <a:buFont typeface="Calibri" panose="020F0502020204030204" pitchFamily="34" charset="0"/>
              <a:buAutoNum type="arabicPeriod"/>
            </a:pPr>
            <a:r>
              <a:rPr lang="en-US" smtClean="0"/>
              <a:t>See yourself and your organization as others do</a:t>
            </a:r>
          </a:p>
          <a:p>
            <a:pPr marL="514350" indent="-514350">
              <a:buClr>
                <a:srgbClr val="FFCC66"/>
              </a:buClr>
              <a:buFont typeface="Calibri" panose="020F0502020204030204" pitchFamily="34" charset="0"/>
              <a:buAutoNum type="arabicPeriod"/>
            </a:pPr>
            <a:r>
              <a:rPr lang="en-US" smtClean="0"/>
              <a:t>Evidence-based management is not just for senior executives </a:t>
            </a:r>
          </a:p>
        </p:txBody>
      </p:sp>
    </p:spTree>
    <p:extLst>
      <p:ext uri="{BB962C8B-B14F-4D97-AF65-F5344CB8AC3E}">
        <p14:creationId xmlns:p14="http://schemas.microsoft.com/office/powerpoint/2010/main" val="1664011795"/>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752600" y="188913"/>
            <a:ext cx="8229600" cy="1143000"/>
          </a:xfrm>
        </p:spPr>
        <p:txBody>
          <a:bodyPr>
            <a:normAutofit fontScale="90000"/>
          </a:bodyPr>
          <a:lstStyle/>
          <a:p>
            <a:r>
              <a:rPr lang="en-US" smtClean="0"/>
              <a:t>Seven Implementation Principles (cont.)</a:t>
            </a:r>
          </a:p>
        </p:txBody>
      </p:sp>
      <p:sp>
        <p:nvSpPr>
          <p:cNvPr id="36867" name="Content Placeholder 2"/>
          <p:cNvSpPr>
            <a:spLocks noGrp="1"/>
          </p:cNvSpPr>
          <p:nvPr>
            <p:ph idx="1"/>
          </p:nvPr>
        </p:nvSpPr>
        <p:spPr/>
        <p:txBody>
          <a:bodyPr/>
          <a:lstStyle/>
          <a:p>
            <a:pPr marL="514350" indent="-514350">
              <a:buClr>
                <a:srgbClr val="FFCC66"/>
              </a:buClr>
              <a:buFont typeface="Calibri" panose="020F0502020204030204" pitchFamily="34" charset="0"/>
              <a:buAutoNum type="arabicPeriod" startAt="5"/>
            </a:pPr>
            <a:r>
              <a:rPr lang="en-US" smtClean="0"/>
              <a:t>Like everything else, you still need to sell it</a:t>
            </a:r>
          </a:p>
          <a:p>
            <a:pPr marL="514350" indent="-514350">
              <a:buClr>
                <a:srgbClr val="FFCC66"/>
              </a:buClr>
              <a:buFont typeface="Calibri" panose="020F0502020204030204" pitchFamily="34" charset="0"/>
              <a:buAutoNum type="arabicPeriod" startAt="5"/>
            </a:pPr>
            <a:r>
              <a:rPr lang="en-US" smtClean="0"/>
              <a:t>If all else fails, slow the spread of bad practice</a:t>
            </a:r>
          </a:p>
          <a:p>
            <a:pPr marL="514350" indent="-514350">
              <a:buClr>
                <a:srgbClr val="FFCC66"/>
              </a:buClr>
              <a:buFont typeface="Calibri" panose="020F0502020204030204" pitchFamily="34" charset="0"/>
              <a:buAutoNum type="arabicPeriod" startAt="5"/>
            </a:pPr>
            <a:r>
              <a:rPr lang="en-US" smtClean="0"/>
              <a:t>The best diagnostic question: What happens when people fail?</a:t>
            </a:r>
          </a:p>
        </p:txBody>
      </p:sp>
    </p:spTree>
    <p:extLst>
      <p:ext uri="{BB962C8B-B14F-4D97-AF65-F5344CB8AC3E}">
        <p14:creationId xmlns:p14="http://schemas.microsoft.com/office/powerpoint/2010/main" val="4005328594"/>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752600" y="112713"/>
            <a:ext cx="8229600" cy="1143000"/>
          </a:xfrm>
        </p:spPr>
        <p:txBody>
          <a:bodyPr>
            <a:normAutofit fontScale="90000"/>
          </a:bodyPr>
          <a:lstStyle/>
          <a:p>
            <a:r>
              <a:rPr lang="en-US" smtClean="0"/>
              <a:t>Why Is It Hard to be </a:t>
            </a:r>
            <a:br>
              <a:rPr lang="en-US" smtClean="0"/>
            </a:br>
            <a:r>
              <a:rPr lang="en-US" smtClean="0"/>
              <a:t>Evidenced-Based?</a:t>
            </a:r>
          </a:p>
        </p:txBody>
      </p:sp>
      <p:sp>
        <p:nvSpPr>
          <p:cNvPr id="37891" name="Content Placeholder 6"/>
          <p:cNvSpPr>
            <a:spLocks noGrp="1"/>
          </p:cNvSpPr>
          <p:nvPr>
            <p:ph idx="1"/>
          </p:nvPr>
        </p:nvSpPr>
        <p:spPr/>
        <p:txBody>
          <a:bodyPr/>
          <a:lstStyle/>
          <a:p>
            <a:pPr marL="514350" indent="-514350">
              <a:buClr>
                <a:srgbClr val="FFCC66"/>
              </a:buClr>
              <a:buFont typeface="Calibri" panose="020F0502020204030204" pitchFamily="34" charset="0"/>
              <a:buAutoNum type="arabicPeriod"/>
            </a:pPr>
            <a:r>
              <a:rPr lang="en-US" smtClean="0"/>
              <a:t>There’s too much evidence. </a:t>
            </a:r>
          </a:p>
          <a:p>
            <a:pPr marL="514350" indent="-514350">
              <a:buClr>
                <a:srgbClr val="FFCC66"/>
              </a:buClr>
              <a:buFont typeface="Calibri" panose="020F0502020204030204" pitchFamily="34" charset="0"/>
              <a:buAutoNum type="arabicPeriod"/>
            </a:pPr>
            <a:r>
              <a:rPr lang="en-US" smtClean="0"/>
              <a:t>There’s not enough good evidence. </a:t>
            </a:r>
          </a:p>
          <a:p>
            <a:pPr marL="514350" indent="-514350">
              <a:buClr>
                <a:srgbClr val="FFCC66"/>
              </a:buClr>
              <a:buFont typeface="Calibri" panose="020F0502020204030204" pitchFamily="34" charset="0"/>
              <a:buAutoNum type="arabicPeriod"/>
            </a:pPr>
            <a:r>
              <a:rPr lang="en-US" smtClean="0"/>
              <a:t>The evidence doesn’t quite apply.</a:t>
            </a:r>
          </a:p>
          <a:p>
            <a:pPr marL="514350" indent="-514350">
              <a:buClr>
                <a:srgbClr val="FFCC66"/>
              </a:buClr>
              <a:buFont typeface="Calibri" panose="020F0502020204030204" pitchFamily="34" charset="0"/>
              <a:buAutoNum type="arabicPeriod"/>
            </a:pPr>
            <a:r>
              <a:rPr lang="en-US" smtClean="0"/>
              <a:t>People are trying to mislead you. </a:t>
            </a:r>
          </a:p>
          <a:p>
            <a:pPr marL="514350" indent="-514350">
              <a:buClr>
                <a:srgbClr val="FFCC66"/>
              </a:buClr>
              <a:buFont typeface="Calibri" panose="020F0502020204030204" pitchFamily="34" charset="0"/>
              <a:buAutoNum type="arabicPeriod"/>
            </a:pPr>
            <a:r>
              <a:rPr lang="en-US" smtClean="0"/>
              <a:t>You are trying to mislead you. </a:t>
            </a:r>
          </a:p>
          <a:p>
            <a:pPr marL="514350" indent="-514350">
              <a:buClr>
                <a:srgbClr val="FFCC66"/>
              </a:buClr>
              <a:buFont typeface="Calibri" panose="020F0502020204030204" pitchFamily="34" charset="0"/>
              <a:buAutoNum type="arabicPeriod"/>
            </a:pPr>
            <a:r>
              <a:rPr lang="en-US" smtClean="0"/>
              <a:t>The side effects outweigh the cure.</a:t>
            </a:r>
          </a:p>
          <a:p>
            <a:pPr marL="514350" indent="-514350">
              <a:buClr>
                <a:srgbClr val="FFCC66"/>
              </a:buClr>
              <a:buFont typeface="Calibri" panose="020F0502020204030204" pitchFamily="34" charset="0"/>
              <a:buAutoNum type="arabicPeriod"/>
            </a:pPr>
            <a:r>
              <a:rPr lang="en-US" smtClean="0"/>
              <a:t>Stories are more persuasive anyway.</a:t>
            </a:r>
          </a:p>
        </p:txBody>
      </p:sp>
    </p:spTree>
    <p:extLst>
      <p:ext uri="{BB962C8B-B14F-4D97-AF65-F5344CB8AC3E}">
        <p14:creationId xmlns:p14="http://schemas.microsoft.com/office/powerpoint/2010/main" val="927093850"/>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752600" y="112713"/>
            <a:ext cx="8229600" cy="1143000"/>
          </a:xfrm>
        </p:spPr>
        <p:txBody>
          <a:bodyPr/>
          <a:lstStyle/>
          <a:p>
            <a:r>
              <a:rPr lang="en-US" smtClean="0"/>
              <a:t>General Decision-Making Styles</a:t>
            </a:r>
          </a:p>
        </p:txBody>
      </p:sp>
      <p:sp>
        <p:nvSpPr>
          <p:cNvPr id="27652" name="Rectangle 3"/>
          <p:cNvSpPr>
            <a:spLocks noGrp="1" noChangeArrowheads="1"/>
          </p:cNvSpPr>
          <p:nvPr>
            <p:ph idx="1"/>
          </p:nvPr>
        </p:nvSpPr>
        <p:spPr/>
        <p:txBody>
          <a:bodyPr/>
          <a:lstStyle/>
          <a:p>
            <a:pPr>
              <a:defRPr/>
            </a:pPr>
            <a:r>
              <a:rPr lang="en-US" b="1" dirty="0" smtClean="0"/>
              <a:t>Value orientation </a:t>
            </a:r>
          </a:p>
          <a:p>
            <a:pPr lvl="1">
              <a:defRPr/>
            </a:pPr>
            <a:r>
              <a:rPr lang="en-US" dirty="0" smtClean="0"/>
              <a:t>reflects the extent to which an individual focuses on either task and technical concerns or people and social concerns when making decisions</a:t>
            </a:r>
          </a:p>
          <a:p>
            <a:pPr>
              <a:defRPr/>
            </a:pPr>
            <a:r>
              <a:rPr lang="en-US" b="1" dirty="0" smtClean="0"/>
              <a:t>Tolerance for ambiguity </a:t>
            </a:r>
          </a:p>
          <a:p>
            <a:pPr lvl="1">
              <a:defRPr/>
            </a:pPr>
            <a:r>
              <a:rPr lang="en-US" dirty="0" smtClean="0"/>
              <a:t>extent to which a person has a high need for structure or control in his life</a:t>
            </a:r>
          </a:p>
        </p:txBody>
      </p:sp>
    </p:spTree>
    <p:extLst>
      <p:ext uri="{BB962C8B-B14F-4D97-AF65-F5344CB8AC3E}">
        <p14:creationId xmlns:p14="http://schemas.microsoft.com/office/powerpoint/2010/main" val="1171410868"/>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752600" y="142875"/>
            <a:ext cx="8229600" cy="1143000"/>
          </a:xfrm>
        </p:spPr>
        <p:txBody>
          <a:bodyPr/>
          <a:lstStyle/>
          <a:p>
            <a:r>
              <a:rPr lang="en-US" smtClean="0"/>
              <a:t>Decision-Making Styles</a:t>
            </a:r>
          </a:p>
        </p:txBody>
      </p:sp>
      <p:pic>
        <p:nvPicPr>
          <p:cNvPr id="399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5901" y="1905000"/>
            <a:ext cx="66770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2774858"/>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790700" y="246063"/>
            <a:ext cx="8229600" cy="1143000"/>
          </a:xfrm>
        </p:spPr>
        <p:txBody>
          <a:bodyPr>
            <a:normAutofit fontScale="90000"/>
          </a:bodyPr>
          <a:lstStyle/>
          <a:p>
            <a:r>
              <a:rPr lang="en-US" smtClean="0"/>
              <a:t>The Role of Intuition in </a:t>
            </a:r>
            <a:br>
              <a:rPr lang="en-US" smtClean="0"/>
            </a:br>
            <a:r>
              <a:rPr lang="en-US" smtClean="0"/>
              <a:t>Decision Making</a:t>
            </a:r>
          </a:p>
        </p:txBody>
      </p:sp>
      <p:sp>
        <p:nvSpPr>
          <p:cNvPr id="29699" name="Content Placeholder 3"/>
          <p:cNvSpPr>
            <a:spLocks noGrp="1"/>
          </p:cNvSpPr>
          <p:nvPr>
            <p:ph idx="1"/>
          </p:nvPr>
        </p:nvSpPr>
        <p:spPr/>
        <p:txBody>
          <a:bodyPr/>
          <a:lstStyle/>
          <a:p>
            <a:pPr>
              <a:defRPr/>
            </a:pPr>
            <a:r>
              <a:rPr lang="en-US" b="1" dirty="0" smtClean="0"/>
              <a:t>Intuition</a:t>
            </a:r>
            <a:r>
              <a:rPr lang="en-US" dirty="0" smtClean="0"/>
              <a:t> </a:t>
            </a:r>
          </a:p>
          <a:p>
            <a:pPr lvl="1">
              <a:defRPr/>
            </a:pPr>
            <a:r>
              <a:rPr lang="en-US" dirty="0" smtClean="0"/>
              <a:t>represents judgments, insights, or decisions that “come to mind on their own, without explicit awareness of the evoking cues and of course without explicit evaluation of the validity of these cues”.</a:t>
            </a:r>
          </a:p>
        </p:txBody>
      </p:sp>
    </p:spTree>
    <p:extLst>
      <p:ext uri="{BB962C8B-B14F-4D97-AF65-F5344CB8AC3E}">
        <p14:creationId xmlns:p14="http://schemas.microsoft.com/office/powerpoint/2010/main" val="946510262"/>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752600" y="142875"/>
            <a:ext cx="8229600" cy="1143000"/>
          </a:xfrm>
        </p:spPr>
        <p:txBody>
          <a:bodyPr/>
          <a:lstStyle/>
          <a:p>
            <a:r>
              <a:rPr lang="en-US" smtClean="0"/>
              <a:t>A Model of Intuition</a:t>
            </a:r>
          </a:p>
        </p:txBody>
      </p:sp>
      <p:pic>
        <p:nvPicPr>
          <p:cNvPr id="419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8513" y="1828801"/>
            <a:ext cx="798195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5631020"/>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752600" y="112713"/>
            <a:ext cx="8229600" cy="1143000"/>
          </a:xfrm>
        </p:spPr>
        <p:txBody>
          <a:bodyPr/>
          <a:lstStyle/>
          <a:p>
            <a:r>
              <a:rPr lang="en-US" smtClean="0"/>
              <a:t>A Model of Intuition</a:t>
            </a:r>
          </a:p>
        </p:txBody>
      </p:sp>
      <p:sp>
        <p:nvSpPr>
          <p:cNvPr id="30723" name="Content Placeholder 2"/>
          <p:cNvSpPr>
            <a:spLocks noGrp="1"/>
          </p:cNvSpPr>
          <p:nvPr>
            <p:ph idx="1"/>
          </p:nvPr>
        </p:nvSpPr>
        <p:spPr/>
        <p:txBody>
          <a:bodyPr/>
          <a:lstStyle/>
          <a:p>
            <a:pPr>
              <a:defRPr/>
            </a:pPr>
            <a:r>
              <a:rPr lang="en-US" b="1" dirty="0" smtClean="0"/>
              <a:t>Holistic hunch </a:t>
            </a:r>
          </a:p>
          <a:p>
            <a:pPr lvl="1">
              <a:defRPr/>
            </a:pPr>
            <a:r>
              <a:rPr lang="en-US" dirty="0" smtClean="0"/>
              <a:t>judgment that is based on a subconscious integration of information stored in memory</a:t>
            </a:r>
          </a:p>
          <a:p>
            <a:pPr>
              <a:defRPr/>
            </a:pPr>
            <a:r>
              <a:rPr lang="en-US" b="1" dirty="0" smtClean="0"/>
              <a:t>Automated experiences </a:t>
            </a:r>
          </a:p>
          <a:p>
            <a:pPr lvl="1">
              <a:defRPr/>
            </a:pPr>
            <a:r>
              <a:rPr lang="en-US" dirty="0" smtClean="0"/>
              <a:t>choice based on a familiar situation and a partially subconscious application of previously learned information related to that situation </a:t>
            </a:r>
          </a:p>
        </p:txBody>
      </p:sp>
    </p:spTree>
    <p:extLst>
      <p:ext uri="{BB962C8B-B14F-4D97-AF65-F5344CB8AC3E}">
        <p14:creationId xmlns:p14="http://schemas.microsoft.com/office/powerpoint/2010/main" val="1896126941"/>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752600" y="188913"/>
            <a:ext cx="8229600" cy="1143000"/>
          </a:xfrm>
        </p:spPr>
        <p:txBody>
          <a:bodyPr>
            <a:normAutofit fontScale="90000"/>
          </a:bodyPr>
          <a:lstStyle/>
          <a:p>
            <a:r>
              <a:rPr lang="en-US" sz="4000"/>
              <a:t>Road Map to Ethical Decision Making: A Decision Tree</a:t>
            </a:r>
          </a:p>
        </p:txBody>
      </p:sp>
      <p:sp>
        <p:nvSpPr>
          <p:cNvPr id="3" name="Content Placeholder 2"/>
          <p:cNvSpPr>
            <a:spLocks noGrp="1"/>
          </p:cNvSpPr>
          <p:nvPr>
            <p:ph idx="1"/>
          </p:nvPr>
        </p:nvSpPr>
        <p:spPr/>
        <p:txBody>
          <a:bodyPr/>
          <a:lstStyle/>
          <a:p>
            <a:pPr>
              <a:defRPr/>
            </a:pPr>
            <a:r>
              <a:rPr lang="en-US" b="1" dirty="0"/>
              <a:t>D</a:t>
            </a:r>
            <a:r>
              <a:rPr lang="en-US" b="1" dirty="0" smtClean="0"/>
              <a:t>ecision tree </a:t>
            </a:r>
          </a:p>
          <a:p>
            <a:pPr lvl="1">
              <a:defRPr/>
            </a:pPr>
            <a:r>
              <a:rPr lang="en-US" dirty="0" smtClean="0"/>
              <a:t>graphical representation of the process underlying decisions and it shows the resulting consequences of making various choices</a:t>
            </a:r>
            <a:endParaRPr lang="en-US" dirty="0"/>
          </a:p>
        </p:txBody>
      </p:sp>
    </p:spTree>
    <p:extLst>
      <p:ext uri="{BB962C8B-B14F-4D97-AF65-F5344CB8AC3E}">
        <p14:creationId xmlns:p14="http://schemas.microsoft.com/office/powerpoint/2010/main" val="2615205935"/>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752600" y="142875"/>
            <a:ext cx="8229600" cy="1143000"/>
          </a:xfrm>
        </p:spPr>
        <p:txBody>
          <a:bodyPr/>
          <a:lstStyle/>
          <a:p>
            <a:r>
              <a:rPr lang="en-US" smtClean="0"/>
              <a:t>An Ethical Decision Tree</a:t>
            </a:r>
          </a:p>
        </p:txBody>
      </p:sp>
      <p:pic>
        <p:nvPicPr>
          <p:cNvPr id="450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453" y="1028804"/>
            <a:ext cx="7987748" cy="5505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1946373"/>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752600" y="112713"/>
            <a:ext cx="8229600" cy="1143000"/>
          </a:xfrm>
        </p:spPr>
        <p:txBody>
          <a:bodyPr/>
          <a:lstStyle/>
          <a:p>
            <a:r>
              <a:rPr lang="en-US" smtClean="0"/>
              <a:t>Models of Decision Making</a:t>
            </a:r>
          </a:p>
        </p:txBody>
      </p:sp>
      <p:sp>
        <p:nvSpPr>
          <p:cNvPr id="18435" name="Rectangle 3"/>
          <p:cNvSpPr>
            <a:spLocks noGrp="1" noChangeArrowheads="1"/>
          </p:cNvSpPr>
          <p:nvPr>
            <p:ph idx="1"/>
          </p:nvPr>
        </p:nvSpPr>
        <p:spPr/>
        <p:txBody>
          <a:bodyPr/>
          <a:lstStyle/>
          <a:p>
            <a:pPr>
              <a:buClr>
                <a:schemeClr val="accent1"/>
              </a:buClr>
            </a:pPr>
            <a:r>
              <a:rPr lang="en-US" b="1" smtClean="0"/>
              <a:t>The Rational Model </a:t>
            </a:r>
            <a:endParaRPr lang="en-US" smtClean="0"/>
          </a:p>
          <a:p>
            <a:pPr lvl="1">
              <a:buClr>
                <a:schemeClr val="accent1"/>
              </a:buClr>
            </a:pPr>
            <a:r>
              <a:rPr lang="en-US" smtClean="0"/>
              <a:t>proposes that managers use a rational four-step approach to decision making.</a:t>
            </a:r>
            <a:br>
              <a:rPr lang="en-US" smtClean="0"/>
            </a:br>
            <a:endParaRPr lang="en-US" smtClean="0"/>
          </a:p>
        </p:txBody>
      </p:sp>
      <p:pic>
        <p:nvPicPr>
          <p:cNvPr id="184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189" y="3657600"/>
            <a:ext cx="802798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2730749"/>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752600" y="112713"/>
            <a:ext cx="8229600" cy="1143000"/>
          </a:xfrm>
        </p:spPr>
        <p:txBody>
          <a:bodyPr/>
          <a:lstStyle/>
          <a:p>
            <a:r>
              <a:rPr lang="en-US" smtClean="0"/>
              <a:t>Group Involvement</a:t>
            </a:r>
          </a:p>
        </p:txBody>
      </p:sp>
      <p:sp>
        <p:nvSpPr>
          <p:cNvPr id="35844" name="Rectangle 3"/>
          <p:cNvSpPr>
            <a:spLocks noGrp="1" noChangeArrowheads="1"/>
          </p:cNvSpPr>
          <p:nvPr>
            <p:ph idx="1"/>
          </p:nvPr>
        </p:nvSpPr>
        <p:spPr/>
        <p:txBody>
          <a:bodyPr/>
          <a:lstStyle/>
          <a:p>
            <a:pPr>
              <a:defRPr/>
            </a:pPr>
            <a:r>
              <a:rPr lang="en-US" b="1" dirty="0" smtClean="0"/>
              <a:t>Minority dissent</a:t>
            </a:r>
            <a:r>
              <a:rPr lang="en-US" dirty="0" smtClean="0"/>
              <a:t> </a:t>
            </a:r>
          </a:p>
          <a:p>
            <a:pPr lvl="1">
              <a:defRPr/>
            </a:pPr>
            <a:r>
              <a:rPr lang="en-US" dirty="0" smtClean="0"/>
              <a:t>extent to which group members feel comfortable disagreeing with other group members, and a </a:t>
            </a:r>
            <a:br>
              <a:rPr lang="en-US" dirty="0" smtClean="0"/>
            </a:br>
            <a:r>
              <a:rPr lang="en-US" dirty="0" smtClean="0"/>
              <a:t>group’s level </a:t>
            </a:r>
            <a:br>
              <a:rPr lang="en-US" dirty="0" smtClean="0"/>
            </a:br>
            <a:r>
              <a:rPr lang="en-US" dirty="0" smtClean="0"/>
              <a:t>of participation in </a:t>
            </a:r>
            <a:br>
              <a:rPr lang="en-US" dirty="0" smtClean="0"/>
            </a:br>
            <a:r>
              <a:rPr lang="en-US" dirty="0" smtClean="0"/>
              <a:t>decision making</a:t>
            </a:r>
          </a:p>
        </p:txBody>
      </p:sp>
      <p:pic>
        <p:nvPicPr>
          <p:cNvPr id="46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352800"/>
            <a:ext cx="338455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7727125"/>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a:xfrm>
            <a:off x="1752600" y="142875"/>
            <a:ext cx="8229600" cy="1143000"/>
          </a:xfrm>
        </p:spPr>
        <p:txBody>
          <a:bodyPr>
            <a:normAutofit fontScale="90000"/>
          </a:bodyPr>
          <a:lstStyle/>
          <a:p>
            <a:r>
              <a:rPr lang="en-US" sz="4000"/>
              <a:t>Advantages and Disadvantages of </a:t>
            </a:r>
            <a:br>
              <a:rPr lang="en-US" sz="4000"/>
            </a:br>
            <a:r>
              <a:rPr lang="en-US" sz="4000"/>
              <a:t>Group-Aided Decision Making</a:t>
            </a:r>
          </a:p>
        </p:txBody>
      </p:sp>
      <p:pic>
        <p:nvPicPr>
          <p:cNvPr id="471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595438"/>
            <a:ext cx="4800600" cy="499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1" y="1595438"/>
            <a:ext cx="11525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5640879"/>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752600" y="112713"/>
            <a:ext cx="8229600" cy="1143000"/>
          </a:xfrm>
        </p:spPr>
        <p:txBody>
          <a:bodyPr/>
          <a:lstStyle/>
          <a:p>
            <a:r>
              <a:rPr lang="en-US" sz="4000"/>
              <a:t>Group Problem Solving Techniques</a:t>
            </a:r>
          </a:p>
        </p:txBody>
      </p:sp>
      <p:sp>
        <p:nvSpPr>
          <p:cNvPr id="38916" name="Rectangle 3"/>
          <p:cNvSpPr>
            <a:spLocks noGrp="1" noChangeArrowheads="1"/>
          </p:cNvSpPr>
          <p:nvPr>
            <p:ph idx="1"/>
          </p:nvPr>
        </p:nvSpPr>
        <p:spPr/>
        <p:txBody>
          <a:bodyPr/>
          <a:lstStyle/>
          <a:p>
            <a:pPr>
              <a:defRPr/>
            </a:pPr>
            <a:r>
              <a:rPr lang="en-US" b="1" dirty="0" smtClean="0"/>
              <a:t>Consensus</a:t>
            </a:r>
            <a:r>
              <a:rPr lang="en-US" dirty="0" smtClean="0"/>
              <a:t> </a:t>
            </a:r>
          </a:p>
          <a:p>
            <a:pPr lvl="1">
              <a:defRPr/>
            </a:pPr>
            <a:r>
              <a:rPr lang="en-US" dirty="0" smtClean="0"/>
              <a:t>reached when all members can say they either agree with the decision or have had their ‘day in court’ and were unable to convince the others of their viewpoint. Everyone agrees to support the outcome.</a:t>
            </a:r>
          </a:p>
          <a:p>
            <a:pPr>
              <a:defRPr/>
            </a:pPr>
            <a:r>
              <a:rPr lang="en-US" b="1" dirty="0" smtClean="0"/>
              <a:t>Brainstorming</a:t>
            </a:r>
            <a:r>
              <a:rPr lang="en-US" dirty="0" smtClean="0"/>
              <a:t> </a:t>
            </a:r>
          </a:p>
          <a:p>
            <a:pPr lvl="1">
              <a:defRPr/>
            </a:pPr>
            <a:r>
              <a:rPr lang="en-US" dirty="0" smtClean="0"/>
              <a:t>process to generate a quantity of ideas</a:t>
            </a:r>
          </a:p>
        </p:txBody>
      </p:sp>
    </p:spTree>
    <p:extLst>
      <p:ext uri="{BB962C8B-B14F-4D97-AF65-F5344CB8AC3E}">
        <p14:creationId xmlns:p14="http://schemas.microsoft.com/office/powerpoint/2010/main" val="779664899"/>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752600" y="112713"/>
            <a:ext cx="8229600" cy="1143000"/>
          </a:xfrm>
        </p:spPr>
        <p:txBody>
          <a:bodyPr/>
          <a:lstStyle/>
          <a:p>
            <a:r>
              <a:rPr lang="en-US" smtClean="0"/>
              <a:t>Rules for Brainstorming</a:t>
            </a:r>
          </a:p>
        </p:txBody>
      </p:sp>
      <p:sp>
        <p:nvSpPr>
          <p:cNvPr id="49155" name="Rectangle 3"/>
          <p:cNvSpPr>
            <a:spLocks noGrp="1" noChangeArrowheads="1"/>
          </p:cNvSpPr>
          <p:nvPr>
            <p:ph idx="1"/>
          </p:nvPr>
        </p:nvSpPr>
        <p:spPr/>
        <p:txBody>
          <a:bodyPr/>
          <a:lstStyle/>
          <a:p>
            <a:pPr marL="609600" indent="-609600">
              <a:buClr>
                <a:srgbClr val="FFCC66"/>
              </a:buClr>
              <a:buFont typeface="Wingdings" panose="05000000000000000000" pitchFamily="2" charset="2"/>
              <a:buAutoNum type="arabicPeriod"/>
            </a:pPr>
            <a:r>
              <a:rPr lang="en-US" smtClean="0"/>
              <a:t>Defer judgment</a:t>
            </a:r>
          </a:p>
          <a:p>
            <a:pPr marL="609600" indent="-609600">
              <a:buClr>
                <a:srgbClr val="FFCC66"/>
              </a:buClr>
              <a:buFont typeface="Wingdings" panose="05000000000000000000" pitchFamily="2" charset="2"/>
              <a:buAutoNum type="arabicPeriod"/>
            </a:pPr>
            <a:r>
              <a:rPr lang="en-US" smtClean="0"/>
              <a:t>Build on the ideas of others</a:t>
            </a:r>
          </a:p>
          <a:p>
            <a:pPr marL="609600" indent="-609600">
              <a:buClr>
                <a:srgbClr val="FFCC66"/>
              </a:buClr>
              <a:buFont typeface="Wingdings" panose="05000000000000000000" pitchFamily="2" charset="2"/>
              <a:buAutoNum type="arabicPeriod"/>
            </a:pPr>
            <a:r>
              <a:rPr lang="en-US" smtClean="0"/>
              <a:t>Encourage wild ideas</a:t>
            </a:r>
          </a:p>
          <a:p>
            <a:pPr marL="609600" indent="-609600">
              <a:buClr>
                <a:srgbClr val="FFCC66"/>
              </a:buClr>
              <a:buFont typeface="Wingdings" panose="05000000000000000000" pitchFamily="2" charset="2"/>
              <a:buAutoNum type="arabicPeriod"/>
            </a:pPr>
            <a:r>
              <a:rPr lang="en-US" smtClean="0"/>
              <a:t>Go for quantity over quality</a:t>
            </a:r>
          </a:p>
          <a:p>
            <a:pPr marL="609600" indent="-609600">
              <a:buClr>
                <a:srgbClr val="FFCC66"/>
              </a:buClr>
              <a:buFont typeface="Wingdings" panose="05000000000000000000" pitchFamily="2" charset="2"/>
              <a:buAutoNum type="arabicPeriod"/>
            </a:pPr>
            <a:r>
              <a:rPr lang="en-US" smtClean="0"/>
              <a:t>Be visual</a:t>
            </a:r>
          </a:p>
          <a:p>
            <a:pPr marL="609600" indent="-609600">
              <a:buClr>
                <a:srgbClr val="FFCC66"/>
              </a:buClr>
              <a:buFont typeface="Wingdings" panose="05000000000000000000" pitchFamily="2" charset="2"/>
              <a:buAutoNum type="arabicPeriod"/>
            </a:pPr>
            <a:r>
              <a:rPr lang="en-US" smtClean="0"/>
              <a:t>Stay focused on the topic</a:t>
            </a:r>
          </a:p>
          <a:p>
            <a:pPr marL="609600" indent="-609600">
              <a:buClr>
                <a:srgbClr val="FFCC66"/>
              </a:buClr>
              <a:buFont typeface="Wingdings" panose="05000000000000000000" pitchFamily="2" charset="2"/>
              <a:buAutoNum type="arabicPeriod"/>
            </a:pPr>
            <a:r>
              <a:rPr lang="en-US" smtClean="0"/>
              <a:t>One conversation at a time</a:t>
            </a:r>
          </a:p>
        </p:txBody>
      </p:sp>
    </p:spTree>
    <p:extLst>
      <p:ext uri="{BB962C8B-B14F-4D97-AF65-F5344CB8AC3E}">
        <p14:creationId xmlns:p14="http://schemas.microsoft.com/office/powerpoint/2010/main" val="3623024855"/>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752600" y="112713"/>
            <a:ext cx="8229600" cy="1143000"/>
          </a:xfrm>
        </p:spPr>
        <p:txBody>
          <a:bodyPr>
            <a:normAutofit fontScale="90000"/>
          </a:bodyPr>
          <a:lstStyle/>
          <a:p>
            <a:r>
              <a:rPr lang="en-US" sz="4000"/>
              <a:t>Group Problem Solving </a:t>
            </a:r>
            <a:br>
              <a:rPr lang="en-US" sz="4000"/>
            </a:br>
            <a:r>
              <a:rPr lang="en-US" sz="4000"/>
              <a:t>Techniques</a:t>
            </a:r>
          </a:p>
        </p:txBody>
      </p:sp>
      <p:sp>
        <p:nvSpPr>
          <p:cNvPr id="50179" name="Rectangle 3"/>
          <p:cNvSpPr>
            <a:spLocks noGrp="1" noChangeArrowheads="1"/>
          </p:cNvSpPr>
          <p:nvPr>
            <p:ph idx="1"/>
          </p:nvPr>
        </p:nvSpPr>
        <p:spPr/>
        <p:txBody>
          <a:bodyPr/>
          <a:lstStyle/>
          <a:p>
            <a:pPr>
              <a:buClr>
                <a:schemeClr val="accent1"/>
              </a:buClr>
            </a:pPr>
            <a:r>
              <a:rPr lang="en-US" b="1" smtClean="0"/>
              <a:t>Nominal Group Technique </a:t>
            </a:r>
          </a:p>
          <a:p>
            <a:pPr lvl="1">
              <a:buClr>
                <a:schemeClr val="accent1"/>
              </a:buClr>
            </a:pPr>
            <a:r>
              <a:rPr lang="en-US" smtClean="0"/>
              <a:t>process to generate ideas and evaluate solutions</a:t>
            </a:r>
          </a:p>
          <a:p>
            <a:pPr>
              <a:buClr>
                <a:schemeClr val="accent1"/>
              </a:buClr>
            </a:pPr>
            <a:r>
              <a:rPr lang="en-US" b="1" smtClean="0"/>
              <a:t>Delphi technique </a:t>
            </a:r>
          </a:p>
          <a:p>
            <a:pPr lvl="1">
              <a:buClr>
                <a:schemeClr val="accent1"/>
              </a:buClr>
            </a:pPr>
            <a:r>
              <a:rPr lang="en-US" smtClean="0"/>
              <a:t>process to autonomously generate ideas from physically dispersed experts</a:t>
            </a:r>
          </a:p>
        </p:txBody>
      </p:sp>
    </p:spTree>
    <p:extLst>
      <p:ext uri="{BB962C8B-B14F-4D97-AF65-F5344CB8AC3E}">
        <p14:creationId xmlns:p14="http://schemas.microsoft.com/office/powerpoint/2010/main" val="271458819"/>
      </p:ext>
    </p:extLst>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752600" y="169863"/>
            <a:ext cx="8229600" cy="1143000"/>
          </a:xfrm>
        </p:spPr>
        <p:txBody>
          <a:bodyPr>
            <a:normAutofit fontScale="90000"/>
          </a:bodyPr>
          <a:lstStyle/>
          <a:p>
            <a:r>
              <a:rPr lang="en-US" sz="4000"/>
              <a:t>Group Problem Solving </a:t>
            </a:r>
            <a:br>
              <a:rPr lang="en-US" sz="4000"/>
            </a:br>
            <a:r>
              <a:rPr lang="en-US" sz="4000"/>
              <a:t>Techniques</a:t>
            </a:r>
          </a:p>
        </p:txBody>
      </p:sp>
      <p:sp>
        <p:nvSpPr>
          <p:cNvPr id="43012" name="Rectangle 3"/>
          <p:cNvSpPr>
            <a:spLocks noGrp="1" noChangeArrowheads="1"/>
          </p:cNvSpPr>
          <p:nvPr>
            <p:ph idx="1"/>
          </p:nvPr>
        </p:nvSpPr>
        <p:spPr/>
        <p:txBody>
          <a:bodyPr/>
          <a:lstStyle/>
          <a:p>
            <a:pPr>
              <a:defRPr/>
            </a:pPr>
            <a:r>
              <a:rPr lang="en-US" b="1" dirty="0" smtClean="0"/>
              <a:t>Computer-aided decision making</a:t>
            </a:r>
            <a:endParaRPr lang="en-US" dirty="0" smtClean="0"/>
          </a:p>
          <a:p>
            <a:pPr lvl="1">
              <a:defRPr/>
            </a:pPr>
            <a:r>
              <a:rPr lang="en-US" dirty="0"/>
              <a:t>a variety </a:t>
            </a:r>
            <a:r>
              <a:rPr lang="en-US" dirty="0" smtClean="0"/>
              <a:t>of computer</a:t>
            </a:r>
            <a:r>
              <a:rPr lang="en-US" dirty="0"/>
              <a:t>, software, and electronic devices to improve decision </a:t>
            </a:r>
            <a:r>
              <a:rPr lang="en-US" dirty="0" smtClean="0"/>
              <a:t>making </a:t>
            </a:r>
          </a:p>
          <a:p>
            <a:pPr lvl="1">
              <a:defRPr/>
            </a:pPr>
            <a:r>
              <a:rPr lang="en-US" dirty="0" smtClean="0"/>
              <a:t>allows </a:t>
            </a:r>
            <a:r>
              <a:rPr lang="en-US" dirty="0"/>
              <a:t>managers to quickly obtain larger amounts of information from </a:t>
            </a:r>
            <a:r>
              <a:rPr lang="en-US" dirty="0" smtClean="0"/>
              <a:t>employees, customers</a:t>
            </a:r>
            <a:r>
              <a:rPr lang="en-US" dirty="0"/>
              <a:t>, or suppliers around the </a:t>
            </a:r>
            <a:r>
              <a:rPr lang="en-US" dirty="0" smtClean="0"/>
              <a:t>world</a:t>
            </a:r>
          </a:p>
          <a:p>
            <a:pPr lvl="1">
              <a:defRPr/>
            </a:pPr>
            <a:r>
              <a:rPr lang="en-US" dirty="0" smtClean="0"/>
              <a:t>Chauffeur-driven systems, group-driven electronic meetings</a:t>
            </a:r>
          </a:p>
          <a:p>
            <a:pPr>
              <a:defRPr/>
            </a:pPr>
            <a:endParaRPr lang="en-US" dirty="0" smtClean="0"/>
          </a:p>
        </p:txBody>
      </p:sp>
    </p:spTree>
    <p:extLst>
      <p:ext uri="{BB962C8B-B14F-4D97-AF65-F5344CB8AC3E}">
        <p14:creationId xmlns:p14="http://schemas.microsoft.com/office/powerpoint/2010/main" val="930130275"/>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752600" y="112713"/>
            <a:ext cx="8229600" cy="1143000"/>
          </a:xfrm>
        </p:spPr>
        <p:txBody>
          <a:bodyPr/>
          <a:lstStyle/>
          <a:p>
            <a:r>
              <a:rPr lang="en-US" smtClean="0"/>
              <a:t>Creativity</a:t>
            </a:r>
          </a:p>
        </p:txBody>
      </p:sp>
      <p:sp>
        <p:nvSpPr>
          <p:cNvPr id="32772" name="Rectangle 3"/>
          <p:cNvSpPr>
            <a:spLocks noGrp="1" noChangeArrowheads="1"/>
          </p:cNvSpPr>
          <p:nvPr>
            <p:ph idx="1"/>
          </p:nvPr>
        </p:nvSpPr>
        <p:spPr/>
        <p:txBody>
          <a:bodyPr/>
          <a:lstStyle/>
          <a:p>
            <a:pPr>
              <a:defRPr/>
            </a:pPr>
            <a:r>
              <a:rPr lang="en-US" b="1" dirty="0" smtClean="0"/>
              <a:t>Creativity</a:t>
            </a:r>
            <a:r>
              <a:rPr lang="en-US" dirty="0" smtClean="0"/>
              <a:t> </a:t>
            </a:r>
          </a:p>
          <a:p>
            <a:pPr lvl="1">
              <a:defRPr/>
            </a:pPr>
            <a:r>
              <a:rPr lang="en-US" dirty="0" smtClean="0"/>
              <a:t>process of using intelligence, imagination, and skill to develop a new or novel product, object, process, or thought</a:t>
            </a:r>
          </a:p>
        </p:txBody>
      </p:sp>
    </p:spTree>
    <p:extLst>
      <p:ext uri="{BB962C8B-B14F-4D97-AF65-F5344CB8AC3E}">
        <p14:creationId xmlns:p14="http://schemas.microsoft.com/office/powerpoint/2010/main" val="3407880033"/>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752600" y="112713"/>
            <a:ext cx="8229600" cy="1143000"/>
          </a:xfrm>
        </p:spPr>
        <p:txBody>
          <a:bodyPr/>
          <a:lstStyle/>
          <a:p>
            <a:r>
              <a:rPr lang="en-US" smtClean="0"/>
              <a:t>The Creativity Stages</a:t>
            </a:r>
          </a:p>
        </p:txBody>
      </p:sp>
      <p:graphicFrame>
        <p:nvGraphicFramePr>
          <p:cNvPr id="5" name="Content Placeholder 4"/>
          <p:cNvGraphicFramePr>
            <a:graphicFrameLocks noGrp="1"/>
          </p:cNvGraphicFramePr>
          <p:nvPr>
            <p:ph idx="1"/>
          </p:nvPr>
        </p:nvGraphicFramePr>
        <p:xfrm>
          <a:off x="1778000" y="1600201"/>
          <a:ext cx="85090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9667145"/>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752600" y="112713"/>
            <a:ext cx="8229600" cy="1143000"/>
          </a:xfrm>
        </p:spPr>
        <p:txBody>
          <a:bodyPr/>
          <a:lstStyle/>
          <a:p>
            <a:r>
              <a:rPr lang="en-US" smtClean="0"/>
              <a:t>The Rational Model</a:t>
            </a:r>
          </a:p>
        </p:txBody>
      </p:sp>
      <p:sp>
        <p:nvSpPr>
          <p:cNvPr id="10244" name="Rectangle 3"/>
          <p:cNvSpPr>
            <a:spLocks noGrp="1" noChangeArrowheads="1"/>
          </p:cNvSpPr>
          <p:nvPr>
            <p:ph idx="1"/>
          </p:nvPr>
        </p:nvSpPr>
        <p:spPr/>
        <p:txBody>
          <a:bodyPr/>
          <a:lstStyle/>
          <a:p>
            <a:pPr>
              <a:defRPr/>
            </a:pPr>
            <a:r>
              <a:rPr lang="en-US" b="1" dirty="0" smtClean="0"/>
              <a:t>Identify the Problem or Opportunity</a:t>
            </a:r>
          </a:p>
          <a:p>
            <a:pPr lvl="1">
              <a:defRPr/>
            </a:pPr>
            <a:r>
              <a:rPr lang="en-US" dirty="0" smtClean="0"/>
              <a:t>Problem – exists when the actual situation and the desired situation differ</a:t>
            </a:r>
          </a:p>
          <a:p>
            <a:pPr lvl="1">
              <a:defRPr/>
            </a:pPr>
            <a:r>
              <a:rPr lang="en-US" dirty="0" smtClean="0"/>
              <a:t>Opportunity - </a:t>
            </a:r>
            <a:r>
              <a:rPr lang="en-US" dirty="0"/>
              <a:t>represents a situation in which there are possibilities to do </a:t>
            </a:r>
            <a:r>
              <a:rPr lang="en-US" dirty="0" smtClean="0"/>
              <a:t>things that </a:t>
            </a:r>
            <a:r>
              <a:rPr lang="en-US" dirty="0"/>
              <a:t>lead to results that exceed goals and </a:t>
            </a:r>
            <a:r>
              <a:rPr lang="en-US" dirty="0" smtClean="0"/>
              <a:t>expectations</a:t>
            </a:r>
          </a:p>
          <a:p>
            <a:pPr>
              <a:defRPr/>
            </a:pPr>
            <a:r>
              <a:rPr lang="en-US" b="1" dirty="0" smtClean="0"/>
              <a:t>Generate Alternative Solutions</a:t>
            </a:r>
          </a:p>
          <a:p>
            <a:pPr lvl="1">
              <a:defRPr/>
            </a:pPr>
            <a:r>
              <a:rPr lang="en-US" dirty="0" smtClean="0"/>
              <a:t>For routine decisions alternatives are readily available through decision rules</a:t>
            </a:r>
          </a:p>
        </p:txBody>
      </p:sp>
    </p:spTree>
    <p:extLst>
      <p:ext uri="{BB962C8B-B14F-4D97-AF65-F5344CB8AC3E}">
        <p14:creationId xmlns:p14="http://schemas.microsoft.com/office/powerpoint/2010/main" val="3291851829"/>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752600" y="112713"/>
            <a:ext cx="8229600" cy="1143000"/>
          </a:xfrm>
        </p:spPr>
        <p:txBody>
          <a:bodyPr/>
          <a:lstStyle/>
          <a:p>
            <a:r>
              <a:rPr lang="en-US" smtClean="0"/>
              <a:t>Rational Model</a:t>
            </a:r>
          </a:p>
        </p:txBody>
      </p:sp>
      <p:sp>
        <p:nvSpPr>
          <p:cNvPr id="12292" name="Rectangle 3"/>
          <p:cNvSpPr>
            <a:spLocks noGrp="1" noChangeArrowheads="1"/>
          </p:cNvSpPr>
          <p:nvPr>
            <p:ph idx="1"/>
          </p:nvPr>
        </p:nvSpPr>
        <p:spPr/>
        <p:txBody>
          <a:bodyPr/>
          <a:lstStyle/>
          <a:p>
            <a:pPr>
              <a:defRPr/>
            </a:pPr>
            <a:r>
              <a:rPr lang="en-US" b="1" dirty="0" smtClean="0"/>
              <a:t>Evaluate Alternatives and Select a Solution</a:t>
            </a:r>
          </a:p>
          <a:p>
            <a:pPr lvl="1">
              <a:defRPr/>
            </a:pPr>
            <a:r>
              <a:rPr lang="en-US" dirty="0" smtClean="0"/>
              <a:t>Is the potential solution ethical?</a:t>
            </a:r>
          </a:p>
          <a:p>
            <a:pPr lvl="1">
              <a:defRPr/>
            </a:pPr>
            <a:r>
              <a:rPr lang="en-US" dirty="0" smtClean="0"/>
              <a:t>Is it feasible?</a:t>
            </a:r>
          </a:p>
          <a:p>
            <a:pPr lvl="1">
              <a:defRPr/>
            </a:pPr>
            <a:r>
              <a:rPr lang="en-US" dirty="0" smtClean="0"/>
              <a:t>Will it remove the causes and solve the problem?</a:t>
            </a:r>
          </a:p>
          <a:p>
            <a:pPr lvl="1">
              <a:defRPr/>
            </a:pPr>
            <a:endParaRPr lang="en-US" dirty="0" smtClean="0"/>
          </a:p>
        </p:txBody>
      </p:sp>
      <p:pic>
        <p:nvPicPr>
          <p:cNvPr id="2048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495801"/>
            <a:ext cx="3048000"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1294621"/>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752600" y="112713"/>
            <a:ext cx="8229600" cy="1143000"/>
          </a:xfrm>
        </p:spPr>
        <p:txBody>
          <a:bodyPr/>
          <a:lstStyle/>
          <a:p>
            <a:r>
              <a:rPr lang="en-US" smtClean="0"/>
              <a:t>Rational Model</a:t>
            </a:r>
          </a:p>
        </p:txBody>
      </p:sp>
      <p:sp>
        <p:nvSpPr>
          <p:cNvPr id="14340" name="Rectangle 3"/>
          <p:cNvSpPr>
            <a:spLocks noGrp="1" noChangeArrowheads="1"/>
          </p:cNvSpPr>
          <p:nvPr>
            <p:ph idx="1"/>
          </p:nvPr>
        </p:nvSpPr>
        <p:spPr/>
        <p:txBody>
          <a:bodyPr/>
          <a:lstStyle/>
          <a:p>
            <a:pPr>
              <a:defRPr/>
            </a:pPr>
            <a:r>
              <a:rPr lang="en-US" b="1" dirty="0" smtClean="0"/>
              <a:t>Implement and Evaluate the Solution</a:t>
            </a:r>
          </a:p>
          <a:p>
            <a:pPr lvl="1">
              <a:defRPr/>
            </a:pPr>
            <a:r>
              <a:rPr lang="en-US" dirty="0" smtClean="0"/>
              <a:t>After solution is implemented, the evaluation phase is used to evaluate its effectiveness</a:t>
            </a:r>
          </a:p>
          <a:p>
            <a:pPr lvl="1">
              <a:defRPr/>
            </a:pPr>
            <a:r>
              <a:rPr lang="en-US" b="1" dirty="0" smtClean="0"/>
              <a:t>Optimizing</a:t>
            </a:r>
            <a:r>
              <a:rPr lang="en-US" dirty="0" smtClean="0"/>
              <a:t> – producing the best possible solution</a:t>
            </a:r>
          </a:p>
        </p:txBody>
      </p:sp>
    </p:spTree>
    <p:extLst>
      <p:ext uri="{BB962C8B-B14F-4D97-AF65-F5344CB8AC3E}">
        <p14:creationId xmlns:p14="http://schemas.microsoft.com/office/powerpoint/2010/main" val="2564965457"/>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752600" y="227013"/>
            <a:ext cx="8229600" cy="1143000"/>
          </a:xfrm>
        </p:spPr>
        <p:txBody>
          <a:bodyPr/>
          <a:lstStyle/>
          <a:p>
            <a:r>
              <a:rPr lang="en-US" smtClean="0"/>
              <a:t>Summarizing the Rational Model</a:t>
            </a:r>
          </a:p>
        </p:txBody>
      </p:sp>
      <p:sp>
        <p:nvSpPr>
          <p:cNvPr id="22531" name="Content Placeholder 2"/>
          <p:cNvSpPr>
            <a:spLocks noGrp="1"/>
          </p:cNvSpPr>
          <p:nvPr>
            <p:ph idx="1"/>
          </p:nvPr>
        </p:nvSpPr>
        <p:spPr/>
        <p:txBody>
          <a:bodyPr/>
          <a:lstStyle/>
          <a:p>
            <a:pPr marL="514350" indent="-514350">
              <a:buClr>
                <a:srgbClr val="FFCC66"/>
              </a:buClr>
              <a:buFont typeface="Calibri" panose="020F0502020204030204" pitchFamily="34" charset="0"/>
              <a:buAutoNum type="arabicPeriod"/>
            </a:pPr>
            <a:r>
              <a:rPr lang="en-US" smtClean="0"/>
              <a:t>The quality of decisions may be enhanced</a:t>
            </a:r>
          </a:p>
          <a:p>
            <a:pPr marL="514350" indent="-514350">
              <a:buClr>
                <a:srgbClr val="FFCC66"/>
              </a:buClr>
              <a:buFont typeface="Calibri" panose="020F0502020204030204" pitchFamily="34" charset="0"/>
              <a:buAutoNum type="arabicPeriod"/>
            </a:pPr>
            <a:r>
              <a:rPr lang="en-US" smtClean="0"/>
              <a:t>It makes the reasoning behind a decision transparent</a:t>
            </a:r>
          </a:p>
          <a:p>
            <a:pPr marL="514350" indent="-514350">
              <a:buClr>
                <a:srgbClr val="FFCC66"/>
              </a:buClr>
              <a:buFont typeface="Calibri" panose="020F0502020204030204" pitchFamily="34" charset="0"/>
              <a:buAutoNum type="arabicPeriod"/>
            </a:pPr>
            <a:r>
              <a:rPr lang="en-US" smtClean="0"/>
              <a:t>If made public, it discourages the decider from acting on suspect considerations</a:t>
            </a:r>
          </a:p>
        </p:txBody>
      </p:sp>
    </p:spTree>
    <p:extLst>
      <p:ext uri="{BB962C8B-B14F-4D97-AF65-F5344CB8AC3E}">
        <p14:creationId xmlns:p14="http://schemas.microsoft.com/office/powerpoint/2010/main" val="2103149949"/>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52600" y="207963"/>
            <a:ext cx="8229600" cy="1143000"/>
          </a:xfrm>
        </p:spPr>
        <p:txBody>
          <a:bodyPr>
            <a:normAutofit fontScale="90000"/>
          </a:bodyPr>
          <a:lstStyle/>
          <a:p>
            <a:r>
              <a:rPr lang="en-US" smtClean="0"/>
              <a:t>Nonrational Models of Decision Making</a:t>
            </a:r>
          </a:p>
        </p:txBody>
      </p:sp>
      <p:sp>
        <p:nvSpPr>
          <p:cNvPr id="23555" name="Content Placeholder 7"/>
          <p:cNvSpPr>
            <a:spLocks noGrp="1"/>
          </p:cNvSpPr>
          <p:nvPr>
            <p:ph idx="1"/>
          </p:nvPr>
        </p:nvSpPr>
        <p:spPr/>
        <p:txBody>
          <a:bodyPr/>
          <a:lstStyle/>
          <a:p>
            <a:pPr marL="457200" indent="-457200"/>
            <a:r>
              <a:rPr lang="en-US" b="1" smtClean="0"/>
              <a:t>Nonrational models </a:t>
            </a:r>
          </a:p>
          <a:p>
            <a:pPr marL="917575" lvl="1">
              <a:buClr>
                <a:srgbClr val="17375E"/>
              </a:buClr>
            </a:pPr>
            <a:r>
              <a:rPr lang="en-US" smtClean="0"/>
              <a:t>Attempt to explain how decisions are actually made</a:t>
            </a:r>
          </a:p>
          <a:p>
            <a:pPr marL="457200" indent="-457200">
              <a:buClr>
                <a:srgbClr val="FFCC66"/>
              </a:buClr>
              <a:buFontTx/>
              <a:buAutoNum type="arabicPeriod"/>
            </a:pPr>
            <a:r>
              <a:rPr lang="en-US" sz="3000"/>
              <a:t>Decision making is uncertain</a:t>
            </a:r>
          </a:p>
          <a:p>
            <a:pPr marL="457200" indent="-457200">
              <a:buClr>
                <a:srgbClr val="FFCC66"/>
              </a:buClr>
              <a:buFontTx/>
              <a:buAutoNum type="arabicPeriod"/>
            </a:pPr>
            <a:r>
              <a:rPr lang="en-US" sz="3000"/>
              <a:t>Decision makers do not possess complete information</a:t>
            </a:r>
          </a:p>
          <a:p>
            <a:pPr marL="457200" indent="-457200">
              <a:buClr>
                <a:srgbClr val="FFCC66"/>
              </a:buClr>
              <a:buFontTx/>
              <a:buAutoNum type="arabicPeriod"/>
            </a:pPr>
            <a:r>
              <a:rPr lang="en-US" sz="3000"/>
              <a:t>Difficult for managers to make optimal decisions</a:t>
            </a:r>
          </a:p>
        </p:txBody>
      </p:sp>
    </p:spTree>
    <p:extLst>
      <p:ext uri="{BB962C8B-B14F-4D97-AF65-F5344CB8AC3E}">
        <p14:creationId xmlns:p14="http://schemas.microsoft.com/office/powerpoint/2010/main" val="3350724162"/>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752600" y="112713"/>
            <a:ext cx="8229600" cy="1143000"/>
          </a:xfrm>
        </p:spPr>
        <p:txBody>
          <a:bodyPr/>
          <a:lstStyle/>
          <a:p>
            <a:r>
              <a:rPr lang="en-US" smtClean="0"/>
              <a:t>Simon’s Normative Model</a:t>
            </a:r>
          </a:p>
        </p:txBody>
      </p:sp>
      <p:sp>
        <p:nvSpPr>
          <p:cNvPr id="17412" name="Rectangle 3"/>
          <p:cNvSpPr>
            <a:spLocks noGrp="1" noChangeArrowheads="1"/>
          </p:cNvSpPr>
          <p:nvPr>
            <p:ph idx="1"/>
          </p:nvPr>
        </p:nvSpPr>
        <p:spPr/>
        <p:txBody>
          <a:bodyPr/>
          <a:lstStyle/>
          <a:p>
            <a:pPr>
              <a:defRPr/>
            </a:pPr>
            <a:r>
              <a:rPr lang="en-US" b="1" dirty="0" smtClean="0"/>
              <a:t>Bounded rationality </a:t>
            </a:r>
          </a:p>
          <a:p>
            <a:pPr lvl="1">
              <a:defRPr/>
            </a:pPr>
            <a:r>
              <a:rPr lang="en-US" dirty="0" smtClean="0"/>
              <a:t>represents the notion that decision makers are “bounded” or restricted by a variety of constraints when making decisions</a:t>
            </a:r>
          </a:p>
          <a:p>
            <a:pPr>
              <a:defRPr/>
            </a:pPr>
            <a:r>
              <a:rPr lang="en-US" b="1" dirty="0" smtClean="0"/>
              <a:t>Satisficing</a:t>
            </a:r>
            <a:r>
              <a:rPr lang="en-US" dirty="0" smtClean="0"/>
              <a:t> </a:t>
            </a:r>
          </a:p>
          <a:p>
            <a:pPr lvl="1">
              <a:defRPr/>
            </a:pPr>
            <a:r>
              <a:rPr lang="en-US" dirty="0" smtClean="0"/>
              <a:t>choosing a solution that meets some minimum qualifications, one that is “good enough”.</a:t>
            </a:r>
          </a:p>
        </p:txBody>
      </p:sp>
    </p:spTree>
    <p:extLst>
      <p:ext uri="{BB962C8B-B14F-4D97-AF65-F5344CB8AC3E}">
        <p14:creationId xmlns:p14="http://schemas.microsoft.com/office/powerpoint/2010/main" val="51466548"/>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2474</Words>
  <Application>Microsoft Office PowerPoint</Application>
  <PresentationFormat>Widescreen</PresentationFormat>
  <Paragraphs>310</Paragraphs>
  <Slides>37</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Times New Roman</vt:lpstr>
      <vt:lpstr>Wingdings</vt:lpstr>
      <vt:lpstr>Office Theme</vt:lpstr>
      <vt:lpstr>Individual and Group Decision Making</vt:lpstr>
      <vt:lpstr>Models of Decision Making</vt:lpstr>
      <vt:lpstr>Models of Decision Making</vt:lpstr>
      <vt:lpstr>The Rational Model</vt:lpstr>
      <vt:lpstr>Rational Model</vt:lpstr>
      <vt:lpstr>Rational Model</vt:lpstr>
      <vt:lpstr>Summarizing the Rational Model</vt:lpstr>
      <vt:lpstr>Nonrational Models of Decision Making</vt:lpstr>
      <vt:lpstr>Simon’s Normative Model</vt:lpstr>
      <vt:lpstr>Simon’s Normative Model</vt:lpstr>
      <vt:lpstr>Garbage Can Model</vt:lpstr>
      <vt:lpstr>Implications of the Garbage Can Model</vt:lpstr>
      <vt:lpstr>Integrating Rational and Nonrational Models</vt:lpstr>
      <vt:lpstr>Integrating Rational and Nonrational Models</vt:lpstr>
      <vt:lpstr>Decision-Making Biases</vt:lpstr>
      <vt:lpstr>Decision-Making Biases</vt:lpstr>
      <vt:lpstr>Question?</vt:lpstr>
      <vt:lpstr>Evidence-Based Decision Making</vt:lpstr>
      <vt:lpstr>A Model of Evidence-Based Decision Making (EBDM)</vt:lpstr>
      <vt:lpstr>Seven Implementation Principles</vt:lpstr>
      <vt:lpstr>Seven Implementation Principles (cont.)</vt:lpstr>
      <vt:lpstr>Why Is It Hard to be  Evidenced-Based?</vt:lpstr>
      <vt:lpstr>General Decision-Making Styles</vt:lpstr>
      <vt:lpstr>Decision-Making Styles</vt:lpstr>
      <vt:lpstr>The Role of Intuition in  Decision Making</vt:lpstr>
      <vt:lpstr>A Model of Intuition</vt:lpstr>
      <vt:lpstr>A Model of Intuition</vt:lpstr>
      <vt:lpstr>Road Map to Ethical Decision Making: A Decision Tree</vt:lpstr>
      <vt:lpstr>An Ethical Decision Tree</vt:lpstr>
      <vt:lpstr>Group Involvement</vt:lpstr>
      <vt:lpstr>Advantages and Disadvantages of  Group-Aided Decision Making</vt:lpstr>
      <vt:lpstr>Group Problem Solving Techniques</vt:lpstr>
      <vt:lpstr>Rules for Brainstorming</vt:lpstr>
      <vt:lpstr>Group Problem Solving  Techniques</vt:lpstr>
      <vt:lpstr>Group Problem Solving  Techniques</vt:lpstr>
      <vt:lpstr>Creativity</vt:lpstr>
      <vt:lpstr>The Creativity Stages</vt:lpstr>
    </vt:vector>
  </TitlesOfParts>
  <Company>Bowling Green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Individual and Group Decision Making</dc:title>
  <dc:creator>Jane Virginia Wheeler</dc:creator>
  <cp:lastModifiedBy>Jane Virginia Wheeler</cp:lastModifiedBy>
  <cp:revision>2</cp:revision>
  <dcterms:created xsi:type="dcterms:W3CDTF">2014-08-29T18:12:59Z</dcterms:created>
  <dcterms:modified xsi:type="dcterms:W3CDTF">2014-08-29T18:48:48Z</dcterms:modified>
</cp:coreProperties>
</file>