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2" r:id="rId4"/>
    <p:sldId id="258" r:id="rId5"/>
    <p:sldId id="263" r:id="rId6"/>
    <p:sldId id="259" r:id="rId7"/>
    <p:sldId id="265" r:id="rId8"/>
    <p:sldId id="264" r:id="rId9"/>
    <p:sldId id="260" r:id="rId10"/>
    <p:sldId id="268"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016"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814E2-5F10-FF45-908F-7BE95A633905}" type="datetimeFigureOut">
              <a:rPr lang="en-US" smtClean="0"/>
              <a:t>5/10/13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B1155-6729-2C4E-A111-B7F095C078E2}" type="slidenum">
              <a:rPr lang="en-US" smtClean="0"/>
              <a:t>‹#›</a:t>
            </a:fld>
            <a:endParaRPr lang="en-US"/>
          </a:p>
        </p:txBody>
      </p:sp>
    </p:spTree>
    <p:extLst>
      <p:ext uri="{BB962C8B-B14F-4D97-AF65-F5344CB8AC3E}">
        <p14:creationId xmlns:p14="http://schemas.microsoft.com/office/powerpoint/2010/main" val="1984479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Respondents were IT executive managers. T</a:t>
            </a:r>
            <a:r>
              <a:rPr lang="en-US" sz="1200" kern="1200" dirty="0" smtClean="0">
                <a:solidFill>
                  <a:schemeClr val="tx1"/>
                </a:solidFill>
                <a:effectLst/>
                <a:latin typeface="+mn-lt"/>
                <a:ea typeface="+mn-ea"/>
                <a:cs typeface="+mn-cs"/>
              </a:rPr>
              <a:t>he sample included large, medium, and small companies across major industry segments, e.g., banking, securities, manufacturing, retail, wholesale, heath care, insurance, services, and local, state, and federal organizations. The total sample size was 365 respondents and represented 8,380 applications. In addition, The Standish Group conducted four focus groups and numerous personal interviews to provide qualitative context for the survey results. </a:t>
            </a:r>
            <a:endParaRPr lang="en-US" dirty="0" smtClean="0"/>
          </a:p>
          <a:p>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3</a:t>
            </a:fld>
            <a:endParaRPr lang="en-US"/>
          </a:p>
        </p:txBody>
      </p:sp>
    </p:spTree>
    <p:extLst>
      <p:ext uri="{BB962C8B-B14F-4D97-AF65-F5344CB8AC3E}">
        <p14:creationId xmlns:p14="http://schemas.microsoft.com/office/powerpoint/2010/main" val="201560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4</a:t>
            </a:fld>
            <a:endParaRPr lang="en-US"/>
          </a:p>
        </p:txBody>
      </p:sp>
    </p:spTree>
    <p:extLst>
      <p:ext uri="{BB962C8B-B14F-4D97-AF65-F5344CB8AC3E}">
        <p14:creationId xmlns:p14="http://schemas.microsoft.com/office/powerpoint/2010/main" val="276667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E.Kim</a:t>
            </a:r>
            <a:r>
              <a:rPr lang="en-US" baseline="0" dirty="0" smtClean="0"/>
              <a:t> et al (2003)</a:t>
            </a:r>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5</a:t>
            </a:fld>
            <a:endParaRPr lang="en-US"/>
          </a:p>
        </p:txBody>
      </p:sp>
    </p:spTree>
    <p:extLst>
      <p:ext uri="{BB962C8B-B14F-4D97-AF65-F5344CB8AC3E}">
        <p14:creationId xmlns:p14="http://schemas.microsoft.com/office/powerpoint/2010/main" val="2203686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6</a:t>
            </a:fld>
            <a:endParaRPr lang="en-US"/>
          </a:p>
        </p:txBody>
      </p:sp>
    </p:spTree>
    <p:extLst>
      <p:ext uri="{BB962C8B-B14F-4D97-AF65-F5344CB8AC3E}">
        <p14:creationId xmlns:p14="http://schemas.microsoft.com/office/powerpoint/2010/main" val="421539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E.Kim</a:t>
            </a:r>
            <a:r>
              <a:rPr lang="en-US" baseline="0" dirty="0" smtClean="0"/>
              <a:t> et al (2003)</a:t>
            </a:r>
            <a:endParaRPr lang="en-US" dirty="0" smtClean="0"/>
          </a:p>
          <a:p>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7</a:t>
            </a:fld>
            <a:endParaRPr lang="en-US"/>
          </a:p>
        </p:txBody>
      </p:sp>
    </p:spTree>
    <p:extLst>
      <p:ext uri="{BB962C8B-B14F-4D97-AF65-F5344CB8AC3E}">
        <p14:creationId xmlns:p14="http://schemas.microsoft.com/office/powerpoint/2010/main" val="227942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8</a:t>
            </a:fld>
            <a:endParaRPr lang="en-US"/>
          </a:p>
        </p:txBody>
      </p:sp>
    </p:spTree>
    <p:extLst>
      <p:ext uri="{BB962C8B-B14F-4D97-AF65-F5344CB8AC3E}">
        <p14:creationId xmlns:p14="http://schemas.microsoft.com/office/powerpoint/2010/main" val="2516791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Cost Performance Index (CPI) greater than 1 is good (under budget):</a:t>
            </a:r>
          </a:p>
          <a:p>
            <a:r>
              <a:rPr lang="en-US" sz="1200" kern="1200" dirty="0" smtClean="0">
                <a:solidFill>
                  <a:schemeClr val="tx1"/>
                </a:solidFill>
                <a:latin typeface="+mn-lt"/>
                <a:ea typeface="+mn-ea"/>
                <a:cs typeface="+mn-cs"/>
              </a:rPr>
              <a:t>&lt; 1 means that the cost of completing the work is higher than planned (bad);</a:t>
            </a:r>
          </a:p>
          <a:p>
            <a:r>
              <a:rPr lang="en-US" sz="1200" kern="1200" dirty="0" smtClean="0">
                <a:solidFill>
                  <a:schemeClr val="tx1"/>
                </a:solidFill>
                <a:latin typeface="+mn-lt"/>
                <a:ea typeface="+mn-ea"/>
                <a:cs typeface="+mn-cs"/>
              </a:rPr>
              <a:t>= 1 means that the cost of completing the work is right on plan (good);</a:t>
            </a:r>
          </a:p>
          <a:p>
            <a:r>
              <a:rPr lang="en-US" sz="1200" kern="1200" dirty="0" smtClean="0">
                <a:solidFill>
                  <a:schemeClr val="tx1"/>
                </a:solidFill>
                <a:latin typeface="+mn-lt"/>
                <a:ea typeface="+mn-ea"/>
                <a:cs typeface="+mn-cs"/>
              </a:rPr>
              <a:t>&gt; 1 means that the cost of completing the work is less than planned (good or sometimes bad).</a:t>
            </a:r>
            <a:endParaRPr lang="en-US" dirty="0"/>
          </a:p>
        </p:txBody>
      </p:sp>
      <p:sp>
        <p:nvSpPr>
          <p:cNvPr id="4" name="Slide Number Placeholder 3"/>
          <p:cNvSpPr>
            <a:spLocks noGrp="1"/>
          </p:cNvSpPr>
          <p:nvPr>
            <p:ph type="sldNum" sz="quarter" idx="10"/>
          </p:nvPr>
        </p:nvSpPr>
        <p:spPr/>
        <p:txBody>
          <a:bodyPr/>
          <a:lstStyle/>
          <a:p>
            <a:fld id="{884B1155-6729-2C4E-A111-B7F095C078E2}" type="slidenum">
              <a:rPr lang="en-US" smtClean="0"/>
              <a:t>9</a:t>
            </a:fld>
            <a:endParaRPr lang="en-US"/>
          </a:p>
        </p:txBody>
      </p:sp>
    </p:spTree>
    <p:extLst>
      <p:ext uri="{BB962C8B-B14F-4D97-AF65-F5344CB8AC3E}">
        <p14:creationId xmlns:p14="http://schemas.microsoft.com/office/powerpoint/2010/main" val="369837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t-EE"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t-EE"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t-EE"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t-EE"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t-EE"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t-EE"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t-EE"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t-EE"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t-EE"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t-EE"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t-EE"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t-EE"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t-EE" smtClean="0"/>
              <a:t>Click to edit Master text styles</a:t>
            </a:r>
          </a:p>
          <a:p>
            <a:pPr lvl="1" eaLnBrk="1" latinLnBrk="0" hangingPunct="1"/>
            <a:r>
              <a:rPr lang="et-EE" smtClean="0"/>
              <a:t>Second level</a:t>
            </a:r>
          </a:p>
          <a:p>
            <a:pPr lvl="2" eaLnBrk="1" latinLnBrk="0" hangingPunct="1"/>
            <a:r>
              <a:rPr lang="et-EE" smtClean="0"/>
              <a:t>Third level</a:t>
            </a:r>
          </a:p>
          <a:p>
            <a:pPr lvl="3" eaLnBrk="1" latinLnBrk="0" hangingPunct="1"/>
            <a:r>
              <a:rPr lang="et-EE" smtClean="0"/>
              <a:t>Fourth level</a:t>
            </a:r>
          </a:p>
          <a:p>
            <a:pPr lvl="4" eaLnBrk="1" latinLnBrk="0" hangingPunct="1"/>
            <a:r>
              <a:rPr lang="et-EE"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t-EE"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5/10/13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t-EE"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t-EE"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t-EE"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t-EE" smtClean="0"/>
              <a:t>Click to edit Master text styles</a:t>
            </a:r>
          </a:p>
          <a:p>
            <a:pPr lvl="1" eaLnBrk="1" latinLnBrk="0" hangingPunct="1"/>
            <a:r>
              <a:rPr kumimoji="0" lang="et-EE" smtClean="0"/>
              <a:t>Second level</a:t>
            </a:r>
          </a:p>
          <a:p>
            <a:pPr lvl="2" eaLnBrk="1" latinLnBrk="0" hangingPunct="1"/>
            <a:r>
              <a:rPr kumimoji="0" lang="et-EE" smtClean="0"/>
              <a:t>Third level</a:t>
            </a:r>
          </a:p>
          <a:p>
            <a:pPr lvl="3" eaLnBrk="1" latinLnBrk="0" hangingPunct="1"/>
            <a:r>
              <a:rPr kumimoji="0" lang="et-EE" smtClean="0"/>
              <a:t>Fourth level</a:t>
            </a:r>
          </a:p>
          <a:p>
            <a:pPr lvl="4" eaLnBrk="1" latinLnBrk="0" hangingPunct="1"/>
            <a:r>
              <a:rPr kumimoji="0" lang="et-EE"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5/10/13</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Earned Value Project Management: a powerful tool for software projects</a:t>
            </a:r>
            <a:endParaRPr lang="en-US" dirty="0"/>
          </a:p>
        </p:txBody>
      </p:sp>
      <p:sp>
        <p:nvSpPr>
          <p:cNvPr id="3" name="Subtitle 2"/>
          <p:cNvSpPr>
            <a:spLocks noGrp="1"/>
          </p:cNvSpPr>
          <p:nvPr>
            <p:ph type="subTitle" idx="1"/>
          </p:nvPr>
        </p:nvSpPr>
        <p:spPr/>
        <p:txBody>
          <a:bodyPr/>
          <a:lstStyle/>
          <a:p>
            <a:r>
              <a:rPr lang="en-US" dirty="0" smtClean="0"/>
              <a:t>Grete Kikas</a:t>
            </a:r>
            <a:br>
              <a:rPr lang="en-US" dirty="0" smtClean="0"/>
            </a:br>
            <a:r>
              <a:rPr lang="en-US" dirty="0" smtClean="0"/>
              <a:t>Tallinn University of Technology</a:t>
            </a:r>
            <a:br>
              <a:rPr lang="en-US" dirty="0" smtClean="0"/>
            </a:br>
            <a:r>
              <a:rPr lang="en-US" dirty="0" smtClean="0"/>
              <a:t>Healthcare Technology</a:t>
            </a:r>
            <a:endParaRPr lang="en-US" dirty="0"/>
          </a:p>
        </p:txBody>
      </p:sp>
    </p:spTree>
    <p:extLst>
      <p:ext uri="{BB962C8B-B14F-4D97-AF65-F5344CB8AC3E}">
        <p14:creationId xmlns:p14="http://schemas.microsoft.com/office/powerpoint/2010/main" val="2346050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a:t>
            </a:r>
            <a:endParaRPr lang="en-US" dirty="0"/>
          </a:p>
        </p:txBody>
      </p:sp>
      <p:sp>
        <p:nvSpPr>
          <p:cNvPr id="3" name="Content Placeholder 2"/>
          <p:cNvSpPr>
            <a:spLocks noGrp="1"/>
          </p:cNvSpPr>
          <p:nvPr>
            <p:ph idx="1"/>
          </p:nvPr>
        </p:nvSpPr>
        <p:spPr/>
        <p:txBody>
          <a:bodyPr/>
          <a:lstStyle/>
          <a:p>
            <a:r>
              <a:rPr lang="en-US" dirty="0" smtClean="0"/>
              <a:t>Cost Variance (CV) = Earned  Value (EV) – Actual Cost (AC)</a:t>
            </a:r>
          </a:p>
          <a:p>
            <a:r>
              <a:rPr lang="en-US" dirty="0" smtClean="0"/>
              <a:t>Cost Performance Indicator (CPI) = EV/AC</a:t>
            </a:r>
          </a:p>
          <a:p>
            <a:r>
              <a:rPr lang="en-US" dirty="0" smtClean="0"/>
              <a:t>Schedule Variance (SV)= Earned Value (EV) – Planned Value (PV)</a:t>
            </a:r>
          </a:p>
          <a:p>
            <a:r>
              <a:rPr lang="en-US" dirty="0" smtClean="0"/>
              <a:t>Schedule Performance Indicator (SPI) = EV/PV</a:t>
            </a:r>
            <a:endParaRPr lang="en-US" dirty="0"/>
          </a:p>
        </p:txBody>
      </p:sp>
    </p:spTree>
    <p:extLst>
      <p:ext uri="{BB962C8B-B14F-4D97-AF65-F5344CB8AC3E}">
        <p14:creationId xmlns:p14="http://schemas.microsoft.com/office/powerpoint/2010/main" val="174023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The Standish Group Report. Chaos. (2004)</a:t>
            </a:r>
          </a:p>
          <a:p>
            <a:r>
              <a:rPr lang="en-US" dirty="0"/>
              <a:t>Wikipedia</a:t>
            </a:r>
            <a:r>
              <a:rPr lang="en-US" dirty="0" smtClean="0"/>
              <a:t>. [ </a:t>
            </a:r>
            <a:r>
              <a:rPr lang="en-US" dirty="0"/>
              <a:t>https://en.wikipedia.org/wiki/</a:t>
            </a:r>
            <a:r>
              <a:rPr lang="en-US" dirty="0" err="1" smtClean="0"/>
              <a:t>Earned_value_management</a:t>
            </a:r>
            <a:r>
              <a:rPr lang="en-US" dirty="0" smtClean="0"/>
              <a:t> ]</a:t>
            </a:r>
          </a:p>
          <a:p>
            <a:r>
              <a:rPr lang="en-US" dirty="0" err="1" smtClean="0"/>
              <a:t>E.Kim</a:t>
            </a:r>
            <a:r>
              <a:rPr lang="en-US" dirty="0" smtClean="0"/>
              <a:t>, W.G. Wells, M.R. </a:t>
            </a:r>
            <a:r>
              <a:rPr lang="en-US" dirty="0" err="1" smtClean="0"/>
              <a:t>Duffey</a:t>
            </a:r>
            <a:r>
              <a:rPr lang="en-US" dirty="0" smtClean="0"/>
              <a:t>.(2003).A model for effective implementation of Earned Value Management methodology</a:t>
            </a:r>
          </a:p>
          <a:p>
            <a:endParaRPr lang="en-US" dirty="0"/>
          </a:p>
        </p:txBody>
      </p:sp>
    </p:spTree>
    <p:extLst>
      <p:ext uri="{BB962C8B-B14F-4D97-AF65-F5344CB8AC3E}">
        <p14:creationId xmlns:p14="http://schemas.microsoft.com/office/powerpoint/2010/main" val="12792254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260889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What is Earned Value Project Management?</a:t>
            </a:r>
          </a:p>
          <a:p>
            <a:r>
              <a:rPr lang="en-US" dirty="0" smtClean="0"/>
              <a:t>Why it is powerful tool for software projects?</a:t>
            </a:r>
            <a:endParaRPr lang="en-US" dirty="0"/>
          </a:p>
        </p:txBody>
      </p:sp>
    </p:spTree>
    <p:extLst>
      <p:ext uri="{BB962C8B-B14F-4D97-AF65-F5344CB8AC3E}">
        <p14:creationId xmlns:p14="http://schemas.microsoft.com/office/powerpoint/2010/main" val="282585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Different studies estimate that a significant number of software development projects are in chaos.</a:t>
            </a:r>
          </a:p>
          <a:p>
            <a:r>
              <a:rPr lang="en-US" dirty="0" smtClean="0"/>
              <a:t>74%* of software development projects do not meet schedule, cost or scope constraints.</a:t>
            </a:r>
          </a:p>
          <a:p>
            <a:r>
              <a:rPr lang="en-US" dirty="0" smtClean="0"/>
              <a:t>52.7%* of projects will cost 189% of their original estimates.</a:t>
            </a:r>
            <a:r>
              <a:rPr lang="en-US" dirty="0"/>
              <a:t> </a:t>
            </a:r>
            <a:endParaRPr lang="en-US" dirty="0" smtClean="0"/>
          </a:p>
          <a:p>
            <a:r>
              <a:rPr lang="en-US" dirty="0" smtClean="0"/>
              <a:t>The average overrun is 222% of the original time estimate.</a:t>
            </a:r>
            <a:r>
              <a:rPr lang="en-US" dirty="0"/>
              <a:t> (Standish Group </a:t>
            </a:r>
            <a:r>
              <a:rPr lang="en-US" dirty="0" smtClean="0"/>
              <a:t>report 2004</a:t>
            </a:r>
            <a:r>
              <a:rPr lang="en-US" dirty="0" smtClean="0"/>
              <a:t>)</a:t>
            </a:r>
          </a:p>
          <a:p>
            <a:pPr>
              <a:buFontTx/>
              <a:buChar char="•"/>
            </a:pPr>
            <a:r>
              <a:rPr lang="en-US" dirty="0" smtClean="0"/>
              <a:t>Sample size: 8380 projects</a:t>
            </a:r>
            <a:endParaRPr lang="en-US" dirty="0"/>
          </a:p>
        </p:txBody>
      </p:sp>
    </p:spTree>
    <p:extLst>
      <p:ext uri="{BB962C8B-B14F-4D97-AF65-F5344CB8AC3E}">
        <p14:creationId xmlns:p14="http://schemas.microsoft.com/office/powerpoint/2010/main" val="392347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Earned Value Project Management?</a:t>
            </a:r>
            <a:endParaRPr lang="en-US" dirty="0"/>
          </a:p>
        </p:txBody>
      </p:sp>
      <p:sp>
        <p:nvSpPr>
          <p:cNvPr id="3" name="Content Placeholder 2"/>
          <p:cNvSpPr>
            <a:spLocks noGrp="1"/>
          </p:cNvSpPr>
          <p:nvPr>
            <p:ph idx="1"/>
          </p:nvPr>
        </p:nvSpPr>
        <p:spPr/>
        <p:txBody>
          <a:bodyPr>
            <a:normAutofit/>
          </a:bodyPr>
          <a:lstStyle/>
          <a:p>
            <a:r>
              <a:rPr lang="en-US" dirty="0" smtClean="0"/>
              <a:t>Earned value management (EVM) is a project management technique for measuring project performance and progress in an objective manner. (Wikipedia)</a:t>
            </a:r>
          </a:p>
        </p:txBody>
      </p:sp>
    </p:spTree>
    <p:extLst>
      <p:ext uri="{BB962C8B-B14F-4D97-AF65-F5344CB8AC3E}">
        <p14:creationId xmlns:p14="http://schemas.microsoft.com/office/powerpoint/2010/main" val="25189627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Earned Value Project </a:t>
            </a:r>
            <a:r>
              <a:rPr lang="en-US" dirty="0" smtClean="0"/>
              <a:t>Management: utilities</a:t>
            </a:r>
            <a:endParaRPr lang="en-US" dirty="0"/>
          </a:p>
        </p:txBody>
      </p:sp>
      <p:pic>
        <p:nvPicPr>
          <p:cNvPr id="6" name="Content Placeholder 5" descr="Screen Shot 2013-05-09 at 10.54.30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t="-24122" b="-39175"/>
          <a:stretch/>
        </p:blipFill>
        <p:spPr>
          <a:xfrm>
            <a:off x="1435100" y="1447800"/>
            <a:ext cx="7499350" cy="4800600"/>
          </a:xfrm>
        </p:spPr>
      </p:pic>
    </p:spTree>
    <p:extLst>
      <p:ext uri="{BB962C8B-B14F-4D97-AF65-F5344CB8AC3E}">
        <p14:creationId xmlns:p14="http://schemas.microsoft.com/office/powerpoint/2010/main" val="31327869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it is powerful tool for software projects</a:t>
            </a:r>
            <a:r>
              <a:rPr lang="en-US" dirty="0" smtClean="0"/>
              <a:t>? (1)</a:t>
            </a:r>
            <a:endParaRPr lang="en-US" dirty="0"/>
          </a:p>
        </p:txBody>
      </p:sp>
      <p:sp>
        <p:nvSpPr>
          <p:cNvPr id="3" name="Content Placeholder 2"/>
          <p:cNvSpPr>
            <a:spLocks noGrp="1"/>
          </p:cNvSpPr>
          <p:nvPr>
            <p:ph idx="1"/>
          </p:nvPr>
        </p:nvSpPr>
        <p:spPr/>
        <p:txBody>
          <a:bodyPr>
            <a:normAutofit/>
          </a:bodyPr>
          <a:lstStyle/>
          <a:p>
            <a:r>
              <a:rPr lang="en-US" dirty="0" smtClean="0"/>
              <a:t>EVM is useful tool to integrate the three critical elements of project management:</a:t>
            </a:r>
          </a:p>
          <a:p>
            <a:pPr>
              <a:buFontTx/>
              <a:buChar char="-"/>
            </a:pPr>
            <a:r>
              <a:rPr lang="en-US" dirty="0" smtClean="0"/>
              <a:t>Scope</a:t>
            </a:r>
          </a:p>
          <a:p>
            <a:pPr>
              <a:buFontTx/>
              <a:buChar char="-"/>
            </a:pPr>
            <a:r>
              <a:rPr lang="en-US" dirty="0" smtClean="0"/>
              <a:t>Time </a:t>
            </a:r>
          </a:p>
          <a:p>
            <a:pPr>
              <a:buFontTx/>
              <a:buChar char="-"/>
            </a:pPr>
            <a:r>
              <a:rPr lang="en-US" dirty="0" smtClean="0"/>
              <a:t>Cost management. </a:t>
            </a:r>
          </a:p>
        </p:txBody>
      </p:sp>
    </p:spTree>
    <p:extLst>
      <p:ext uri="{BB962C8B-B14F-4D97-AF65-F5344CB8AC3E}">
        <p14:creationId xmlns:p14="http://schemas.microsoft.com/office/powerpoint/2010/main" val="41668843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Earned Value Project Management: </a:t>
            </a:r>
            <a:r>
              <a:rPr lang="en-US" dirty="0" smtClean="0"/>
              <a:t>problems</a:t>
            </a:r>
            <a:endParaRPr lang="en-US" dirty="0"/>
          </a:p>
        </p:txBody>
      </p:sp>
      <p:pic>
        <p:nvPicPr>
          <p:cNvPr id="4" name="Content Placeholder 3" descr="Screen Shot 2013-05-09 at 11.00.27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t="-9152" b="-12036"/>
          <a:stretch/>
        </p:blipFill>
        <p:spPr>
          <a:xfrm>
            <a:off x="1600472" y="1447800"/>
            <a:ext cx="7333978" cy="4553494"/>
          </a:xfrm>
        </p:spPr>
      </p:pic>
    </p:spTree>
    <p:extLst>
      <p:ext uri="{BB962C8B-B14F-4D97-AF65-F5344CB8AC3E}">
        <p14:creationId xmlns:p14="http://schemas.microsoft.com/office/powerpoint/2010/main" val="19816913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 of EVM</a:t>
            </a:r>
            <a:endParaRPr lang="en-US" dirty="0"/>
          </a:p>
        </p:txBody>
      </p:sp>
      <p:sp>
        <p:nvSpPr>
          <p:cNvPr id="3" name="Content Placeholder 2"/>
          <p:cNvSpPr>
            <a:spLocks noGrp="1"/>
          </p:cNvSpPr>
          <p:nvPr>
            <p:ph idx="1"/>
          </p:nvPr>
        </p:nvSpPr>
        <p:spPr/>
        <p:txBody>
          <a:bodyPr/>
          <a:lstStyle/>
          <a:p>
            <a:r>
              <a:rPr lang="en-US" dirty="0" smtClean="0"/>
              <a:t>Features of any EVM implementation include:</a:t>
            </a:r>
          </a:p>
          <a:p>
            <a:pPr>
              <a:buFontTx/>
              <a:buChar char="-"/>
            </a:pPr>
            <a:r>
              <a:rPr lang="en-US" dirty="0" smtClean="0"/>
              <a:t>Project plan</a:t>
            </a:r>
          </a:p>
          <a:p>
            <a:pPr>
              <a:buFontTx/>
              <a:buChar char="-"/>
            </a:pPr>
            <a:r>
              <a:rPr lang="en-US" dirty="0" smtClean="0"/>
              <a:t>Budget Cost of Work Scheduled (BCWS)</a:t>
            </a:r>
          </a:p>
          <a:p>
            <a:pPr>
              <a:buFontTx/>
              <a:buChar char="-"/>
            </a:pPr>
            <a:r>
              <a:rPr lang="en-US" dirty="0" smtClean="0"/>
              <a:t>Budget Cost of Work Performed (BCWP)</a:t>
            </a:r>
          </a:p>
          <a:p>
            <a:r>
              <a:rPr lang="en-US" dirty="0" smtClean="0"/>
              <a:t>The </a:t>
            </a:r>
            <a:r>
              <a:rPr lang="en-US" dirty="0"/>
              <a:t>concept of EVM requires that the project has been planned and has a known Planned Value and </a:t>
            </a:r>
            <a:r>
              <a:rPr lang="en-US" dirty="0" smtClean="0"/>
              <a:t>Accumulated </a:t>
            </a:r>
            <a:r>
              <a:rPr lang="en-US" dirty="0"/>
              <a:t>Cost</a:t>
            </a:r>
            <a:r>
              <a:rPr lang="en-US" dirty="0" smtClean="0"/>
              <a:t>.</a:t>
            </a:r>
            <a:endParaRPr lang="en-US" dirty="0"/>
          </a:p>
        </p:txBody>
      </p:sp>
    </p:spTree>
    <p:extLst>
      <p:ext uri="{BB962C8B-B14F-4D97-AF65-F5344CB8AC3E}">
        <p14:creationId xmlns:p14="http://schemas.microsoft.com/office/powerpoint/2010/main" val="812170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it is powerful tool for software projects</a:t>
            </a:r>
            <a:r>
              <a:rPr lang="en-US" dirty="0" smtClean="0"/>
              <a:t>? (2)</a:t>
            </a:r>
            <a:endParaRPr lang="en-US" dirty="0"/>
          </a:p>
        </p:txBody>
      </p:sp>
      <p:pic>
        <p:nvPicPr>
          <p:cNvPr id="4" name="Content Placeholder 3" descr="Screen Shot 2013-05-09 at 10.44.36 PM.png"/>
          <p:cNvPicPr>
            <a:picLocks noGrp="1" noChangeAspect="1"/>
          </p:cNvPicPr>
          <p:nvPr>
            <p:ph idx="1"/>
          </p:nvPr>
        </p:nvPicPr>
        <p:blipFill>
          <a:blip r:embed="rId3">
            <a:extLst>
              <a:ext uri="{28A0092B-C50C-407E-A947-70E740481C1C}">
                <a14:useLocalDpi xmlns:a14="http://schemas.microsoft.com/office/drawing/2010/main" val="0"/>
              </a:ext>
            </a:extLst>
          </a:blip>
          <a:srcRect t="-15023" b="-15023"/>
          <a:stretch>
            <a:fillRect/>
          </a:stretch>
        </p:blipFill>
        <p:spPr>
          <a:xfrm>
            <a:off x="1435100" y="1447800"/>
            <a:ext cx="7499350" cy="4118617"/>
          </a:xfrm>
        </p:spPr>
      </p:pic>
      <p:sp>
        <p:nvSpPr>
          <p:cNvPr id="6" name="TextBox 5"/>
          <p:cNvSpPr txBox="1"/>
          <p:nvPr/>
        </p:nvSpPr>
        <p:spPr>
          <a:xfrm>
            <a:off x="1548283" y="5381751"/>
            <a:ext cx="5750292" cy="369332"/>
          </a:xfrm>
          <a:prstGeom prst="rect">
            <a:avLst/>
          </a:prstGeom>
          <a:noFill/>
        </p:spPr>
        <p:txBody>
          <a:bodyPr wrap="none" rtlCol="0">
            <a:spAutoFit/>
          </a:bodyPr>
          <a:lstStyle/>
          <a:p>
            <a:r>
              <a:rPr lang="en-US" dirty="0" smtClean="0"/>
              <a:t>Example of EVM on a project that was late and over budget</a:t>
            </a:r>
            <a:endParaRPr lang="en-US" dirty="0"/>
          </a:p>
        </p:txBody>
      </p:sp>
      <p:cxnSp>
        <p:nvCxnSpPr>
          <p:cNvPr id="8" name="Straight Connector 7"/>
          <p:cNvCxnSpPr/>
          <p:nvPr/>
        </p:nvCxnSpPr>
        <p:spPr>
          <a:xfrm>
            <a:off x="2930546" y="4675514"/>
            <a:ext cx="55819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930546" y="4953525"/>
            <a:ext cx="55819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96644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304</TotalTime>
  <Words>538</Words>
  <Application>Microsoft Macintosh PowerPoint</Application>
  <PresentationFormat>On-screen Show (4:3)</PresentationFormat>
  <Paragraphs>52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Earned Value Project Management: a powerful tool for software projects</vt:lpstr>
      <vt:lpstr>Topics</vt:lpstr>
      <vt:lpstr>Background</vt:lpstr>
      <vt:lpstr>What is Earned Value Project Management?</vt:lpstr>
      <vt:lpstr>What is Earned Value Project Management: utilities</vt:lpstr>
      <vt:lpstr>Why it is powerful tool for software projects? (1)</vt:lpstr>
      <vt:lpstr>What is Earned Value Project Management: problems</vt:lpstr>
      <vt:lpstr>The concept of EVM</vt:lpstr>
      <vt:lpstr>Why it is powerful tool for software projects? (2)</vt:lpstr>
      <vt:lpstr>Formulas:</vt:lpstr>
      <vt:lpstr>References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Earned Value Project Management: a powerful tool for software projects</dc:title>
  <dc:creator>Grete Kikas</dc:creator>
  <cp:lastModifiedBy>Grete Kikas</cp:lastModifiedBy>
  <cp:revision>19</cp:revision>
  <dcterms:created xsi:type="dcterms:W3CDTF">2013-05-09T17:58:02Z</dcterms:created>
  <dcterms:modified xsi:type="dcterms:W3CDTF">2013-05-10T11:04:51Z</dcterms:modified>
</cp:coreProperties>
</file>