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3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7F034-B53E-F547-A180-B1A87A7A713F}" type="datetimeFigureOut">
              <a:rPr lang="en-US" smtClean="0"/>
              <a:t>4/20/10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1C0CA-CC79-CD41-B4FB-4780F87184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 is different in each case.</a:t>
            </a:r>
          </a:p>
          <a:p>
            <a:r>
              <a:rPr lang="en-US" dirty="0" smtClean="0"/>
              <a:t>No new learning with</a:t>
            </a:r>
            <a:r>
              <a:rPr lang="en-US" baseline="0" dirty="0" smtClean="0"/>
              <a:t> continuous innovations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1C0CA-CC79-CD41-B4FB-4780F871849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Should firms take more risks in developing new to the world and new</a:t>
            </a:r>
            <a:r>
              <a:rPr lang="en-US" baseline="0" dirty="0" smtClean="0"/>
              <a:t> to the firm products?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1C0CA-CC79-CD41-B4FB-4780F871849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Inability to kill bad ideas,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1C0CA-CC79-CD41-B4FB-4780F871849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Inability to kill bad ideas</a:t>
            </a:r>
            <a:r>
              <a:rPr lang="en-US" smtClean="0"/>
              <a:t>, projects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1C0CA-CC79-CD41-B4FB-4780F871849B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Inability to kill bad ideas</a:t>
            </a:r>
            <a:r>
              <a:rPr lang="en-US" smtClean="0"/>
              <a:t>, projects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1C0CA-CC79-CD41-B4FB-4780F871849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303B798-20D4-CB4B-A36C-067C11A4FE67}" type="datetimeFigureOut">
              <a:rPr lang="en-US" smtClean="0"/>
              <a:t>4/20/10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E0780F5-F8C0-644D-AD38-2D823212AE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New Products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Linda Rochford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innovativeness and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this “U” shaped relationship seem intuitive to you?</a:t>
            </a:r>
          </a:p>
          <a:p>
            <a:r>
              <a:rPr lang="en-US" dirty="0" smtClean="0"/>
              <a:t>What are the implications of this relationship for firms developing new products?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new product projects succeed or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major issues:</a:t>
            </a:r>
          </a:p>
          <a:p>
            <a:pPr lvl="1"/>
            <a:r>
              <a:rPr lang="en-US" dirty="0" smtClean="0"/>
              <a:t>Doing new product projects right.</a:t>
            </a:r>
          </a:p>
          <a:p>
            <a:pPr lvl="1"/>
            <a:r>
              <a:rPr lang="en-US" dirty="0" smtClean="0"/>
              <a:t>Doing the right new product projects.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i="1" dirty="0" smtClean="0"/>
              <a:t>What’s the difference?  What are the implications for new product managers and developers?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new product failures?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new product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to undertake key NPD activities.  </a:t>
            </a:r>
          </a:p>
          <a:p>
            <a:r>
              <a:rPr lang="en-US" dirty="0" smtClean="0"/>
              <a:t>Poorly executed activities.</a:t>
            </a:r>
          </a:p>
          <a:p>
            <a:endParaRPr lang="en-US" dirty="0" smtClean="0"/>
          </a:p>
          <a:p>
            <a:r>
              <a:rPr lang="en-US" i="1" dirty="0" smtClean="0"/>
              <a:t>What </a:t>
            </a:r>
            <a:r>
              <a:rPr lang="en-US" i="1" dirty="0" smtClean="0"/>
              <a:t>are the most overlooked and poorly undertaken </a:t>
            </a:r>
            <a:r>
              <a:rPr lang="en-US" i="1" dirty="0" smtClean="0"/>
              <a:t>activities?</a:t>
            </a:r>
            <a:endParaRPr lang="en-US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new </a:t>
            </a:r>
            <a:r>
              <a:rPr lang="en-US" smtClean="0"/>
              <a:t>product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allocation</a:t>
            </a:r>
          </a:p>
          <a:p>
            <a:pPr lvl="1"/>
            <a:r>
              <a:rPr lang="en-US" dirty="0" smtClean="0"/>
              <a:t>Little spent on front end activities</a:t>
            </a:r>
          </a:p>
          <a:p>
            <a:pPr lvl="1"/>
            <a:r>
              <a:rPr lang="en-US" dirty="0" smtClean="0"/>
              <a:t>Little balance in spending across all activities</a:t>
            </a:r>
          </a:p>
          <a:p>
            <a:pPr lvl="1"/>
            <a:r>
              <a:rPr lang="en-US" dirty="0" smtClean="0"/>
              <a:t>Disproportionate spending on technical activities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i="1" dirty="0" smtClean="0"/>
              <a:t>Why is this such a serious problem?</a:t>
            </a:r>
            <a:endParaRPr lang="en-US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new </a:t>
            </a:r>
            <a:r>
              <a:rPr lang="en-US" smtClean="0"/>
              <a:t>product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a marketing orientation</a:t>
            </a:r>
          </a:p>
          <a:p>
            <a:r>
              <a:rPr lang="en-US" dirty="0" smtClean="0"/>
              <a:t>Poor quality of execution</a:t>
            </a:r>
          </a:p>
          <a:p>
            <a:r>
              <a:rPr lang="en-US" dirty="0" smtClean="0"/>
              <a:t>Timing (moving too quickly or too slowly)</a:t>
            </a:r>
          </a:p>
          <a:p>
            <a:r>
              <a:rPr lang="en-US" dirty="0" smtClean="0"/>
              <a:t>Not enough up-front homework</a:t>
            </a:r>
          </a:p>
          <a:p>
            <a:r>
              <a:rPr lang="en-US" dirty="0" smtClean="0"/>
              <a:t>Lack of product value to the customer</a:t>
            </a:r>
          </a:p>
          <a:p>
            <a:r>
              <a:rPr lang="en-US" dirty="0" smtClean="0"/>
              <a:t>No focus, too many projects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new </a:t>
            </a:r>
            <a:r>
              <a:rPr lang="en-US" smtClean="0"/>
              <a:t>product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resources</a:t>
            </a:r>
          </a:p>
          <a:p>
            <a:r>
              <a:rPr lang="en-US" dirty="0" smtClean="0"/>
              <a:t>Lack of a systematic, disciplined NPD process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new product </a:t>
            </a:r>
            <a:r>
              <a:rPr lang="en-US" i="1" dirty="0" smtClean="0"/>
              <a:t>success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Unique, superior offering</a:t>
            </a:r>
          </a:p>
          <a:p>
            <a:r>
              <a:rPr lang="en-US" dirty="0" smtClean="0"/>
              <a:t>High performance to cost ratio (VALUE)</a:t>
            </a:r>
          </a:p>
          <a:p>
            <a:r>
              <a:rPr lang="en-US" dirty="0" smtClean="0"/>
              <a:t>Strong marketing orientation</a:t>
            </a:r>
          </a:p>
          <a:p>
            <a:r>
              <a:rPr lang="en-US" dirty="0" smtClean="0"/>
              <a:t>Understanding user needs</a:t>
            </a:r>
          </a:p>
          <a:p>
            <a:r>
              <a:rPr lang="en-US" dirty="0" smtClean="0"/>
              <a:t>Strong market launch</a:t>
            </a:r>
          </a:p>
          <a:p>
            <a:r>
              <a:rPr lang="en-US" dirty="0" smtClean="0"/>
              <a:t>Formal NPD process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new product </a:t>
            </a:r>
            <a:r>
              <a:rPr lang="en-US" i="1" dirty="0" smtClean="0"/>
              <a:t>success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Upper management support</a:t>
            </a:r>
          </a:p>
          <a:p>
            <a:r>
              <a:rPr lang="en-US" dirty="0" smtClean="0"/>
              <a:t>Well-defined product prior to development</a:t>
            </a:r>
          </a:p>
          <a:p>
            <a:r>
              <a:rPr lang="en-US" dirty="0" smtClean="0"/>
              <a:t>Quality technical execution</a:t>
            </a:r>
          </a:p>
          <a:p>
            <a:r>
              <a:rPr lang="en-US" dirty="0" smtClean="0"/>
              <a:t>Quality marketing activity execution</a:t>
            </a:r>
          </a:p>
          <a:p>
            <a:r>
              <a:rPr lang="en-US" dirty="0" smtClean="0"/>
              <a:t>Technological leverage</a:t>
            </a:r>
          </a:p>
          <a:p>
            <a:r>
              <a:rPr lang="en-US" dirty="0" smtClean="0"/>
              <a:t>Marketing leverage</a:t>
            </a:r>
          </a:p>
          <a:p>
            <a:r>
              <a:rPr lang="en-US" dirty="0" smtClean="0"/>
              <a:t>Market attractiveness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should new product performance be measured?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things effect measurement?</a:t>
            </a:r>
          </a:p>
          <a:p>
            <a:pPr lvl="1"/>
            <a:r>
              <a:rPr lang="en-US" dirty="0" smtClean="0"/>
              <a:t>Time horizon</a:t>
            </a:r>
          </a:p>
          <a:p>
            <a:pPr lvl="1"/>
            <a:r>
              <a:rPr lang="en-US" dirty="0" smtClean="0"/>
              <a:t>Unwillingness to study failures</a:t>
            </a:r>
          </a:p>
          <a:p>
            <a:pPr lvl="1"/>
            <a:r>
              <a:rPr lang="en-US" dirty="0" smtClean="0"/>
              <a:t>Level of analysis (product versus program)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new product?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“newness”</a:t>
            </a:r>
          </a:p>
          <a:p>
            <a:pPr lvl="1"/>
            <a:r>
              <a:rPr lang="en-US" dirty="0" smtClean="0"/>
              <a:t>New to the market (new to the world)</a:t>
            </a:r>
          </a:p>
          <a:p>
            <a:pPr lvl="1"/>
            <a:r>
              <a:rPr lang="en-US" dirty="0" smtClean="0"/>
              <a:t>New to the firm</a:t>
            </a:r>
          </a:p>
          <a:p>
            <a:pPr lvl="1"/>
            <a:r>
              <a:rPr lang="en-US" dirty="0" smtClean="0"/>
              <a:t>New to the customer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to the Customer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innovation</a:t>
            </a:r>
          </a:p>
          <a:p>
            <a:r>
              <a:rPr lang="en-US" dirty="0" smtClean="0"/>
              <a:t>Dynamically continuous innovation</a:t>
            </a:r>
          </a:p>
          <a:p>
            <a:r>
              <a:rPr lang="en-US" dirty="0" smtClean="0"/>
              <a:t>Discontinuous innovation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new products?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to prosperity and future growth</a:t>
            </a:r>
          </a:p>
          <a:p>
            <a:r>
              <a:rPr lang="en-US" dirty="0" smtClean="0"/>
              <a:t>Ability to redefine, remake the industry and gain competitive advantage</a:t>
            </a:r>
          </a:p>
          <a:p>
            <a:r>
              <a:rPr lang="en-US" dirty="0" smtClean="0"/>
              <a:t>Stakes are high—investments, time, high odds of failure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drives </a:t>
            </a:r>
            <a:r>
              <a:rPr lang="en-US" dirty="0" smtClean="0"/>
              <a:t>innovation?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</a:p>
          <a:p>
            <a:r>
              <a:rPr lang="en-US" dirty="0" smtClean="0"/>
              <a:t>Change in customer needs</a:t>
            </a:r>
          </a:p>
          <a:p>
            <a:r>
              <a:rPr lang="en-US" dirty="0" smtClean="0"/>
              <a:t>Shortened product life cycles (PLC)</a:t>
            </a:r>
          </a:p>
          <a:p>
            <a:r>
              <a:rPr lang="en-US" dirty="0" smtClean="0"/>
              <a:t>Global competition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process of developing new products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1912438"/>
            <a:ext cx="7076747" cy="4213726"/>
          </a:xfrm>
        </p:spPr>
        <p:txBody>
          <a:bodyPr/>
          <a:lstStyle/>
          <a:p>
            <a:r>
              <a:rPr lang="en-US" dirty="0" smtClean="0"/>
              <a:t>New product strategy</a:t>
            </a:r>
          </a:p>
          <a:p>
            <a:r>
              <a:rPr lang="en-US" dirty="0" smtClean="0"/>
              <a:t>Idea generation (ideation)</a:t>
            </a:r>
          </a:p>
          <a:p>
            <a:r>
              <a:rPr lang="en-US" dirty="0" smtClean="0"/>
              <a:t>Screening</a:t>
            </a:r>
          </a:p>
          <a:p>
            <a:r>
              <a:rPr lang="en-US" dirty="0" smtClean="0"/>
              <a:t>Preliminary technical analysis</a:t>
            </a:r>
          </a:p>
          <a:p>
            <a:r>
              <a:rPr lang="en-US" dirty="0" smtClean="0"/>
              <a:t>Preliminary production analysis</a:t>
            </a:r>
          </a:p>
          <a:p>
            <a:r>
              <a:rPr lang="en-US" dirty="0" smtClean="0"/>
              <a:t>Preliminary market analysis</a:t>
            </a:r>
          </a:p>
          <a:p>
            <a:r>
              <a:rPr lang="en-US" dirty="0" smtClean="0"/>
              <a:t>Market analysis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process of developing new products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Preliminary financial analysis</a:t>
            </a:r>
          </a:p>
          <a:p>
            <a:r>
              <a:rPr lang="en-US" dirty="0" smtClean="0"/>
              <a:t>Development</a:t>
            </a:r>
          </a:p>
          <a:p>
            <a:r>
              <a:rPr lang="en-US" dirty="0" smtClean="0"/>
              <a:t>In-house testing (alpha)</a:t>
            </a:r>
          </a:p>
          <a:p>
            <a:r>
              <a:rPr lang="en-US" dirty="0" smtClean="0"/>
              <a:t>customer testing (beta)</a:t>
            </a:r>
          </a:p>
          <a:p>
            <a:r>
              <a:rPr lang="en-US" dirty="0" smtClean="0"/>
              <a:t>Market testing (gamma)</a:t>
            </a:r>
          </a:p>
          <a:p>
            <a:r>
              <a:rPr lang="en-US" dirty="0" err="1" smtClean="0"/>
              <a:t>Precommercialization</a:t>
            </a:r>
            <a:r>
              <a:rPr lang="en-US" dirty="0" smtClean="0"/>
              <a:t> financial analysis</a:t>
            </a:r>
          </a:p>
          <a:p>
            <a:r>
              <a:rPr lang="en-US" dirty="0" smtClean="0"/>
              <a:t>Launch/commercialization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new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appropriate measures for new product success?</a:t>
            </a:r>
          </a:p>
          <a:p>
            <a:r>
              <a:rPr lang="en-US" dirty="0" smtClean="0"/>
              <a:t>For assessing the new product development (NPD) process?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new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the appropriate measures for new product success?</a:t>
            </a:r>
          </a:p>
          <a:p>
            <a:pPr lvl="1"/>
            <a:r>
              <a:rPr lang="en-US" dirty="0" smtClean="0"/>
              <a:t>ROI</a:t>
            </a:r>
          </a:p>
          <a:p>
            <a:pPr lvl="1"/>
            <a:r>
              <a:rPr lang="en-US" dirty="0" smtClean="0"/>
              <a:t>Market share</a:t>
            </a:r>
          </a:p>
          <a:p>
            <a:r>
              <a:rPr lang="en-US" dirty="0" smtClean="0"/>
              <a:t>For assessing the new product development (NPD) process?</a:t>
            </a:r>
          </a:p>
          <a:p>
            <a:pPr lvl="1"/>
            <a:r>
              <a:rPr lang="en-US" dirty="0" smtClean="0"/>
              <a:t>Success rate (% products meeting the firm’s financial criteria)</a:t>
            </a:r>
            <a:endParaRPr lang="en-US" dirty="0" smtClean="0"/>
          </a:p>
          <a:p>
            <a:pPr lvl="1"/>
            <a:r>
              <a:rPr lang="en-US" dirty="0" smtClean="0"/>
              <a:t>Average ROI</a:t>
            </a:r>
          </a:p>
          <a:p>
            <a:pPr lvl="1"/>
            <a:r>
              <a:rPr lang="en-US" dirty="0" smtClean="0"/>
              <a:t>Average market share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86</TotalTime>
  <Words>562</Words>
  <Application>Microsoft Macintosh PowerPoint</Application>
  <PresentationFormat>On-screen Show (4:3)</PresentationFormat>
  <Paragraphs>111</Paragraphs>
  <Slides>19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Spectrum</vt:lpstr>
      <vt:lpstr>Developing New Products</vt:lpstr>
      <vt:lpstr>What is a new product?</vt:lpstr>
      <vt:lpstr>New to the Customer</vt:lpstr>
      <vt:lpstr>Why new products?</vt:lpstr>
      <vt:lpstr>What drives innovation? </vt:lpstr>
      <vt:lpstr>The process of developing new products </vt:lpstr>
      <vt:lpstr>The process of developing new products </vt:lpstr>
      <vt:lpstr>Evaluation of new products</vt:lpstr>
      <vt:lpstr>Evaluation of new products</vt:lpstr>
      <vt:lpstr>Relationship between innovativeness and performance</vt:lpstr>
      <vt:lpstr>Why do new product projects succeed or fail?</vt:lpstr>
      <vt:lpstr>Why study new product failures?</vt:lpstr>
      <vt:lpstr>Reasons for new product failure</vt:lpstr>
      <vt:lpstr>Reasons for new product failure</vt:lpstr>
      <vt:lpstr>Reasons for new product failure</vt:lpstr>
      <vt:lpstr>Reasons for new product failure</vt:lpstr>
      <vt:lpstr>Reasons for new product success</vt:lpstr>
      <vt:lpstr>Reasons for new product success</vt:lpstr>
      <vt:lpstr>How should new product performance be measured?</vt:lpstr>
    </vt:vector>
  </TitlesOfParts>
  <Company>UMD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New Products</dc:title>
  <dc:creator>Linda Rochford</dc:creator>
  <cp:lastModifiedBy>Linda Rochford</cp:lastModifiedBy>
  <cp:revision>17</cp:revision>
  <dcterms:created xsi:type="dcterms:W3CDTF">2010-04-20T01:02:52Z</dcterms:created>
  <dcterms:modified xsi:type="dcterms:W3CDTF">2010-04-20T02:29:40Z</dcterms:modified>
</cp:coreProperties>
</file>