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73" r:id="rId4"/>
    <p:sldId id="267" r:id="rId5"/>
    <p:sldId id="258" r:id="rId6"/>
    <p:sldId id="259" r:id="rId7"/>
    <p:sldId id="271" r:id="rId8"/>
    <p:sldId id="268" r:id="rId9"/>
    <p:sldId id="266" r:id="rId10"/>
    <p:sldId id="260" r:id="rId11"/>
    <p:sldId id="272" r:id="rId12"/>
    <p:sldId id="261" r:id="rId13"/>
    <p:sldId id="27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85" autoAdjust="0"/>
  </p:normalViewPr>
  <p:slideViewPr>
    <p:cSldViewPr>
      <p:cViewPr varScale="1">
        <p:scale>
          <a:sx n="92" d="100"/>
          <a:sy n="92" d="100"/>
        </p:scale>
        <p:origin x="154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14D07AA-6C0C-47F2-A644-B249D4B1EEDE}" type="datetimeFigureOut">
              <a:rPr lang="en-NZ" smtClean="0"/>
              <a:t>5/07/2016</a:t>
            </a:fld>
            <a:endParaRPr lang="en-NZ"/>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022FA13-49B7-4D84-B59A-93C7E099ACFA}" type="slidenum">
              <a:rPr lang="en-NZ" smtClean="0"/>
              <a:t>‹#›</a:t>
            </a:fld>
            <a:endParaRPr lang="en-NZ"/>
          </a:p>
        </p:txBody>
      </p:sp>
    </p:spTree>
    <p:extLst>
      <p:ext uri="{BB962C8B-B14F-4D97-AF65-F5344CB8AC3E}">
        <p14:creationId xmlns:p14="http://schemas.microsoft.com/office/powerpoint/2010/main" val="2005193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BFAF2D0-7C2F-4DCC-99E4-E1D167AD53EA}" type="datetimeFigureOut">
              <a:rPr lang="en-NZ" smtClean="0"/>
              <a:pPr/>
              <a:t>5/07/2016</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A15E5D9-1A45-4159-A310-9BC0029C94B4}" type="slidenum">
              <a:rPr lang="en-NZ" smtClean="0"/>
              <a:pPr/>
              <a:t>‹#›</a:t>
            </a:fld>
            <a:endParaRPr lang="en-NZ"/>
          </a:p>
        </p:txBody>
      </p:sp>
    </p:spTree>
    <p:extLst>
      <p:ext uri="{BB962C8B-B14F-4D97-AF65-F5344CB8AC3E}">
        <p14:creationId xmlns:p14="http://schemas.microsoft.com/office/powerpoint/2010/main" val="92145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slide deck is</a:t>
            </a:r>
            <a:r>
              <a:rPr lang="en-NZ" baseline="0" dirty="0" smtClean="0"/>
              <a:t> for use when talking to senior leadership teams about strategic planning and the associated products (Four Year Plans and Long Term Investment Plans in particular).</a:t>
            </a:r>
          </a:p>
          <a:p>
            <a:endParaRPr lang="en-NZ" baseline="0" dirty="0" smtClean="0"/>
          </a:p>
          <a:p>
            <a:r>
              <a:rPr lang="en-NZ" baseline="0" dirty="0" smtClean="0"/>
              <a:t>While we encourage people not to alter the content of the slides; the deck itself should be tailored by adding, removing and changing the order of slides to suit the particular conversation that you want to have with your senior leadership team or other staff.</a:t>
            </a:r>
            <a:endParaRPr lang="en-NZ" dirty="0"/>
          </a:p>
        </p:txBody>
      </p:sp>
      <p:sp>
        <p:nvSpPr>
          <p:cNvPr id="4" name="Slide Number Placeholder 3"/>
          <p:cNvSpPr>
            <a:spLocks noGrp="1"/>
          </p:cNvSpPr>
          <p:nvPr>
            <p:ph type="sldNum" sz="quarter" idx="10"/>
          </p:nvPr>
        </p:nvSpPr>
        <p:spPr/>
        <p:txBody>
          <a:bodyPr/>
          <a:lstStyle/>
          <a:p>
            <a:fld id="{0A15E5D9-1A45-4159-A310-9BC0029C94B4}" type="slidenum">
              <a:rPr lang="en-NZ" smtClean="0"/>
              <a:pPr/>
              <a:t>1</a:t>
            </a:fld>
            <a:endParaRPr lang="en-NZ"/>
          </a:p>
        </p:txBody>
      </p:sp>
    </p:spTree>
    <p:extLst>
      <p:ext uri="{BB962C8B-B14F-4D97-AF65-F5344CB8AC3E}">
        <p14:creationId xmlns:p14="http://schemas.microsoft.com/office/powerpoint/2010/main" val="3371110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B6210FF-5A7E-449C-AEF8-7CC9EEC76D9E}" type="datetimeFigureOut">
              <a:rPr lang="en-NZ" smtClean="0"/>
              <a:pPr/>
              <a:t>5/07/2016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B6210FF-5A7E-449C-AEF8-7CC9EEC76D9E}" type="datetimeFigureOut">
              <a:rPr lang="en-NZ" smtClean="0"/>
              <a:pPr/>
              <a:t>5/07/2016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B6210FF-5A7E-449C-AEF8-7CC9EEC76D9E}" type="datetimeFigureOut">
              <a:rPr lang="en-NZ" smtClean="0"/>
              <a:pPr/>
              <a:t>5/07/2016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B6210FF-5A7E-449C-AEF8-7CC9EEC76D9E}" type="datetimeFigureOut">
              <a:rPr lang="en-NZ" smtClean="0"/>
              <a:pPr/>
              <a:t>5/07/2016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210FF-5A7E-449C-AEF8-7CC9EEC76D9E}" type="datetimeFigureOut">
              <a:rPr lang="en-NZ" smtClean="0"/>
              <a:pPr/>
              <a:t>5/07/2016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B6210FF-5A7E-449C-AEF8-7CC9EEC76D9E}" type="datetimeFigureOut">
              <a:rPr lang="en-NZ" smtClean="0"/>
              <a:pPr/>
              <a:t>5/07/2016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B6210FF-5A7E-449C-AEF8-7CC9EEC76D9E}" type="datetimeFigureOut">
              <a:rPr lang="en-NZ" smtClean="0"/>
              <a:pPr/>
              <a:t>5/07/2016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B6210FF-5A7E-449C-AEF8-7CC9EEC76D9E}" type="datetimeFigureOut">
              <a:rPr lang="en-NZ" smtClean="0"/>
              <a:pPr/>
              <a:t>5/07/2016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210FF-5A7E-449C-AEF8-7CC9EEC76D9E}" type="datetimeFigureOut">
              <a:rPr lang="en-NZ" smtClean="0"/>
              <a:pPr/>
              <a:t>5/07/2016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10FF-5A7E-449C-AEF8-7CC9EEC76D9E}" type="datetimeFigureOut">
              <a:rPr lang="en-NZ" smtClean="0"/>
              <a:pPr/>
              <a:t>5/07/2016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210FF-5A7E-449C-AEF8-7CC9EEC76D9E}" type="datetimeFigureOut">
              <a:rPr lang="en-NZ" smtClean="0"/>
              <a:pPr/>
              <a:t>5/07/2016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295CFE4-6DCC-4FC2-A886-D5A981B02966}"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210FF-5A7E-449C-AEF8-7CC9EEC76D9E}" type="datetimeFigureOut">
              <a:rPr lang="en-NZ" smtClean="0"/>
              <a:pPr/>
              <a:t>5/07/2016</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5CFE4-6DCC-4FC2-A886-D5A981B02966}"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reasury.govt.nz/statesector/investmentmanagement/think/ltip/guidance" TargetMode="External"/><Relationship Id="rId2" Type="http://schemas.openxmlformats.org/officeDocument/2006/relationships/hyperlink" Target="http://www.treasury.govt.nz/statesector/investment-intensive-agenci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348880"/>
            <a:ext cx="7772400" cy="1470025"/>
          </a:xfrm>
        </p:spPr>
        <p:txBody>
          <a:bodyPr/>
          <a:lstStyle/>
          <a:p>
            <a:r>
              <a:rPr lang="en-NZ" dirty="0" smtClean="0"/>
              <a:t>Strategic Planning</a:t>
            </a:r>
            <a:endParaRPr lang="en-NZ" dirty="0"/>
          </a:p>
        </p:txBody>
      </p:sp>
      <p:sp>
        <p:nvSpPr>
          <p:cNvPr id="4" name="Subtitle 3"/>
          <p:cNvSpPr>
            <a:spLocks noGrp="1"/>
          </p:cNvSpPr>
          <p:nvPr>
            <p:ph type="subTitle" idx="1"/>
          </p:nvPr>
        </p:nvSpPr>
        <p:spPr/>
        <p:txBody>
          <a:bodyPr/>
          <a:lstStyle/>
          <a:p>
            <a:r>
              <a:rPr lang="en-NZ" dirty="0" smtClean="0"/>
              <a:t>Communication Tool</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600" dirty="0" smtClean="0"/>
              <a:t>Long-term Investment Plans are </a:t>
            </a:r>
            <a:br>
              <a:rPr lang="en-NZ" sz="3600" dirty="0" smtClean="0"/>
            </a:br>
            <a:r>
              <a:rPr lang="en-NZ" sz="3600" dirty="0" smtClean="0"/>
              <a:t>strategic plans setting out an agency’s investment journey over the long-term</a:t>
            </a:r>
            <a:endParaRPr lang="en-NZ" sz="3600" dirty="0"/>
          </a:p>
        </p:txBody>
      </p:sp>
      <p:sp>
        <p:nvSpPr>
          <p:cNvPr id="3" name="Content Placeholder 2"/>
          <p:cNvSpPr>
            <a:spLocks noGrp="1"/>
          </p:cNvSpPr>
          <p:nvPr>
            <p:ph idx="1"/>
          </p:nvPr>
        </p:nvSpPr>
        <p:spPr>
          <a:xfrm>
            <a:off x="467544" y="1700808"/>
            <a:ext cx="8229600" cy="4968552"/>
          </a:xfrm>
        </p:spPr>
        <p:txBody>
          <a:bodyPr>
            <a:noAutofit/>
          </a:bodyPr>
          <a:lstStyle/>
          <a:p>
            <a:pPr marL="0" indent="0">
              <a:spcAft>
                <a:spcPts val="600"/>
              </a:spcAft>
              <a:buNone/>
            </a:pPr>
            <a:r>
              <a:rPr lang="en-NZ" sz="1600" dirty="0" smtClean="0"/>
              <a:t>A Long Term Investment Plan is where the senior leadership team of an </a:t>
            </a:r>
            <a:r>
              <a:rPr lang="en-NZ" sz="1600" dirty="0" smtClean="0">
                <a:hlinkClick r:id="rId2"/>
              </a:rPr>
              <a:t>investment-intensive</a:t>
            </a:r>
            <a:r>
              <a:rPr lang="en-NZ" sz="1600" dirty="0" smtClean="0"/>
              <a:t> department:</a:t>
            </a:r>
          </a:p>
          <a:p>
            <a:pPr marL="355600" lvl="0" indent="-355600">
              <a:spcAft>
                <a:spcPts val="600"/>
              </a:spcAft>
            </a:pPr>
            <a:r>
              <a:rPr lang="en-NZ" sz="1600" dirty="0" smtClean="0"/>
              <a:t>Provides reliable insights to the department’s </a:t>
            </a:r>
            <a:r>
              <a:rPr lang="en-NZ" sz="1600" b="1" dirty="0" smtClean="0"/>
              <a:t>long-term planning and thinking </a:t>
            </a:r>
            <a:r>
              <a:rPr lang="en-NZ" sz="1600" dirty="0" smtClean="0"/>
              <a:t>(i.e., over at least a 10 year horizon) at least every 3 years</a:t>
            </a:r>
          </a:p>
          <a:p>
            <a:pPr marL="355600" indent="-355600">
              <a:spcAft>
                <a:spcPts val="600"/>
              </a:spcAft>
            </a:pPr>
            <a:r>
              <a:rPr lang="en-US" sz="1600" dirty="0" smtClean="0"/>
              <a:t>Applies an investment management lens to describe the department's </a:t>
            </a:r>
            <a:r>
              <a:rPr lang="en-US" sz="1600" b="1" dirty="0" smtClean="0"/>
              <a:t>investment journey </a:t>
            </a:r>
            <a:r>
              <a:rPr lang="en-US" sz="1600" dirty="0" smtClean="0"/>
              <a:t>toward achieving their long-term vision and goals, including medium-term intentions.</a:t>
            </a:r>
          </a:p>
          <a:p>
            <a:pPr marL="355600" indent="-355600">
              <a:spcAft>
                <a:spcPts val="600"/>
              </a:spcAft>
            </a:pPr>
            <a:r>
              <a:rPr lang="en-US" sz="1600" dirty="0" smtClean="0"/>
              <a:t>Explains the </a:t>
            </a:r>
            <a:r>
              <a:rPr lang="en-US" sz="1600" b="1" dirty="0" smtClean="0"/>
              <a:t>rationale</a:t>
            </a:r>
            <a:r>
              <a:rPr lang="en-US" sz="1600" dirty="0" smtClean="0"/>
              <a:t> for the department’s capital expenditure </a:t>
            </a:r>
            <a:r>
              <a:rPr lang="en-US" sz="1600" dirty="0" err="1" smtClean="0"/>
              <a:t>programme</a:t>
            </a:r>
            <a:r>
              <a:rPr lang="en-US" sz="1600" dirty="0" smtClean="0"/>
              <a:t>, asset performance, asset disposals, lease arrangements, and "as-a-service" type investments that it considers necessary to meet its strategic intentions over the planning period </a:t>
            </a:r>
          </a:p>
          <a:p>
            <a:pPr marL="355600" indent="-355600">
              <a:spcAft>
                <a:spcPts val="600"/>
              </a:spcAft>
            </a:pPr>
            <a:r>
              <a:rPr lang="en-US" sz="1600" dirty="0" smtClean="0"/>
              <a:t>Explains how they have </a:t>
            </a:r>
            <a:r>
              <a:rPr lang="en-US" sz="1600" b="1" dirty="0" smtClean="0"/>
              <a:t>evaluated options and trade-offs</a:t>
            </a:r>
            <a:r>
              <a:rPr lang="en-US" sz="1600" dirty="0" smtClean="0"/>
              <a:t>, how the preferred choices represent best value, and the extent to which the preferred choices are affordable</a:t>
            </a:r>
            <a:endParaRPr lang="en-NZ" sz="1600" dirty="0" smtClean="0"/>
          </a:p>
          <a:p>
            <a:pPr marL="355600" indent="-355600">
              <a:spcAft>
                <a:spcPts val="600"/>
              </a:spcAft>
            </a:pPr>
            <a:r>
              <a:rPr lang="en-NZ" sz="1600" dirty="0" smtClean="0"/>
              <a:t>Reveals the expected </a:t>
            </a:r>
            <a:r>
              <a:rPr lang="en-NZ" sz="1600" b="1" dirty="0" smtClean="0"/>
              <a:t>impact</a:t>
            </a:r>
            <a:r>
              <a:rPr lang="en-NZ" sz="1600" dirty="0" smtClean="0"/>
              <a:t> of investment intentions on the department’s 10 year forecast financial statements i.e., affordability, asset condition and functionality, service potential</a:t>
            </a:r>
          </a:p>
          <a:p>
            <a:pPr marL="355600" indent="-355600">
              <a:spcAft>
                <a:spcPts val="600"/>
              </a:spcAft>
              <a:buNone/>
            </a:pPr>
            <a:endParaRPr lang="en-NZ" sz="1600" dirty="0" smtClean="0"/>
          </a:p>
          <a:p>
            <a:pPr marL="355600" indent="-355600">
              <a:spcAft>
                <a:spcPts val="600"/>
              </a:spcAft>
              <a:buNone/>
            </a:pPr>
            <a:r>
              <a:rPr lang="en-NZ" sz="1600" dirty="0" smtClean="0"/>
              <a:t>Guidance is on-line at: </a:t>
            </a:r>
            <a:r>
              <a:rPr lang="en-NZ" sz="1600" dirty="0" smtClean="0">
                <a:hlinkClick r:id="rId3"/>
              </a:rPr>
              <a:t>http://www.treasury.govt.nz/statesector/investmentmanagement/think/ltip/guidance</a:t>
            </a:r>
            <a:endParaRPr lang="en-NZ" sz="1600" dirty="0" smtClean="0"/>
          </a:p>
          <a:p>
            <a:pPr marL="355600" indent="-355600">
              <a:spcAft>
                <a:spcPts val="600"/>
              </a:spcAft>
              <a:buNone/>
            </a:pPr>
            <a:endParaRPr lang="en-NZ" sz="1600" dirty="0" smtClean="0"/>
          </a:p>
          <a:p>
            <a:pPr marL="355600" indent="-355600">
              <a:spcAft>
                <a:spcPts val="600"/>
              </a:spcAft>
              <a:buNone/>
            </a:pPr>
            <a:endParaRPr lang="en-NZ"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200" dirty="0" smtClean="0"/>
              <a:t>Four Year Excellence Horizons:</a:t>
            </a:r>
            <a:endParaRPr lang="en-NZ" sz="3200" dirty="0"/>
          </a:p>
        </p:txBody>
      </p:sp>
      <p:sp>
        <p:nvSpPr>
          <p:cNvPr id="3" name="Content Placeholder 2"/>
          <p:cNvSpPr>
            <a:spLocks noGrp="1"/>
          </p:cNvSpPr>
          <p:nvPr>
            <p:ph idx="1"/>
          </p:nvPr>
        </p:nvSpPr>
        <p:spPr>
          <a:xfrm>
            <a:off x="478516" y="1417638"/>
            <a:ext cx="8229600" cy="5179714"/>
          </a:xfrm>
        </p:spPr>
        <p:txBody>
          <a:bodyPr>
            <a:normAutofit/>
          </a:bodyPr>
          <a:lstStyle/>
          <a:p>
            <a:pPr>
              <a:spcBef>
                <a:spcPts val="300"/>
              </a:spcBef>
              <a:spcAft>
                <a:spcPts val="600"/>
              </a:spcAft>
            </a:pPr>
            <a:r>
              <a:rPr lang="en-NZ" sz="1800" dirty="0" smtClean="0"/>
              <a:t>Describe an agency’s performance challenge</a:t>
            </a:r>
          </a:p>
          <a:p>
            <a:pPr>
              <a:spcBef>
                <a:spcPts val="300"/>
              </a:spcBef>
              <a:spcAft>
                <a:spcPts val="600"/>
              </a:spcAft>
            </a:pPr>
            <a:r>
              <a:rPr lang="en-NZ" sz="1800" dirty="0" smtClean="0"/>
              <a:t>Set out what it will take for the organisation to be the best it can for New Zealand in the medium term</a:t>
            </a:r>
          </a:p>
          <a:p>
            <a:pPr>
              <a:spcBef>
                <a:spcPts val="300"/>
              </a:spcBef>
              <a:spcAft>
                <a:spcPts val="600"/>
              </a:spcAft>
            </a:pPr>
            <a:r>
              <a:rPr lang="en-NZ" sz="1800" dirty="0" smtClean="0"/>
              <a:t>Start with the question: “what is the contribution New Zealand needs from this agency?”</a:t>
            </a:r>
          </a:p>
          <a:p>
            <a:pPr>
              <a:spcBef>
                <a:spcPts val="300"/>
              </a:spcBef>
              <a:spcAft>
                <a:spcPts val="600"/>
              </a:spcAft>
            </a:pPr>
            <a:r>
              <a:rPr lang="en-NZ" sz="1800" dirty="0" smtClean="0"/>
              <a:t>Identifies the gap between where you are today and where you’d like to be in the medium term</a:t>
            </a:r>
          </a:p>
          <a:p>
            <a:pPr>
              <a:spcBef>
                <a:spcPts val="300"/>
              </a:spcBef>
              <a:spcAft>
                <a:spcPts val="600"/>
              </a:spcAft>
            </a:pPr>
            <a:r>
              <a:rPr lang="en-NZ" sz="1800" dirty="0" smtClean="0"/>
              <a:t>Are produced by the Lead Reviewers but are owned by the agency – the agency can change elements of it where they disagree</a:t>
            </a:r>
          </a:p>
          <a:p>
            <a:pPr>
              <a:spcBef>
                <a:spcPts val="300"/>
              </a:spcBef>
              <a:spcAft>
                <a:spcPts val="600"/>
              </a:spcAft>
            </a:pPr>
            <a:r>
              <a:rPr lang="en-NZ" sz="1800" dirty="0" smtClean="0"/>
              <a:t>Should be a key input in the Four Year Plan process (a Four Year Plan should set out how an agency will respond to their performance challenge)</a:t>
            </a:r>
          </a:p>
          <a:p>
            <a:pPr>
              <a:spcBef>
                <a:spcPts val="300"/>
              </a:spcBef>
              <a:spcAft>
                <a:spcPts val="600"/>
              </a:spcAft>
            </a:pPr>
            <a:r>
              <a:rPr lang="en-NZ" sz="1800" dirty="0" smtClean="0"/>
              <a:t>Should be referred back to regularly and refreshed or updated as required</a:t>
            </a:r>
            <a:endParaRPr lang="en-NZ" sz="1800" dirty="0"/>
          </a:p>
        </p:txBody>
      </p:sp>
    </p:spTree>
    <p:extLst>
      <p:ext uri="{BB962C8B-B14F-4D97-AF65-F5344CB8AC3E}">
        <p14:creationId xmlns:p14="http://schemas.microsoft.com/office/powerpoint/2010/main" val="1239211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92088"/>
          </a:xfrm>
        </p:spPr>
        <p:txBody>
          <a:bodyPr>
            <a:normAutofit fontScale="90000"/>
          </a:bodyPr>
          <a:lstStyle/>
          <a:p>
            <a:r>
              <a:rPr lang="en-NZ" sz="3600" dirty="0" smtClean="0"/>
              <a:t>Four Year Plans are integrated strategic plans that look out over the medium-term</a:t>
            </a:r>
            <a:endParaRPr lang="en-NZ" sz="3600" dirty="0"/>
          </a:p>
        </p:txBody>
      </p:sp>
      <p:sp>
        <p:nvSpPr>
          <p:cNvPr id="3" name="Content Placeholder 2"/>
          <p:cNvSpPr>
            <a:spLocks noGrp="1"/>
          </p:cNvSpPr>
          <p:nvPr>
            <p:ph idx="1"/>
          </p:nvPr>
        </p:nvSpPr>
        <p:spPr>
          <a:xfrm>
            <a:off x="395536" y="1169368"/>
            <a:ext cx="8229600" cy="5688632"/>
          </a:xfrm>
        </p:spPr>
        <p:txBody>
          <a:bodyPr>
            <a:noAutofit/>
          </a:bodyPr>
          <a:lstStyle/>
          <a:p>
            <a:pPr marL="0" indent="0">
              <a:spcAft>
                <a:spcPts val="300"/>
              </a:spcAft>
              <a:buNone/>
            </a:pPr>
            <a:r>
              <a:rPr lang="en-NZ" sz="1600" dirty="0"/>
              <a:t>A Four Year </a:t>
            </a:r>
            <a:r>
              <a:rPr lang="en-NZ" sz="1600" dirty="0" smtClean="0"/>
              <a:t>Plan is where the senior leadership team:</a:t>
            </a:r>
            <a:endParaRPr lang="en-NZ" sz="1600" dirty="0"/>
          </a:p>
          <a:p>
            <a:pPr marL="355600" indent="-355600">
              <a:spcAft>
                <a:spcPts val="300"/>
              </a:spcAft>
            </a:pPr>
            <a:r>
              <a:rPr lang="en-NZ" sz="1600" dirty="0" smtClean="0"/>
              <a:t>provides  insight into the department’s </a:t>
            </a:r>
            <a:r>
              <a:rPr lang="en-NZ" sz="1600" b="1" dirty="0" smtClean="0"/>
              <a:t>medium-term planning and thinking </a:t>
            </a:r>
            <a:r>
              <a:rPr lang="en-NZ" sz="1600" dirty="0" smtClean="0"/>
              <a:t>at a particular point in time</a:t>
            </a:r>
            <a:endParaRPr lang="en-NZ" sz="1600" dirty="0"/>
          </a:p>
          <a:p>
            <a:pPr marL="355600" indent="-355600">
              <a:spcAft>
                <a:spcPts val="300"/>
              </a:spcAft>
            </a:pPr>
            <a:r>
              <a:rPr lang="en-NZ" sz="1600" dirty="0" smtClean="0"/>
              <a:t>sets </a:t>
            </a:r>
            <a:r>
              <a:rPr lang="en-NZ" sz="1600" dirty="0"/>
              <a:t>out </a:t>
            </a:r>
            <a:r>
              <a:rPr lang="en-NZ" sz="1600" b="1" dirty="0"/>
              <a:t>what the department will look like in </a:t>
            </a:r>
            <a:r>
              <a:rPr lang="en-NZ" sz="1600" dirty="0"/>
              <a:t>(at least) four years </a:t>
            </a:r>
            <a:r>
              <a:rPr lang="en-NZ" sz="1600" dirty="0" smtClean="0"/>
              <a:t>time</a:t>
            </a:r>
            <a:endParaRPr lang="en-NZ" sz="1600" dirty="0"/>
          </a:p>
          <a:p>
            <a:pPr marL="355600" indent="-355600">
              <a:spcAft>
                <a:spcPts val="300"/>
              </a:spcAft>
            </a:pPr>
            <a:r>
              <a:rPr lang="en-NZ" sz="1600" dirty="0" smtClean="0"/>
              <a:t>brings together the different parts (operational, functional and non-departmental) to create</a:t>
            </a:r>
            <a:r>
              <a:rPr lang="en-NZ" sz="1600" b="1" dirty="0" smtClean="0"/>
              <a:t> </a:t>
            </a:r>
            <a:r>
              <a:rPr lang="en-NZ" sz="1600" dirty="0" smtClean="0"/>
              <a:t>an</a:t>
            </a:r>
            <a:r>
              <a:rPr lang="en-NZ" sz="1600" b="1" dirty="0" smtClean="0"/>
              <a:t> integrated picture </a:t>
            </a:r>
            <a:r>
              <a:rPr lang="en-NZ" sz="1600" dirty="0" smtClean="0"/>
              <a:t>of how the strategic objectives will be achieved</a:t>
            </a:r>
          </a:p>
          <a:p>
            <a:pPr marL="355600" indent="-355600">
              <a:spcAft>
                <a:spcPts val="300"/>
              </a:spcAft>
            </a:pPr>
            <a:r>
              <a:rPr lang="en-NZ" sz="1600" dirty="0" smtClean="0"/>
              <a:t>creates </a:t>
            </a:r>
            <a:r>
              <a:rPr lang="en-NZ" sz="1600" b="1" dirty="0" smtClean="0"/>
              <a:t>line-of-sight</a:t>
            </a:r>
            <a:r>
              <a:rPr lang="en-NZ" sz="1600" dirty="0" smtClean="0"/>
              <a:t> from the why (strategic objectives) to the what (interventions) to the how (resources)</a:t>
            </a:r>
          </a:p>
          <a:p>
            <a:pPr marL="355600" indent="-355600">
              <a:spcAft>
                <a:spcPts val="300"/>
              </a:spcAft>
            </a:pPr>
            <a:r>
              <a:rPr lang="en-NZ" sz="1600" dirty="0" smtClean="0"/>
              <a:t>brings together</a:t>
            </a:r>
            <a:r>
              <a:rPr lang="en-NZ" sz="1600" b="1" dirty="0" smtClean="0"/>
              <a:t> all </a:t>
            </a:r>
            <a:r>
              <a:rPr lang="en-NZ" sz="1600" b="1" dirty="0"/>
              <a:t>the major roles and responsibilities </a:t>
            </a:r>
            <a:r>
              <a:rPr lang="en-NZ" sz="1600" dirty="0"/>
              <a:t>of the </a:t>
            </a:r>
            <a:r>
              <a:rPr lang="en-NZ" sz="1600" dirty="0" smtClean="0"/>
              <a:t>department; including system and sector leadership, its Crown Entities and its non-departmental funding</a:t>
            </a:r>
          </a:p>
          <a:p>
            <a:pPr marL="355600" indent="-355600">
              <a:spcAft>
                <a:spcPts val="300"/>
              </a:spcAft>
            </a:pPr>
            <a:r>
              <a:rPr lang="en-NZ" sz="1600" dirty="0" smtClean="0"/>
              <a:t>provides a road map to help the department to </a:t>
            </a:r>
            <a:r>
              <a:rPr lang="en-NZ" sz="1600" b="1" dirty="0" smtClean="0"/>
              <a:t>stay on track </a:t>
            </a:r>
            <a:r>
              <a:rPr lang="en-NZ" sz="1600" dirty="0" smtClean="0"/>
              <a:t>and enable it </a:t>
            </a:r>
            <a:r>
              <a:rPr lang="en-US" sz="1600" dirty="0" smtClean="0"/>
              <a:t>to </a:t>
            </a:r>
            <a:r>
              <a:rPr lang="en-US" sz="1600" b="1" dirty="0" smtClean="0"/>
              <a:t>respond</a:t>
            </a:r>
            <a:r>
              <a:rPr lang="en-US" sz="1600" dirty="0" smtClean="0"/>
              <a:t> to the changing environment it operates in</a:t>
            </a:r>
            <a:endParaRPr lang="en-NZ" sz="1600" dirty="0" smtClean="0"/>
          </a:p>
          <a:p>
            <a:pPr marL="355600" indent="-355600">
              <a:spcAft>
                <a:spcPts val="300"/>
              </a:spcAft>
            </a:pPr>
            <a:r>
              <a:rPr lang="en-NZ" sz="1600" dirty="0" smtClean="0"/>
              <a:t>provides assurance to the Government on the </a:t>
            </a:r>
            <a:r>
              <a:rPr lang="en-NZ" sz="1600" b="1" dirty="0" smtClean="0"/>
              <a:t>sustainability</a:t>
            </a:r>
            <a:r>
              <a:rPr lang="en-NZ" sz="1600" dirty="0" smtClean="0"/>
              <a:t>, and risks to the sustainability, of the department and its associated funding (including non-departmental funding) and balance sheet</a:t>
            </a:r>
          </a:p>
          <a:p>
            <a:pPr marL="355600" indent="-355600">
              <a:spcAft>
                <a:spcPts val="300"/>
              </a:spcAft>
            </a:pPr>
            <a:r>
              <a:rPr lang="en-NZ" sz="1600" dirty="0" smtClean="0"/>
              <a:t>helps inform government resource allocation and decision-making (including Budget decision-making) </a:t>
            </a:r>
            <a:r>
              <a:rPr lang="en-US" sz="1600" dirty="0" smtClean="0"/>
              <a:t>by </a:t>
            </a:r>
            <a:r>
              <a:rPr lang="en-US" sz="1600" b="1" dirty="0" smtClean="0"/>
              <a:t>demonstrating the value created with existing expenditure and resources</a:t>
            </a:r>
            <a:r>
              <a:rPr lang="en-US" sz="1600" dirty="0" smtClean="0"/>
              <a:t>, and by identifying the </a:t>
            </a:r>
            <a:r>
              <a:rPr lang="en-US" sz="1600" b="1" dirty="0" smtClean="0"/>
              <a:t>strategic choices and trade-offs </a:t>
            </a:r>
            <a:r>
              <a:rPr lang="en-US" sz="1600" dirty="0" smtClean="0"/>
              <a:t>facing departments</a:t>
            </a:r>
            <a:endParaRPr lang="en-NZ" sz="1600" dirty="0" smtClean="0"/>
          </a:p>
          <a:p>
            <a:pPr marL="355600" indent="-355600">
              <a:spcAft>
                <a:spcPts val="300"/>
              </a:spcAft>
            </a:pPr>
            <a:r>
              <a:rPr lang="en-NZ" sz="1600" dirty="0" smtClean="0"/>
              <a:t>sets the direction for annual and more detailed planning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NZ" sz="3200" dirty="0" smtClean="0"/>
              <a:t>What a Four Year Plan looks like can vary </a:t>
            </a:r>
            <a:br>
              <a:rPr lang="en-NZ" sz="3200" dirty="0" smtClean="0"/>
            </a:br>
            <a:r>
              <a:rPr lang="en-NZ" sz="3200" dirty="0" smtClean="0"/>
              <a:t>from agency to agency</a:t>
            </a:r>
            <a:endParaRPr lang="en-NZ" sz="3200" dirty="0"/>
          </a:p>
        </p:txBody>
      </p:sp>
      <p:sp>
        <p:nvSpPr>
          <p:cNvPr id="3" name="Content Placeholder 2"/>
          <p:cNvSpPr>
            <a:spLocks noGrp="1"/>
          </p:cNvSpPr>
          <p:nvPr>
            <p:ph idx="1"/>
          </p:nvPr>
        </p:nvSpPr>
        <p:spPr>
          <a:xfrm>
            <a:off x="457200" y="1340768"/>
            <a:ext cx="8229600" cy="5184576"/>
          </a:xfrm>
        </p:spPr>
        <p:txBody>
          <a:bodyPr>
            <a:normAutofit/>
          </a:bodyPr>
          <a:lstStyle/>
          <a:p>
            <a:pPr>
              <a:spcAft>
                <a:spcPts val="600"/>
              </a:spcAft>
            </a:pPr>
            <a:r>
              <a:rPr lang="en-NZ" sz="1800" dirty="0" smtClean="0"/>
              <a:t>The Four Year Plan Guide outlines a set of questions to help agencies with their strategic planning thinking – they do not represent a check-list</a:t>
            </a:r>
          </a:p>
          <a:p>
            <a:pPr>
              <a:spcAft>
                <a:spcPts val="600"/>
              </a:spcAft>
            </a:pPr>
            <a:r>
              <a:rPr lang="en-NZ" sz="1800" dirty="0" smtClean="0"/>
              <a:t>How a department articulates its Four Year Plan is up to the department and will depend on the department’s circumstances and where it is at on it’s strategic planning cycle</a:t>
            </a:r>
          </a:p>
          <a:p>
            <a:pPr>
              <a:spcAft>
                <a:spcPts val="600"/>
              </a:spcAft>
            </a:pPr>
            <a:r>
              <a:rPr lang="en-NZ" sz="1800" dirty="0"/>
              <a:t>Four Year Plans represent a snap-shot of where a department’s strategic planning is </a:t>
            </a:r>
            <a:r>
              <a:rPr lang="en-NZ" sz="1800" dirty="0" smtClean="0"/>
              <a:t>at</a:t>
            </a:r>
          </a:p>
          <a:p>
            <a:pPr>
              <a:spcAft>
                <a:spcPts val="600"/>
              </a:spcAft>
            </a:pPr>
            <a:r>
              <a:rPr lang="en-NZ" sz="1800" dirty="0" smtClean="0"/>
              <a:t>There are likely to be elements of the strategic planning thinking that have been determined and others that are still under consideration – the Four Year Plan should be clear about where the thinking is settled / decisions have been made, where it isn’t and what the process is for resolving any unsettled elements</a:t>
            </a:r>
          </a:p>
          <a:p>
            <a:pPr>
              <a:spcAft>
                <a:spcPts val="600"/>
              </a:spcAft>
            </a:pPr>
            <a:r>
              <a:rPr lang="en-NZ" sz="1800" dirty="0" smtClean="0"/>
              <a:t>A Four Year Plan should be a living document that is updated accordingly </a:t>
            </a:r>
            <a:r>
              <a:rPr lang="en-NZ" sz="1800" dirty="0" smtClean="0"/>
              <a:t>as </a:t>
            </a:r>
            <a:r>
              <a:rPr lang="en-NZ" sz="1800" dirty="0" smtClean="0"/>
              <a:t>strategic planning decisions are made – this does not mean revising the entire document every time an element of the strategic plan is updated</a:t>
            </a:r>
          </a:p>
          <a:p>
            <a:pPr>
              <a:spcAft>
                <a:spcPts val="600"/>
              </a:spcAft>
            </a:pPr>
            <a:r>
              <a:rPr lang="en-NZ" sz="1800" dirty="0" smtClean="0"/>
              <a:t>A Four Year Plan should be an integrated medium-term document but it can be supported by supporting documents or material that provides more detail</a:t>
            </a:r>
          </a:p>
        </p:txBody>
      </p:sp>
    </p:spTree>
    <p:extLst>
      <p:ext uri="{BB962C8B-B14F-4D97-AF65-F5344CB8AC3E}">
        <p14:creationId xmlns:p14="http://schemas.microsoft.com/office/powerpoint/2010/main" val="1685571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normAutofit/>
          </a:bodyPr>
          <a:lstStyle/>
          <a:p>
            <a:r>
              <a:rPr lang="en-NZ" sz="3200" dirty="0" smtClean="0"/>
              <a:t>What is Strategic Planning?</a:t>
            </a:r>
            <a:endParaRPr lang="en-NZ" sz="3200" dirty="0"/>
          </a:p>
        </p:txBody>
      </p:sp>
      <p:sp>
        <p:nvSpPr>
          <p:cNvPr id="4" name="Content Placeholder 3"/>
          <p:cNvSpPr>
            <a:spLocks noGrp="1"/>
          </p:cNvSpPr>
          <p:nvPr>
            <p:ph idx="1"/>
          </p:nvPr>
        </p:nvSpPr>
        <p:spPr>
          <a:xfrm>
            <a:off x="467544" y="908720"/>
            <a:ext cx="8229600" cy="5688632"/>
          </a:xfrm>
        </p:spPr>
        <p:txBody>
          <a:bodyPr>
            <a:noAutofit/>
          </a:bodyPr>
          <a:lstStyle/>
          <a:p>
            <a:pPr marL="0" indent="0">
              <a:spcAft>
                <a:spcPts val="600"/>
              </a:spcAft>
              <a:buNone/>
            </a:pPr>
            <a:r>
              <a:rPr lang="en-NZ" sz="1600" dirty="0" smtClean="0"/>
              <a:t>Strategic planning is the process through which the leadership team sets the direction for the agency and its wider sector, and makes decisions on what it will do and how it will organise itself and allocate resources to achieve these over the medium and long term.</a:t>
            </a:r>
          </a:p>
          <a:p>
            <a:pPr marL="0" indent="0">
              <a:spcAft>
                <a:spcPts val="600"/>
              </a:spcAft>
              <a:buNone/>
            </a:pPr>
            <a:r>
              <a:rPr lang="en-NZ" sz="1600" dirty="0" smtClean="0"/>
              <a:t>It is where the leadership team:</a:t>
            </a:r>
          </a:p>
          <a:p>
            <a:pPr>
              <a:spcAft>
                <a:spcPts val="600"/>
              </a:spcAft>
            </a:pPr>
            <a:r>
              <a:rPr lang="en-NZ" sz="1600" dirty="0" smtClean="0"/>
              <a:t>Sets the vision for what the agency will look like in the medium and long term</a:t>
            </a:r>
          </a:p>
          <a:p>
            <a:pPr>
              <a:spcAft>
                <a:spcPts val="600"/>
              </a:spcAft>
            </a:pPr>
            <a:r>
              <a:rPr lang="en-NZ" sz="1600" dirty="0" smtClean="0"/>
              <a:t>Sets out how the agency adds value to New Zealand now and in the future, including through its relationship with its Crown Entities and management of non-departmental funding</a:t>
            </a:r>
          </a:p>
          <a:p>
            <a:pPr>
              <a:spcAft>
                <a:spcPts val="600"/>
              </a:spcAft>
            </a:pPr>
            <a:r>
              <a:rPr lang="en-NZ" sz="1600" dirty="0" smtClean="0"/>
              <a:t>Identifies how the agency will deliver Government and ministerial priorities</a:t>
            </a:r>
          </a:p>
          <a:p>
            <a:pPr>
              <a:spcAft>
                <a:spcPts val="600"/>
              </a:spcAft>
            </a:pPr>
            <a:r>
              <a:rPr lang="en-NZ" sz="1600" dirty="0" smtClean="0"/>
              <a:t>Considers the strategic context in which the agency is operating including environmental scan and service demand pressures</a:t>
            </a:r>
          </a:p>
          <a:p>
            <a:pPr>
              <a:spcAft>
                <a:spcPts val="600"/>
              </a:spcAft>
            </a:pPr>
            <a:r>
              <a:rPr lang="en-NZ" sz="1600" dirty="0" smtClean="0"/>
              <a:t>Sets out the pathway for how the agency will deliver this value</a:t>
            </a:r>
          </a:p>
          <a:p>
            <a:pPr>
              <a:spcAft>
                <a:spcPts val="600"/>
              </a:spcAft>
            </a:pPr>
            <a:r>
              <a:rPr lang="en-NZ" sz="1600" dirty="0" smtClean="0"/>
              <a:t>Provides “line of sight” for all the different parts of the agency – both operational and functional so that everyone is pulling in the same direction</a:t>
            </a:r>
          </a:p>
          <a:p>
            <a:pPr>
              <a:spcAft>
                <a:spcPts val="600"/>
              </a:spcAft>
            </a:pPr>
            <a:r>
              <a:rPr lang="en-NZ" sz="1600" dirty="0" smtClean="0"/>
              <a:t>Identifies dependencies and who the agency needs to work with to deliver value</a:t>
            </a:r>
          </a:p>
          <a:p>
            <a:pPr>
              <a:spcAft>
                <a:spcPts val="600"/>
              </a:spcAft>
            </a:pPr>
            <a:r>
              <a:rPr lang="en-NZ" sz="1600" dirty="0" smtClean="0"/>
              <a:t>Identifies what could impact on the achievement of the strategy and plans, and how the agency will manage these</a:t>
            </a:r>
          </a:p>
          <a:p>
            <a:pPr>
              <a:spcAft>
                <a:spcPts val="600"/>
              </a:spcAft>
            </a:pPr>
            <a:r>
              <a:rPr lang="en-NZ" sz="1600" dirty="0" smtClean="0"/>
              <a:t>Creates the feedback loop to identify what is working and what is not working  and how the agency will respond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600" dirty="0" smtClean="0"/>
              <a:t>Strategic planning involves having challenging conversations and making decisions</a:t>
            </a:r>
            <a:endParaRPr lang="en-NZ" sz="3600" dirty="0"/>
          </a:p>
        </p:txBody>
      </p:sp>
      <p:sp>
        <p:nvSpPr>
          <p:cNvPr id="4" name="TextBox 3"/>
          <p:cNvSpPr txBox="1"/>
          <p:nvPr/>
        </p:nvSpPr>
        <p:spPr>
          <a:xfrm>
            <a:off x="755576" y="1700808"/>
            <a:ext cx="7488832" cy="1200329"/>
          </a:xfrm>
          <a:prstGeom prst="rect">
            <a:avLst/>
          </a:prstGeom>
          <a:noFill/>
          <a:ln>
            <a:solidFill>
              <a:schemeClr val="accent1"/>
            </a:solidFill>
          </a:ln>
        </p:spPr>
        <p:txBody>
          <a:bodyPr wrap="square" rtlCol="0">
            <a:spAutoFit/>
          </a:bodyPr>
          <a:lstStyle/>
          <a:p>
            <a:r>
              <a:rPr lang="en-NZ" dirty="0" smtClean="0"/>
              <a:t>Strategic planning means:</a:t>
            </a:r>
          </a:p>
          <a:p>
            <a:pPr marL="285750" indent="-285750">
              <a:buFont typeface="Arial" panose="020B0604020202020204" pitchFamily="34" charset="0"/>
              <a:buChar char="•"/>
            </a:pPr>
            <a:r>
              <a:rPr lang="en-NZ" dirty="0" smtClean="0"/>
              <a:t>Identifying and making strategic trade-offs</a:t>
            </a:r>
          </a:p>
          <a:p>
            <a:pPr marL="285750" indent="-285750">
              <a:buFont typeface="Arial" panose="020B0604020202020204" pitchFamily="34" charset="0"/>
              <a:buChar char="•"/>
            </a:pPr>
            <a:r>
              <a:rPr lang="en-NZ" dirty="0" smtClean="0"/>
              <a:t>Making decisions to stop doing some things</a:t>
            </a:r>
          </a:p>
          <a:p>
            <a:pPr marL="285750" indent="-285750">
              <a:buFont typeface="Arial" panose="020B0604020202020204" pitchFamily="34" charset="0"/>
              <a:buChar char="•"/>
            </a:pPr>
            <a:r>
              <a:rPr lang="en-NZ" dirty="0" smtClean="0"/>
              <a:t>Making decisions to change the way some things are done</a:t>
            </a:r>
            <a:endParaRPr lang="en-NZ" dirty="0"/>
          </a:p>
        </p:txBody>
      </p:sp>
      <p:sp>
        <p:nvSpPr>
          <p:cNvPr id="5" name="TextBox 4"/>
          <p:cNvSpPr txBox="1"/>
          <p:nvPr/>
        </p:nvSpPr>
        <p:spPr>
          <a:xfrm>
            <a:off x="1619672" y="3185764"/>
            <a:ext cx="5400600" cy="369332"/>
          </a:xfrm>
          <a:prstGeom prst="rect">
            <a:avLst/>
          </a:prstGeom>
          <a:noFill/>
        </p:spPr>
        <p:txBody>
          <a:bodyPr wrap="square" rtlCol="0">
            <a:spAutoFit/>
          </a:bodyPr>
          <a:lstStyle/>
          <a:p>
            <a:pPr algn="ctr"/>
            <a:r>
              <a:rPr lang="en-NZ" b="1" dirty="0"/>
              <a:t>t</a:t>
            </a:r>
            <a:r>
              <a:rPr lang="en-NZ" b="1" dirty="0" smtClean="0"/>
              <a:t>his is hard…</a:t>
            </a:r>
            <a:endParaRPr lang="en-NZ" b="1" dirty="0"/>
          </a:p>
        </p:txBody>
      </p:sp>
      <p:sp>
        <p:nvSpPr>
          <p:cNvPr id="6" name="TextBox 5"/>
          <p:cNvSpPr txBox="1"/>
          <p:nvPr/>
        </p:nvSpPr>
        <p:spPr>
          <a:xfrm>
            <a:off x="755576" y="3839723"/>
            <a:ext cx="7488832" cy="1754326"/>
          </a:xfrm>
          <a:prstGeom prst="rect">
            <a:avLst/>
          </a:prstGeom>
          <a:noFill/>
          <a:ln>
            <a:solidFill>
              <a:schemeClr val="accent1"/>
            </a:solidFill>
          </a:ln>
        </p:spPr>
        <p:txBody>
          <a:bodyPr wrap="square" rtlCol="0">
            <a:spAutoFit/>
          </a:bodyPr>
          <a:lstStyle/>
          <a:p>
            <a:r>
              <a:rPr lang="en-NZ" dirty="0" smtClean="0"/>
              <a:t>Things that can help are:</a:t>
            </a:r>
          </a:p>
          <a:p>
            <a:pPr marL="285750" indent="-285750">
              <a:buFont typeface="Arial" panose="020B0604020202020204" pitchFamily="34" charset="0"/>
              <a:buChar char="•"/>
            </a:pPr>
            <a:r>
              <a:rPr lang="en-NZ" dirty="0" smtClean="0"/>
              <a:t>Using a PIF Review and Lead Reviewer to provide an external lens and support for senior leaders</a:t>
            </a:r>
          </a:p>
          <a:p>
            <a:pPr marL="285750" indent="-285750">
              <a:buFont typeface="Arial" panose="020B0604020202020204" pitchFamily="34" charset="0"/>
              <a:buChar char="•"/>
            </a:pPr>
            <a:r>
              <a:rPr lang="en-NZ" dirty="0" smtClean="0"/>
              <a:t>Using the PIF Self Review as a way of having these conversations, SSC Performance Review Managers can come in to help</a:t>
            </a:r>
          </a:p>
          <a:p>
            <a:pPr marL="285750" indent="-285750">
              <a:buFont typeface="Arial" panose="020B0604020202020204" pitchFamily="34" charset="0"/>
              <a:buChar char="•"/>
            </a:pPr>
            <a:r>
              <a:rPr lang="en-NZ" dirty="0" smtClean="0"/>
              <a:t>Bringing in an external facilitator</a:t>
            </a:r>
          </a:p>
        </p:txBody>
      </p:sp>
    </p:spTree>
    <p:extLst>
      <p:ext uri="{BB962C8B-B14F-4D97-AF65-F5344CB8AC3E}">
        <p14:creationId xmlns:p14="http://schemas.microsoft.com/office/powerpoint/2010/main" val="3750040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85419"/>
            <a:ext cx="8602901" cy="400110"/>
          </a:xfrm>
          <a:prstGeom prst="rect">
            <a:avLst/>
          </a:prstGeom>
          <a:noFill/>
        </p:spPr>
        <p:txBody>
          <a:bodyPr wrap="square" rtlCol="0">
            <a:spAutoFit/>
          </a:bodyPr>
          <a:lstStyle/>
          <a:p>
            <a:pPr algn="ctr"/>
            <a:r>
              <a:rPr lang="en-NZ" sz="2000" dirty="0" smtClean="0"/>
              <a:t>Strategic Planning</a:t>
            </a:r>
            <a:r>
              <a:rPr lang="en-NZ" sz="2000" dirty="0"/>
              <a:t> </a:t>
            </a:r>
            <a:r>
              <a:rPr lang="en-NZ" sz="2000" dirty="0" smtClean="0"/>
              <a:t>is about the process and decisions not the products</a:t>
            </a:r>
            <a:endParaRPr lang="en-NZ" sz="2000" dirty="0"/>
          </a:p>
        </p:txBody>
      </p:sp>
      <p:sp>
        <p:nvSpPr>
          <p:cNvPr id="5" name="TextBox 4"/>
          <p:cNvSpPr txBox="1"/>
          <p:nvPr/>
        </p:nvSpPr>
        <p:spPr>
          <a:xfrm>
            <a:off x="157454" y="739317"/>
            <a:ext cx="8844896" cy="338554"/>
          </a:xfrm>
          <a:prstGeom prst="rect">
            <a:avLst/>
          </a:prstGeom>
          <a:noFill/>
        </p:spPr>
        <p:txBody>
          <a:bodyPr wrap="square" rtlCol="0">
            <a:spAutoFit/>
          </a:bodyPr>
          <a:lstStyle/>
          <a:p>
            <a:r>
              <a:rPr lang="en-NZ" sz="1600" dirty="0" smtClean="0"/>
              <a:t>It’s about identifying how the agency will create increasing value for its customers and New Zealanders...</a:t>
            </a:r>
            <a:endParaRPr lang="en-NZ" sz="1600" dirty="0"/>
          </a:p>
        </p:txBody>
      </p:sp>
      <p:sp>
        <p:nvSpPr>
          <p:cNvPr id="7" name="TextBox 6"/>
          <p:cNvSpPr txBox="1"/>
          <p:nvPr/>
        </p:nvSpPr>
        <p:spPr>
          <a:xfrm>
            <a:off x="418745" y="2091389"/>
            <a:ext cx="2341547"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NZ" sz="1600" dirty="0" smtClean="0"/>
              <a:t>What are the agency’s strategic objectives and who are its customers? (why does it exist?)</a:t>
            </a:r>
            <a:endParaRPr lang="en-NZ" sz="1600" dirty="0"/>
          </a:p>
        </p:txBody>
      </p:sp>
      <p:sp>
        <p:nvSpPr>
          <p:cNvPr id="9" name="TextBox 8"/>
          <p:cNvSpPr txBox="1"/>
          <p:nvPr/>
        </p:nvSpPr>
        <p:spPr>
          <a:xfrm>
            <a:off x="418745" y="3450077"/>
            <a:ext cx="2341547"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NZ" sz="1600" dirty="0" smtClean="0"/>
              <a:t>What interventions (outputs, services, funding, asset provision and regulation) does the department plan to deliver?</a:t>
            </a:r>
            <a:endParaRPr lang="en-NZ" sz="1600" dirty="0"/>
          </a:p>
        </p:txBody>
      </p:sp>
      <p:sp>
        <p:nvSpPr>
          <p:cNvPr id="10" name="TextBox 9"/>
          <p:cNvSpPr txBox="1"/>
          <p:nvPr/>
        </p:nvSpPr>
        <p:spPr>
          <a:xfrm>
            <a:off x="418745" y="5301208"/>
            <a:ext cx="2341547"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NZ" sz="1600" dirty="0" smtClean="0"/>
              <a:t>How will the department organise and manage its people and other resources to deliver?</a:t>
            </a:r>
            <a:endParaRPr lang="en-NZ" sz="1600" dirty="0"/>
          </a:p>
        </p:txBody>
      </p:sp>
      <p:sp>
        <p:nvSpPr>
          <p:cNvPr id="11" name="TextBox 10"/>
          <p:cNvSpPr txBox="1"/>
          <p:nvPr/>
        </p:nvSpPr>
        <p:spPr>
          <a:xfrm>
            <a:off x="3011780" y="1126047"/>
            <a:ext cx="1654526" cy="738664"/>
          </a:xfrm>
          <a:prstGeom prst="rect">
            <a:avLst/>
          </a:prstGeom>
          <a:noFill/>
        </p:spPr>
        <p:txBody>
          <a:bodyPr wrap="square" rtlCol="0">
            <a:spAutoFit/>
          </a:bodyPr>
          <a:lstStyle/>
          <a:p>
            <a:r>
              <a:rPr lang="en-NZ" sz="1400" dirty="0" smtClean="0"/>
              <a:t>over the short, medium and long-term…</a:t>
            </a:r>
            <a:endParaRPr lang="en-NZ" sz="1400" dirty="0"/>
          </a:p>
        </p:txBody>
      </p:sp>
      <p:sp>
        <p:nvSpPr>
          <p:cNvPr id="15" name="TextBox 14"/>
          <p:cNvSpPr txBox="1"/>
          <p:nvPr/>
        </p:nvSpPr>
        <p:spPr>
          <a:xfrm>
            <a:off x="4615961" y="1193960"/>
            <a:ext cx="1806722" cy="523220"/>
          </a:xfrm>
          <a:prstGeom prst="rect">
            <a:avLst/>
          </a:prstGeom>
          <a:noFill/>
        </p:spPr>
        <p:txBody>
          <a:bodyPr wrap="square" rtlCol="0">
            <a:spAutoFit/>
          </a:bodyPr>
          <a:lstStyle/>
          <a:p>
            <a:r>
              <a:rPr lang="en-NZ" sz="1400" dirty="0" smtClean="0"/>
              <a:t>and applying different lens…</a:t>
            </a:r>
            <a:endParaRPr lang="en-NZ" sz="1400" dirty="0"/>
          </a:p>
        </p:txBody>
      </p:sp>
      <p:sp>
        <p:nvSpPr>
          <p:cNvPr id="16" name="TextBox 15"/>
          <p:cNvSpPr txBox="1"/>
          <p:nvPr/>
        </p:nvSpPr>
        <p:spPr>
          <a:xfrm>
            <a:off x="408927" y="1341041"/>
            <a:ext cx="1667854" cy="307777"/>
          </a:xfrm>
          <a:prstGeom prst="rect">
            <a:avLst/>
          </a:prstGeom>
          <a:noFill/>
        </p:spPr>
        <p:txBody>
          <a:bodyPr wrap="square" rtlCol="0">
            <a:spAutoFit/>
          </a:bodyPr>
          <a:lstStyle/>
          <a:p>
            <a:r>
              <a:rPr lang="en-NZ" sz="1400" dirty="0" smtClean="0"/>
              <a:t>By identifying…</a:t>
            </a:r>
            <a:endParaRPr lang="en-NZ" sz="1400" dirty="0"/>
          </a:p>
        </p:txBody>
      </p:sp>
      <p:sp>
        <p:nvSpPr>
          <p:cNvPr id="17" name="TextBox 16"/>
          <p:cNvSpPr txBox="1"/>
          <p:nvPr/>
        </p:nvSpPr>
        <p:spPr>
          <a:xfrm>
            <a:off x="6510824" y="1079764"/>
            <a:ext cx="2326328" cy="738664"/>
          </a:xfrm>
          <a:prstGeom prst="rect">
            <a:avLst/>
          </a:prstGeom>
          <a:noFill/>
        </p:spPr>
        <p:txBody>
          <a:bodyPr wrap="square" rtlCol="0">
            <a:spAutoFit/>
          </a:bodyPr>
          <a:lstStyle/>
          <a:p>
            <a:r>
              <a:rPr lang="en-NZ" sz="1400" dirty="0"/>
              <a:t>w</a:t>
            </a:r>
            <a:r>
              <a:rPr lang="en-NZ" sz="1400" dirty="0" smtClean="0"/>
              <a:t>hich will result in different products with different audiences and levels of detail</a:t>
            </a:r>
            <a:endParaRPr lang="en-NZ" sz="1400" dirty="0"/>
          </a:p>
        </p:txBody>
      </p:sp>
      <p:sp>
        <p:nvSpPr>
          <p:cNvPr id="18" name="Down Arrow 17"/>
          <p:cNvSpPr/>
          <p:nvPr/>
        </p:nvSpPr>
        <p:spPr>
          <a:xfrm>
            <a:off x="4579902" y="2029247"/>
            <a:ext cx="328303" cy="4488873"/>
          </a:xfrm>
          <a:prstGeom prst="downArrow">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NZ" sz="1200" dirty="0" smtClean="0">
                <a:solidFill>
                  <a:schemeClr val="tx1"/>
                </a:solidFill>
              </a:rPr>
              <a:t>Workforce</a:t>
            </a:r>
            <a:endParaRPr lang="en-NZ" sz="1200" dirty="0">
              <a:solidFill>
                <a:schemeClr val="tx1"/>
              </a:solidFill>
            </a:endParaRPr>
          </a:p>
        </p:txBody>
      </p:sp>
      <p:sp>
        <p:nvSpPr>
          <p:cNvPr id="19" name="Down Arrow 18"/>
          <p:cNvSpPr/>
          <p:nvPr/>
        </p:nvSpPr>
        <p:spPr>
          <a:xfrm>
            <a:off x="4930888" y="2029246"/>
            <a:ext cx="328303" cy="4488873"/>
          </a:xfrm>
          <a:prstGeom prst="downArrow">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NZ" sz="1200" dirty="0" smtClean="0">
                <a:solidFill>
                  <a:schemeClr val="tx1"/>
                </a:solidFill>
              </a:rPr>
              <a:t>ICT</a:t>
            </a:r>
            <a:endParaRPr lang="en-NZ" sz="1200" dirty="0">
              <a:solidFill>
                <a:schemeClr val="tx1"/>
              </a:solidFill>
            </a:endParaRPr>
          </a:p>
        </p:txBody>
      </p:sp>
      <p:sp>
        <p:nvSpPr>
          <p:cNvPr id="20" name="Down Arrow 19"/>
          <p:cNvSpPr/>
          <p:nvPr/>
        </p:nvSpPr>
        <p:spPr>
          <a:xfrm>
            <a:off x="5303301" y="2038921"/>
            <a:ext cx="328303" cy="4488873"/>
          </a:xfrm>
          <a:prstGeom prst="downArrow">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NZ" sz="1200" dirty="0" smtClean="0">
                <a:solidFill>
                  <a:schemeClr val="tx1"/>
                </a:solidFill>
              </a:rPr>
              <a:t>Investments and Assets</a:t>
            </a:r>
            <a:endParaRPr lang="en-NZ" sz="1200" dirty="0">
              <a:solidFill>
                <a:schemeClr val="tx1"/>
              </a:solidFill>
            </a:endParaRPr>
          </a:p>
        </p:txBody>
      </p:sp>
      <p:sp>
        <p:nvSpPr>
          <p:cNvPr id="21" name="Down Arrow 20"/>
          <p:cNvSpPr/>
          <p:nvPr/>
        </p:nvSpPr>
        <p:spPr>
          <a:xfrm>
            <a:off x="5666265" y="2038920"/>
            <a:ext cx="328303" cy="4488873"/>
          </a:xfrm>
          <a:prstGeom prst="downArrow">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NZ" sz="1200" dirty="0" smtClean="0">
                <a:solidFill>
                  <a:schemeClr val="tx1"/>
                </a:solidFill>
              </a:rPr>
              <a:t>Contract management</a:t>
            </a:r>
            <a:endParaRPr lang="en-NZ" sz="1200" dirty="0">
              <a:solidFill>
                <a:schemeClr val="tx1"/>
              </a:solidFill>
            </a:endParaRPr>
          </a:p>
        </p:txBody>
      </p:sp>
      <p:sp>
        <p:nvSpPr>
          <p:cNvPr id="23" name="Down Arrow 22"/>
          <p:cNvSpPr/>
          <p:nvPr/>
        </p:nvSpPr>
        <p:spPr>
          <a:xfrm>
            <a:off x="6026575" y="2038919"/>
            <a:ext cx="328303" cy="4488873"/>
          </a:xfrm>
          <a:prstGeom prst="downArrow">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NZ" sz="1200" dirty="0" smtClean="0">
                <a:solidFill>
                  <a:schemeClr val="tx1"/>
                </a:solidFill>
              </a:rPr>
              <a:t>Financial</a:t>
            </a:r>
            <a:endParaRPr lang="en-NZ" sz="1200" dirty="0">
              <a:solidFill>
                <a:schemeClr val="tx1"/>
              </a:solidFill>
            </a:endParaRPr>
          </a:p>
        </p:txBody>
      </p:sp>
      <p:sp>
        <p:nvSpPr>
          <p:cNvPr id="25" name="Right Arrow 24"/>
          <p:cNvSpPr/>
          <p:nvPr/>
        </p:nvSpPr>
        <p:spPr>
          <a:xfrm>
            <a:off x="3060701" y="1986818"/>
            <a:ext cx="1298961" cy="538385"/>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Long-term</a:t>
            </a:r>
            <a:endParaRPr lang="en-NZ" sz="1200" dirty="0">
              <a:solidFill>
                <a:sysClr val="windowText" lastClr="000000"/>
              </a:solidFill>
            </a:endParaRPr>
          </a:p>
        </p:txBody>
      </p:sp>
      <p:sp>
        <p:nvSpPr>
          <p:cNvPr id="27" name="Right Arrow 26"/>
          <p:cNvSpPr/>
          <p:nvPr/>
        </p:nvSpPr>
        <p:spPr>
          <a:xfrm>
            <a:off x="3071016" y="2517533"/>
            <a:ext cx="1298961" cy="53838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Medium-term</a:t>
            </a:r>
            <a:endParaRPr lang="en-NZ" sz="1200" dirty="0">
              <a:solidFill>
                <a:sysClr val="windowText" lastClr="000000"/>
              </a:solidFill>
            </a:endParaRPr>
          </a:p>
        </p:txBody>
      </p:sp>
      <p:sp>
        <p:nvSpPr>
          <p:cNvPr id="28" name="Right Arrow 27"/>
          <p:cNvSpPr/>
          <p:nvPr/>
        </p:nvSpPr>
        <p:spPr>
          <a:xfrm>
            <a:off x="3049576" y="3171240"/>
            <a:ext cx="1298961" cy="538385"/>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Long-term</a:t>
            </a:r>
            <a:endParaRPr lang="en-NZ" sz="1200" dirty="0">
              <a:solidFill>
                <a:sysClr val="windowText" lastClr="000000"/>
              </a:solidFill>
            </a:endParaRPr>
          </a:p>
        </p:txBody>
      </p:sp>
      <p:sp>
        <p:nvSpPr>
          <p:cNvPr id="29" name="Right Arrow 28"/>
          <p:cNvSpPr/>
          <p:nvPr/>
        </p:nvSpPr>
        <p:spPr>
          <a:xfrm>
            <a:off x="3060700" y="3757684"/>
            <a:ext cx="1298961" cy="53838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Medium-term</a:t>
            </a:r>
            <a:endParaRPr lang="en-NZ" sz="1200" dirty="0">
              <a:solidFill>
                <a:sysClr val="windowText" lastClr="000000"/>
              </a:solidFill>
            </a:endParaRPr>
          </a:p>
        </p:txBody>
      </p:sp>
      <p:sp>
        <p:nvSpPr>
          <p:cNvPr id="30" name="Right Arrow 29"/>
          <p:cNvSpPr/>
          <p:nvPr/>
        </p:nvSpPr>
        <p:spPr>
          <a:xfrm>
            <a:off x="3012927" y="4915588"/>
            <a:ext cx="1298961" cy="538385"/>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Long-term</a:t>
            </a:r>
            <a:endParaRPr lang="en-NZ" sz="1200" dirty="0">
              <a:solidFill>
                <a:sysClr val="windowText" lastClr="000000"/>
              </a:solidFill>
            </a:endParaRPr>
          </a:p>
        </p:txBody>
      </p:sp>
      <p:sp>
        <p:nvSpPr>
          <p:cNvPr id="31" name="Right Arrow 30"/>
          <p:cNvSpPr/>
          <p:nvPr/>
        </p:nvSpPr>
        <p:spPr>
          <a:xfrm>
            <a:off x="3011780" y="5453973"/>
            <a:ext cx="1298961" cy="53838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Medium-term</a:t>
            </a:r>
            <a:endParaRPr lang="en-NZ" sz="1200" dirty="0">
              <a:solidFill>
                <a:sysClr val="windowText" lastClr="000000"/>
              </a:solidFill>
            </a:endParaRPr>
          </a:p>
        </p:txBody>
      </p:sp>
      <p:sp>
        <p:nvSpPr>
          <p:cNvPr id="32" name="Right Arrow 31"/>
          <p:cNvSpPr/>
          <p:nvPr/>
        </p:nvSpPr>
        <p:spPr>
          <a:xfrm>
            <a:off x="3051346" y="4322553"/>
            <a:ext cx="1298961" cy="538385"/>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Short-term</a:t>
            </a:r>
            <a:endParaRPr lang="en-NZ" sz="1200" dirty="0">
              <a:solidFill>
                <a:sysClr val="windowText" lastClr="000000"/>
              </a:solidFill>
            </a:endParaRPr>
          </a:p>
        </p:txBody>
      </p:sp>
      <p:sp>
        <p:nvSpPr>
          <p:cNvPr id="33" name="Right Arrow 32"/>
          <p:cNvSpPr/>
          <p:nvPr/>
        </p:nvSpPr>
        <p:spPr>
          <a:xfrm>
            <a:off x="3001465" y="5992358"/>
            <a:ext cx="1298961" cy="538385"/>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ysClr val="windowText" lastClr="000000"/>
                </a:solidFill>
              </a:rPr>
              <a:t>Short-term</a:t>
            </a:r>
            <a:endParaRPr lang="en-NZ" sz="1200" dirty="0">
              <a:solidFill>
                <a:sysClr val="windowText" lastClr="000000"/>
              </a:solidFill>
            </a:endParaRPr>
          </a:p>
        </p:txBody>
      </p:sp>
      <p:sp>
        <p:nvSpPr>
          <p:cNvPr id="2" name="Oval 1"/>
          <p:cNvSpPr/>
          <p:nvPr/>
        </p:nvSpPr>
        <p:spPr>
          <a:xfrm>
            <a:off x="6510824" y="2091389"/>
            <a:ext cx="1171845" cy="9645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Strategic Intentions</a:t>
            </a:r>
            <a:endParaRPr lang="en-NZ" sz="1200" dirty="0">
              <a:solidFill>
                <a:schemeClr val="tx1"/>
              </a:solidFill>
            </a:endParaRPr>
          </a:p>
        </p:txBody>
      </p:sp>
      <p:sp>
        <p:nvSpPr>
          <p:cNvPr id="37" name="Oval 36"/>
          <p:cNvSpPr/>
          <p:nvPr/>
        </p:nvSpPr>
        <p:spPr>
          <a:xfrm>
            <a:off x="7524328" y="2723104"/>
            <a:ext cx="1250182" cy="9865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Four Year Excellence Horizon</a:t>
            </a:r>
            <a:endParaRPr lang="en-NZ" sz="1200" dirty="0">
              <a:solidFill>
                <a:schemeClr val="tx1"/>
              </a:solidFill>
            </a:endParaRPr>
          </a:p>
        </p:txBody>
      </p:sp>
      <p:sp>
        <p:nvSpPr>
          <p:cNvPr id="38" name="Oval 37"/>
          <p:cNvSpPr/>
          <p:nvPr/>
        </p:nvSpPr>
        <p:spPr>
          <a:xfrm>
            <a:off x="7577452" y="3929067"/>
            <a:ext cx="1250182" cy="9865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Four Year Plan</a:t>
            </a:r>
            <a:endParaRPr lang="en-NZ" sz="1200" dirty="0">
              <a:solidFill>
                <a:schemeClr val="tx1"/>
              </a:solidFill>
            </a:endParaRPr>
          </a:p>
        </p:txBody>
      </p:sp>
      <p:sp>
        <p:nvSpPr>
          <p:cNvPr id="39" name="Oval 38"/>
          <p:cNvSpPr/>
          <p:nvPr/>
        </p:nvSpPr>
        <p:spPr>
          <a:xfrm>
            <a:off x="6459046" y="3356616"/>
            <a:ext cx="1250182" cy="9865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Long-term Investment Plan</a:t>
            </a:r>
            <a:endParaRPr lang="en-NZ" sz="1200" dirty="0">
              <a:solidFill>
                <a:schemeClr val="tx1"/>
              </a:solidFill>
            </a:endParaRPr>
          </a:p>
        </p:txBody>
      </p:sp>
      <p:sp>
        <p:nvSpPr>
          <p:cNvPr id="40" name="Oval 39"/>
          <p:cNvSpPr/>
          <p:nvPr/>
        </p:nvSpPr>
        <p:spPr>
          <a:xfrm>
            <a:off x="6557588" y="4644812"/>
            <a:ext cx="1250182" cy="9865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Estimates</a:t>
            </a:r>
            <a:endParaRPr lang="en-NZ" sz="1200" dirty="0">
              <a:solidFill>
                <a:schemeClr val="tx1"/>
              </a:solidFill>
            </a:endParaRPr>
          </a:p>
        </p:txBody>
      </p:sp>
      <p:sp>
        <p:nvSpPr>
          <p:cNvPr id="41" name="Oval 40"/>
          <p:cNvSpPr/>
          <p:nvPr/>
        </p:nvSpPr>
        <p:spPr>
          <a:xfrm>
            <a:off x="7586970" y="5631333"/>
            <a:ext cx="1250182" cy="986521"/>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Internal Plans</a:t>
            </a:r>
            <a:endParaRPr lang="en-NZ" sz="1200" dirty="0">
              <a:solidFill>
                <a:schemeClr val="tx1"/>
              </a:solidFill>
            </a:endParaRPr>
          </a:p>
        </p:txBody>
      </p:sp>
    </p:spTree>
    <p:extLst>
      <p:ext uri="{BB962C8B-B14F-4D97-AF65-F5344CB8AC3E}">
        <p14:creationId xmlns:p14="http://schemas.microsoft.com/office/powerpoint/2010/main" val="3586887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792088"/>
          </a:xfrm>
        </p:spPr>
        <p:txBody>
          <a:bodyPr>
            <a:normAutofit/>
          </a:bodyPr>
          <a:lstStyle/>
          <a:p>
            <a:r>
              <a:rPr lang="en-NZ" sz="3200" dirty="0" smtClean="0"/>
              <a:t>Strategic planning is a multi-year cycle...</a:t>
            </a:r>
            <a:endParaRPr lang="en-NZ" sz="3200" dirty="0"/>
          </a:p>
        </p:txBody>
      </p:sp>
      <p:pic>
        <p:nvPicPr>
          <p:cNvPr id="5" name="Picture 4"/>
          <p:cNvPicPr/>
          <p:nvPr/>
        </p:nvPicPr>
        <p:blipFill>
          <a:blip r:embed="rId2">
            <a:extLst>
              <a:ext uri="{28A0092B-C50C-407E-A947-70E740481C1C}">
                <a14:useLocalDpi xmlns:a14="http://schemas.microsoft.com/office/drawing/2010/main" val="0"/>
              </a:ext>
            </a:extLst>
          </a:blip>
          <a:srcRect t="5241" r="1735" b="1488"/>
          <a:stretch>
            <a:fillRect/>
          </a:stretch>
        </p:blipFill>
        <p:spPr bwMode="auto">
          <a:xfrm>
            <a:off x="584347" y="894106"/>
            <a:ext cx="7995994" cy="5541228"/>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94907" cy="526295"/>
          </a:xfrm>
        </p:spPr>
        <p:txBody>
          <a:bodyPr>
            <a:noAutofit/>
          </a:bodyPr>
          <a:lstStyle/>
          <a:p>
            <a:r>
              <a:rPr lang="en-NZ" sz="3200" dirty="0" smtClean="0"/>
              <a:t>...which results in a number of products</a:t>
            </a:r>
            <a:endParaRPr lang="en-NZ" sz="3200" dirty="0"/>
          </a:p>
        </p:txBody>
      </p:sp>
      <p:graphicFrame>
        <p:nvGraphicFramePr>
          <p:cNvPr id="4" name="Table 3"/>
          <p:cNvGraphicFramePr>
            <a:graphicFrameLocks noGrp="1"/>
          </p:cNvGraphicFramePr>
          <p:nvPr>
            <p:extLst>
              <p:ext uri="{D42A27DB-BD31-4B8C-83A1-F6EECF244321}">
                <p14:modId xmlns:p14="http://schemas.microsoft.com/office/powerpoint/2010/main" val="1944096866"/>
              </p:ext>
            </p:extLst>
          </p:nvPr>
        </p:nvGraphicFramePr>
        <p:xfrm>
          <a:off x="395536" y="709983"/>
          <a:ext cx="8494907" cy="6002596"/>
        </p:xfrm>
        <a:graphic>
          <a:graphicData uri="http://schemas.openxmlformats.org/drawingml/2006/table">
            <a:tbl>
              <a:tblPr firstRow="1" bandRow="1">
                <a:tableStyleId>{5C22544A-7EE6-4342-B048-85BDC9FD1C3A}</a:tableStyleId>
              </a:tblPr>
              <a:tblGrid>
                <a:gridCol w="1322022"/>
                <a:gridCol w="3774921"/>
                <a:gridCol w="1959841"/>
                <a:gridCol w="1438123"/>
              </a:tblGrid>
              <a:tr h="296017">
                <a:tc>
                  <a:txBody>
                    <a:bodyPr/>
                    <a:lstStyle/>
                    <a:p>
                      <a:r>
                        <a:rPr lang="en-NZ" sz="1200" dirty="0" smtClean="0"/>
                        <a:t>Product</a:t>
                      </a:r>
                      <a:endParaRPr lang="en-NZ" sz="1200" dirty="0"/>
                    </a:p>
                  </a:txBody>
                  <a:tcPr/>
                </a:tc>
                <a:tc>
                  <a:txBody>
                    <a:bodyPr/>
                    <a:lstStyle/>
                    <a:p>
                      <a:r>
                        <a:rPr lang="en-NZ" sz="1200" dirty="0" smtClean="0"/>
                        <a:t>What is it?</a:t>
                      </a:r>
                      <a:endParaRPr lang="en-NZ" sz="1200" dirty="0"/>
                    </a:p>
                  </a:txBody>
                  <a:tcPr/>
                </a:tc>
                <a:tc>
                  <a:txBody>
                    <a:bodyPr/>
                    <a:lstStyle/>
                    <a:p>
                      <a:r>
                        <a:rPr lang="en-NZ" sz="1200" dirty="0" smtClean="0"/>
                        <a:t>When is it due?</a:t>
                      </a:r>
                      <a:endParaRPr lang="en-NZ" sz="1200" dirty="0"/>
                    </a:p>
                  </a:txBody>
                  <a:tcPr/>
                </a:tc>
                <a:tc>
                  <a:txBody>
                    <a:bodyPr/>
                    <a:lstStyle/>
                    <a:p>
                      <a:r>
                        <a:rPr lang="en-NZ" sz="1200" dirty="0" smtClean="0"/>
                        <a:t>Audience</a:t>
                      </a:r>
                      <a:endParaRPr lang="en-NZ" sz="1200" dirty="0"/>
                    </a:p>
                  </a:txBody>
                  <a:tcPr/>
                </a:tc>
              </a:tr>
              <a:tr h="640087">
                <a:tc>
                  <a:txBody>
                    <a:bodyPr/>
                    <a:lstStyle/>
                    <a:p>
                      <a:r>
                        <a:rPr lang="en-NZ" sz="1200" dirty="0" smtClean="0"/>
                        <a:t>Strategic</a:t>
                      </a:r>
                      <a:r>
                        <a:rPr lang="en-NZ" sz="1200" baseline="0" dirty="0" smtClean="0"/>
                        <a:t> Intentions (SOI)</a:t>
                      </a:r>
                      <a:endParaRPr lang="en-NZ" sz="1200" dirty="0"/>
                    </a:p>
                  </a:txBody>
                  <a:tcPr/>
                </a:tc>
                <a:tc>
                  <a:txBody>
                    <a:bodyPr/>
                    <a:lstStyle/>
                    <a:p>
                      <a:r>
                        <a:rPr lang="en-NZ" sz="1200" kern="1200" dirty="0" smtClean="0"/>
                        <a:t>Agencies are required to publish and present to Parliament information on their </a:t>
                      </a:r>
                      <a:r>
                        <a:rPr lang="en-NZ" sz="1200" kern="1200" smtClean="0"/>
                        <a:t>strategic intentions.</a:t>
                      </a:r>
                      <a:endParaRPr lang="en-NZ" sz="1200" dirty="0"/>
                    </a:p>
                  </a:txBody>
                  <a:tcPr/>
                </a:tc>
                <a:tc>
                  <a:txBody>
                    <a:bodyPr/>
                    <a:lstStyle/>
                    <a:p>
                      <a:r>
                        <a:rPr lang="en-NZ" sz="1200" kern="1200" dirty="0" smtClean="0"/>
                        <a:t>At least every three years unless</a:t>
                      </a:r>
                      <a:r>
                        <a:rPr lang="en-NZ" sz="1200" kern="1200" baseline="0" dirty="0" smtClean="0"/>
                        <a:t> required by  the Minister or there is significant change</a:t>
                      </a:r>
                      <a:endParaRPr lang="en-NZ" sz="1200" dirty="0"/>
                    </a:p>
                  </a:txBody>
                  <a:tcPr/>
                </a:tc>
                <a:tc>
                  <a:txBody>
                    <a:bodyPr/>
                    <a:lstStyle/>
                    <a:p>
                      <a:r>
                        <a:rPr lang="en-NZ" sz="1200" dirty="0" smtClean="0"/>
                        <a:t>Parliament and the Public</a:t>
                      </a:r>
                      <a:endParaRPr lang="en-NZ" sz="1200" dirty="0"/>
                    </a:p>
                  </a:txBody>
                  <a:tcPr/>
                </a:tc>
              </a:tr>
              <a:tr h="483842">
                <a:tc>
                  <a:txBody>
                    <a:bodyPr/>
                    <a:lstStyle/>
                    <a:p>
                      <a:r>
                        <a:rPr lang="en-NZ" sz="1200" dirty="0" smtClean="0"/>
                        <a:t>Long-term</a:t>
                      </a:r>
                      <a:r>
                        <a:rPr lang="en-NZ" sz="1200" baseline="0" dirty="0" smtClean="0"/>
                        <a:t> Investment Plan</a:t>
                      </a:r>
                      <a:endParaRPr lang="en-NZ" sz="1200" dirty="0"/>
                    </a:p>
                  </a:txBody>
                  <a:tcPr/>
                </a:tc>
                <a:tc>
                  <a:txBody>
                    <a:bodyPr/>
                    <a:lstStyle/>
                    <a:p>
                      <a:r>
                        <a:rPr lang="en-US" sz="1200" dirty="0" smtClean="0"/>
                        <a:t>These describes an agency’s or sector’s investment journey subject to their long term vision and goals. It shows what will be invested in and how investment will occur in order to support the delivery of an agency’s or sector’s strategy.</a:t>
                      </a:r>
                      <a:endParaRPr lang="en-NZ" sz="1200" dirty="0"/>
                    </a:p>
                  </a:txBody>
                  <a:tcPr/>
                </a:tc>
                <a:tc>
                  <a:txBody>
                    <a:bodyPr/>
                    <a:lstStyle/>
                    <a:p>
                      <a:r>
                        <a:rPr lang="en-NZ" sz="1200" dirty="0" smtClean="0"/>
                        <a:t>At</a:t>
                      </a:r>
                      <a:r>
                        <a:rPr lang="en-NZ" sz="1200" baseline="0" dirty="0" smtClean="0"/>
                        <a:t> least every three years with the first set due December 2015</a:t>
                      </a:r>
                      <a:endParaRPr lang="en-NZ" sz="1200" dirty="0"/>
                    </a:p>
                  </a:txBody>
                  <a:tcPr/>
                </a:tc>
                <a:tc>
                  <a:txBody>
                    <a:bodyPr/>
                    <a:lstStyle/>
                    <a:p>
                      <a:r>
                        <a:rPr lang="en-NZ" sz="1200" dirty="0" smtClean="0"/>
                        <a:t>Senior</a:t>
                      </a:r>
                      <a:r>
                        <a:rPr lang="en-NZ" sz="1200" baseline="0" dirty="0" smtClean="0"/>
                        <a:t> Leadership Team and Corporate Centre</a:t>
                      </a:r>
                      <a:endParaRPr lang="en-NZ" sz="1200" dirty="0"/>
                    </a:p>
                  </a:txBody>
                  <a:tcPr/>
                </a:tc>
              </a:tr>
              <a:tr h="677379">
                <a:tc>
                  <a:txBody>
                    <a:bodyPr/>
                    <a:lstStyle/>
                    <a:p>
                      <a:r>
                        <a:rPr lang="en-NZ" sz="1200" dirty="0" smtClean="0"/>
                        <a:t>Four Year Plan</a:t>
                      </a:r>
                      <a:endParaRPr lang="en-NZ"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These provide a medium-term perspective of departments in the context of their longer-term vision, the sector they work with or are responsible for, and how they will get there. </a:t>
                      </a:r>
                    </a:p>
                  </a:txBody>
                  <a:tcPr/>
                </a:tc>
                <a:tc>
                  <a:txBody>
                    <a:bodyPr/>
                    <a:lstStyle/>
                    <a:p>
                      <a:r>
                        <a:rPr lang="en-NZ" sz="1200" dirty="0" smtClean="0"/>
                        <a:t>Annually in </a:t>
                      </a:r>
                      <a:r>
                        <a:rPr lang="en-NZ" sz="1200" dirty="0" smtClean="0"/>
                        <a:t>November</a:t>
                      </a:r>
                      <a:endParaRPr lang="en-NZ" sz="1200" dirty="0"/>
                    </a:p>
                  </a:txBody>
                  <a:tcPr/>
                </a:tc>
                <a:tc>
                  <a:txBody>
                    <a:bodyPr/>
                    <a:lstStyle/>
                    <a:p>
                      <a:r>
                        <a:rPr lang="en-NZ" sz="1200" dirty="0" smtClean="0"/>
                        <a:t>Responsible</a:t>
                      </a:r>
                      <a:r>
                        <a:rPr lang="en-NZ" sz="1200" baseline="0" dirty="0" smtClean="0"/>
                        <a:t> Minister(s) and Senior Leadership Team</a:t>
                      </a:r>
                      <a:endParaRPr lang="en-NZ" sz="1200" dirty="0"/>
                    </a:p>
                  </a:txBody>
                  <a:tcPr/>
                </a:tc>
              </a:tr>
              <a:tr h="1064453">
                <a:tc>
                  <a:txBody>
                    <a:bodyPr/>
                    <a:lstStyle/>
                    <a:p>
                      <a:r>
                        <a:rPr lang="en-NZ" sz="1200" dirty="0" smtClean="0"/>
                        <a:t>Estimates</a:t>
                      </a:r>
                      <a:endParaRPr lang="en-NZ" sz="1200" dirty="0"/>
                    </a:p>
                  </a:txBody>
                  <a:tcPr/>
                </a:tc>
                <a:tc>
                  <a:txBody>
                    <a:bodyPr/>
                    <a:lstStyle/>
                    <a:p>
                      <a:pPr lvl="0"/>
                      <a:r>
                        <a:rPr lang="en-NZ" sz="1200" kern="1200" dirty="0" smtClean="0"/>
                        <a:t>These are a record of Ministers’ spending intentions and how they plan to use the appropriations; and provide the information that Parliament needs to understand the funding sought in appropriation bills, and to set the basis for holding Ministers and departments accountable for their performance.</a:t>
                      </a:r>
                      <a:endParaRPr lang="en-NZ" sz="1200" dirty="0"/>
                    </a:p>
                  </a:txBody>
                  <a:tcPr/>
                </a:tc>
                <a:tc>
                  <a:txBody>
                    <a:bodyPr/>
                    <a:lstStyle/>
                    <a:p>
                      <a:r>
                        <a:rPr lang="en-NZ" sz="1200" dirty="0" smtClean="0"/>
                        <a:t>Annually in May</a:t>
                      </a:r>
                      <a:endParaRPr lang="en-NZ"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dirty="0" smtClean="0"/>
                        <a:t>Parliament and the Public</a:t>
                      </a:r>
                    </a:p>
                    <a:p>
                      <a:endParaRPr lang="en-NZ" sz="1200" dirty="0"/>
                    </a:p>
                  </a:txBody>
                  <a:tcPr/>
                </a:tc>
              </a:tr>
              <a:tr h="677379">
                <a:tc>
                  <a:txBody>
                    <a:bodyPr/>
                    <a:lstStyle/>
                    <a:p>
                      <a:r>
                        <a:rPr lang="en-NZ" sz="1200" dirty="0" smtClean="0"/>
                        <a:t>Annual</a:t>
                      </a:r>
                      <a:r>
                        <a:rPr lang="en-NZ" sz="1200" baseline="0" dirty="0" smtClean="0"/>
                        <a:t> Business Plan / Output Plan</a:t>
                      </a:r>
                      <a:endParaRPr lang="en-NZ" sz="1200" dirty="0"/>
                    </a:p>
                  </a:txBody>
                  <a:tcPr/>
                </a:tc>
                <a:tc>
                  <a:txBody>
                    <a:bodyPr/>
                    <a:lstStyle/>
                    <a:p>
                      <a:r>
                        <a:rPr lang="en-NZ" sz="1200" dirty="0" smtClean="0"/>
                        <a:t>Sets out in</a:t>
                      </a:r>
                      <a:r>
                        <a:rPr lang="en-NZ" sz="1200" baseline="0" dirty="0" smtClean="0"/>
                        <a:t> more detail what the department intends to deliver over the course of the year. </a:t>
                      </a:r>
                    </a:p>
                    <a:p>
                      <a:r>
                        <a:rPr lang="en-NZ" sz="1200" baseline="0" dirty="0" smtClean="0"/>
                        <a:t>Provides the basis for in-year performance monitoring. </a:t>
                      </a:r>
                      <a:endParaRPr lang="en-NZ" sz="1200" dirty="0"/>
                    </a:p>
                  </a:txBody>
                  <a:tcPr/>
                </a:tc>
                <a:tc>
                  <a:txBody>
                    <a:bodyPr/>
                    <a:lstStyle/>
                    <a:p>
                      <a:r>
                        <a:rPr lang="en-NZ" sz="1200" dirty="0" smtClean="0"/>
                        <a:t>Not required but usually produced</a:t>
                      </a:r>
                      <a:r>
                        <a:rPr lang="en-NZ" sz="1200" baseline="0" dirty="0" smtClean="0"/>
                        <a:t> </a:t>
                      </a:r>
                      <a:r>
                        <a:rPr lang="en-NZ" sz="1200" dirty="0" smtClean="0"/>
                        <a:t>annually in June</a:t>
                      </a:r>
                      <a:endParaRPr lang="en-NZ" sz="1200" dirty="0"/>
                    </a:p>
                  </a:txBody>
                  <a:tcPr/>
                </a:tc>
                <a:tc>
                  <a:txBody>
                    <a:bodyPr/>
                    <a:lstStyle/>
                    <a:p>
                      <a:r>
                        <a:rPr lang="en-NZ" sz="1200" dirty="0" smtClean="0"/>
                        <a:t>Minister and Internal Management</a:t>
                      </a:r>
                      <a:endParaRPr lang="en-NZ" sz="1200" dirty="0"/>
                    </a:p>
                  </a:txBody>
                  <a:tcPr/>
                </a:tc>
              </a:tr>
              <a:tr h="870916">
                <a:tc>
                  <a:txBody>
                    <a:bodyPr/>
                    <a:lstStyle/>
                    <a:p>
                      <a:r>
                        <a:rPr lang="en-NZ" sz="1200" dirty="0" smtClean="0"/>
                        <a:t>Annual Report</a:t>
                      </a:r>
                      <a:endParaRPr lang="en-NZ"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How the department discharges its accountability to members of Parliament and the public they represent. It is the key resource for the Responsible Minister and for the financial review of the performance and current operations of each department conducted by select committees.</a:t>
                      </a:r>
                      <a:endParaRPr lang="en-NZ" sz="1200" dirty="0"/>
                    </a:p>
                  </a:txBody>
                  <a:tcPr/>
                </a:tc>
                <a:tc>
                  <a:txBody>
                    <a:bodyPr/>
                    <a:lstStyle/>
                    <a:p>
                      <a:r>
                        <a:rPr lang="en-NZ" sz="1200" dirty="0" smtClean="0"/>
                        <a:t>Annually in October</a:t>
                      </a:r>
                      <a:endParaRPr lang="en-NZ"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dirty="0" smtClean="0"/>
                        <a:t>Parliament and the Public</a:t>
                      </a:r>
                    </a:p>
                    <a:p>
                      <a:endParaRPr lang="en-NZ" sz="12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060" y="404664"/>
            <a:ext cx="8229600" cy="1570186"/>
          </a:xfrm>
        </p:spPr>
        <p:txBody>
          <a:bodyPr>
            <a:noAutofit/>
          </a:bodyPr>
          <a:lstStyle/>
          <a:p>
            <a:r>
              <a:rPr lang="en-NZ" sz="3200" dirty="0" smtClean="0"/>
              <a:t>But at least once a year a senior leadership team </a:t>
            </a:r>
            <a:br>
              <a:rPr lang="en-NZ" sz="3200" dirty="0" smtClean="0"/>
            </a:br>
            <a:r>
              <a:rPr lang="en-NZ" sz="3200" dirty="0" smtClean="0"/>
              <a:t>should step back and review…</a:t>
            </a:r>
            <a:endParaRPr lang="en-NZ" sz="3200" dirty="0"/>
          </a:p>
        </p:txBody>
      </p:sp>
      <p:sp>
        <p:nvSpPr>
          <p:cNvPr id="3" name="Content Placeholder 2"/>
          <p:cNvSpPr>
            <a:spLocks noGrp="1"/>
          </p:cNvSpPr>
          <p:nvPr>
            <p:ph idx="1"/>
          </p:nvPr>
        </p:nvSpPr>
        <p:spPr>
          <a:xfrm>
            <a:off x="440060" y="2132856"/>
            <a:ext cx="8229600" cy="4281339"/>
          </a:xfrm>
        </p:spPr>
        <p:txBody>
          <a:bodyPr>
            <a:normAutofit/>
          </a:bodyPr>
          <a:lstStyle/>
          <a:p>
            <a:r>
              <a:rPr lang="en-NZ" sz="1800" dirty="0" smtClean="0"/>
              <a:t>How have we gone? </a:t>
            </a:r>
          </a:p>
          <a:p>
            <a:r>
              <a:rPr lang="en-NZ" sz="1800" dirty="0" smtClean="0"/>
              <a:t>How are we tracking? Are we still on track?</a:t>
            </a:r>
          </a:p>
          <a:p>
            <a:r>
              <a:rPr lang="en-NZ" sz="1800" dirty="0" smtClean="0"/>
              <a:t>Has anything changed in our external environment?</a:t>
            </a:r>
          </a:p>
          <a:p>
            <a:r>
              <a:rPr lang="en-NZ" sz="1800" dirty="0" smtClean="0"/>
              <a:t>Do we have any new information?</a:t>
            </a:r>
          </a:p>
          <a:p>
            <a:r>
              <a:rPr lang="en-NZ" sz="1800" dirty="0" smtClean="0"/>
              <a:t>Has anything changes in our internal environment?</a:t>
            </a:r>
          </a:p>
          <a:p>
            <a:r>
              <a:rPr lang="en-NZ" sz="1800" dirty="0" smtClean="0"/>
              <a:t>Do our strategic intentions need revising? </a:t>
            </a:r>
            <a:r>
              <a:rPr lang="en-NZ" sz="1800" i="1" dirty="0" smtClean="0"/>
              <a:t>(as per the PFA requirements, this question needs to be kept top of mind as triggers can occur at any time)</a:t>
            </a:r>
          </a:p>
          <a:p>
            <a:r>
              <a:rPr lang="en-NZ" sz="1800" dirty="0" smtClean="0"/>
              <a:t>Does our Four Year Excellence Horizon need revising?</a:t>
            </a:r>
          </a:p>
          <a:p>
            <a:endParaRPr lang="en-NZ" sz="1800" dirty="0" smtClean="0"/>
          </a:p>
          <a:p>
            <a:endParaRPr lang="en-NZ" sz="1800" dirty="0"/>
          </a:p>
          <a:p>
            <a:pPr marL="0" indent="0" algn="ctr">
              <a:buNone/>
            </a:pPr>
            <a:r>
              <a:rPr lang="en-NZ" sz="1800" b="1" dirty="0" smtClean="0"/>
              <a:t>Leading to: </a:t>
            </a:r>
            <a:r>
              <a:rPr lang="en-NZ" sz="1800" dirty="0" smtClean="0"/>
              <a:t>what are our priorities and plan for </a:t>
            </a:r>
          </a:p>
          <a:p>
            <a:pPr marL="0" indent="0" algn="ctr">
              <a:buNone/>
            </a:pPr>
            <a:r>
              <a:rPr lang="en-NZ" sz="1800" dirty="0" smtClean="0"/>
              <a:t>our strategic planning process this year?</a:t>
            </a:r>
            <a:endParaRPr lang="en-NZ" sz="1800" dirty="0"/>
          </a:p>
        </p:txBody>
      </p:sp>
    </p:spTree>
    <p:extLst>
      <p:ext uri="{BB962C8B-B14F-4D97-AF65-F5344CB8AC3E}">
        <p14:creationId xmlns:p14="http://schemas.microsoft.com/office/powerpoint/2010/main" val="913512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8080"/>
            <a:ext cx="8229600" cy="792088"/>
          </a:xfrm>
        </p:spPr>
        <p:txBody>
          <a:bodyPr>
            <a:noAutofit/>
          </a:bodyPr>
          <a:lstStyle/>
          <a:p>
            <a:r>
              <a:rPr lang="en-NZ" sz="3200" dirty="0" smtClean="0"/>
              <a:t>The Performance Improvement Framework </a:t>
            </a:r>
            <a:br>
              <a:rPr lang="en-NZ" sz="3200" dirty="0" smtClean="0"/>
            </a:br>
            <a:r>
              <a:rPr lang="en-NZ" sz="3200" dirty="0" smtClean="0"/>
              <a:t>helps your strategic thinking</a:t>
            </a:r>
            <a:endParaRPr lang="en-NZ" sz="3200" dirty="0"/>
          </a:p>
        </p:txBody>
      </p:sp>
      <p:sp>
        <p:nvSpPr>
          <p:cNvPr id="4" name="TextBox 3"/>
          <p:cNvSpPr txBox="1"/>
          <p:nvPr/>
        </p:nvSpPr>
        <p:spPr>
          <a:xfrm>
            <a:off x="611560" y="1341995"/>
            <a:ext cx="3456384" cy="52322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spcAft>
                <a:spcPts val="1200"/>
              </a:spcAft>
            </a:pPr>
            <a:r>
              <a:rPr lang="en-NZ" sz="1400" b="1" dirty="0" smtClean="0"/>
              <a:t>It helps your Strategy Development: </a:t>
            </a:r>
            <a:endParaRPr lang="en-NZ" sz="1400" b="1" dirty="0"/>
          </a:p>
          <a:p>
            <a:pPr marL="171450" indent="-171450">
              <a:spcAft>
                <a:spcPts val="600"/>
              </a:spcAft>
              <a:buFont typeface="Arial" panose="020B0604020202020204" pitchFamily="34" charset="0"/>
              <a:buChar char="•"/>
            </a:pPr>
            <a:r>
              <a:rPr lang="en-NZ" sz="1400" dirty="0"/>
              <a:t>Reviews using the Performance Improvement Framework help agencies define their near- and medium-term strategy through creation of a </a:t>
            </a:r>
            <a:r>
              <a:rPr lang="en-NZ" sz="1400" b="1" i="1" dirty="0"/>
              <a:t>Four-year </a:t>
            </a:r>
            <a:r>
              <a:rPr lang="en-NZ" sz="1400" b="1" i="1" dirty="0" smtClean="0"/>
              <a:t>Excellence Horizon </a:t>
            </a:r>
          </a:p>
          <a:p>
            <a:pPr marL="171450" indent="-171450">
              <a:spcAft>
                <a:spcPts val="600"/>
              </a:spcAft>
              <a:buFont typeface="Arial" panose="020B0604020202020204" pitchFamily="34" charset="0"/>
              <a:buChar char="•"/>
            </a:pPr>
            <a:r>
              <a:rPr lang="en-NZ" sz="1400" dirty="0" smtClean="0"/>
              <a:t>This describes what an agency’s greatest contribution to New Zealand can be in the next four years</a:t>
            </a:r>
          </a:p>
          <a:p>
            <a:pPr marL="171450" indent="-171450">
              <a:spcAft>
                <a:spcPts val="600"/>
              </a:spcAft>
              <a:buFont typeface="Arial" panose="020B0604020202020204" pitchFamily="34" charset="0"/>
              <a:buChar char="•"/>
            </a:pPr>
            <a:r>
              <a:rPr lang="en-NZ" sz="1400" dirty="0" smtClean="0"/>
              <a:t>The gap between where an agency is in the present and where it hopes to be in four years is its </a:t>
            </a:r>
            <a:r>
              <a:rPr lang="en-NZ" sz="1400" b="1" i="1" dirty="0" smtClean="0"/>
              <a:t>performance challenge </a:t>
            </a:r>
          </a:p>
          <a:p>
            <a:pPr marL="171450" indent="-171450">
              <a:spcAft>
                <a:spcPts val="600"/>
              </a:spcAft>
              <a:buFont typeface="Arial" panose="020B0604020202020204" pitchFamily="34" charset="0"/>
              <a:buChar char="•"/>
            </a:pPr>
            <a:r>
              <a:rPr lang="en-NZ" sz="1400" dirty="0" smtClean="0"/>
              <a:t>From this work, an agency can make strategic choices about where to focus its attention, and the attention of its people</a:t>
            </a:r>
          </a:p>
          <a:p>
            <a:pPr marL="171450" indent="-171450">
              <a:spcAft>
                <a:spcPts val="600"/>
              </a:spcAft>
              <a:buFont typeface="Arial" panose="020B0604020202020204" pitchFamily="34" charset="0"/>
              <a:buChar char="•"/>
            </a:pPr>
            <a:r>
              <a:rPr lang="en-NZ" sz="1400" dirty="0" smtClean="0"/>
              <a:t>The external lens of independent Lead Reviewers can help stretch the thinking of senior leadership teams </a:t>
            </a:r>
          </a:p>
          <a:p>
            <a:pPr marL="171450" indent="-171450">
              <a:spcAft>
                <a:spcPts val="600"/>
              </a:spcAft>
              <a:buFont typeface="Arial" panose="020B0604020202020204" pitchFamily="34" charset="0"/>
              <a:buChar char="•"/>
            </a:pPr>
            <a:r>
              <a:rPr lang="en-NZ" sz="1400" dirty="0" smtClean="0"/>
              <a:t>This will strengthen and support your Four Year Plan</a:t>
            </a:r>
          </a:p>
          <a:p>
            <a:pPr marL="171450" indent="-171450">
              <a:spcAft>
                <a:spcPts val="600"/>
              </a:spcAft>
              <a:buFont typeface="Arial" panose="020B0604020202020204" pitchFamily="34" charset="0"/>
              <a:buChar char="•"/>
            </a:pPr>
            <a:endParaRPr lang="en-NZ" sz="1400" dirty="0"/>
          </a:p>
        </p:txBody>
      </p:sp>
      <p:sp>
        <p:nvSpPr>
          <p:cNvPr id="6" name="TextBox 5"/>
          <p:cNvSpPr txBox="1"/>
          <p:nvPr/>
        </p:nvSpPr>
        <p:spPr>
          <a:xfrm>
            <a:off x="4499992" y="1341995"/>
            <a:ext cx="4032448"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NZ" sz="1400" b="1" dirty="0" smtClean="0"/>
              <a:t>It helps you think about your Customer:</a:t>
            </a:r>
            <a:endParaRPr lang="en-NZ" sz="1400" b="1" dirty="0"/>
          </a:p>
          <a:p>
            <a:r>
              <a:rPr lang="en-NZ" sz="1400" dirty="0"/>
              <a:t>PIF </a:t>
            </a:r>
            <a:r>
              <a:rPr lang="en-NZ" sz="1400" dirty="0" smtClean="0"/>
              <a:t>reviews </a:t>
            </a:r>
            <a:r>
              <a:rPr lang="en-NZ" sz="1400" dirty="0"/>
              <a:t>help agencies orient their thinking around who their customers are, and how they are delivering value to them – and value over </a:t>
            </a:r>
            <a:r>
              <a:rPr lang="en-NZ" sz="1400" dirty="0" smtClean="0"/>
              <a:t>time</a:t>
            </a:r>
            <a:endParaRPr lang="en-NZ" sz="1400" dirty="0"/>
          </a:p>
        </p:txBody>
      </p:sp>
      <p:sp>
        <p:nvSpPr>
          <p:cNvPr id="7" name="TextBox 6"/>
          <p:cNvSpPr txBox="1"/>
          <p:nvPr/>
        </p:nvSpPr>
        <p:spPr>
          <a:xfrm>
            <a:off x="4499992" y="2819757"/>
            <a:ext cx="4032448"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NZ" sz="1400" b="1" dirty="0" smtClean="0"/>
              <a:t>It helps you review your Operating Model:</a:t>
            </a:r>
            <a:endParaRPr lang="en-NZ" sz="1400" b="1" dirty="0"/>
          </a:p>
          <a:p>
            <a:r>
              <a:rPr lang="en-NZ" sz="1400" dirty="0"/>
              <a:t>PIF reviews consider how well an agency has described its operating </a:t>
            </a:r>
            <a:r>
              <a:rPr lang="en-NZ" sz="1400" dirty="0" smtClean="0"/>
              <a:t>model</a:t>
            </a:r>
          </a:p>
          <a:p>
            <a:r>
              <a:rPr lang="en-NZ" sz="1400" i="1" dirty="0" smtClean="0"/>
              <a:t>For more guidance on operating models go to the PIF website: </a:t>
            </a:r>
            <a:r>
              <a:rPr lang="en-NZ" sz="1400" i="1" dirty="0"/>
              <a:t>http://www.ssc.govt.nz/pif</a:t>
            </a:r>
          </a:p>
        </p:txBody>
      </p:sp>
      <p:sp>
        <p:nvSpPr>
          <p:cNvPr id="3" name="TextBox 2"/>
          <p:cNvSpPr txBox="1"/>
          <p:nvPr/>
        </p:nvSpPr>
        <p:spPr>
          <a:xfrm>
            <a:off x="4499992" y="4663870"/>
            <a:ext cx="4032448" cy="1815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lvl="0"/>
            <a:r>
              <a:rPr lang="en-NZ" sz="1400" b="1" dirty="0" smtClean="0"/>
              <a:t>Keep </a:t>
            </a:r>
            <a:r>
              <a:rPr lang="en-NZ" sz="1400" b="1" dirty="0"/>
              <a:t>it </a:t>
            </a:r>
            <a:r>
              <a:rPr lang="en-NZ" sz="1400" b="1" dirty="0" smtClean="0"/>
              <a:t>fresh:</a:t>
            </a:r>
            <a:endParaRPr lang="en-NZ" sz="1400" b="1" dirty="0"/>
          </a:p>
          <a:p>
            <a:r>
              <a:rPr lang="en-NZ" sz="1400" dirty="0" smtClean="0"/>
              <a:t>Strategic planning, like </a:t>
            </a:r>
            <a:r>
              <a:rPr lang="en-NZ" sz="1400" dirty="0"/>
              <a:t>a Four-year Excellence </a:t>
            </a:r>
            <a:r>
              <a:rPr lang="en-NZ" sz="1400" dirty="0" smtClean="0"/>
              <a:t>Horizon,  </a:t>
            </a:r>
            <a:r>
              <a:rPr lang="en-NZ" sz="1400" dirty="0"/>
              <a:t>is not </a:t>
            </a:r>
            <a:r>
              <a:rPr lang="en-NZ" sz="1400" dirty="0" smtClean="0"/>
              <a:t>static –  it </a:t>
            </a:r>
            <a:r>
              <a:rPr lang="en-NZ" sz="1400" dirty="0"/>
              <a:t>will need to be weighed against what’s happening in your environment, and within your organisation. </a:t>
            </a:r>
            <a:endParaRPr lang="en-NZ" sz="1400" dirty="0" smtClean="0"/>
          </a:p>
          <a:p>
            <a:r>
              <a:rPr lang="en-NZ" sz="1400" dirty="0" smtClean="0"/>
              <a:t>Ideally </a:t>
            </a:r>
            <a:r>
              <a:rPr lang="en-NZ" sz="1400" dirty="0"/>
              <a:t>you’d do this </a:t>
            </a:r>
            <a:r>
              <a:rPr lang="en-NZ" sz="1400" b="1" i="1" dirty="0"/>
              <a:t>at least once a year </a:t>
            </a:r>
            <a:r>
              <a:rPr lang="en-NZ" sz="1400" dirty="0"/>
              <a:t>to be sure it is still as relevant as possible to support the performance lift you’re aiming at</a:t>
            </a:r>
          </a:p>
        </p:txBody>
      </p:sp>
    </p:spTree>
    <p:extLst>
      <p:ext uri="{BB962C8B-B14F-4D97-AF65-F5344CB8AC3E}">
        <p14:creationId xmlns:p14="http://schemas.microsoft.com/office/powerpoint/2010/main" val="1596761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cstate="print"/>
          <a:srcRect/>
          <a:stretch>
            <a:fillRect/>
          </a:stretch>
        </p:blipFill>
        <p:spPr bwMode="auto">
          <a:xfrm>
            <a:off x="683568" y="1340768"/>
            <a:ext cx="7919010" cy="5112568"/>
          </a:xfrm>
          <a:prstGeom prst="rect">
            <a:avLst/>
          </a:prstGeom>
          <a:noFill/>
          <a:ln w="9525">
            <a:noFill/>
            <a:miter lim="800000"/>
            <a:headEnd/>
            <a:tailEnd/>
          </a:ln>
        </p:spPr>
      </p:pic>
      <p:sp>
        <p:nvSpPr>
          <p:cNvPr id="5" name="Title 1"/>
          <p:cNvSpPr txBox="1">
            <a:spLocks/>
          </p:cNvSpPr>
          <p:nvPr/>
        </p:nvSpPr>
        <p:spPr>
          <a:xfrm>
            <a:off x="467544" y="188640"/>
            <a:ext cx="8229600" cy="1152128"/>
          </a:xfrm>
          <a:prstGeom prst="rect">
            <a:avLst/>
          </a:prstGeom>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3600" b="0" i="0" u="none" strike="noStrike" kern="1200" cap="none" spc="0" normalizeH="0" baseline="0" noProof="0" dirty="0" smtClean="0">
                <a:ln>
                  <a:noFill/>
                </a:ln>
                <a:solidFill>
                  <a:schemeClr val="tx1"/>
                </a:solidFill>
                <a:effectLst/>
                <a:uLnTx/>
                <a:uFillTx/>
                <a:latin typeface="+mj-lt"/>
                <a:ea typeface="+mj-ea"/>
                <a:cs typeface="+mj-cs"/>
              </a:rPr>
              <a:t>Strategic</a:t>
            </a:r>
            <a:r>
              <a:rPr kumimoji="0" lang="en-NZ" sz="3600" b="0" i="0" u="none" strike="noStrike" kern="1200" cap="none" spc="0" normalizeH="0" noProof="0" dirty="0" smtClean="0">
                <a:ln>
                  <a:noFill/>
                </a:ln>
                <a:solidFill>
                  <a:schemeClr val="tx1"/>
                </a:solidFill>
                <a:effectLst/>
                <a:uLnTx/>
                <a:uFillTx/>
                <a:latin typeface="+mj-lt"/>
                <a:ea typeface="+mj-ea"/>
                <a:cs typeface="+mj-cs"/>
              </a:rPr>
              <a:t> planning covers a number of different time horizons</a:t>
            </a:r>
            <a:endParaRPr kumimoji="0" lang="en-NZ"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1948</Words>
  <Application>Microsoft Office PowerPoint</Application>
  <PresentationFormat>On-screen Show (4:3)</PresentationFormat>
  <Paragraphs>151</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Strategic Planning</vt:lpstr>
      <vt:lpstr>What is Strategic Planning?</vt:lpstr>
      <vt:lpstr>Strategic planning involves having challenging conversations and making decisions</vt:lpstr>
      <vt:lpstr>PowerPoint Presentation</vt:lpstr>
      <vt:lpstr>Strategic planning is a multi-year cycle...</vt:lpstr>
      <vt:lpstr>...which results in a number of products</vt:lpstr>
      <vt:lpstr>But at least once a year a senior leadership team  should step back and review…</vt:lpstr>
      <vt:lpstr>The Performance Improvement Framework  helps your strategic thinking</vt:lpstr>
      <vt:lpstr>PowerPoint Presentation</vt:lpstr>
      <vt:lpstr>Long-term Investment Plans are  strategic plans setting out an agency’s investment journey over the long-term</vt:lpstr>
      <vt:lpstr>Four Year Excellence Horizons:</vt:lpstr>
      <vt:lpstr>Four Year Plans are integrated strategic plans that look out over the medium-term</vt:lpstr>
      <vt:lpstr>What a Four Year Plan looks like can vary  from agency to agency</vt:lpstr>
    </vt:vector>
  </TitlesOfParts>
  <Company>The Treasury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dc:title>
  <dc:creator>Megan Taylor</dc:creator>
  <cp:lastModifiedBy>Megan Taylor [TSY]</cp:lastModifiedBy>
  <cp:revision>89</cp:revision>
  <cp:lastPrinted>2016-07-05T00:11:33Z</cp:lastPrinted>
  <dcterms:created xsi:type="dcterms:W3CDTF">2015-06-15T00:38:32Z</dcterms:created>
  <dcterms:modified xsi:type="dcterms:W3CDTF">2016-07-05T00:31:17Z</dcterms:modified>
</cp:coreProperties>
</file>