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2" r:id="rId2"/>
    <p:sldMasterId id="2147483650" r:id="rId3"/>
    <p:sldMasterId id="2147483660" r:id="rId4"/>
    <p:sldMasterId id="2147483670" r:id="rId5"/>
  </p:sldMasterIdLst>
  <p:notesMasterIdLst>
    <p:notesMasterId r:id="rId27"/>
  </p:notesMasterIdLst>
  <p:sldIdLst>
    <p:sldId id="260" r:id="rId6"/>
    <p:sldId id="273" r:id="rId7"/>
    <p:sldId id="256" r:id="rId8"/>
    <p:sldId id="261" r:id="rId9"/>
    <p:sldId id="262" r:id="rId10"/>
    <p:sldId id="266" r:id="rId11"/>
    <p:sldId id="264" r:id="rId12"/>
    <p:sldId id="279" r:id="rId13"/>
    <p:sldId id="271" r:id="rId14"/>
    <p:sldId id="267" r:id="rId15"/>
    <p:sldId id="272" r:id="rId16"/>
    <p:sldId id="263" r:id="rId17"/>
    <p:sldId id="257" r:id="rId18"/>
    <p:sldId id="268" r:id="rId19"/>
    <p:sldId id="277" r:id="rId20"/>
    <p:sldId id="278" r:id="rId21"/>
    <p:sldId id="276" r:id="rId22"/>
    <p:sldId id="275" r:id="rId23"/>
    <p:sldId id="258" r:id="rId24"/>
    <p:sldId id="280" r:id="rId25"/>
    <p:sldId id="259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65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02538-6537-4078-8B9A-8CD5A10AAEAF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C57DF-077E-4C1A-A971-0F2E84D7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89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taking a test-</a:t>
            </a:r>
            <a:r>
              <a:rPr lang="en-US" baseline="0" dirty="0" smtClean="0"/>
              <a:t> The difference between randomly studying and having a plan- knowing what to study, how to study, how long to study,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57DF-077E-4C1A-A971-0F2E84D7E6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35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Denver did</a:t>
            </a:r>
            <a:r>
              <a:rPr lang="en-US" baseline="0" dirty="0" smtClean="0"/>
              <a:t> a significant amount of strategic planning over the summer which resulted in roster changes designed to help them get back to the Super Bowl and win this time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57DF-077E-4C1A-A971-0F2E84D7E6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02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How does this very fancy, professional term often related to big business and</a:t>
            </a:r>
            <a:r>
              <a:rPr lang="en-US" i="1" baseline="0" dirty="0" smtClean="0"/>
              <a:t> massive corporations</a:t>
            </a:r>
            <a:r>
              <a:rPr lang="en-US" i="1" dirty="0" smtClean="0"/>
              <a:t> relate to you and your organizations?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57DF-077E-4C1A-A971-0F2E84D7E6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64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this true?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57DF-077E-4C1A-A971-0F2E84D7E6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86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57DF-077E-4C1A-A971-0F2E84D7E6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95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 ad</a:t>
            </a:r>
            <a:r>
              <a:rPr lang="en-US" baseline="0" dirty="0" smtClean="0"/>
              <a:t>vice heading into college- how might this apply to strategic planning?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57DF-077E-4C1A-A971-0F2E84D7E6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5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Goals- allows you to accomplish your 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57DF-077E-4C1A-A971-0F2E84D7E6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05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 through the Denver Broncos example of how their strategic planning actually</a:t>
            </a:r>
            <a:r>
              <a:rPr lang="en-US" baseline="0" dirty="0" smtClean="0"/>
              <a:t> played out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57DF-077E-4C1A-A971-0F2E84D7E6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21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Vision- What’s the overall plan?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C57DF-077E-4C1A-A971-0F2E84D7E6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92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5BC779-30DC-42DF-9945-00187E63B91C}" type="datetime1">
              <a:rPr lang="en-US" altLang="en-US"/>
              <a:pPr/>
              <a:t>9/19/2014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0898B-E653-4229-91F4-B75E76A15C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93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F20EA-E417-4FA1-8998-87972713758B}" type="datetime1">
              <a:rPr lang="en-US" altLang="en-US"/>
              <a:pPr/>
              <a:t>9/19/2014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E44BC-A847-4961-99C1-9F11818DA7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808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26911E-CC16-4D1E-9F4F-F5507224ADFE}" type="datetime1">
              <a:rPr lang="en-US" altLang="en-US"/>
              <a:pPr/>
              <a:t>9/19/2014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2F50F-A0FA-42C2-A574-091A05A387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467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606469-5D9A-4B9C-A38D-E011C70F3690}" type="datetime1">
              <a:rPr lang="en-US" altLang="en-US"/>
              <a:pPr/>
              <a:t>9/19/2014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C3E31-E718-4636-9A98-8184F994B2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990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1052F-1C50-4569-9133-77141C70B1A4}" type="datetime1">
              <a:rPr lang="en-US" altLang="en-US"/>
              <a:pPr/>
              <a:t>9/19/2014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C4EF5-3FBC-452B-B20D-CAF838E7F3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621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84149"/>
            <a:ext cx="5486400" cy="334342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CD16BB-26BC-4087-AA27-21F7555AAE40}" type="datetime1">
              <a:rPr lang="en-US" altLang="en-US"/>
              <a:pPr/>
              <a:t>9/19/2014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24212-A2F8-4A70-A41E-7544C4AC2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27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9138" y="2130425"/>
            <a:ext cx="6709062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9138" y="3886200"/>
            <a:ext cx="602326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6F7AFE-56C4-4EF9-BA0D-95E10B7C4C6B}" type="datetime1">
              <a:rPr lang="en-US" altLang="en-US"/>
              <a:pPr/>
              <a:t>9/19/2014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53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0253F"/>
                </a:solidFill>
              </a:defRPr>
            </a:lvl1pPr>
          </a:lstStyle>
          <a:p>
            <a:fld id="{5C33D69A-04D4-445D-9ECB-D65B5EB4BE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59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08" y="274638"/>
            <a:ext cx="698329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08" y="1600200"/>
            <a:ext cx="698329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E2D46C-D213-44C1-9CB3-65C7720D308A}" type="datetime1">
              <a:rPr lang="en-US" altLang="en-US"/>
              <a:pPr/>
              <a:t>9/19/2014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9979B-A229-413F-9555-52A0C2CB7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821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063" y="4406900"/>
            <a:ext cx="68596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5063" y="2906713"/>
            <a:ext cx="685964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6E3396-AC4D-40A3-9BB5-DE48DA20AD34}" type="datetime1">
              <a:rPr lang="en-US" altLang="en-US"/>
              <a:pPr/>
              <a:t>9/19/2014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53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0253F"/>
                </a:solidFill>
              </a:defRPr>
            </a:lvl1pPr>
          </a:lstStyle>
          <a:p>
            <a:fld id="{826D7867-19A3-471F-8885-7128E3C6F0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35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5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40F5F2-34CE-4E7A-B905-10203D7EACF4}" type="datetime1">
              <a:rPr lang="en-US" altLang="en-US"/>
              <a:pPr/>
              <a:t>9/19/2014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EBF57-8244-49EF-8B91-F3E624BB02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69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212FCF-B3E6-4F2C-91FC-BDD09152DF65}" type="datetime1">
              <a:rPr lang="en-US" altLang="en-US"/>
              <a:pPr/>
              <a:t>9/19/2014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2ABFB-F6E2-48AE-B6C0-944B9CAEBD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34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89A08B-499E-4596-A11F-C1AE570055EC}" type="datetime1">
              <a:rPr lang="en-US" altLang="en-US"/>
              <a:pPr/>
              <a:t>9/19/2014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80671-4212-4716-BC2B-402CD4E53A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01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6ED1CD-F73F-4DC3-A2D1-3AE6C859E888}" type="datetime1">
              <a:rPr lang="en-US" altLang="en-US"/>
              <a:pPr/>
              <a:t>9/19/2014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01B64-77A8-46D1-B7A3-9C068F02A0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FA9C6-45A3-4AC3-A01C-CAAF52F45E72}" type="datetime1">
              <a:rPr lang="en-US" altLang="en-US"/>
              <a:pPr/>
              <a:t>9/19/2014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3BBF7-B05D-4427-AC1F-7AA1787E35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86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85281"/>
            <a:ext cx="5486400" cy="344229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55DBD8-99D4-4692-9079-D23D7C2C1BD3}" type="datetime1">
              <a:rPr lang="en-US" altLang="en-US"/>
              <a:pPr/>
              <a:t>9/19/2014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5FF18-7637-4C2A-9ACB-82645DDD96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00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ADE4DA-A2D6-4B02-A145-121A37B2E7B5}" type="datetime1">
              <a:rPr lang="en-US" altLang="en-US"/>
              <a:pPr/>
              <a:t>9/19/2014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7F11A-97DB-423B-9D21-DE042D86CB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29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BackgroundOption2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Blue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ヒラギノ角ゴ Pro W3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ヒラギノ角ゴ Pro W3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ヒラギノ角ゴ Pro W3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ヒラギノ角ゴ Pro W3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PPBackgroundsOpt3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255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68538"/>
            <a:ext cx="82296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0253F"/>
                </a:solidFill>
                <a:latin typeface="Verdana" pitchFamily="34" charset="0"/>
              </a:defRPr>
            </a:lvl1pPr>
          </a:lstStyle>
          <a:p>
            <a:fld id="{CC9B2AE7-6CA3-45E2-8CE3-6C01371076A1}" type="datetime1">
              <a:rPr lang="en-US" altLang="en-US"/>
              <a:pPr/>
              <a:t>9/19/2014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10253F"/>
                </a:solidFill>
                <a:latin typeface="Verdana" pitchFamily="34" charset="0"/>
              </a:defRPr>
            </a:lvl1pPr>
          </a:lstStyle>
          <a:p>
            <a:fld id="{CD0EE3E1-0030-43C9-B40B-FE0C14FB47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PPBackgroundsOpt3C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239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66963"/>
            <a:ext cx="82296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0253F"/>
                </a:solidFill>
                <a:latin typeface="Verdana" pitchFamily="34" charset="0"/>
              </a:defRPr>
            </a:lvl1pPr>
          </a:lstStyle>
          <a:p>
            <a:fld id="{89321108-1252-4756-B50E-C9C45C7C6A4B}" type="datetime1">
              <a:rPr lang="en-US" altLang="en-US"/>
              <a:pPr/>
              <a:t>9/19/2014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253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10253F"/>
                </a:solidFill>
                <a:latin typeface="Verdana" pitchFamily="34" charset="0"/>
              </a:defRPr>
            </a:lvl1pPr>
          </a:lstStyle>
          <a:p>
            <a:fld id="{43D0F216-2CE9-4929-9865-0F90CC2385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fld id="{0BFAAC38-9200-4CD8-BA19-B2D15892FC68}" type="datetime1">
              <a:rPr lang="en-US" altLang="en-US"/>
              <a:pPr/>
              <a:t>9/19/2014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fld id="{69BA3AC7-F19C-41AC-9C52-FBFC7B0A4F9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0487" name="Picture 6" descr="PPBackgroundsOpt3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 bwMode="auto">
          <a:xfrm>
            <a:off x="2053126" y="1669279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Strategic Planning</a:t>
            </a:r>
            <a:br>
              <a:rPr lang="en-US" altLang="en-US" dirty="0" smtClean="0"/>
            </a:br>
            <a:r>
              <a:rPr lang="en-US" altLang="en-US" dirty="0" smtClean="0"/>
              <a:t>and Goal Setting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i="1" dirty="0" smtClean="0"/>
              <a:t>Creating a path </a:t>
            </a:r>
            <a:br>
              <a:rPr lang="en-US" altLang="en-US" i="1" dirty="0" smtClean="0"/>
            </a:br>
            <a:r>
              <a:rPr lang="en-US" altLang="en-US" i="1" dirty="0" smtClean="0"/>
              <a:t>to success</a:t>
            </a:r>
            <a:br>
              <a:rPr lang="en-US" altLang="en-US" i="1" dirty="0" smtClean="0"/>
            </a:br>
            <a:r>
              <a:rPr lang="en-US" altLang="en-US" i="1" dirty="0" smtClean="0"/>
              <a:t/>
            </a:r>
            <a:br>
              <a:rPr lang="en-US" altLang="en-US" i="1" dirty="0" smtClean="0"/>
            </a:br>
            <a:r>
              <a:rPr lang="en-US" altLang="en-US" i="1" dirty="0" smtClean="0">
                <a:latin typeface="Baskerville Old Face" panose="02020602080505020303" pitchFamily="18" charset="0"/>
              </a:rPr>
              <a:t>Carl Caceres</a:t>
            </a:r>
            <a:endParaRPr lang="en-US" altLang="en-US" i="1" dirty="0" smtClean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“Remember where you came from and where you want to go”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0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54650" y="1316156"/>
            <a:ext cx="7370748" cy="4898876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 order to answer those questions you need to have context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Know</a:t>
            </a:r>
            <a:r>
              <a:rPr lang="en-US" dirty="0" smtClean="0">
                <a:solidFill>
                  <a:schemeClr val="tx1"/>
                </a:solidFill>
              </a:rPr>
              <a:t> who the group was before you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The mission will provide that or remind you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914400" lvl="3" indent="-51435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Revisit the </a:t>
            </a:r>
            <a:r>
              <a:rPr lang="en-US" sz="2800" dirty="0" smtClean="0">
                <a:solidFill>
                  <a:schemeClr val="tx1"/>
                </a:solidFill>
              </a:rPr>
              <a:t>vision</a:t>
            </a:r>
          </a:p>
          <a:p>
            <a:pPr marL="1371600" lvl="4" indent="-514350" algn="l"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tx1"/>
                </a:solidFill>
              </a:rPr>
              <a:t>What did they previously set out to do? </a:t>
            </a:r>
          </a:p>
          <a:p>
            <a:pPr marL="1371600" lvl="4" indent="-514350" algn="l"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tx1"/>
                </a:solidFill>
              </a:rPr>
              <a:t> Were they successful?</a:t>
            </a:r>
          </a:p>
          <a:p>
            <a:pPr marL="914400" lvl="3" indent="-514350" algn="l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tx1"/>
              </a:solidFill>
            </a:endParaRPr>
          </a:p>
          <a:p>
            <a:pPr marL="1714500" lvl="3" indent="-342900" algn="l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06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883" y="2276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Mission, Vision, Goals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71" y="1268680"/>
            <a:ext cx="8336422" cy="4414273"/>
          </a:xfrm>
        </p:spPr>
        <p:txBody>
          <a:bodyPr/>
          <a:lstStyle/>
          <a:p>
            <a:r>
              <a:rPr lang="en-US" dirty="0" smtClean="0"/>
              <a:t>Mission- Explains why your group exists and what you want to do </a:t>
            </a:r>
            <a:r>
              <a:rPr lang="en-US" i="1" dirty="0" smtClean="0"/>
              <a:t>(where you came from)</a:t>
            </a:r>
          </a:p>
          <a:p>
            <a:endParaRPr lang="en-US" dirty="0" smtClean="0"/>
          </a:p>
          <a:p>
            <a:r>
              <a:rPr lang="en-US" dirty="0" smtClean="0"/>
              <a:t>Vision-  Ideally, how do you intend to live out that mission (</a:t>
            </a:r>
            <a:r>
              <a:rPr lang="en-US" i="1" dirty="0" smtClean="0"/>
              <a:t>where you want to go, how do you get there?)</a:t>
            </a:r>
          </a:p>
          <a:p>
            <a:endParaRPr lang="en-US" dirty="0" smtClean="0"/>
          </a:p>
          <a:p>
            <a:r>
              <a:rPr lang="en-US" dirty="0" smtClean="0"/>
              <a:t>Goals- Desired results (what specifically gets you there)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33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80" y="1158489"/>
            <a:ext cx="6566828" cy="56995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2749" y="-7439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928" y="1395634"/>
            <a:ext cx="7140011" cy="3911303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Goals address the question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“How do you intend to live out your mission and execute your vision?”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Gives you structure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Provides a path, a roadmap to success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78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7049"/>
            <a:ext cx="82296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Help you accomplish your mission, keep you on track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31" y="2939531"/>
            <a:ext cx="6288538" cy="3759200"/>
          </a:xfrm>
        </p:spPr>
      </p:pic>
      <p:sp>
        <p:nvSpPr>
          <p:cNvPr id="5" name="TextBox 4"/>
          <p:cNvSpPr txBox="1"/>
          <p:nvPr/>
        </p:nvSpPr>
        <p:spPr>
          <a:xfrm>
            <a:off x="1427731" y="188007"/>
            <a:ext cx="6947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S.M.A.R.T.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Goals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0515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043" y="-663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Creating SMART goals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3719"/>
            <a:ext cx="9182235" cy="3467289"/>
          </a:xfrm>
        </p:spPr>
      </p:pic>
    </p:spTree>
    <p:extLst>
      <p:ext uri="{BB962C8B-B14F-4D97-AF65-F5344CB8AC3E}">
        <p14:creationId xmlns:p14="http://schemas.microsoft.com/office/powerpoint/2010/main" val="628177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2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Timeline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6447"/>
            <a:ext cx="8229600" cy="3759200"/>
          </a:xfrm>
        </p:spPr>
        <p:txBody>
          <a:bodyPr/>
          <a:lstStyle/>
          <a:p>
            <a:r>
              <a:rPr lang="en-US" dirty="0" smtClean="0"/>
              <a:t>Why is setting a timeline important?</a:t>
            </a:r>
          </a:p>
          <a:p>
            <a:endParaRPr lang="en-US" dirty="0"/>
          </a:p>
          <a:p>
            <a:r>
              <a:rPr lang="en-US" dirty="0" smtClean="0"/>
              <a:t>What might that look like for your organization?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633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409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Who Strategically Plans?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286" y="1452562"/>
            <a:ext cx="8332149" cy="4546585"/>
          </a:xfrm>
        </p:spPr>
        <p:txBody>
          <a:bodyPr/>
          <a:lstStyle/>
          <a:p>
            <a:r>
              <a:rPr lang="en-US" dirty="0" smtClean="0"/>
              <a:t>Executive board drives the way </a:t>
            </a:r>
          </a:p>
          <a:p>
            <a:pPr lvl="1"/>
            <a:r>
              <a:rPr lang="en-US" dirty="0" smtClean="0"/>
              <a:t>Adviser is in a consulting role</a:t>
            </a:r>
          </a:p>
          <a:p>
            <a:endParaRPr lang="en-US" dirty="0" smtClean="0"/>
          </a:p>
          <a:p>
            <a:r>
              <a:rPr lang="en-US" dirty="0" smtClean="0"/>
              <a:t>Collaborative Effort</a:t>
            </a:r>
          </a:p>
          <a:p>
            <a:endParaRPr lang="en-US" dirty="0" smtClean="0"/>
          </a:p>
          <a:p>
            <a:r>
              <a:rPr lang="en-US" dirty="0" smtClean="0"/>
              <a:t>Buy-in must be consistent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85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221942" y="1406894"/>
            <a:ext cx="8922058" cy="5535444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Open up clear channels of communication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Provide context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Live your organization’s values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Be more prepared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Accomplish your goals* or at least be in a better position to be </a:t>
            </a:r>
            <a:r>
              <a:rPr lang="en-US" sz="2800" dirty="0" err="1" smtClean="0">
                <a:solidFill>
                  <a:schemeClr val="tx1"/>
                </a:solidFill>
              </a:rPr>
              <a:t>succesful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Allow your team to trust the people and the process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6626" name="Title 3"/>
          <p:cNvSpPr>
            <a:spLocks noGrp="1"/>
          </p:cNvSpPr>
          <p:nvPr>
            <p:ph type="ctrTitle" idx="4294967295"/>
          </p:nvPr>
        </p:nvSpPr>
        <p:spPr>
          <a:xfrm>
            <a:off x="2435225" y="122238"/>
            <a:ext cx="6708775" cy="1470025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If you strategically plan you will:</a:t>
            </a:r>
            <a:endParaRPr lang="en-US" alt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26127" y="1695636"/>
            <a:ext cx="8362765" cy="3613211"/>
          </a:xfrm>
        </p:spPr>
        <p:txBody>
          <a:bodyPr/>
          <a:lstStyle/>
          <a:p>
            <a:r>
              <a:rPr lang="en-US" dirty="0" smtClean="0"/>
              <a:t>“A person without a plan is a person about to fail.”</a:t>
            </a:r>
            <a:br>
              <a:rPr lang="en-US" dirty="0" smtClean="0"/>
            </a:br>
            <a:r>
              <a:rPr lang="en-US" dirty="0" smtClean="0"/>
              <a:t>“An organization without a plan is ________.”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02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65047" y="-257453"/>
            <a:ext cx="5839257" cy="925097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bg1"/>
                </a:solidFill>
              </a:rPr>
              <a:t>Living our Jesuit Mission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3111" y="1191827"/>
            <a:ext cx="8856601" cy="550193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Strategic Planning is part of </a:t>
            </a:r>
            <a:r>
              <a:rPr lang="en-US" i="1" dirty="0" err="1" smtClean="0"/>
              <a:t>Magis</a:t>
            </a:r>
            <a:r>
              <a:rPr lang="en-US" i="1" dirty="0" smtClean="0"/>
              <a:t> </a:t>
            </a:r>
          </a:p>
          <a:p>
            <a:pPr lvl="1"/>
            <a:r>
              <a:rPr lang="en-US" dirty="0" smtClean="0"/>
              <a:t>Living Greater</a:t>
            </a:r>
          </a:p>
          <a:p>
            <a:pPr lvl="1"/>
            <a:r>
              <a:rPr lang="en-US" dirty="0" smtClean="0"/>
              <a:t>Continuous improvement</a:t>
            </a:r>
            <a:endParaRPr lang="en-US" dirty="0"/>
          </a:p>
          <a:p>
            <a:endParaRPr lang="en-US" sz="2800" dirty="0" smtClean="0"/>
          </a:p>
          <a:p>
            <a:r>
              <a:rPr lang="en-US" sz="2800" dirty="0" smtClean="0"/>
              <a:t>“Continuously </a:t>
            </a:r>
            <a:r>
              <a:rPr lang="en-US" sz="2800" dirty="0"/>
              <a:t>striving for one’s full potential and utilizing God given gifts and talents.  Encouraging other to be more.  Consistently being willing to </a:t>
            </a:r>
            <a:r>
              <a:rPr lang="en-US" sz="2800" b="1" dirty="0" smtClean="0"/>
              <a:t>improve.”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96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ctrTitle"/>
          </p:nvPr>
        </p:nvSpPr>
        <p:spPr>
          <a:xfrm>
            <a:off x="1933486" y="-134286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Strategic Planning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0645" y="1510469"/>
            <a:ext cx="8490247" cy="4052844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Complex Definition  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An organization’s process of defining its strategy, </a:t>
            </a:r>
            <a:r>
              <a:rPr lang="en-US" dirty="0">
                <a:solidFill>
                  <a:schemeClr val="tx1"/>
                </a:solidFill>
              </a:rPr>
              <a:t>or direction, and </a:t>
            </a:r>
            <a:r>
              <a:rPr lang="en-US" dirty="0" smtClean="0">
                <a:solidFill>
                  <a:schemeClr val="tx1"/>
                </a:solidFill>
              </a:rPr>
              <a:t>making decisions </a:t>
            </a:r>
            <a:r>
              <a:rPr lang="en-US" dirty="0">
                <a:solidFill>
                  <a:schemeClr val="tx1"/>
                </a:solidFill>
              </a:rPr>
              <a:t>on allocating its resources to pursue this strategy</a:t>
            </a:r>
            <a:r>
              <a:rPr lang="en-US" dirty="0" smtClean="0">
                <a:solidFill>
                  <a:schemeClr val="tx1"/>
                </a:solidFill>
              </a:rPr>
              <a:t>.  It </a:t>
            </a:r>
            <a:r>
              <a:rPr lang="en-US" dirty="0">
                <a:solidFill>
                  <a:schemeClr val="tx1"/>
                </a:solidFill>
              </a:rPr>
              <a:t>may also extend to control mechanisms for guiding the implementation of the strategy.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i="1" dirty="0" err="1" smtClean="0">
                <a:solidFill>
                  <a:schemeClr val="tx1"/>
                </a:solidFill>
              </a:rPr>
              <a:t>Mintzberg</a:t>
            </a:r>
            <a:r>
              <a:rPr lang="en-US" sz="2400" i="1" dirty="0">
                <a:solidFill>
                  <a:schemeClr val="tx1"/>
                </a:solidFill>
              </a:rPr>
              <a:t>, Henry and, Quinn, James Brian (1996). </a:t>
            </a:r>
            <a:r>
              <a:rPr lang="en-US" sz="2400" i="1" dirty="0" smtClean="0">
                <a:solidFill>
                  <a:schemeClr val="tx1"/>
                </a:solidFill>
              </a:rPr>
              <a:t>The Strategy Process: Concepts, Contexts, Cases.  Prentice </a:t>
            </a:r>
            <a:r>
              <a:rPr lang="en-US" sz="2400" i="1" dirty="0">
                <a:solidFill>
                  <a:schemeClr val="tx1"/>
                </a:solidFill>
              </a:rPr>
              <a:t>Hall. </a:t>
            </a:r>
            <a:endParaRPr lang="en-US" sz="2400" i="1" dirty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 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458" y="290558"/>
            <a:ext cx="7328019" cy="68970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Strategic Planning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Simplified Definition</a:t>
            </a:r>
            <a:endParaRPr lang="en-US" dirty="0" smtClean="0"/>
          </a:p>
          <a:p>
            <a:pPr lvl="1"/>
            <a:r>
              <a:rPr lang="en-US" dirty="0" smtClean="0"/>
              <a:t>Intentionally thinking about where the organization is going and how it is going to get there while considering the context and environment (which often includes a budget).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952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883" y="-8582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Strategic Planning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Definition</a:t>
            </a:r>
          </a:p>
          <a:p>
            <a:pPr lvl="1"/>
            <a:r>
              <a:rPr lang="en-US" dirty="0" smtClean="0"/>
              <a:t>Making it a priority to think about how you want your organization to function considering the  given budget and the time, talent and number of members in the group.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5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ctrTitle"/>
          </p:nvPr>
        </p:nvSpPr>
        <p:spPr>
          <a:xfrm>
            <a:off x="1933486" y="-134286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bg1"/>
                </a:solidFill>
              </a:rPr>
              <a:t>Strategic Planning Today </a:t>
            </a:r>
            <a:endParaRPr lang="en-US" altLang="en-US" sz="3600" dirty="0" smtClean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0645" y="1510468"/>
            <a:ext cx="8592798" cy="4958697"/>
          </a:xfrm>
        </p:spPr>
        <p:txBody>
          <a:bodyPr/>
          <a:lstStyle/>
          <a:p>
            <a:pPr algn="l" eaLnBrk="1" hangingPunct="1">
              <a:buFont typeface="Arial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Quick contemporary example of how strategic planning is not simply a theoretical concept:  </a:t>
            </a:r>
          </a:p>
          <a:p>
            <a:pPr algn="l" eaLnBrk="1" hangingPunct="1">
              <a:buFont typeface="Arial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l" eaLnBrk="1" hangingPunct="1">
              <a:buFont typeface="Arial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Ex: The Denver Broncos (professional football team, losers of the most recent Super Bowl by a significant margin)</a:t>
            </a:r>
          </a:p>
          <a:p>
            <a:pPr algn="l" eaLnBrk="1" hangingPunct="1">
              <a:buFont typeface="Arial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l" eaLnBrk="1" hangingPunct="1">
              <a:buFont typeface="Arial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l" eaLnBrk="1" hangingPunct="1">
              <a:buFont typeface="Arial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l" eaLnBrk="1" hangingPunct="1">
              <a:buFont typeface="Arial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38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534" y="-17462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Why Strategically Plan?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196" y="1345592"/>
            <a:ext cx="8229600" cy="3857625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Preparation! </a:t>
            </a:r>
          </a:p>
          <a:p>
            <a:pPr marL="742950" lvl="2" indent="-342900"/>
            <a:r>
              <a:rPr lang="en-US" dirty="0" smtClean="0"/>
              <a:t>Why do sports teams watch film?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Credibility </a:t>
            </a:r>
          </a:p>
          <a:p>
            <a:pPr marL="742950" lvl="2" indent="-342900"/>
            <a:r>
              <a:rPr lang="en-US" dirty="0" smtClean="0"/>
              <a:t>Even if you fall short of your goals, you can demonstrate it was not from lack of effort or internal problems</a:t>
            </a: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Success </a:t>
            </a:r>
          </a:p>
          <a:p>
            <a:pPr marL="742950" lvl="2" indent="-342900"/>
            <a:r>
              <a:rPr lang="en-US" dirty="0" smtClean="0"/>
              <a:t>Meet your goals, do better, IMPROVE</a:t>
            </a:r>
          </a:p>
          <a:p>
            <a:pPr marL="742950" lvl="2" indent="-342900"/>
            <a:r>
              <a:rPr lang="en-US" dirty="0" smtClean="0"/>
              <a:t>Businesses use strategic planning to turn a profit, to do better, to improve </a:t>
            </a:r>
          </a:p>
          <a:p>
            <a:pPr marL="742950" lvl="2" indent="-342900"/>
            <a:r>
              <a:rPr lang="en-US" dirty="0" smtClean="0"/>
              <a:t>Meet your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62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608" y="3167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Rule of 7 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4336"/>
            <a:ext cx="8229600" cy="3857625"/>
          </a:xfrm>
        </p:spPr>
        <p:txBody>
          <a:bodyPr/>
          <a:lstStyle/>
          <a:p>
            <a:r>
              <a:rPr lang="en-US" dirty="0" smtClean="0"/>
              <a:t>Prior</a:t>
            </a:r>
          </a:p>
          <a:p>
            <a:r>
              <a:rPr lang="en-US" dirty="0" smtClean="0"/>
              <a:t>Proper </a:t>
            </a:r>
          </a:p>
          <a:p>
            <a:r>
              <a:rPr lang="en-US" dirty="0" smtClean="0"/>
              <a:t>Planning </a:t>
            </a:r>
          </a:p>
          <a:p>
            <a:r>
              <a:rPr lang="en-US" dirty="0" smtClean="0"/>
              <a:t>Prevents </a:t>
            </a:r>
          </a:p>
          <a:p>
            <a:r>
              <a:rPr lang="en-US" dirty="0" smtClean="0"/>
              <a:t>Pathetic </a:t>
            </a:r>
          </a:p>
          <a:p>
            <a:r>
              <a:rPr lang="en-US" dirty="0" smtClean="0"/>
              <a:t>Poor </a:t>
            </a:r>
          </a:p>
          <a:p>
            <a:r>
              <a:rPr lang="en-US" dirty="0" smtClean="0"/>
              <a:t>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340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508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Consider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299" y="2263894"/>
            <a:ext cx="8229600" cy="4371545"/>
          </a:xfrm>
        </p:spPr>
        <p:txBody>
          <a:bodyPr/>
          <a:lstStyle/>
          <a:p>
            <a:r>
              <a:rPr lang="en-US" dirty="0" smtClean="0"/>
              <a:t>Who are you as a group? </a:t>
            </a:r>
          </a:p>
          <a:p>
            <a:endParaRPr lang="en-US" dirty="0"/>
          </a:p>
          <a:p>
            <a:r>
              <a:rPr lang="en-US" dirty="0" smtClean="0"/>
              <a:t>Who do you want to become as a group?</a:t>
            </a:r>
          </a:p>
          <a:p>
            <a:endParaRPr lang="en-US" dirty="0" smtClean="0"/>
          </a:p>
          <a:p>
            <a:r>
              <a:rPr lang="en-US" dirty="0" smtClean="0"/>
              <a:t>How do you get there?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39221"/>
      </p:ext>
    </p:extLst>
  </p:cSld>
  <p:clrMapOvr>
    <a:masterClrMapping/>
  </p:clrMapOvr>
</p:sld>
</file>

<file path=ppt/theme/theme1.xml><?xml version="1.0" encoding="utf-8"?>
<a:theme xmlns:a="http://schemas.openxmlformats.org/drawingml/2006/main" name="XU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XUPowerpoint</Template>
  <TotalTime>125</TotalTime>
  <Words>699</Words>
  <Application>Microsoft Office PowerPoint</Application>
  <PresentationFormat>On-screen Show (4:3)</PresentationFormat>
  <Paragraphs>106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Lucida Grande</vt:lpstr>
      <vt:lpstr>ヒラギノ角ゴ Pro W3</vt:lpstr>
      <vt:lpstr>Calibri</vt:lpstr>
      <vt:lpstr>Arial</vt:lpstr>
      <vt:lpstr>Verdana</vt:lpstr>
      <vt:lpstr>XUPowerpoint</vt:lpstr>
      <vt:lpstr>1_Office Theme</vt:lpstr>
      <vt:lpstr>2_Office Theme</vt:lpstr>
      <vt:lpstr>3_Office Theme</vt:lpstr>
      <vt:lpstr>4_Office Theme</vt:lpstr>
      <vt:lpstr>Strategic Planning and Goal Setting  Creating a path  to success  Carl Caceres</vt:lpstr>
      <vt:lpstr>“A person without a plan is a person about to fail.” “An organization without a plan is ________.”</vt:lpstr>
      <vt:lpstr>Strategic Planning</vt:lpstr>
      <vt:lpstr>Strategic Planning</vt:lpstr>
      <vt:lpstr>Strategic Planning</vt:lpstr>
      <vt:lpstr>Strategic Planning Today </vt:lpstr>
      <vt:lpstr>Why Strategically Plan?</vt:lpstr>
      <vt:lpstr>The Rule of 7 Ps</vt:lpstr>
      <vt:lpstr>Consider </vt:lpstr>
      <vt:lpstr>“Remember where you came from and where you want to go”</vt:lpstr>
      <vt:lpstr>PowerPoint Presentation</vt:lpstr>
      <vt:lpstr>Mission, Vision, Goals</vt:lpstr>
      <vt:lpstr>PowerPoint Presentation</vt:lpstr>
      <vt:lpstr>Goals</vt:lpstr>
      <vt:lpstr> Help you accomplish your mission, keep you on track </vt:lpstr>
      <vt:lpstr>Creating SMART goals</vt:lpstr>
      <vt:lpstr>Timeline</vt:lpstr>
      <vt:lpstr>Who Strategically Plans?</vt:lpstr>
      <vt:lpstr>If you strategically plan you will:</vt:lpstr>
      <vt:lpstr> Living our Jesuit Mission</vt:lpstr>
      <vt:lpstr>PowerPoint Presentation</vt:lpstr>
    </vt:vector>
  </TitlesOfParts>
  <Company>Xavier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Planning and Goal Setting</dc:title>
  <dc:creator>xuinstaller</dc:creator>
  <cp:lastModifiedBy>xuinstaller</cp:lastModifiedBy>
  <cp:revision>14</cp:revision>
  <dcterms:created xsi:type="dcterms:W3CDTF">2014-09-19T19:23:57Z</dcterms:created>
  <dcterms:modified xsi:type="dcterms:W3CDTF">2014-09-19T21:29:09Z</dcterms:modified>
</cp:coreProperties>
</file>