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8" r:id="rId14"/>
    <p:sldId id="279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drawings/_rels/vmlDrawing3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8.bin"/><Relationship Id="rId1" Type="http://schemas.microsoft.com/office/2006/relationships/legacyDiagramText" Target="legacyDiagramText7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E44029-0FF1-4861-9AE8-AFC456F31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13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1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02B04-50C3-4DBA-818A-73A1A54F9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1C68A-2691-4F23-9A4D-AF6520BF1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CA8A1F-EF33-409A-88C3-BC239BBC0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6EFDF8-0ECB-4269-ADC2-B85E4070E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7645A-C636-4BC0-A30A-DD1DE9DBF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37C0E-9ED2-4653-9463-AB6FA30AC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35C45-65CB-43F9-86C6-BAC14C1CA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1EF36-D7D7-4686-94B5-8EE8597FA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2FF85-1920-45DF-8234-0DCC23F17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C7B42-05A4-45D0-99DD-47366BC12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030D5-B195-4144-AE52-557196710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069F1-B5E3-4857-BB06-628733BF6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ED90240-56F9-4659-BBCC-475B62BCA7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Transactional, Charismatic and Transformational Leadership.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What leaders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Charismatic Leadership Characteristics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Charismatic leaders high in </a:t>
            </a:r>
          </a:p>
          <a:p>
            <a:pPr lvl="1"/>
            <a:r>
              <a:rPr lang="en-US" sz="3400"/>
              <a:t> Dominance</a:t>
            </a:r>
          </a:p>
          <a:p>
            <a:pPr lvl="1"/>
            <a:r>
              <a:rPr lang="en-US" sz="3400"/>
              <a:t>Self confidence</a:t>
            </a:r>
          </a:p>
          <a:p>
            <a:pPr lvl="1"/>
            <a:r>
              <a:rPr lang="en-US" sz="3400"/>
              <a:t>Need for influence</a:t>
            </a:r>
          </a:p>
          <a:p>
            <a:pPr lvl="1"/>
            <a:r>
              <a:rPr lang="en-US" sz="3400"/>
              <a:t>Belief in own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Charismatic Leadership Behaviors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Goal Articulation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 transcendent goal inspires a movement - I have a dream</a:t>
            </a:r>
          </a:p>
          <a:p>
            <a:pPr>
              <a:lnSpc>
                <a:spcPct val="90000"/>
              </a:lnSpc>
            </a:pPr>
            <a:r>
              <a:rPr lang="en-US" sz="2000"/>
              <a:t>Personal Image Building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Behaviors that create impression of competence/success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Prove his competence to the followers</a:t>
            </a:r>
          </a:p>
          <a:p>
            <a:pPr>
              <a:lnSpc>
                <a:spcPct val="90000"/>
              </a:lnSpc>
            </a:pPr>
            <a:r>
              <a:rPr lang="en-US" sz="2000"/>
              <a:t>Leader role modeling of value system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Gandhi models self sacrificing behavior of non violence</a:t>
            </a:r>
          </a:p>
          <a:p>
            <a:pPr>
              <a:lnSpc>
                <a:spcPct val="90000"/>
              </a:lnSpc>
            </a:pPr>
            <a:r>
              <a:rPr lang="en-US" sz="2000"/>
              <a:t>Leader motive arousal behavior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Message inspires needs in the followers that are needed to complete the task.  (message of love=needs for affiliation=required for bringing together Hindu/Moslems/Christians)</a:t>
            </a:r>
          </a:p>
          <a:p>
            <a:pPr>
              <a:lnSpc>
                <a:spcPct val="90000"/>
              </a:lnSpc>
            </a:pPr>
            <a:r>
              <a:rPr lang="en-US" sz="2000"/>
              <a:t>Leader communication of high performance expectations of, and confidence in, followers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Follower Behaviors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Characteristics and behaviors of the charismatic leader encourage behaviors in the followers</a:t>
            </a:r>
          </a:p>
          <a:p>
            <a:r>
              <a:rPr lang="en-US"/>
              <a:t>Trust, loyalty, unquestioning acceptance, obedience to the leader</a:t>
            </a:r>
          </a:p>
          <a:p>
            <a:r>
              <a:rPr lang="en-US"/>
              <a:t>Emulation of leader’s value system </a:t>
            </a:r>
          </a:p>
          <a:p>
            <a:r>
              <a:rPr lang="en-US"/>
              <a:t>Acceptance by followers of challenging goals</a:t>
            </a:r>
          </a:p>
          <a:p>
            <a:r>
              <a:rPr lang="en-US"/>
              <a:t>Enhanced self esteem and performance expectations by the followers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Result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follower performance if the behavior is appropriate to the task being accomplished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838"/>
            <a:ext cx="6400800" cy="630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Leader-Follower Relationships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Transactional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Leadership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Classical management</a:t>
            </a:r>
          </a:p>
          <a:p>
            <a:pPr>
              <a:lnSpc>
                <a:spcPct val="90000"/>
              </a:lnSpc>
            </a:pPr>
            <a:r>
              <a:rPr lang="en-US"/>
              <a:t>Focus on the leader and the follower</a:t>
            </a:r>
          </a:p>
          <a:p>
            <a:pPr>
              <a:lnSpc>
                <a:spcPct val="90000"/>
              </a:lnSpc>
            </a:pPr>
            <a:r>
              <a:rPr lang="en-US"/>
              <a:t>Transaction </a:t>
            </a:r>
          </a:p>
          <a:p>
            <a:pPr lvl="1">
              <a:lnSpc>
                <a:spcPct val="90000"/>
              </a:lnSpc>
            </a:pPr>
            <a:r>
              <a:rPr lang="en-US"/>
              <a:t>Work for pay</a:t>
            </a:r>
          </a:p>
          <a:p>
            <a:pPr lvl="1">
              <a:lnSpc>
                <a:spcPct val="90000"/>
              </a:lnSpc>
            </a:pPr>
            <a:r>
              <a:rPr lang="en-US"/>
              <a:t>Work for psychological benefits (status, recognition or esteem)</a:t>
            </a:r>
          </a:p>
          <a:p>
            <a:pPr>
              <a:lnSpc>
                <a:spcPct val="90000"/>
              </a:lnSpc>
            </a:pPr>
            <a:r>
              <a:rPr lang="en-US"/>
              <a:t>Requires appropriate role behavior</a:t>
            </a:r>
          </a:p>
          <a:p>
            <a:pPr>
              <a:lnSpc>
                <a:spcPct val="90000"/>
              </a:lnSpc>
            </a:pPr>
            <a:r>
              <a:rPr lang="en-US"/>
              <a:t>Requires clear goals and appropriate instructions</a:t>
            </a:r>
          </a:p>
          <a:p>
            <a:pPr>
              <a:lnSpc>
                <a:spcPct val="90000"/>
              </a:lnSpc>
            </a:pPr>
            <a:r>
              <a:rPr lang="en-US"/>
              <a:t>Transactional leadership focuses on the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Transactional Leadership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Puts leaders and followers on opposite sides.</a:t>
            </a:r>
          </a:p>
          <a:p>
            <a:r>
              <a:rPr lang="en-US"/>
              <a:t>Ebb and flow of power and reward depending on follower performance.</a:t>
            </a:r>
          </a:p>
          <a:p>
            <a:pPr lvl="1"/>
            <a:r>
              <a:rPr lang="en-US"/>
              <a:t>High task performance=power and rewards to the follower.</a:t>
            </a:r>
          </a:p>
          <a:p>
            <a:pPr lvl="1"/>
            <a:r>
              <a:rPr lang="en-US"/>
              <a:t>Low task performance=Leader exercises legitimate and coercive power.</a:t>
            </a:r>
          </a:p>
          <a:p>
            <a:r>
              <a:rPr lang="en-US"/>
              <a:t>Promotes “game-playing”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Transactional Leadership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3200"/>
            <a:ext cx="7772400" cy="1143000"/>
          </a:xfrm>
        </p:spPr>
        <p:txBody>
          <a:bodyPr/>
          <a:lstStyle/>
          <a:p>
            <a:r>
              <a:rPr lang="en-US"/>
              <a:t>Transformational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Charisma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quality of a leader that makes many people want to follow.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Transformational leadership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Transforms the environment and the people in it</a:t>
            </a:r>
          </a:p>
          <a:p>
            <a:r>
              <a:rPr lang="en-US" sz="2400"/>
              <a:t>Focuses on building an appropriate context and on enhancing the relationships of people within the system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724400" y="2286000"/>
            <a:ext cx="4191000" cy="434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9" name="Diagram 5"/>
          <p:cNvGraphicFramePr>
            <a:graphicFrameLocks/>
          </p:cNvGraphicFramePr>
          <p:nvPr>
            <p:ph sz="half" idx="2"/>
          </p:nvPr>
        </p:nvGraphicFramePr>
        <p:xfrm>
          <a:off x="4876800" y="1600200"/>
          <a:ext cx="4038600" cy="4572000"/>
        </p:xfrm>
        <a:graphic>
          <a:graphicData uri="http://schemas.openxmlformats.org/drawingml/2006/compatibility">
            <com:legacyDrawing xmlns:com="http://schemas.openxmlformats.org/drawingml/2006/compatibility" spid="_x0000_s21509"/>
          </a:graphicData>
        </a:graphic>
      </p:graphicFrame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56388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Transforming the culture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 can be trusted</a:t>
            </a:r>
          </a:p>
          <a:p>
            <a:r>
              <a:rPr lang="en-US"/>
              <a:t>Everyone has a contribution to make</a:t>
            </a:r>
          </a:p>
          <a:p>
            <a:r>
              <a:rPr lang="en-US"/>
              <a:t>Complex problems should be handled at the lowest level</a:t>
            </a:r>
          </a:p>
          <a:p>
            <a:r>
              <a:rPr lang="en-US"/>
              <a:t>Norms are flexable adapting to changing environment</a:t>
            </a:r>
          </a:p>
          <a:p>
            <a:r>
              <a:rPr lang="en-US"/>
              <a:t>Superiors are coaches, mentors,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Transforming the leader’s behavior</a:t>
            </a:r>
            <a:r>
              <a:rPr lang="en-US" b="1" u="sng"/>
              <a:t/>
            </a:r>
            <a:br>
              <a:rPr lang="en-US" b="1" u="sng"/>
            </a:br>
            <a:endParaRPr lang="en-US" sz="25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  <a:p>
            <a:r>
              <a:rPr lang="en-US" sz="1800" b="1" u="sng"/>
              <a:t>Identifying and articulating a vision</a:t>
            </a:r>
            <a:r>
              <a:rPr lang="en-US" sz="1800"/>
              <a:t>‑Behavior on the part of the leader aimed at identifying new opportunities for his or her unit/division/company, and developing, articulating, and inspiring others with his or her vision of the future.</a:t>
            </a:r>
            <a:endParaRPr lang="en-US" sz="1800" b="1" u="sng"/>
          </a:p>
          <a:p>
            <a:r>
              <a:rPr lang="en-US" sz="1800" b="1" u="sng"/>
              <a:t>Providing an appropriate model</a:t>
            </a:r>
            <a:r>
              <a:rPr lang="en-US" sz="1800"/>
              <a:t>‑Behavior on the part of the leader that sets an example for employees to follow that is consistent with the values the leader espouses.</a:t>
            </a:r>
          </a:p>
          <a:p>
            <a:endParaRPr lang="en-US" sz="1800"/>
          </a:p>
          <a:p>
            <a:r>
              <a:rPr lang="en-US" sz="1800" b="1" u="sng"/>
              <a:t>Fostering the acceptance of group goals</a:t>
            </a:r>
            <a:r>
              <a:rPr lang="en-US" sz="1800"/>
              <a:t>‑Behavior on the part of the leader aimed at promoting cooperation among employees and getting them to work together toward a common goal.</a:t>
            </a:r>
          </a:p>
          <a:p>
            <a:endParaRPr lang="en-US" sz="1800"/>
          </a:p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Transforming the leader’s behavior</a:t>
            </a:r>
            <a:r>
              <a:rPr lang="en-US" b="1" u="sng"/>
              <a:t/>
            </a:r>
            <a:br>
              <a:rPr lang="en-US" b="1" u="sng"/>
            </a:br>
            <a:endParaRPr lang="en-US" b="1" u="sng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u="sng"/>
              <a:t>High performance expectations</a:t>
            </a:r>
            <a:r>
              <a:rPr lang="en-US" sz="1800"/>
              <a:t>‑Behavior that demonstrates the leader's expectations for excellence, quality, and/or high performance on the part of followers.</a:t>
            </a:r>
          </a:p>
          <a:p>
            <a:endParaRPr lang="en-US" sz="1800"/>
          </a:p>
          <a:p>
            <a:r>
              <a:rPr lang="en-US" sz="1800" b="1" u="sng"/>
              <a:t>Providing individualized support</a:t>
            </a:r>
            <a:r>
              <a:rPr lang="en-US" sz="1800"/>
              <a:t>‑Behavior on the part of the leader that indicates that he/she respects followers and is concerned about their personal feelings and needs.</a:t>
            </a:r>
          </a:p>
          <a:p>
            <a:endParaRPr lang="en-US" sz="1800"/>
          </a:p>
          <a:p>
            <a:r>
              <a:rPr lang="en-US" sz="1800" b="1" u="sng"/>
              <a:t>Intellectual stimulation</a:t>
            </a:r>
            <a:r>
              <a:rPr lang="en-US" sz="1800"/>
              <a:t>‑Behavior on the part of the leader that challenges followers to re‑examine some of their assumptions about their work and rethink how it can be performed.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38400"/>
            <a:ext cx="7924800" cy="2362200"/>
          </a:xfrm>
        </p:spPr>
        <p:txBody>
          <a:bodyPr/>
          <a:lstStyle/>
          <a:p>
            <a:r>
              <a:rPr lang="en-US"/>
              <a:t>What is your leadership style-Transactional or transformational?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514600"/>
            <a:ext cx="7772400" cy="1143000"/>
          </a:xfrm>
        </p:spPr>
        <p:txBody>
          <a:bodyPr/>
          <a:lstStyle/>
          <a:p>
            <a:r>
              <a:rPr lang="en-US" sz="3800"/>
              <a:t>Charismatic leadership involves the use of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ability to influence people to do things.</a:t>
            </a:r>
          </a:p>
          <a:p>
            <a:r>
              <a:rPr lang="en-US"/>
              <a:t>Five types of power</a:t>
            </a:r>
          </a:p>
          <a:p>
            <a:pPr lvl="1"/>
            <a:r>
              <a:rPr lang="en-US"/>
              <a:t>Coercive – based on punishment</a:t>
            </a:r>
          </a:p>
          <a:p>
            <a:pPr lvl="1"/>
            <a:r>
              <a:rPr lang="en-US"/>
              <a:t>Reward – Based on rewards</a:t>
            </a:r>
          </a:p>
          <a:p>
            <a:pPr lvl="1"/>
            <a:r>
              <a:rPr lang="en-US"/>
              <a:t>Legitimate –Based on a role </a:t>
            </a:r>
          </a:p>
          <a:p>
            <a:pPr lvl="1"/>
            <a:r>
              <a:rPr lang="en-US"/>
              <a:t>Expert – Based on needed knowledge</a:t>
            </a:r>
          </a:p>
          <a:p>
            <a:pPr lvl="1"/>
            <a:r>
              <a:rPr lang="en-US"/>
              <a:t>Referent – based on charisma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Halpert’s dimensions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Charisma combines power with task orientation</a:t>
            </a:r>
          </a:p>
          <a:p>
            <a:pPr lvl="1"/>
            <a:r>
              <a:rPr lang="en-US"/>
              <a:t>Referent Power</a:t>
            </a:r>
          </a:p>
          <a:p>
            <a:pPr lvl="1"/>
            <a:r>
              <a:rPr lang="en-US"/>
              <a:t>Expert Power</a:t>
            </a:r>
          </a:p>
          <a:p>
            <a:pPr lvl="1"/>
            <a:r>
              <a:rPr lang="en-US"/>
              <a:t>Job or task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of power by leaders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Socialized Charisma</a:t>
            </a:r>
          </a:p>
          <a:p>
            <a:pPr lvl="1"/>
            <a:r>
              <a:rPr lang="en-US"/>
              <a:t>Power for social good</a:t>
            </a:r>
          </a:p>
          <a:p>
            <a:r>
              <a:rPr lang="en-US"/>
              <a:t>Personalized charisma</a:t>
            </a:r>
          </a:p>
          <a:p>
            <a:pPr lvl="1"/>
            <a:r>
              <a:rPr lang="en-US"/>
              <a:t>Power for personal benefit</a:t>
            </a:r>
          </a:p>
          <a:p>
            <a:r>
              <a:rPr lang="en-US"/>
              <a:t>Office holder Charisma</a:t>
            </a:r>
          </a:p>
          <a:p>
            <a:pPr lvl="1"/>
            <a:r>
              <a:rPr lang="en-US"/>
              <a:t>Combines legitimate power with task needs</a:t>
            </a:r>
          </a:p>
          <a:p>
            <a:r>
              <a:rPr lang="en-US"/>
              <a:t>Personal charisma</a:t>
            </a:r>
          </a:p>
          <a:p>
            <a:pPr lvl="1"/>
            <a:r>
              <a:rPr lang="en-US"/>
              <a:t>Use referent power to lead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Leadership from a systemic and sociological perspective</a:t>
            </a:r>
          </a:p>
        </p:txBody>
      </p:sp>
      <p:graphicFrame>
        <p:nvGraphicFramePr>
          <p:cNvPr id="14339" name="Diagram 3"/>
          <p:cNvGraphicFramePr>
            <a:graphicFrameLocks/>
          </p:cNvGraphicFramePr>
          <p:nvPr>
            <p:ph idx="1"/>
          </p:nvPr>
        </p:nvGraphicFramePr>
        <p:xfrm>
          <a:off x="914400" y="1617663"/>
          <a:ext cx="7772400" cy="4495800"/>
        </p:xfrm>
        <a:graphic>
          <a:graphicData uri="http://schemas.openxmlformats.org/drawingml/2006/compatibility">
            <com:legacyDrawing xmlns:com="http://schemas.openxmlformats.org/drawingml/2006/compatibility" spid="_x0000_s1433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828800" y="3886200"/>
            <a:ext cx="19812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Leadership from a systemic and sociological perspective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Leaders and followers form a social system of relationships</a:t>
            </a:r>
          </a:p>
          <a:p>
            <a:r>
              <a:rPr lang="en-US" sz="2400"/>
              <a:t>Interact within a context </a:t>
            </a:r>
          </a:p>
          <a:p>
            <a:endParaRPr lang="en-US" sz="2400"/>
          </a:p>
        </p:txBody>
      </p:sp>
      <p:graphicFrame>
        <p:nvGraphicFramePr>
          <p:cNvPr id="15365" name="Diagram 5"/>
          <p:cNvGraphicFramePr>
            <a:graphicFrameLocks/>
          </p:cNvGraphicFramePr>
          <p:nvPr>
            <p:ph sz="quarter" idx="2"/>
          </p:nvPr>
        </p:nvGraphicFramePr>
        <p:xfrm>
          <a:off x="4876800" y="1627188"/>
          <a:ext cx="3810000" cy="2133600"/>
        </p:xfrm>
        <a:graphic>
          <a:graphicData uri="http://schemas.openxmlformats.org/drawingml/2006/compatibility">
            <com:legacyDrawing xmlns:com="http://schemas.openxmlformats.org/drawingml/2006/compatibility" spid="_x0000_s15365"/>
          </a:graphicData>
        </a:graphic>
      </p:graphicFrame>
      <p:graphicFrame>
        <p:nvGraphicFramePr>
          <p:cNvPr id="15371" name="Diagram 11"/>
          <p:cNvGraphicFramePr>
            <a:graphicFrameLocks/>
          </p:cNvGraphicFramePr>
          <p:nvPr>
            <p:ph sz="quarter" idx="3"/>
          </p:nvPr>
        </p:nvGraphicFramePr>
        <p:xfrm>
          <a:off x="990600" y="3657600"/>
          <a:ext cx="3962400" cy="2286000"/>
        </p:xfrm>
        <a:graphic>
          <a:graphicData uri="http://schemas.openxmlformats.org/drawingml/2006/compatibility">
            <com:legacyDrawing xmlns:com="http://schemas.openxmlformats.org/drawingml/2006/compatibility" spid="_x0000_s15371"/>
          </a:graphicData>
        </a:graphic>
      </p:graphicFrame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133600" y="5410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Charismatic Leadership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Combines what the leader does (behavior) with what the leader is (characteristics)</a:t>
            </a:r>
          </a:p>
          <a:p>
            <a:r>
              <a:rPr lang="en-US" sz="3600"/>
              <a:t>Focus on the relationship between the leader and the followers.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89</TotalTime>
  <Words>700</Words>
  <Application>Microsoft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Layers</vt:lpstr>
      <vt:lpstr>Transactional, Charismatic and Transformational Leadership.</vt:lpstr>
      <vt:lpstr>Charisma</vt:lpstr>
      <vt:lpstr>Charismatic leadership involves the use of power</vt:lpstr>
      <vt:lpstr>Power</vt:lpstr>
      <vt:lpstr>Halpert’s dimensions</vt:lpstr>
      <vt:lpstr>Use of power by leaders</vt:lpstr>
      <vt:lpstr>Leadership from a systemic and sociological perspective</vt:lpstr>
      <vt:lpstr>Leadership from a systemic and sociological perspective</vt:lpstr>
      <vt:lpstr>Charismatic Leadership</vt:lpstr>
      <vt:lpstr>Charismatic Leadership Characteristics</vt:lpstr>
      <vt:lpstr>Charismatic Leadership Behaviors</vt:lpstr>
      <vt:lpstr>Follower Behaviors</vt:lpstr>
      <vt:lpstr>The Result </vt:lpstr>
      <vt:lpstr>Slide 14</vt:lpstr>
      <vt:lpstr>Leader-Follower Relationships</vt:lpstr>
      <vt:lpstr>Transactional Leadership </vt:lpstr>
      <vt:lpstr>Transactional Leadership</vt:lpstr>
      <vt:lpstr>Transactional Leadership</vt:lpstr>
      <vt:lpstr>Transformational Leadership</vt:lpstr>
      <vt:lpstr>Transformational leadership </vt:lpstr>
      <vt:lpstr>Transforming the culture</vt:lpstr>
      <vt:lpstr>Transforming the leader’s behavior </vt:lpstr>
      <vt:lpstr>Transforming the leader’s behavior </vt:lpstr>
      <vt:lpstr>What is your leadership style-Transactional or transformational?</vt:lpstr>
    </vt:vector>
  </TitlesOfParts>
  <Company>Profitability Specialists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and Transformational Leadership.</dc:title>
  <dc:creator>Jim Katzenstein</dc:creator>
  <cp:lastModifiedBy>Toshiba</cp:lastModifiedBy>
  <cp:revision>3</cp:revision>
  <dcterms:created xsi:type="dcterms:W3CDTF">2003-02-22T16:53:43Z</dcterms:created>
  <dcterms:modified xsi:type="dcterms:W3CDTF">2011-12-03T02:27:10Z</dcterms:modified>
</cp:coreProperties>
</file>