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70" r:id="rId2"/>
    <p:sldId id="258" r:id="rId3"/>
    <p:sldId id="259" r:id="rId4"/>
    <p:sldId id="260" r:id="rId5"/>
    <p:sldId id="271" r:id="rId6"/>
    <p:sldId id="263" r:id="rId7"/>
    <p:sldId id="264" r:id="rId8"/>
    <p:sldId id="265" r:id="rId9"/>
    <p:sldId id="266" r:id="rId10"/>
    <p:sldId id="267" r:id="rId11"/>
    <p:sldId id="268"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086" autoAdjust="0"/>
  </p:normalViewPr>
  <p:slideViewPr>
    <p:cSldViewPr snapToGrid="0" snapToObjects="1">
      <p:cViewPr>
        <p:scale>
          <a:sx n="100" d="100"/>
          <a:sy n="100" d="100"/>
        </p:scale>
        <p:origin x="-1848" y="-34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B5AEAD-4659-8A4B-827D-72620DFD1059}" type="datetimeFigureOut">
              <a:rPr lang="en-US" smtClean="0"/>
              <a:t>15-11-13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936B7-EED3-3A45-AE40-1990C9E5522F}" type="slidenum">
              <a:rPr lang="en-US" smtClean="0"/>
              <a:t>‹#›</a:t>
            </a:fld>
            <a:endParaRPr lang="en-US"/>
          </a:p>
        </p:txBody>
      </p:sp>
    </p:spTree>
    <p:extLst>
      <p:ext uri="{BB962C8B-B14F-4D97-AF65-F5344CB8AC3E}">
        <p14:creationId xmlns:p14="http://schemas.microsoft.com/office/powerpoint/2010/main" val="24408626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10"/>
          </p:nvPr>
        </p:nvSpPr>
        <p:spPr/>
        <p:txBody>
          <a:bodyPr/>
          <a:lstStyle/>
          <a:p>
            <a:fld id="{F3308474-94B1-4088-B005-012CEBD9C450}" type="slidenum">
              <a:rPr lang="en-CA" smtClean="0"/>
              <a:t>2</a:t>
            </a:fld>
            <a:endParaRPr lang="en-CA"/>
          </a:p>
        </p:txBody>
      </p:sp>
    </p:spTree>
    <p:extLst>
      <p:ext uri="{BB962C8B-B14F-4D97-AF65-F5344CB8AC3E}">
        <p14:creationId xmlns:p14="http://schemas.microsoft.com/office/powerpoint/2010/main" val="1415007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smtClean="0"/>
              <a:t>Led</a:t>
            </a:r>
            <a:r>
              <a:rPr lang="en-CA" baseline="0" dirty="0" smtClean="0"/>
              <a:t> Zeppelin rose to dominate 1970s rock music because each member of the band brought something unique to the whole. Students need to approach collaboration with that same mindset.</a:t>
            </a:r>
            <a:endParaRPr lang="en-CA" dirty="0"/>
          </a:p>
        </p:txBody>
      </p:sp>
      <p:sp>
        <p:nvSpPr>
          <p:cNvPr id="4" name="Slide Number Placeholder 3"/>
          <p:cNvSpPr>
            <a:spLocks noGrp="1"/>
          </p:cNvSpPr>
          <p:nvPr>
            <p:ph type="sldNum" sz="quarter" idx="10"/>
          </p:nvPr>
        </p:nvSpPr>
        <p:spPr/>
        <p:txBody>
          <a:bodyPr/>
          <a:lstStyle/>
          <a:p>
            <a:fld id="{F3308474-94B1-4088-B005-012CEBD9C450}" type="slidenum">
              <a:rPr lang="en-CA" smtClean="0"/>
              <a:t>11</a:t>
            </a:fld>
            <a:endParaRPr lang="en-CA"/>
          </a:p>
        </p:txBody>
      </p:sp>
    </p:spTree>
    <p:extLst>
      <p:ext uri="{BB962C8B-B14F-4D97-AF65-F5344CB8AC3E}">
        <p14:creationId xmlns:p14="http://schemas.microsoft.com/office/powerpoint/2010/main" val="3062466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10"/>
          </p:nvPr>
        </p:nvSpPr>
        <p:spPr/>
        <p:txBody>
          <a:bodyPr/>
          <a:lstStyle/>
          <a:p>
            <a:fld id="{F3308474-94B1-4088-B005-012CEBD9C450}" type="slidenum">
              <a:rPr lang="en-CA" smtClean="0"/>
              <a:t>3</a:t>
            </a:fld>
            <a:endParaRPr lang="en-CA"/>
          </a:p>
        </p:txBody>
      </p:sp>
    </p:spTree>
    <p:extLst>
      <p:ext uri="{BB962C8B-B14F-4D97-AF65-F5344CB8AC3E}">
        <p14:creationId xmlns:p14="http://schemas.microsoft.com/office/powerpoint/2010/main" val="1415007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10"/>
          </p:nvPr>
        </p:nvSpPr>
        <p:spPr/>
        <p:txBody>
          <a:bodyPr/>
          <a:lstStyle/>
          <a:p>
            <a:fld id="{F3308474-94B1-4088-B005-012CEBD9C450}" type="slidenum">
              <a:rPr lang="en-CA" smtClean="0"/>
              <a:t>4</a:t>
            </a:fld>
            <a:endParaRPr lang="en-CA"/>
          </a:p>
        </p:txBody>
      </p:sp>
    </p:spTree>
    <p:extLst>
      <p:ext uri="{BB962C8B-B14F-4D97-AF65-F5344CB8AC3E}">
        <p14:creationId xmlns:p14="http://schemas.microsoft.com/office/powerpoint/2010/main" val="1415007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14434E0-A1A9-764E-9CB4-7C344CE3739A}" type="slidenum">
              <a:rPr lang="en-US" smtClean="0"/>
              <a:t>5</a:t>
            </a:fld>
            <a:endParaRPr lang="en-US"/>
          </a:p>
        </p:txBody>
      </p:sp>
    </p:spTree>
    <p:extLst>
      <p:ext uri="{BB962C8B-B14F-4D97-AF65-F5344CB8AC3E}">
        <p14:creationId xmlns:p14="http://schemas.microsoft.com/office/powerpoint/2010/main" val="2940602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Context:</a:t>
            </a:r>
            <a:r>
              <a:rPr lang="en-US" dirty="0" smtClean="0"/>
              <a:t> These</a:t>
            </a:r>
            <a:r>
              <a:rPr lang="en-US" baseline="0" dirty="0" smtClean="0"/>
              <a:t> three “personal brands” were identified by Steve Blank as the essential, complementary roles needed in an innovative </a:t>
            </a:r>
            <a:r>
              <a:rPr lang="en-US" baseline="0" dirty="0" smtClean="0"/>
              <a:t>startup </a:t>
            </a:r>
            <a:r>
              <a:rPr lang="en-US" baseline="0" dirty="0" smtClean="0"/>
              <a:t>team.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Task:</a:t>
            </a:r>
            <a:r>
              <a:rPr lang="en-US" b="0" baseline="0" dirty="0" smtClean="0"/>
              <a:t> Each student spends 60 seconds considering which of these “brands” best describes them.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On the </a:t>
            </a:r>
            <a:r>
              <a:rPr lang="en-US" b="0" i="1" baseline="0" dirty="0" smtClean="0"/>
              <a:t>Personal Branding</a:t>
            </a:r>
            <a:r>
              <a:rPr lang="en-US" b="0" baseline="0" dirty="0" smtClean="0"/>
              <a:t> handout, have students note the brand they identify with the most (the handout can be found in the Entrepreneurial Thinking Toolki</a:t>
            </a:r>
            <a:r>
              <a:rPr lang="en-US" b="0" u="none" baseline="0" dirty="0" smtClean="0"/>
              <a:t>t)</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Give each student either a green, blue or red sticker, depending on which brand they identify with the most</a:t>
            </a:r>
            <a:endParaRPr lang="en-US" b="0" baseline="0" dirty="0" smtClean="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baseline="0" dirty="0" smtClean="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smtClean="0"/>
              <a:t>Hint:</a:t>
            </a:r>
            <a:r>
              <a:rPr lang="en-US" b="0" baseline="0" dirty="0" smtClean="0"/>
              <a:t> After students have made their decision, survey the room to see which personal brands were most and least common. If there is a significant lack of one of the brands. point out that, because it is scarce, this brand is highly valuable. Then point out that we often adopt different brands depending on needs of the context we work in. Some students may therefore wish to change their stated brand based on what the market is telling them is valuable.</a:t>
            </a:r>
            <a:endParaRPr lang="en-US" b="1" baseline="0" dirty="0" smtClean="0"/>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baseline="0" dirty="0" smtClean="0"/>
          </a:p>
        </p:txBody>
      </p:sp>
      <p:sp>
        <p:nvSpPr>
          <p:cNvPr id="4" name="Slide Number Placeholder 3"/>
          <p:cNvSpPr>
            <a:spLocks noGrp="1"/>
          </p:cNvSpPr>
          <p:nvPr>
            <p:ph type="sldNum" sz="quarter" idx="10"/>
          </p:nvPr>
        </p:nvSpPr>
        <p:spPr/>
        <p:txBody>
          <a:bodyPr/>
          <a:lstStyle/>
          <a:p>
            <a:fld id="{914434E0-A1A9-764E-9CB4-7C344CE3739A}" type="slidenum">
              <a:rPr lang="en-US" smtClean="0"/>
              <a:t>6</a:t>
            </a:fld>
            <a:endParaRPr lang="en-US"/>
          </a:p>
        </p:txBody>
      </p:sp>
    </p:spTree>
    <p:extLst>
      <p:ext uri="{BB962C8B-B14F-4D97-AF65-F5344CB8AC3E}">
        <p14:creationId xmlns:p14="http://schemas.microsoft.com/office/powerpoint/2010/main" val="3399648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baseline="0" dirty="0" smtClean="0"/>
              <a:t>Have students record both sentences on the “Personal Branding” handout. </a:t>
            </a:r>
            <a:endParaRPr lang="en-US" b="0" dirty="0"/>
          </a:p>
        </p:txBody>
      </p:sp>
      <p:sp>
        <p:nvSpPr>
          <p:cNvPr id="4" name="Slide Number Placeholder 3"/>
          <p:cNvSpPr>
            <a:spLocks noGrp="1"/>
          </p:cNvSpPr>
          <p:nvPr>
            <p:ph type="sldNum" sz="quarter" idx="10"/>
          </p:nvPr>
        </p:nvSpPr>
        <p:spPr/>
        <p:txBody>
          <a:bodyPr/>
          <a:lstStyle/>
          <a:p>
            <a:fld id="{914434E0-A1A9-764E-9CB4-7C344CE3739A}" type="slidenum">
              <a:rPr lang="en-US" smtClean="0"/>
              <a:t>7</a:t>
            </a:fld>
            <a:endParaRPr lang="en-US"/>
          </a:p>
        </p:txBody>
      </p:sp>
    </p:spTree>
    <p:extLst>
      <p:ext uri="{BB962C8B-B14F-4D97-AF65-F5344CB8AC3E}">
        <p14:creationId xmlns:p14="http://schemas.microsoft.com/office/powerpoint/2010/main" val="2646883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baseline="0" dirty="0" smtClean="0"/>
              <a:t>Handout:</a:t>
            </a:r>
            <a:r>
              <a:rPr lang="en-US" b="0" baseline="0" dirty="0" smtClean="0"/>
              <a:t> “Using Your Personal Brand to Form Groups”—which can be found in the same area of the Entrepreneurial Thinking Toolkit as this PowerPoint deck.</a:t>
            </a:r>
            <a:endParaRPr lang="en-CA" dirty="0"/>
          </a:p>
        </p:txBody>
      </p:sp>
      <p:sp>
        <p:nvSpPr>
          <p:cNvPr id="4" name="Slide Number Placeholder 3"/>
          <p:cNvSpPr>
            <a:spLocks noGrp="1"/>
          </p:cNvSpPr>
          <p:nvPr>
            <p:ph type="sldNum" sz="quarter" idx="10"/>
          </p:nvPr>
        </p:nvSpPr>
        <p:spPr/>
        <p:txBody>
          <a:bodyPr/>
          <a:lstStyle/>
          <a:p>
            <a:fld id="{B7B2FA02-E10C-436E-BF9F-940F96076665}" type="slidenum">
              <a:rPr lang="en-CA" smtClean="0"/>
              <a:t>8</a:t>
            </a:fld>
            <a:endParaRPr lang="en-CA"/>
          </a:p>
        </p:txBody>
      </p:sp>
    </p:spTree>
    <p:extLst>
      <p:ext uri="{BB962C8B-B14F-4D97-AF65-F5344CB8AC3E}">
        <p14:creationId xmlns:p14="http://schemas.microsoft.com/office/powerpoint/2010/main" val="3512661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smtClean="0"/>
              <a:t>A pivot is a “change in strategy without a change in vision.”</a:t>
            </a:r>
            <a:r>
              <a:rPr lang="en-CA" baseline="0" dirty="0" smtClean="0"/>
              <a:t> Entrepreneurial people are constantly pivoting the language they use to describe themselves in order to better communicate their value to potential collaborators. </a:t>
            </a:r>
            <a:endParaRPr lang="en-CA" dirty="0" smtClean="0"/>
          </a:p>
          <a:p>
            <a:endParaRPr lang="en-CA" dirty="0" smtClean="0"/>
          </a:p>
          <a:p>
            <a:r>
              <a:rPr lang="en-CA" dirty="0" smtClean="0"/>
              <a:t>Based on your experiences with the activity so far, what could</a:t>
            </a:r>
            <a:r>
              <a:rPr lang="en-CA" baseline="0" dirty="0" smtClean="0"/>
              <a:t> you do to improve how you present your personal brand? For example:</a:t>
            </a:r>
          </a:p>
          <a:p>
            <a:pPr marL="628650" lvl="1" indent="-171450">
              <a:buFont typeface="Arial"/>
              <a:buChar char="•"/>
            </a:pPr>
            <a:r>
              <a:rPr lang="en-CA" baseline="0" dirty="0" smtClean="0"/>
              <a:t>Perhaps you’re a hacker rather than a hustler?</a:t>
            </a:r>
          </a:p>
          <a:p>
            <a:pPr marL="628650" lvl="1" indent="-171450">
              <a:buFont typeface="Arial"/>
              <a:buChar char="•"/>
            </a:pPr>
            <a:r>
              <a:rPr lang="en-CA" baseline="0" dirty="0" smtClean="0"/>
              <a:t>Maybe you need to change some of the words you use to describe yourself?</a:t>
            </a:r>
          </a:p>
          <a:p>
            <a:pPr marL="628650" lvl="1" indent="-171450">
              <a:buFont typeface="Arial"/>
              <a:buChar char="•"/>
            </a:pPr>
            <a:r>
              <a:rPr lang="en-CA" baseline="0" dirty="0" smtClean="0"/>
              <a:t>Perhaps you need more or different evidence to support and explain your brand?</a:t>
            </a:r>
          </a:p>
        </p:txBody>
      </p:sp>
      <p:sp>
        <p:nvSpPr>
          <p:cNvPr id="4" name="Slide Number Placeholder 3"/>
          <p:cNvSpPr>
            <a:spLocks noGrp="1"/>
          </p:cNvSpPr>
          <p:nvPr>
            <p:ph type="sldNum" sz="quarter" idx="10"/>
          </p:nvPr>
        </p:nvSpPr>
        <p:spPr/>
        <p:txBody>
          <a:bodyPr/>
          <a:lstStyle/>
          <a:p>
            <a:fld id="{F3308474-94B1-4088-B005-012CEBD9C450}" type="slidenum">
              <a:rPr lang="en-CA" smtClean="0"/>
              <a:t>9</a:t>
            </a:fld>
            <a:endParaRPr lang="en-CA"/>
          </a:p>
        </p:txBody>
      </p:sp>
    </p:spTree>
    <p:extLst>
      <p:ext uri="{BB962C8B-B14F-4D97-AF65-F5344CB8AC3E}">
        <p14:creationId xmlns:p14="http://schemas.microsoft.com/office/powerpoint/2010/main" val="3108962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7B2FA02-E10C-436E-BF9F-940F96076665}" type="slidenum">
              <a:rPr lang="en-CA" smtClean="0"/>
              <a:t>10</a:t>
            </a:fld>
            <a:endParaRPr lang="en-CA"/>
          </a:p>
        </p:txBody>
      </p:sp>
    </p:spTree>
    <p:extLst>
      <p:ext uri="{BB962C8B-B14F-4D97-AF65-F5344CB8AC3E}">
        <p14:creationId xmlns:p14="http://schemas.microsoft.com/office/powerpoint/2010/main" val="2303313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75FAB3-B047-004B-9C88-483D9654ACF3}" type="datetimeFigureOut">
              <a:rPr lang="en-US" smtClean="0"/>
              <a:t>15-11-13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62368-018F-A44C-8FE6-1C988BFF4A91}" type="slidenum">
              <a:rPr lang="en-US" smtClean="0"/>
              <a:t>‹#›</a:t>
            </a:fld>
            <a:endParaRPr lang="en-US"/>
          </a:p>
        </p:txBody>
      </p:sp>
    </p:spTree>
    <p:extLst>
      <p:ext uri="{BB962C8B-B14F-4D97-AF65-F5344CB8AC3E}">
        <p14:creationId xmlns:p14="http://schemas.microsoft.com/office/powerpoint/2010/main" val="4009076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5FAB3-B047-004B-9C88-483D9654ACF3}" type="datetimeFigureOut">
              <a:rPr lang="en-US" smtClean="0"/>
              <a:t>15-11-13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62368-018F-A44C-8FE6-1C988BFF4A91}" type="slidenum">
              <a:rPr lang="en-US" smtClean="0"/>
              <a:t>‹#›</a:t>
            </a:fld>
            <a:endParaRPr lang="en-US"/>
          </a:p>
        </p:txBody>
      </p:sp>
    </p:spTree>
    <p:extLst>
      <p:ext uri="{BB962C8B-B14F-4D97-AF65-F5344CB8AC3E}">
        <p14:creationId xmlns:p14="http://schemas.microsoft.com/office/powerpoint/2010/main" val="1231008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5FAB3-B047-004B-9C88-483D9654ACF3}" type="datetimeFigureOut">
              <a:rPr lang="en-US" smtClean="0"/>
              <a:t>15-11-13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62368-018F-A44C-8FE6-1C988BFF4A91}" type="slidenum">
              <a:rPr lang="en-US" smtClean="0"/>
              <a:t>‹#›</a:t>
            </a:fld>
            <a:endParaRPr lang="en-US"/>
          </a:p>
        </p:txBody>
      </p:sp>
    </p:spTree>
    <p:extLst>
      <p:ext uri="{BB962C8B-B14F-4D97-AF65-F5344CB8AC3E}">
        <p14:creationId xmlns:p14="http://schemas.microsoft.com/office/powerpoint/2010/main" val="1454431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5FAB3-B047-004B-9C88-483D9654ACF3}" type="datetimeFigureOut">
              <a:rPr lang="en-US" smtClean="0"/>
              <a:t>15-11-13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62368-018F-A44C-8FE6-1C988BFF4A91}" type="slidenum">
              <a:rPr lang="en-US" smtClean="0"/>
              <a:t>‹#›</a:t>
            </a:fld>
            <a:endParaRPr lang="en-US"/>
          </a:p>
        </p:txBody>
      </p:sp>
    </p:spTree>
    <p:extLst>
      <p:ext uri="{BB962C8B-B14F-4D97-AF65-F5344CB8AC3E}">
        <p14:creationId xmlns:p14="http://schemas.microsoft.com/office/powerpoint/2010/main" val="85662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75FAB3-B047-004B-9C88-483D9654ACF3}" type="datetimeFigureOut">
              <a:rPr lang="en-US" smtClean="0"/>
              <a:t>15-11-13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62368-018F-A44C-8FE6-1C988BFF4A91}" type="slidenum">
              <a:rPr lang="en-US" smtClean="0"/>
              <a:t>‹#›</a:t>
            </a:fld>
            <a:endParaRPr lang="en-US"/>
          </a:p>
        </p:txBody>
      </p:sp>
    </p:spTree>
    <p:extLst>
      <p:ext uri="{BB962C8B-B14F-4D97-AF65-F5344CB8AC3E}">
        <p14:creationId xmlns:p14="http://schemas.microsoft.com/office/powerpoint/2010/main" val="2064837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75FAB3-B047-004B-9C88-483D9654ACF3}" type="datetimeFigureOut">
              <a:rPr lang="en-US" smtClean="0"/>
              <a:t>15-11-13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D62368-018F-A44C-8FE6-1C988BFF4A91}" type="slidenum">
              <a:rPr lang="en-US" smtClean="0"/>
              <a:t>‹#›</a:t>
            </a:fld>
            <a:endParaRPr lang="en-US"/>
          </a:p>
        </p:txBody>
      </p:sp>
    </p:spTree>
    <p:extLst>
      <p:ext uri="{BB962C8B-B14F-4D97-AF65-F5344CB8AC3E}">
        <p14:creationId xmlns:p14="http://schemas.microsoft.com/office/powerpoint/2010/main" val="283947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75FAB3-B047-004B-9C88-483D9654ACF3}" type="datetimeFigureOut">
              <a:rPr lang="en-US" smtClean="0"/>
              <a:t>15-11-13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D62368-018F-A44C-8FE6-1C988BFF4A91}" type="slidenum">
              <a:rPr lang="en-US" smtClean="0"/>
              <a:t>‹#›</a:t>
            </a:fld>
            <a:endParaRPr lang="en-US"/>
          </a:p>
        </p:txBody>
      </p:sp>
    </p:spTree>
    <p:extLst>
      <p:ext uri="{BB962C8B-B14F-4D97-AF65-F5344CB8AC3E}">
        <p14:creationId xmlns:p14="http://schemas.microsoft.com/office/powerpoint/2010/main" val="1175208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75FAB3-B047-004B-9C88-483D9654ACF3}" type="datetimeFigureOut">
              <a:rPr lang="en-US" smtClean="0"/>
              <a:t>15-11-13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D62368-018F-A44C-8FE6-1C988BFF4A91}" type="slidenum">
              <a:rPr lang="en-US" smtClean="0"/>
              <a:t>‹#›</a:t>
            </a:fld>
            <a:endParaRPr lang="en-US"/>
          </a:p>
        </p:txBody>
      </p:sp>
    </p:spTree>
    <p:extLst>
      <p:ext uri="{BB962C8B-B14F-4D97-AF65-F5344CB8AC3E}">
        <p14:creationId xmlns:p14="http://schemas.microsoft.com/office/powerpoint/2010/main" val="130098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5FAB3-B047-004B-9C88-483D9654ACF3}" type="datetimeFigureOut">
              <a:rPr lang="en-US" smtClean="0"/>
              <a:t>15-11-13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D62368-018F-A44C-8FE6-1C988BFF4A91}" type="slidenum">
              <a:rPr lang="en-US" smtClean="0"/>
              <a:t>‹#›</a:t>
            </a:fld>
            <a:endParaRPr lang="en-US"/>
          </a:p>
        </p:txBody>
      </p:sp>
    </p:spTree>
    <p:extLst>
      <p:ext uri="{BB962C8B-B14F-4D97-AF65-F5344CB8AC3E}">
        <p14:creationId xmlns:p14="http://schemas.microsoft.com/office/powerpoint/2010/main" val="2967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5FAB3-B047-004B-9C88-483D9654ACF3}" type="datetimeFigureOut">
              <a:rPr lang="en-US" smtClean="0"/>
              <a:t>15-11-13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D62368-018F-A44C-8FE6-1C988BFF4A91}" type="slidenum">
              <a:rPr lang="en-US" smtClean="0"/>
              <a:t>‹#›</a:t>
            </a:fld>
            <a:endParaRPr lang="en-US"/>
          </a:p>
        </p:txBody>
      </p:sp>
    </p:spTree>
    <p:extLst>
      <p:ext uri="{BB962C8B-B14F-4D97-AF65-F5344CB8AC3E}">
        <p14:creationId xmlns:p14="http://schemas.microsoft.com/office/powerpoint/2010/main" val="123098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5FAB3-B047-004B-9C88-483D9654ACF3}" type="datetimeFigureOut">
              <a:rPr lang="en-US" smtClean="0"/>
              <a:t>15-11-13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D62368-018F-A44C-8FE6-1C988BFF4A91}" type="slidenum">
              <a:rPr lang="en-US" smtClean="0"/>
              <a:t>‹#›</a:t>
            </a:fld>
            <a:endParaRPr lang="en-US"/>
          </a:p>
        </p:txBody>
      </p:sp>
    </p:spTree>
    <p:extLst>
      <p:ext uri="{BB962C8B-B14F-4D97-AF65-F5344CB8AC3E}">
        <p14:creationId xmlns:p14="http://schemas.microsoft.com/office/powerpoint/2010/main" val="31008767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75FAB3-B047-004B-9C88-483D9654ACF3}" type="datetimeFigureOut">
              <a:rPr lang="en-US" smtClean="0"/>
              <a:t>15-11-13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AD62368-018F-A44C-8FE6-1C988BFF4A91}" type="slidenum">
              <a:rPr lang="en-US" smtClean="0"/>
              <a:t>‹#›</a:t>
            </a:fld>
            <a:endParaRPr lang="en-US"/>
          </a:p>
        </p:txBody>
      </p:sp>
    </p:spTree>
    <p:extLst>
      <p:ext uri="{BB962C8B-B14F-4D97-AF65-F5344CB8AC3E}">
        <p14:creationId xmlns:p14="http://schemas.microsoft.com/office/powerpoint/2010/main" val="1368272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hyperlink" Target="https://creativecommons.org/licenses/by-sa/4.0/" TargetMode="External"/><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t="41633" b="43491"/>
          <a:stretch/>
        </p:blipFill>
        <p:spPr>
          <a:xfrm>
            <a:off x="3184" y="1933554"/>
            <a:ext cx="9160336" cy="187037"/>
          </a:xfrm>
          <a:prstGeom prst="rect">
            <a:avLst/>
          </a:prstGeom>
        </p:spPr>
      </p:pic>
      <p:pic>
        <p:nvPicPr>
          <p:cNvPr id="6" name="Picture 5" descr="MaRS ONE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229" y="4095863"/>
            <a:ext cx="2690984" cy="717818"/>
          </a:xfrm>
          <a:prstGeom prst="rect">
            <a:avLst/>
          </a:prstGeom>
        </p:spPr>
      </p:pic>
      <p:pic>
        <p:nvPicPr>
          <p:cNvPr id="7" name="Picture 6" descr="Creative Commons Licens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2533" y="4114627"/>
            <a:ext cx="1556238" cy="541300"/>
          </a:xfrm>
          <a:prstGeom prst="rect">
            <a:avLst/>
          </a:prstGeom>
        </p:spPr>
      </p:pic>
      <p:sp>
        <p:nvSpPr>
          <p:cNvPr id="8" name="TextBox 7"/>
          <p:cNvSpPr txBox="1"/>
          <p:nvPr/>
        </p:nvSpPr>
        <p:spPr>
          <a:xfrm>
            <a:off x="6037366" y="4655927"/>
            <a:ext cx="3165231" cy="461665"/>
          </a:xfrm>
          <a:prstGeom prst="rect">
            <a:avLst/>
          </a:prstGeom>
          <a:noFill/>
        </p:spPr>
        <p:txBody>
          <a:bodyPr wrap="square" rtlCol="0">
            <a:spAutoFit/>
          </a:bodyPr>
          <a:lstStyle/>
          <a:p>
            <a:pPr algn="ctr"/>
            <a:r>
              <a:rPr lang="en-US" sz="1200" dirty="0" smtClean="0">
                <a:solidFill>
                  <a:srgbClr val="0059A5"/>
                </a:solidFill>
                <a:latin typeface="Century Gothic"/>
                <a:cs typeface="Century Gothic"/>
                <a:hlinkClick r:id="rId5"/>
              </a:rPr>
              <a:t>Licensed under Creative Commons</a:t>
            </a:r>
          </a:p>
          <a:p>
            <a:pPr algn="ctr"/>
            <a:r>
              <a:rPr lang="en-US" sz="1200" dirty="0" smtClean="0">
                <a:solidFill>
                  <a:srgbClr val="0059A5"/>
                </a:solidFill>
                <a:latin typeface="Century Gothic"/>
                <a:cs typeface="Century Gothic"/>
                <a:hlinkClick r:id="rId5"/>
              </a:rPr>
              <a:t>Attribution – </a:t>
            </a:r>
            <a:r>
              <a:rPr lang="en-US" sz="1200" dirty="0" err="1" smtClean="0">
                <a:solidFill>
                  <a:srgbClr val="0059A5"/>
                </a:solidFill>
                <a:latin typeface="Century Gothic"/>
                <a:cs typeface="Century Gothic"/>
                <a:hlinkClick r:id="rId5"/>
              </a:rPr>
              <a:t>ShareAlike</a:t>
            </a:r>
            <a:r>
              <a:rPr lang="en-US" sz="1200" dirty="0" smtClean="0">
                <a:solidFill>
                  <a:srgbClr val="0059A5"/>
                </a:solidFill>
                <a:latin typeface="Century Gothic"/>
                <a:cs typeface="Century Gothic"/>
                <a:hlinkClick r:id="rId5"/>
              </a:rPr>
              <a:t> 4.0 International</a:t>
            </a:r>
            <a:endParaRPr lang="en-US" sz="1200" dirty="0" smtClean="0">
              <a:solidFill>
                <a:srgbClr val="0059A5"/>
              </a:solidFill>
              <a:latin typeface="Century Gothic"/>
              <a:cs typeface="Century Gothic"/>
            </a:endParaRPr>
          </a:p>
        </p:txBody>
      </p:sp>
      <p:sp>
        <p:nvSpPr>
          <p:cNvPr id="9" name="TextBox 8"/>
          <p:cNvSpPr txBox="1"/>
          <p:nvPr/>
        </p:nvSpPr>
        <p:spPr>
          <a:xfrm>
            <a:off x="-16337" y="1144553"/>
            <a:ext cx="9218933" cy="784830"/>
          </a:xfrm>
          <a:prstGeom prst="rect">
            <a:avLst/>
          </a:prstGeom>
          <a:noFill/>
        </p:spPr>
        <p:txBody>
          <a:bodyPr wrap="square" rtlCol="0">
            <a:spAutoFit/>
          </a:bodyPr>
          <a:lstStyle/>
          <a:p>
            <a:pPr algn="ctr"/>
            <a:r>
              <a:rPr lang="en-US" sz="4500" dirty="0" smtClean="0">
                <a:solidFill>
                  <a:srgbClr val="0059A5"/>
                </a:solidFill>
                <a:latin typeface="Century Gothic"/>
                <a:cs typeface="Century Gothic"/>
              </a:rPr>
              <a:t>Personal Branding</a:t>
            </a:r>
            <a:endParaRPr lang="en-US" sz="4500" dirty="0">
              <a:solidFill>
                <a:srgbClr val="0059A5"/>
              </a:solidFill>
              <a:latin typeface="Century Gothic"/>
              <a:cs typeface="Century Gothic"/>
            </a:endParaRPr>
          </a:p>
        </p:txBody>
      </p:sp>
    </p:spTree>
    <p:extLst>
      <p:ext uri="{BB962C8B-B14F-4D97-AF65-F5344CB8AC3E}">
        <p14:creationId xmlns:p14="http://schemas.microsoft.com/office/powerpoint/2010/main" val="3153659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5"/>
            <a:ext cx="9144000" cy="870579"/>
            <a:chOff x="0" y="0"/>
            <a:chExt cx="12192000" cy="1160772"/>
          </a:xfrm>
        </p:grpSpPr>
        <p:grpSp>
          <p:nvGrpSpPr>
            <p:cNvPr id="5" name="Group 4"/>
            <p:cNvGrpSpPr/>
            <p:nvPr/>
          </p:nvGrpSpPr>
          <p:grpSpPr>
            <a:xfrm>
              <a:off x="0" y="0"/>
              <a:ext cx="12192000" cy="1160772"/>
              <a:chOff x="0" y="0"/>
              <a:chExt cx="12192000" cy="1160772"/>
            </a:xfrm>
          </p:grpSpPr>
          <p:sp>
            <p:nvSpPr>
              <p:cNvPr id="7" name="Rectangle 6"/>
              <p:cNvSpPr/>
              <p:nvPr/>
            </p:nvSpPr>
            <p:spPr>
              <a:xfrm>
                <a:off x="0" y="0"/>
                <a:ext cx="12192000" cy="1160772"/>
              </a:xfrm>
              <a:prstGeom prst="rect">
                <a:avLst/>
              </a:prstGeom>
              <a:solidFill>
                <a:srgbClr val="418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266" y="48863"/>
                <a:ext cx="1039339" cy="1039339"/>
              </a:xfrm>
              <a:prstGeom prst="rect">
                <a:avLst/>
              </a:prstGeom>
            </p:spPr>
          </p:pic>
        </p:grpSp>
        <p:sp>
          <p:nvSpPr>
            <p:cNvPr id="6" name="TextBox 5"/>
            <p:cNvSpPr txBox="1"/>
            <p:nvPr/>
          </p:nvSpPr>
          <p:spPr>
            <a:xfrm>
              <a:off x="558115" y="142564"/>
              <a:ext cx="11633884" cy="861775"/>
            </a:xfrm>
            <a:prstGeom prst="rect">
              <a:avLst/>
            </a:prstGeom>
            <a:noFill/>
          </p:spPr>
          <p:txBody>
            <a:bodyPr wrap="square" rtlCol="0">
              <a:spAutoFit/>
            </a:bodyPr>
            <a:lstStyle/>
            <a:p>
              <a:pPr algn="ctr"/>
              <a:r>
                <a:rPr lang="en-CA" sz="3600" dirty="0">
                  <a:solidFill>
                    <a:schemeClr val="bg1">
                      <a:lumMod val="95000"/>
                    </a:schemeClr>
                  </a:solidFill>
                  <a:latin typeface="Century Gothic"/>
                  <a:cs typeface="Century Gothic"/>
                </a:rPr>
                <a:t>Let’s </a:t>
              </a:r>
              <a:r>
                <a:rPr lang="en-CA" sz="3600" dirty="0" smtClean="0">
                  <a:solidFill>
                    <a:schemeClr val="bg1">
                      <a:lumMod val="95000"/>
                    </a:schemeClr>
                  </a:solidFill>
                  <a:latin typeface="Century Gothic"/>
                  <a:cs typeface="Century Gothic"/>
                </a:rPr>
                <a:t>network</a:t>
              </a:r>
              <a:r>
                <a:rPr lang="en-CA" sz="3600" dirty="0">
                  <a:solidFill>
                    <a:schemeClr val="bg1">
                      <a:lumMod val="95000"/>
                    </a:schemeClr>
                  </a:solidFill>
                  <a:latin typeface="Century Gothic"/>
                  <a:cs typeface="Century Gothic"/>
                </a:rPr>
                <a:t>!</a:t>
              </a:r>
            </a:p>
          </p:txBody>
        </p:sp>
      </p:grpSp>
      <p:sp>
        <p:nvSpPr>
          <p:cNvPr id="9" name="TextBox 8"/>
          <p:cNvSpPr txBox="1"/>
          <p:nvPr/>
        </p:nvSpPr>
        <p:spPr>
          <a:xfrm>
            <a:off x="303511" y="1029760"/>
            <a:ext cx="8299580" cy="1161855"/>
          </a:xfrm>
          <a:prstGeom prst="rect">
            <a:avLst/>
          </a:prstGeom>
          <a:noFill/>
        </p:spPr>
        <p:txBody>
          <a:bodyPr wrap="square" lIns="68579" tIns="34289" rIns="68579" bIns="34289" rtlCol="0">
            <a:spAutoFit/>
          </a:bodyPr>
          <a:lstStyle/>
          <a:p>
            <a:pPr algn="ctr"/>
            <a:r>
              <a:rPr lang="en-CA" sz="2800" b="1" dirty="0">
                <a:latin typeface="Century Gothic" panose="020B0502020202020204" pitchFamily="34" charset="0"/>
              </a:rPr>
              <a:t>Over the next </a:t>
            </a:r>
            <a:r>
              <a:rPr lang="en-CA" sz="2800" b="1" dirty="0" smtClean="0">
                <a:latin typeface="Century Gothic" panose="020B0502020202020204" pitchFamily="34" charset="0"/>
              </a:rPr>
              <a:t>ten </a:t>
            </a:r>
            <a:r>
              <a:rPr lang="en-CA" sz="2800" b="1" dirty="0">
                <a:latin typeface="Century Gothic" panose="020B0502020202020204" pitchFamily="34" charset="0"/>
              </a:rPr>
              <a:t>minutes, talk with </a:t>
            </a:r>
            <a:r>
              <a:rPr lang="en-CA" sz="2800" b="1" dirty="0" smtClean="0">
                <a:latin typeface="Century Gothic" panose="020B0502020202020204" pitchFamily="34" charset="0"/>
              </a:rPr>
              <a:t>five </a:t>
            </a:r>
            <a:r>
              <a:rPr lang="en-CA" sz="2800" b="1" dirty="0">
                <a:latin typeface="Century Gothic" panose="020B0502020202020204" pitchFamily="34" charset="0"/>
              </a:rPr>
              <a:t>other potential collaborators. </a:t>
            </a:r>
          </a:p>
          <a:p>
            <a:pPr algn="ctr"/>
            <a:endParaRPr lang="en-CA" sz="1500" dirty="0"/>
          </a:p>
        </p:txBody>
      </p:sp>
      <p:grpSp>
        <p:nvGrpSpPr>
          <p:cNvPr id="13" name="Group 12"/>
          <p:cNvGrpSpPr/>
          <p:nvPr/>
        </p:nvGrpSpPr>
        <p:grpSpPr>
          <a:xfrm>
            <a:off x="848576" y="2052369"/>
            <a:ext cx="7209450" cy="2477276"/>
            <a:chOff x="1117605" y="2471574"/>
            <a:chExt cx="9612600" cy="3303035"/>
          </a:xfrm>
        </p:grpSpPr>
        <p:sp>
          <p:nvSpPr>
            <p:cNvPr id="10" name="Rectangle 9"/>
            <p:cNvSpPr/>
            <p:nvPr/>
          </p:nvSpPr>
          <p:spPr>
            <a:xfrm>
              <a:off x="1117605" y="2471574"/>
              <a:ext cx="9612600" cy="3303035"/>
            </a:xfrm>
            <a:prstGeom prst="rect">
              <a:avLst/>
            </a:prstGeom>
            <a:solidFill>
              <a:srgbClr val="D9D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1527292" y="2630299"/>
              <a:ext cx="8820885" cy="3077765"/>
            </a:xfrm>
            <a:prstGeom prst="rect">
              <a:avLst/>
            </a:prstGeom>
          </p:spPr>
          <p:txBody>
            <a:bodyPr wrap="square">
              <a:spAutoFit/>
            </a:bodyPr>
            <a:lstStyle/>
            <a:p>
              <a:pPr marL="600060" lvl="1" indent="-257168">
                <a:buFont typeface="+mj-lt"/>
                <a:buAutoNum type="arabicPeriod"/>
              </a:pPr>
              <a:r>
                <a:rPr lang="en-CA" dirty="0">
                  <a:latin typeface="Century Gothic" panose="020B0502020202020204" pitchFamily="34" charset="0"/>
                </a:rPr>
                <a:t>Only talk with people who have a different personal brand than you </a:t>
              </a:r>
              <a:r>
                <a:rPr lang="en-CA" dirty="0" smtClean="0">
                  <a:latin typeface="Century Gothic" panose="020B0502020202020204" pitchFamily="34" charset="0"/>
                </a:rPr>
                <a:t>(as identified </a:t>
              </a:r>
              <a:r>
                <a:rPr lang="en-CA" dirty="0">
                  <a:latin typeface="Century Gothic" panose="020B0502020202020204" pitchFamily="34" charset="0"/>
                </a:rPr>
                <a:t>by your </a:t>
              </a:r>
              <a:r>
                <a:rPr lang="en-CA" dirty="0" smtClean="0">
                  <a:latin typeface="Century Gothic" panose="020B0502020202020204" pitchFamily="34" charset="0"/>
                </a:rPr>
                <a:t>stickers).</a:t>
              </a:r>
              <a:endParaRPr lang="en-CA" dirty="0">
                <a:latin typeface="Century Gothic" panose="020B0502020202020204" pitchFamily="34" charset="0"/>
              </a:endParaRPr>
            </a:p>
            <a:p>
              <a:pPr marL="942952" lvl="2" indent="-257168">
                <a:buFont typeface="+mj-lt"/>
                <a:buAutoNum type="arabicPeriod"/>
              </a:pPr>
              <a:endParaRPr lang="en-CA" dirty="0">
                <a:latin typeface="Century Gothic" panose="020B0502020202020204" pitchFamily="34" charset="0"/>
              </a:endParaRPr>
            </a:p>
            <a:p>
              <a:pPr marL="600060" lvl="1" indent="-257168">
                <a:buFont typeface="+mj-lt"/>
                <a:buAutoNum type="arabicPeriod"/>
              </a:pPr>
              <a:r>
                <a:rPr lang="en-CA" dirty="0">
                  <a:latin typeface="Century Gothic" panose="020B0502020202020204" pitchFamily="34" charset="0"/>
                </a:rPr>
                <a:t>You have 60 seconds to pitch your </a:t>
              </a:r>
              <a:r>
                <a:rPr lang="en-CA" dirty="0" smtClean="0">
                  <a:latin typeface="Century Gothic" panose="020B0502020202020204" pitchFamily="34" charset="0"/>
                </a:rPr>
                <a:t>brand </a:t>
              </a:r>
              <a:r>
                <a:rPr lang="en-CA" dirty="0">
                  <a:latin typeface="Century Gothic" panose="020B0502020202020204" pitchFamily="34" charset="0"/>
                </a:rPr>
                <a:t>and 60 seconds to listen to your potential collaborator’s pitch</a:t>
              </a:r>
              <a:r>
                <a:rPr lang="en-CA" dirty="0" smtClean="0">
                  <a:latin typeface="Century Gothic" panose="020B0502020202020204" pitchFamily="34" charset="0"/>
                </a:rPr>
                <a:t>.</a:t>
              </a:r>
              <a:endParaRPr lang="en-CA" dirty="0">
                <a:latin typeface="Century Gothic" panose="020B0502020202020204" pitchFamily="34" charset="0"/>
              </a:endParaRPr>
            </a:p>
            <a:p>
              <a:pPr marL="600060" lvl="1" indent="-257168">
                <a:buFont typeface="+mj-lt"/>
                <a:buAutoNum type="arabicPeriod"/>
              </a:pPr>
              <a:endParaRPr lang="en-CA" dirty="0">
                <a:latin typeface="Century Gothic" panose="020B0502020202020204" pitchFamily="34" charset="0"/>
              </a:endParaRPr>
            </a:p>
            <a:p>
              <a:pPr marL="600060" lvl="1" indent="-257168">
                <a:buFont typeface="+mj-lt"/>
                <a:buAutoNum type="arabicPeriod"/>
              </a:pPr>
              <a:r>
                <a:rPr lang="en-CA" dirty="0">
                  <a:latin typeface="Century Gothic" panose="020B0502020202020204" pitchFamily="34" charset="0"/>
                </a:rPr>
                <a:t>Record notes on the sheet provided.</a:t>
              </a:r>
            </a:p>
          </p:txBody>
        </p:sp>
      </p:grpSp>
    </p:spTree>
    <p:extLst>
      <p:ext uri="{BB962C8B-B14F-4D97-AF65-F5344CB8AC3E}">
        <p14:creationId xmlns:p14="http://schemas.microsoft.com/office/powerpoint/2010/main" val="14605152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06313"/>
            <a:ext cx="9144001" cy="700192"/>
          </a:xfrm>
          <a:prstGeom prst="rect">
            <a:avLst/>
          </a:prstGeom>
          <a:noFill/>
        </p:spPr>
        <p:txBody>
          <a:bodyPr wrap="square" lIns="68579" tIns="34289" rIns="68579" bIns="34289" rtlCol="0">
            <a:spAutoFit/>
          </a:bodyPr>
          <a:lstStyle/>
          <a:p>
            <a:pPr algn="ctr"/>
            <a:r>
              <a:rPr lang="en-CA" sz="4100" dirty="0">
                <a:latin typeface="Century Gothic" panose="020B0502020202020204" pitchFamily="34" charset="0"/>
              </a:rPr>
              <a:t>Time to form your </a:t>
            </a:r>
            <a:r>
              <a:rPr lang="en-CA" sz="4100" dirty="0" err="1" smtClean="0">
                <a:latin typeface="Century Gothic" panose="020B0502020202020204" pitchFamily="34" charset="0"/>
              </a:rPr>
              <a:t>startup</a:t>
            </a:r>
            <a:r>
              <a:rPr lang="en-CA" sz="4100" dirty="0">
                <a:latin typeface="Century Gothic" panose="020B0502020202020204" pitchFamily="34" charset="0"/>
              </a:rPr>
              <a:t>!</a:t>
            </a:r>
          </a:p>
        </p:txBody>
      </p:sp>
      <p:grpSp>
        <p:nvGrpSpPr>
          <p:cNvPr id="4" name="Group 3"/>
          <p:cNvGrpSpPr/>
          <p:nvPr/>
        </p:nvGrpSpPr>
        <p:grpSpPr>
          <a:xfrm>
            <a:off x="1015522" y="877483"/>
            <a:ext cx="6910753" cy="4055784"/>
            <a:chOff x="1015522" y="877483"/>
            <a:chExt cx="6910753" cy="4055784"/>
          </a:xfrm>
        </p:grpSpPr>
        <p:pic>
          <p:nvPicPr>
            <p:cNvPr id="2050" name="Picture 2" descr="http://garotafm.com.br/http:/garotafm.com.br/wp-content/uploads/2013/04/Led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57401" y="877483"/>
              <a:ext cx="4800602" cy="35628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15522" y="4540852"/>
              <a:ext cx="6910753" cy="392415"/>
            </a:xfrm>
            <a:prstGeom prst="rect">
              <a:avLst/>
            </a:prstGeom>
            <a:noFill/>
          </p:spPr>
          <p:txBody>
            <a:bodyPr wrap="square" lIns="68579" tIns="34289" rIns="68579" bIns="34289" rtlCol="0">
              <a:spAutoFit/>
            </a:bodyPr>
            <a:lstStyle/>
            <a:p>
              <a:pPr algn="ctr"/>
              <a:r>
                <a:rPr lang="en-CA" sz="2100" dirty="0" smtClean="0">
                  <a:latin typeface="Century Gothic" panose="020B0502020202020204" pitchFamily="34" charset="0"/>
                </a:rPr>
                <a:t>Two to four people </a:t>
              </a:r>
              <a:r>
                <a:rPr lang="en-CA" sz="2100" dirty="0">
                  <a:latin typeface="Century Gothic" panose="020B0502020202020204" pitchFamily="34" charset="0"/>
                </a:rPr>
                <a:t>with COMPLEMENTARY </a:t>
              </a:r>
              <a:r>
                <a:rPr lang="en-CA" sz="2100" dirty="0" smtClean="0">
                  <a:latin typeface="Century Gothic" panose="020B0502020202020204" pitchFamily="34" charset="0"/>
                </a:rPr>
                <a:t>brands</a:t>
              </a:r>
              <a:endParaRPr lang="en-CA" sz="2100" dirty="0">
                <a:latin typeface="Century Gothic" panose="020B0502020202020204" pitchFamily="34" charset="0"/>
              </a:endParaRPr>
            </a:p>
          </p:txBody>
        </p:sp>
      </p:grpSp>
    </p:spTree>
    <p:extLst>
      <p:ext uri="{BB962C8B-B14F-4D97-AF65-F5344CB8AC3E}">
        <p14:creationId xmlns:p14="http://schemas.microsoft.com/office/powerpoint/2010/main" val="14433717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0" y="-7938"/>
            <a:ext cx="9144000" cy="5151438"/>
          </a:xfrm>
          <a:prstGeom prst="rect">
            <a:avLst/>
          </a:prstGeom>
        </p:spPr>
      </p:pic>
      <p:grpSp>
        <p:nvGrpSpPr>
          <p:cNvPr id="7" name="Group 6"/>
          <p:cNvGrpSpPr/>
          <p:nvPr/>
        </p:nvGrpSpPr>
        <p:grpSpPr>
          <a:xfrm>
            <a:off x="0" y="1"/>
            <a:ext cx="9144000" cy="1081454"/>
            <a:chOff x="0" y="0"/>
            <a:chExt cx="12192000" cy="1441938"/>
          </a:xfrm>
        </p:grpSpPr>
        <p:grpSp>
          <p:nvGrpSpPr>
            <p:cNvPr id="5" name="Group 4"/>
            <p:cNvGrpSpPr/>
            <p:nvPr/>
          </p:nvGrpSpPr>
          <p:grpSpPr>
            <a:xfrm>
              <a:off x="0" y="0"/>
              <a:ext cx="12192000" cy="1441938"/>
              <a:chOff x="0" y="0"/>
              <a:chExt cx="12192000" cy="1441938"/>
            </a:xfrm>
          </p:grpSpPr>
          <p:sp>
            <p:nvSpPr>
              <p:cNvPr id="3" name="Rectangle 2"/>
              <p:cNvSpPr/>
              <p:nvPr/>
            </p:nvSpPr>
            <p:spPr>
              <a:xfrm>
                <a:off x="0" y="0"/>
                <a:ext cx="12192000" cy="1441938"/>
              </a:xfrm>
              <a:prstGeom prst="rect">
                <a:avLst/>
              </a:prstGeom>
              <a:solidFill>
                <a:srgbClr val="418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266" y="48863"/>
                <a:ext cx="1039339" cy="1039339"/>
              </a:xfrm>
              <a:prstGeom prst="rect">
                <a:avLst/>
              </a:prstGeom>
            </p:spPr>
          </p:pic>
        </p:grpSp>
        <p:sp>
          <p:nvSpPr>
            <p:cNvPr id="6" name="TextBox 5"/>
            <p:cNvSpPr txBox="1"/>
            <p:nvPr/>
          </p:nvSpPr>
          <p:spPr>
            <a:xfrm>
              <a:off x="0" y="251459"/>
              <a:ext cx="12192000" cy="861774"/>
            </a:xfrm>
            <a:prstGeom prst="rect">
              <a:avLst/>
            </a:prstGeom>
            <a:noFill/>
          </p:spPr>
          <p:txBody>
            <a:bodyPr wrap="square" rtlCol="0">
              <a:spAutoFit/>
            </a:bodyPr>
            <a:lstStyle/>
            <a:p>
              <a:pPr algn="ctr"/>
              <a:r>
                <a:rPr lang="en-CA" sz="3600" dirty="0" smtClean="0">
                  <a:solidFill>
                    <a:schemeClr val="bg1">
                      <a:lumMod val="95000"/>
                    </a:schemeClr>
                  </a:solidFill>
                  <a:latin typeface="Century Gothic"/>
                  <a:cs typeface="Century Gothic"/>
                </a:rPr>
                <a:t>Branding is more than this:</a:t>
              </a:r>
              <a:endParaRPr lang="en-CA" sz="3600" dirty="0">
                <a:solidFill>
                  <a:schemeClr val="bg1">
                    <a:lumMod val="95000"/>
                  </a:schemeClr>
                </a:solidFill>
                <a:latin typeface="Century Gothic"/>
                <a:cs typeface="Century Gothic"/>
              </a:endParaRPr>
            </a:p>
          </p:txBody>
        </p:sp>
      </p:grpSp>
    </p:spTree>
    <p:extLst>
      <p:ext uri="{BB962C8B-B14F-4D97-AF65-F5344CB8AC3E}">
        <p14:creationId xmlns:p14="http://schemas.microsoft.com/office/powerpoint/2010/main" val="20104829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1"/>
            <a:ext cx="9156700" cy="1081454"/>
            <a:chOff x="0" y="0"/>
            <a:chExt cx="12208933" cy="1441938"/>
          </a:xfrm>
        </p:grpSpPr>
        <p:grpSp>
          <p:nvGrpSpPr>
            <p:cNvPr id="5" name="Group 4"/>
            <p:cNvGrpSpPr/>
            <p:nvPr/>
          </p:nvGrpSpPr>
          <p:grpSpPr>
            <a:xfrm>
              <a:off x="0" y="0"/>
              <a:ext cx="12192000" cy="1441938"/>
              <a:chOff x="0" y="0"/>
              <a:chExt cx="12192000" cy="1441938"/>
            </a:xfrm>
          </p:grpSpPr>
          <p:sp>
            <p:nvSpPr>
              <p:cNvPr id="3" name="Rectangle 2"/>
              <p:cNvSpPr/>
              <p:nvPr/>
            </p:nvSpPr>
            <p:spPr>
              <a:xfrm>
                <a:off x="0" y="0"/>
                <a:ext cx="12192000" cy="1441938"/>
              </a:xfrm>
              <a:prstGeom prst="rect">
                <a:avLst/>
              </a:prstGeom>
              <a:solidFill>
                <a:srgbClr val="418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266" y="48863"/>
                <a:ext cx="1039339" cy="1039339"/>
              </a:xfrm>
              <a:prstGeom prst="rect">
                <a:avLst/>
              </a:prstGeom>
            </p:spPr>
          </p:pic>
        </p:grpSp>
        <p:sp>
          <p:nvSpPr>
            <p:cNvPr id="6" name="TextBox 5"/>
            <p:cNvSpPr txBox="1"/>
            <p:nvPr/>
          </p:nvSpPr>
          <p:spPr>
            <a:xfrm>
              <a:off x="16933" y="146723"/>
              <a:ext cx="12192000" cy="861774"/>
            </a:xfrm>
            <a:prstGeom prst="rect">
              <a:avLst/>
            </a:prstGeom>
            <a:noFill/>
          </p:spPr>
          <p:txBody>
            <a:bodyPr wrap="square" rtlCol="0">
              <a:spAutoFit/>
            </a:bodyPr>
            <a:lstStyle/>
            <a:p>
              <a:pPr algn="ctr"/>
              <a:r>
                <a:rPr lang="en-CA" sz="3600" dirty="0" smtClean="0">
                  <a:solidFill>
                    <a:schemeClr val="bg1">
                      <a:lumMod val="95000"/>
                    </a:schemeClr>
                  </a:solidFill>
                  <a:latin typeface="Century Gothic"/>
                  <a:cs typeface="Century Gothic"/>
                </a:rPr>
                <a:t>Branding is…</a:t>
              </a:r>
              <a:endParaRPr lang="en-CA" sz="3600" dirty="0">
                <a:solidFill>
                  <a:schemeClr val="bg1">
                    <a:lumMod val="95000"/>
                  </a:schemeClr>
                </a:solidFill>
                <a:latin typeface="Century Gothic"/>
                <a:cs typeface="Century Gothic"/>
              </a:endParaRPr>
            </a:p>
          </p:txBody>
        </p:sp>
      </p:grpSp>
      <p:sp>
        <p:nvSpPr>
          <p:cNvPr id="11" name="TextBox 10"/>
          <p:cNvSpPr txBox="1"/>
          <p:nvPr/>
        </p:nvSpPr>
        <p:spPr>
          <a:xfrm>
            <a:off x="0" y="1962903"/>
            <a:ext cx="9144001" cy="687572"/>
          </a:xfrm>
          <a:prstGeom prst="rect">
            <a:avLst/>
          </a:prstGeom>
          <a:noFill/>
        </p:spPr>
        <p:txBody>
          <a:bodyPr wrap="square" lIns="71321" tIns="35661" rIns="71321" bIns="35661" rtlCol="0">
            <a:spAutoFit/>
          </a:bodyPr>
          <a:lstStyle/>
          <a:p>
            <a:pPr algn="ctr"/>
            <a:r>
              <a:rPr lang="en-CA" sz="4000" dirty="0" smtClean="0">
                <a:latin typeface="Century Gothic" panose="020B0502020202020204" pitchFamily="34" charset="0"/>
              </a:rPr>
              <a:t>…a promise to deliver value. </a:t>
            </a:r>
            <a:endParaRPr lang="en-CA" sz="3600" dirty="0">
              <a:latin typeface="Century Gothic" panose="020B0502020202020204" pitchFamily="34" charset="0"/>
            </a:endParaRPr>
          </a:p>
        </p:txBody>
      </p:sp>
    </p:spTree>
    <p:extLst>
      <p:ext uri="{BB962C8B-B14F-4D97-AF65-F5344CB8AC3E}">
        <p14:creationId xmlns:p14="http://schemas.microsoft.com/office/powerpoint/2010/main" val="14358564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1"/>
            <a:ext cx="9144000" cy="1081454"/>
            <a:chOff x="0" y="0"/>
            <a:chExt cx="12192000" cy="1441938"/>
          </a:xfrm>
        </p:grpSpPr>
        <p:grpSp>
          <p:nvGrpSpPr>
            <p:cNvPr id="5" name="Group 4"/>
            <p:cNvGrpSpPr/>
            <p:nvPr/>
          </p:nvGrpSpPr>
          <p:grpSpPr>
            <a:xfrm>
              <a:off x="0" y="0"/>
              <a:ext cx="12192000" cy="1441938"/>
              <a:chOff x="0" y="0"/>
              <a:chExt cx="12192000" cy="1441938"/>
            </a:xfrm>
          </p:grpSpPr>
          <p:sp>
            <p:nvSpPr>
              <p:cNvPr id="3" name="Rectangle 2"/>
              <p:cNvSpPr/>
              <p:nvPr/>
            </p:nvSpPr>
            <p:spPr>
              <a:xfrm>
                <a:off x="0" y="0"/>
                <a:ext cx="12192000" cy="1441938"/>
              </a:xfrm>
              <a:prstGeom prst="rect">
                <a:avLst/>
              </a:prstGeom>
              <a:solidFill>
                <a:srgbClr val="418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266" y="48863"/>
                <a:ext cx="1039339" cy="1039339"/>
              </a:xfrm>
              <a:prstGeom prst="rect">
                <a:avLst/>
              </a:prstGeom>
            </p:spPr>
          </p:pic>
        </p:grpSp>
        <p:sp>
          <p:nvSpPr>
            <p:cNvPr id="6" name="TextBox 5"/>
            <p:cNvSpPr txBox="1"/>
            <p:nvPr/>
          </p:nvSpPr>
          <p:spPr>
            <a:xfrm>
              <a:off x="768137" y="149380"/>
              <a:ext cx="11423861" cy="861774"/>
            </a:xfrm>
            <a:prstGeom prst="rect">
              <a:avLst/>
            </a:prstGeom>
            <a:noFill/>
          </p:spPr>
          <p:txBody>
            <a:bodyPr wrap="square" rtlCol="0">
              <a:spAutoFit/>
            </a:bodyPr>
            <a:lstStyle/>
            <a:p>
              <a:pPr algn="ctr"/>
              <a:r>
                <a:rPr lang="en-CA" sz="3600" dirty="0" smtClean="0">
                  <a:solidFill>
                    <a:schemeClr val="bg1">
                      <a:lumMod val="95000"/>
                    </a:schemeClr>
                  </a:solidFill>
                  <a:latin typeface="Century Gothic"/>
                  <a:cs typeface="Century Gothic"/>
                </a:rPr>
                <a:t>That value comes from:</a:t>
              </a:r>
              <a:endParaRPr lang="en-CA" sz="3600" dirty="0">
                <a:solidFill>
                  <a:schemeClr val="bg1">
                    <a:lumMod val="95000"/>
                  </a:schemeClr>
                </a:solidFill>
                <a:latin typeface="Century Gothic"/>
                <a:cs typeface="Century Gothic"/>
              </a:endParaRPr>
            </a:p>
          </p:txBody>
        </p:sp>
      </p:grpSp>
      <p:grpSp>
        <p:nvGrpSpPr>
          <p:cNvPr id="20" name="Group 19"/>
          <p:cNvGrpSpPr/>
          <p:nvPr/>
        </p:nvGrpSpPr>
        <p:grpSpPr>
          <a:xfrm>
            <a:off x="756398" y="1469840"/>
            <a:ext cx="3136527" cy="3383306"/>
            <a:chOff x="1008529" y="2433918"/>
            <a:chExt cx="4182036" cy="4511073"/>
          </a:xfrm>
        </p:grpSpPr>
        <p:grpSp>
          <p:nvGrpSpPr>
            <p:cNvPr id="16" name="Group 15"/>
            <p:cNvGrpSpPr/>
            <p:nvPr/>
          </p:nvGrpSpPr>
          <p:grpSpPr>
            <a:xfrm>
              <a:off x="1008529" y="2433918"/>
              <a:ext cx="4182036" cy="4511073"/>
              <a:chOff x="1008529" y="2433918"/>
              <a:chExt cx="4182036" cy="4511073"/>
            </a:xfrm>
          </p:grpSpPr>
          <p:sp>
            <p:nvSpPr>
              <p:cNvPr id="13" name="Rectangle 12"/>
              <p:cNvSpPr/>
              <p:nvPr/>
            </p:nvSpPr>
            <p:spPr>
              <a:xfrm>
                <a:off x="1008529" y="2433918"/>
                <a:ext cx="4182036" cy="4511073"/>
              </a:xfrm>
              <a:prstGeom prst="rect">
                <a:avLst/>
              </a:prstGeom>
              <a:solidFill>
                <a:srgbClr val="D9D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55809" y="3001920"/>
                <a:ext cx="3629956" cy="3629956"/>
              </a:xfrm>
              <a:prstGeom prst="rect">
                <a:avLst/>
              </a:prstGeom>
            </p:spPr>
          </p:pic>
          <p:sp>
            <p:nvSpPr>
              <p:cNvPr id="10" name="Rectangle 9"/>
              <p:cNvSpPr/>
              <p:nvPr/>
            </p:nvSpPr>
            <p:spPr>
              <a:xfrm>
                <a:off x="1837664" y="2468438"/>
                <a:ext cx="2451953" cy="451405"/>
              </a:xfrm>
              <a:prstGeom prst="rect">
                <a:avLst/>
              </a:prstGeom>
            </p:spPr>
            <p:txBody>
              <a:bodyPr wrap="none">
                <a:spAutoFit/>
              </a:bodyPr>
              <a:lstStyle/>
              <a:p>
                <a:pPr>
                  <a:defRPr/>
                </a:pPr>
                <a:r>
                  <a:rPr lang="en-CA" sz="1600" b="1" dirty="0" smtClean="0">
                    <a:solidFill>
                      <a:srgbClr val="4186C6"/>
                    </a:solidFill>
                    <a:latin typeface="Century Gothic" panose="020B0502020202020204" pitchFamily="34" charset="0"/>
                  </a:rPr>
                  <a:t>Trust </a:t>
                </a:r>
                <a:r>
                  <a:rPr lang="en-CA" sz="1600" b="1" dirty="0">
                    <a:solidFill>
                      <a:srgbClr val="4186C6"/>
                    </a:solidFill>
                    <a:latin typeface="Century Gothic" panose="020B0502020202020204" pitchFamily="34" charset="0"/>
                  </a:rPr>
                  <a:t>&amp; </a:t>
                </a:r>
                <a:r>
                  <a:rPr lang="en-CA" sz="1600" b="1" dirty="0" smtClean="0">
                    <a:solidFill>
                      <a:srgbClr val="4186C6"/>
                    </a:solidFill>
                    <a:latin typeface="Century Gothic" panose="020B0502020202020204" pitchFamily="34" charset="0"/>
                  </a:rPr>
                  <a:t>familiarity</a:t>
                </a:r>
                <a:endParaRPr lang="en-CA" sz="1600" b="1" dirty="0">
                  <a:solidFill>
                    <a:srgbClr val="4186C6"/>
                  </a:solidFill>
                  <a:latin typeface="Century Gothic" panose="020B0502020202020204" pitchFamily="34" charset="0"/>
                </a:endParaRPr>
              </a:p>
            </p:txBody>
          </p:sp>
        </p:grpSp>
        <p:sp>
          <p:nvSpPr>
            <p:cNvPr id="18" name="TextBox 17"/>
            <p:cNvSpPr txBox="1"/>
            <p:nvPr/>
          </p:nvSpPr>
          <p:spPr>
            <a:xfrm>
              <a:off x="2159548" y="6575659"/>
              <a:ext cx="2355587" cy="369332"/>
            </a:xfrm>
            <a:prstGeom prst="rect">
              <a:avLst/>
            </a:prstGeom>
            <a:noFill/>
          </p:spPr>
          <p:txBody>
            <a:bodyPr wrap="square" rtlCol="0">
              <a:spAutoFit/>
            </a:bodyPr>
            <a:lstStyle/>
            <a:p>
              <a:r>
                <a:rPr lang="en-CA" sz="1200" i="1" dirty="0">
                  <a:solidFill>
                    <a:schemeClr val="bg1">
                      <a:lumMod val="50000"/>
                    </a:schemeClr>
                  </a:solidFill>
                </a:rPr>
                <a:t>Source: south.unc.edu</a:t>
              </a:r>
            </a:p>
          </p:txBody>
        </p:sp>
      </p:grpSp>
      <p:grpSp>
        <p:nvGrpSpPr>
          <p:cNvPr id="21" name="Group 20"/>
          <p:cNvGrpSpPr/>
          <p:nvPr/>
        </p:nvGrpSpPr>
        <p:grpSpPr>
          <a:xfrm>
            <a:off x="4229101" y="1469838"/>
            <a:ext cx="4176800" cy="3383308"/>
            <a:chOff x="5638800" y="2433918"/>
            <a:chExt cx="5569067" cy="4511074"/>
          </a:xfrm>
        </p:grpSpPr>
        <p:grpSp>
          <p:nvGrpSpPr>
            <p:cNvPr id="17" name="Group 16"/>
            <p:cNvGrpSpPr/>
            <p:nvPr/>
          </p:nvGrpSpPr>
          <p:grpSpPr>
            <a:xfrm>
              <a:off x="5638800" y="2433918"/>
              <a:ext cx="5569067" cy="4511074"/>
              <a:chOff x="5638800" y="2433918"/>
              <a:chExt cx="5569067" cy="4511074"/>
            </a:xfrm>
          </p:grpSpPr>
          <p:sp>
            <p:nvSpPr>
              <p:cNvPr id="15" name="Rectangle 14"/>
              <p:cNvSpPr/>
              <p:nvPr/>
            </p:nvSpPr>
            <p:spPr>
              <a:xfrm>
                <a:off x="5638800" y="2433918"/>
                <a:ext cx="5212976" cy="4511074"/>
              </a:xfrm>
              <a:prstGeom prst="rect">
                <a:avLst/>
              </a:prstGeom>
              <a:solidFill>
                <a:srgbClr val="D9D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832773" y="3001920"/>
                <a:ext cx="4825030" cy="3144311"/>
              </a:xfrm>
              <a:prstGeom prst="rect">
                <a:avLst/>
              </a:prstGeom>
            </p:spPr>
          </p:pic>
          <p:sp>
            <p:nvSpPr>
              <p:cNvPr id="12" name="Rectangle 11"/>
              <p:cNvSpPr/>
              <p:nvPr/>
            </p:nvSpPr>
            <p:spPr>
              <a:xfrm>
                <a:off x="5709311" y="2487217"/>
                <a:ext cx="5498556" cy="451405"/>
              </a:xfrm>
              <a:prstGeom prst="rect">
                <a:avLst/>
              </a:prstGeom>
            </p:spPr>
            <p:txBody>
              <a:bodyPr wrap="square">
                <a:spAutoFit/>
              </a:bodyPr>
              <a:lstStyle/>
              <a:p>
                <a:r>
                  <a:rPr lang="en-CA" sz="1600" b="1" dirty="0" smtClean="0">
                    <a:solidFill>
                      <a:srgbClr val="4186C6"/>
                    </a:solidFill>
                    <a:latin typeface="Century Gothic" panose="020B0502020202020204" pitchFamily="34" charset="0"/>
                  </a:rPr>
                  <a:t>Who the company collaborates with</a:t>
                </a:r>
                <a:endParaRPr lang="en-CA" sz="1600" dirty="0">
                  <a:solidFill>
                    <a:srgbClr val="4186C6"/>
                  </a:solidFill>
                  <a:latin typeface="Century Gothic" panose="020B0502020202020204" pitchFamily="34" charset="0"/>
                </a:endParaRPr>
              </a:p>
            </p:txBody>
          </p:sp>
        </p:grpSp>
        <p:sp>
          <p:nvSpPr>
            <p:cNvPr id="19" name="TextBox 18"/>
            <p:cNvSpPr txBox="1"/>
            <p:nvPr/>
          </p:nvSpPr>
          <p:spPr>
            <a:xfrm>
              <a:off x="7281540" y="6575660"/>
              <a:ext cx="2355587" cy="369332"/>
            </a:xfrm>
            <a:prstGeom prst="rect">
              <a:avLst/>
            </a:prstGeom>
            <a:noFill/>
          </p:spPr>
          <p:txBody>
            <a:bodyPr wrap="square" rtlCol="0">
              <a:spAutoFit/>
            </a:bodyPr>
            <a:lstStyle/>
            <a:p>
              <a:r>
                <a:rPr lang="en-CA" sz="1200" i="1" dirty="0">
                  <a:solidFill>
                    <a:schemeClr val="bg1">
                      <a:lumMod val="50000"/>
                    </a:schemeClr>
                  </a:solidFill>
                </a:rPr>
                <a:t>Source: technabob.com</a:t>
              </a:r>
            </a:p>
          </p:txBody>
        </p:sp>
      </p:grpSp>
    </p:spTree>
    <p:extLst>
      <p:ext uri="{BB962C8B-B14F-4D97-AF65-F5344CB8AC3E}">
        <p14:creationId xmlns:p14="http://schemas.microsoft.com/office/powerpoint/2010/main" val="15923453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 y="1"/>
            <a:ext cx="9144000" cy="870579"/>
            <a:chOff x="0" y="0"/>
            <a:chExt cx="12192000" cy="1160772"/>
          </a:xfrm>
        </p:grpSpPr>
        <p:sp>
          <p:nvSpPr>
            <p:cNvPr id="11" name="Rectangle 10"/>
            <p:cNvSpPr/>
            <p:nvPr/>
          </p:nvSpPr>
          <p:spPr>
            <a:xfrm>
              <a:off x="0" y="0"/>
              <a:ext cx="12192000" cy="1160772"/>
            </a:xfrm>
            <a:prstGeom prst="rect">
              <a:avLst/>
            </a:prstGeom>
            <a:solidFill>
              <a:srgbClr val="418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2" name="Picture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266" y="48863"/>
              <a:ext cx="1039339" cy="1039339"/>
            </a:xfrm>
            <a:prstGeom prst="rect">
              <a:avLst/>
            </a:prstGeom>
          </p:spPr>
        </p:pic>
      </p:grpSp>
      <p:grpSp>
        <p:nvGrpSpPr>
          <p:cNvPr id="17" name="Group 16"/>
          <p:cNvGrpSpPr/>
          <p:nvPr/>
        </p:nvGrpSpPr>
        <p:grpSpPr>
          <a:xfrm>
            <a:off x="568573" y="1320751"/>
            <a:ext cx="3374559" cy="3184699"/>
            <a:chOff x="949166" y="2574780"/>
            <a:chExt cx="4499412" cy="4246267"/>
          </a:xfrm>
        </p:grpSpPr>
        <p:sp>
          <p:nvSpPr>
            <p:cNvPr id="18" name="Rectangle 17"/>
            <p:cNvSpPr/>
            <p:nvPr/>
          </p:nvSpPr>
          <p:spPr>
            <a:xfrm>
              <a:off x="949166" y="2574780"/>
              <a:ext cx="4499412" cy="4199207"/>
            </a:xfrm>
            <a:prstGeom prst="rect">
              <a:avLst/>
            </a:prstGeom>
            <a:solidFill>
              <a:srgbClr val="D9D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Picture 2" descr="https://i.chzbgr.com/maxW500/6621509632/h058C674C/"/>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17605" y="3561024"/>
              <a:ext cx="4144578" cy="284318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004145" y="6451715"/>
              <a:ext cx="2355587" cy="369332"/>
            </a:xfrm>
            <a:prstGeom prst="rect">
              <a:avLst/>
            </a:prstGeom>
            <a:noFill/>
          </p:spPr>
          <p:txBody>
            <a:bodyPr wrap="square" rtlCol="0">
              <a:spAutoFit/>
            </a:bodyPr>
            <a:lstStyle/>
            <a:p>
              <a:r>
                <a:rPr lang="en-CA" sz="1200" i="1" dirty="0">
                  <a:solidFill>
                    <a:schemeClr val="bg1">
                      <a:lumMod val="50000"/>
                    </a:schemeClr>
                  </a:solidFill>
                </a:rPr>
                <a:t>Source: cheezburger.com</a:t>
              </a:r>
            </a:p>
          </p:txBody>
        </p:sp>
        <p:sp>
          <p:nvSpPr>
            <p:cNvPr id="15" name="Rectangle 14"/>
            <p:cNvSpPr/>
            <p:nvPr/>
          </p:nvSpPr>
          <p:spPr>
            <a:xfrm>
              <a:off x="1308677" y="2727897"/>
              <a:ext cx="3826925" cy="861775"/>
            </a:xfrm>
            <a:prstGeom prst="rect">
              <a:avLst/>
            </a:prstGeom>
          </p:spPr>
          <p:txBody>
            <a:bodyPr wrap="square">
              <a:spAutoFit/>
            </a:bodyPr>
            <a:lstStyle/>
            <a:p>
              <a:pPr algn="ctr">
                <a:defRPr/>
              </a:pPr>
              <a:r>
                <a:rPr lang="en-CA" b="1" dirty="0" smtClean="0">
                  <a:solidFill>
                    <a:srgbClr val="4186C6"/>
                  </a:solidFill>
                  <a:latin typeface="Century Gothic" panose="020B0502020202020204" pitchFamily="34" charset="0"/>
                </a:rPr>
                <a:t>How do you build </a:t>
              </a:r>
            </a:p>
            <a:p>
              <a:pPr algn="ctr">
                <a:defRPr/>
              </a:pPr>
              <a:r>
                <a:rPr lang="en-CA" b="1" dirty="0">
                  <a:solidFill>
                    <a:srgbClr val="4186C6"/>
                  </a:solidFill>
                  <a:latin typeface="Century Gothic" panose="020B0502020202020204" pitchFamily="34" charset="0"/>
                </a:rPr>
                <a:t>p</a:t>
              </a:r>
              <a:r>
                <a:rPr lang="en-CA" b="1" dirty="0" smtClean="0">
                  <a:solidFill>
                    <a:srgbClr val="4186C6"/>
                  </a:solidFill>
                  <a:latin typeface="Century Gothic" panose="020B0502020202020204" pitchFamily="34" charset="0"/>
                </a:rPr>
                <a:t>eople’s trust in you?</a:t>
              </a:r>
              <a:endParaRPr lang="en-CA" b="1" dirty="0">
                <a:solidFill>
                  <a:srgbClr val="4186C6"/>
                </a:solidFill>
                <a:latin typeface="Century Gothic" panose="020B0502020202020204" pitchFamily="34" charset="0"/>
              </a:endParaRPr>
            </a:p>
          </p:txBody>
        </p:sp>
      </p:grpSp>
      <p:grpSp>
        <p:nvGrpSpPr>
          <p:cNvPr id="23" name="Group 22"/>
          <p:cNvGrpSpPr/>
          <p:nvPr/>
        </p:nvGrpSpPr>
        <p:grpSpPr>
          <a:xfrm>
            <a:off x="4562342" y="1383762"/>
            <a:ext cx="4040945" cy="3149405"/>
            <a:chOff x="6274192" y="2658794"/>
            <a:chExt cx="5387926" cy="4199206"/>
          </a:xfrm>
        </p:grpSpPr>
        <p:sp>
          <p:nvSpPr>
            <p:cNvPr id="20" name="Rectangle 19"/>
            <p:cNvSpPr/>
            <p:nvPr/>
          </p:nvSpPr>
          <p:spPr>
            <a:xfrm>
              <a:off x="6274192" y="2658794"/>
              <a:ext cx="5387926" cy="4199206"/>
            </a:xfrm>
            <a:prstGeom prst="rect">
              <a:avLst/>
            </a:prstGeom>
            <a:solidFill>
              <a:srgbClr val="D9D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6648087" y="2846430"/>
              <a:ext cx="4714991" cy="492443"/>
            </a:xfrm>
            <a:prstGeom prst="rect">
              <a:avLst/>
            </a:prstGeom>
          </p:spPr>
          <p:txBody>
            <a:bodyPr wrap="none">
              <a:spAutoFit/>
            </a:bodyPr>
            <a:lstStyle/>
            <a:p>
              <a:pPr algn="ctr">
                <a:defRPr/>
              </a:pPr>
              <a:r>
                <a:rPr lang="en-CA" b="1" dirty="0" smtClean="0">
                  <a:solidFill>
                    <a:srgbClr val="4186C6"/>
                  </a:solidFill>
                  <a:latin typeface="Century Gothic" panose="020B0502020202020204" pitchFamily="34" charset="0"/>
                </a:rPr>
                <a:t>Who do you collaborate with?</a:t>
              </a:r>
              <a:endParaRPr lang="en-CA" b="1" dirty="0">
                <a:solidFill>
                  <a:srgbClr val="4186C6"/>
                </a:solidFill>
                <a:latin typeface="Century Gothic" panose="020B0502020202020204" pitchFamily="34" charset="0"/>
              </a:endParaRPr>
            </a:p>
          </p:txBody>
        </p:sp>
        <p:pic>
          <p:nvPicPr>
            <p:cNvPr id="1026" name="Picture 2" descr="http://www.jisc.ac.uk/sites/default/files/collabora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8271" y="3561272"/>
              <a:ext cx="4953000" cy="276225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985266" y="6451712"/>
              <a:ext cx="2552070" cy="369332"/>
            </a:xfrm>
            <a:prstGeom prst="rect">
              <a:avLst/>
            </a:prstGeom>
            <a:noFill/>
          </p:spPr>
          <p:txBody>
            <a:bodyPr wrap="square" rtlCol="0">
              <a:spAutoFit/>
            </a:bodyPr>
            <a:lstStyle/>
            <a:p>
              <a:r>
                <a:rPr lang="en-CA" sz="1200" i="1" dirty="0">
                  <a:solidFill>
                    <a:schemeClr val="bg1">
                      <a:lumMod val="50000"/>
                    </a:schemeClr>
                  </a:solidFill>
                </a:rPr>
                <a:t>Source: www.jisc.ac.uk</a:t>
              </a:r>
            </a:p>
          </p:txBody>
        </p:sp>
      </p:grpSp>
      <p:sp>
        <p:nvSpPr>
          <p:cNvPr id="19" name="TextBox 18"/>
          <p:cNvSpPr txBox="1"/>
          <p:nvPr/>
        </p:nvSpPr>
        <p:spPr>
          <a:xfrm>
            <a:off x="838205" y="82391"/>
            <a:ext cx="8305795" cy="584776"/>
          </a:xfrm>
          <a:prstGeom prst="rect">
            <a:avLst/>
          </a:prstGeom>
          <a:noFill/>
        </p:spPr>
        <p:txBody>
          <a:bodyPr wrap="square" rtlCol="0">
            <a:spAutoFit/>
          </a:bodyPr>
          <a:lstStyle/>
          <a:p>
            <a:pPr algn="ctr"/>
            <a:r>
              <a:rPr lang="en-CA" sz="3200" dirty="0">
                <a:solidFill>
                  <a:schemeClr val="bg1">
                    <a:lumMod val="95000"/>
                  </a:schemeClr>
                </a:solidFill>
                <a:latin typeface="Century Gothic"/>
                <a:cs typeface="Century Gothic"/>
              </a:rPr>
              <a:t>Your </a:t>
            </a:r>
            <a:r>
              <a:rPr lang="en-CA" sz="3200" i="1" dirty="0">
                <a:solidFill>
                  <a:schemeClr val="bg1">
                    <a:lumMod val="95000"/>
                  </a:schemeClr>
                </a:solidFill>
                <a:latin typeface="Century Gothic"/>
                <a:cs typeface="Century Gothic"/>
              </a:rPr>
              <a:t>p</a:t>
            </a:r>
            <a:r>
              <a:rPr lang="en-CA" sz="3200" i="1" dirty="0" smtClean="0">
                <a:solidFill>
                  <a:schemeClr val="bg1">
                    <a:lumMod val="95000"/>
                  </a:schemeClr>
                </a:solidFill>
                <a:latin typeface="Century Gothic"/>
                <a:cs typeface="Century Gothic"/>
              </a:rPr>
              <a:t>ersonal</a:t>
            </a:r>
            <a:r>
              <a:rPr lang="en-CA" sz="3200" dirty="0" smtClean="0">
                <a:solidFill>
                  <a:schemeClr val="bg1">
                    <a:lumMod val="95000"/>
                  </a:schemeClr>
                </a:solidFill>
                <a:latin typeface="Century Gothic"/>
                <a:cs typeface="Century Gothic"/>
              </a:rPr>
              <a:t> brand works the same way</a:t>
            </a:r>
            <a:endParaRPr lang="en-CA" sz="3200" dirty="0">
              <a:solidFill>
                <a:schemeClr val="bg1">
                  <a:lumMod val="95000"/>
                </a:schemeClr>
              </a:solidFill>
              <a:latin typeface="Century Gothic"/>
              <a:cs typeface="Century Gothic"/>
            </a:endParaRPr>
          </a:p>
        </p:txBody>
      </p:sp>
    </p:spTree>
    <p:extLst>
      <p:ext uri="{BB962C8B-B14F-4D97-AF65-F5344CB8AC3E}">
        <p14:creationId xmlns:p14="http://schemas.microsoft.com/office/powerpoint/2010/main" val="17767114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1+#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 y="5"/>
            <a:ext cx="9230080" cy="870579"/>
            <a:chOff x="0" y="0"/>
            <a:chExt cx="12306771" cy="1160772"/>
          </a:xfrm>
        </p:grpSpPr>
        <p:grpSp>
          <p:nvGrpSpPr>
            <p:cNvPr id="10" name="Group 9"/>
            <p:cNvGrpSpPr/>
            <p:nvPr/>
          </p:nvGrpSpPr>
          <p:grpSpPr>
            <a:xfrm>
              <a:off x="0" y="0"/>
              <a:ext cx="12192000" cy="1160772"/>
              <a:chOff x="0" y="0"/>
              <a:chExt cx="12192000" cy="1160772"/>
            </a:xfrm>
          </p:grpSpPr>
          <p:sp>
            <p:nvSpPr>
              <p:cNvPr id="12" name="Rectangle 11"/>
              <p:cNvSpPr/>
              <p:nvPr/>
            </p:nvSpPr>
            <p:spPr>
              <a:xfrm>
                <a:off x="0" y="0"/>
                <a:ext cx="12192000" cy="1160772"/>
              </a:xfrm>
              <a:prstGeom prst="rect">
                <a:avLst/>
              </a:prstGeom>
              <a:solidFill>
                <a:srgbClr val="418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266" y="48863"/>
                <a:ext cx="1039339" cy="1039339"/>
              </a:xfrm>
              <a:prstGeom prst="rect">
                <a:avLst/>
              </a:prstGeom>
            </p:spPr>
          </p:pic>
        </p:grpSp>
        <p:sp>
          <p:nvSpPr>
            <p:cNvPr id="11" name="TextBox 10"/>
            <p:cNvSpPr txBox="1"/>
            <p:nvPr/>
          </p:nvSpPr>
          <p:spPr>
            <a:xfrm>
              <a:off x="672887" y="175385"/>
              <a:ext cx="11633884" cy="738664"/>
            </a:xfrm>
            <a:prstGeom prst="rect">
              <a:avLst/>
            </a:prstGeom>
            <a:noFill/>
          </p:spPr>
          <p:txBody>
            <a:bodyPr wrap="square" rtlCol="0">
              <a:spAutoFit/>
            </a:bodyPr>
            <a:lstStyle/>
            <a:p>
              <a:pPr algn="ctr"/>
              <a:r>
                <a:rPr lang="en-CA" sz="3000" dirty="0">
                  <a:solidFill>
                    <a:schemeClr val="bg1">
                      <a:lumMod val="95000"/>
                    </a:schemeClr>
                  </a:solidFill>
                  <a:latin typeface="Century Gothic"/>
                  <a:cs typeface="Century Gothic"/>
                </a:rPr>
                <a:t>Effective brands </a:t>
              </a:r>
              <a:r>
                <a:rPr lang="en-CA" sz="3000" i="1" dirty="0">
                  <a:solidFill>
                    <a:schemeClr val="bg1">
                      <a:lumMod val="95000"/>
                    </a:schemeClr>
                  </a:solidFill>
                  <a:latin typeface="Century Gothic"/>
                  <a:cs typeface="Century Gothic"/>
                </a:rPr>
                <a:t>understand their strengths</a:t>
              </a:r>
            </a:p>
          </p:txBody>
        </p:sp>
      </p:grpSp>
      <p:grpSp>
        <p:nvGrpSpPr>
          <p:cNvPr id="23" name="Group 22"/>
          <p:cNvGrpSpPr/>
          <p:nvPr/>
        </p:nvGrpSpPr>
        <p:grpSpPr>
          <a:xfrm>
            <a:off x="115073" y="1392276"/>
            <a:ext cx="2839881" cy="3149405"/>
            <a:chOff x="188335" y="1856362"/>
            <a:chExt cx="3786508" cy="4199206"/>
          </a:xfrm>
        </p:grpSpPr>
        <p:grpSp>
          <p:nvGrpSpPr>
            <p:cNvPr id="4" name="Group 3"/>
            <p:cNvGrpSpPr/>
            <p:nvPr/>
          </p:nvGrpSpPr>
          <p:grpSpPr>
            <a:xfrm>
              <a:off x="188335" y="1856362"/>
              <a:ext cx="3786508" cy="4199206"/>
              <a:chOff x="188335" y="2192263"/>
              <a:chExt cx="3786508" cy="4199206"/>
            </a:xfrm>
          </p:grpSpPr>
          <p:sp>
            <p:nvSpPr>
              <p:cNvPr id="8" name="Rectangle 7"/>
              <p:cNvSpPr/>
              <p:nvPr/>
            </p:nvSpPr>
            <p:spPr>
              <a:xfrm>
                <a:off x="188335" y="2192263"/>
                <a:ext cx="3786508" cy="4199206"/>
              </a:xfrm>
              <a:prstGeom prst="rect">
                <a:avLst/>
              </a:prstGeom>
              <a:solidFill>
                <a:srgbClr val="D9D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188335" y="2324015"/>
                <a:ext cx="3786508" cy="615553"/>
              </a:xfrm>
              <a:prstGeom prst="rect">
                <a:avLst/>
              </a:prstGeom>
            </p:spPr>
            <p:txBody>
              <a:bodyPr wrap="square">
                <a:spAutoFit/>
              </a:bodyPr>
              <a:lstStyle/>
              <a:p>
                <a:pPr algn="ctr">
                  <a:defRPr/>
                </a:pPr>
                <a:r>
                  <a:rPr lang="en-CA" sz="2400" b="1" dirty="0" smtClean="0">
                    <a:solidFill>
                      <a:srgbClr val="4186C6"/>
                    </a:solidFill>
                    <a:latin typeface="Century Gothic" panose="020B0502020202020204" pitchFamily="34" charset="0"/>
                  </a:rPr>
                  <a:t>The hacker</a:t>
                </a:r>
                <a:endParaRPr lang="en-CA" sz="2400" b="1" dirty="0">
                  <a:solidFill>
                    <a:srgbClr val="4186C6"/>
                  </a:solidFill>
                  <a:latin typeface="Century Gothic" panose="020B0502020202020204" pitchFamily="34" charset="0"/>
                </a:endParaRPr>
              </a:p>
            </p:txBody>
          </p:sp>
          <p:sp>
            <p:nvSpPr>
              <p:cNvPr id="3" name="TextBox 2"/>
              <p:cNvSpPr txBox="1"/>
              <p:nvPr/>
            </p:nvSpPr>
            <p:spPr>
              <a:xfrm>
                <a:off x="597935" y="2978983"/>
                <a:ext cx="3226671" cy="2421176"/>
              </a:xfrm>
              <a:prstGeom prst="rect">
                <a:avLst/>
              </a:prstGeom>
              <a:noFill/>
            </p:spPr>
            <p:txBody>
              <a:bodyPr wrap="square" rtlCol="0">
                <a:spAutoFit/>
              </a:bodyPr>
              <a:lstStyle/>
              <a:p>
                <a:pPr marL="214308" indent="-214308">
                  <a:buFont typeface="Arial" panose="020B0604020202020204" pitchFamily="34" charset="0"/>
                  <a:buChar char="•"/>
                </a:pPr>
                <a:r>
                  <a:rPr lang="en-CA" sz="1600" b="1" dirty="0">
                    <a:latin typeface="Century Gothic"/>
                    <a:cs typeface="Century Gothic"/>
                  </a:rPr>
                  <a:t>Builds things</a:t>
                </a:r>
              </a:p>
              <a:p>
                <a:pPr marL="214308" indent="-214308">
                  <a:buFont typeface="Arial" panose="020B0604020202020204" pitchFamily="34" charset="0"/>
                  <a:buChar char="•"/>
                </a:pPr>
                <a:r>
                  <a:rPr lang="en-CA" sz="1600" dirty="0">
                    <a:latin typeface="Century Gothic"/>
                    <a:cs typeface="Century Gothic"/>
                  </a:rPr>
                  <a:t>Comes up with unexpected solutions to problems</a:t>
                </a:r>
              </a:p>
              <a:p>
                <a:pPr marL="214308" indent="-214308">
                  <a:buFont typeface="Arial" panose="020B0604020202020204" pitchFamily="34" charset="0"/>
                  <a:buChar char="•"/>
                </a:pPr>
                <a:r>
                  <a:rPr lang="en-CA" sz="1600" dirty="0">
                    <a:latin typeface="Century Gothic"/>
                    <a:cs typeface="Century Gothic"/>
                  </a:rPr>
                  <a:t>Will bend rules if it’s valuable to do so</a:t>
                </a:r>
              </a:p>
            </p:txBody>
          </p:sp>
        </p:grpSp>
        <p:sp>
          <p:nvSpPr>
            <p:cNvPr id="7" name="Oval 6"/>
            <p:cNvSpPr/>
            <p:nvPr/>
          </p:nvSpPr>
          <p:spPr>
            <a:xfrm>
              <a:off x="1717695" y="5158254"/>
              <a:ext cx="727788" cy="70912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5" name="Group 24"/>
          <p:cNvGrpSpPr/>
          <p:nvPr/>
        </p:nvGrpSpPr>
        <p:grpSpPr>
          <a:xfrm>
            <a:off x="6165967" y="1392276"/>
            <a:ext cx="2839882" cy="3149405"/>
            <a:chOff x="8256203" y="1856362"/>
            <a:chExt cx="3786509" cy="4199206"/>
          </a:xfrm>
        </p:grpSpPr>
        <p:grpSp>
          <p:nvGrpSpPr>
            <p:cNvPr id="6" name="Group 5"/>
            <p:cNvGrpSpPr/>
            <p:nvPr/>
          </p:nvGrpSpPr>
          <p:grpSpPr>
            <a:xfrm>
              <a:off x="8256203" y="1856362"/>
              <a:ext cx="3786509" cy="4199206"/>
              <a:chOff x="8256203" y="2192263"/>
              <a:chExt cx="3786509" cy="4199206"/>
            </a:xfrm>
          </p:grpSpPr>
          <p:sp>
            <p:nvSpPr>
              <p:cNvPr id="15" name="Rectangle 14"/>
              <p:cNvSpPr/>
              <p:nvPr/>
            </p:nvSpPr>
            <p:spPr>
              <a:xfrm>
                <a:off x="8256204" y="2192263"/>
                <a:ext cx="3786508" cy="4199206"/>
              </a:xfrm>
              <a:prstGeom prst="rect">
                <a:avLst/>
              </a:prstGeom>
              <a:solidFill>
                <a:srgbClr val="D9D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8256203" y="2324015"/>
                <a:ext cx="3786509" cy="615553"/>
              </a:xfrm>
              <a:prstGeom prst="rect">
                <a:avLst/>
              </a:prstGeom>
            </p:spPr>
            <p:txBody>
              <a:bodyPr wrap="square">
                <a:spAutoFit/>
              </a:bodyPr>
              <a:lstStyle/>
              <a:p>
                <a:pPr algn="ctr">
                  <a:defRPr/>
                </a:pPr>
                <a:r>
                  <a:rPr lang="en-CA" sz="2400" b="1" dirty="0" smtClean="0">
                    <a:solidFill>
                      <a:srgbClr val="4186C6"/>
                    </a:solidFill>
                    <a:latin typeface="Century Gothic" panose="020B0502020202020204" pitchFamily="34" charset="0"/>
                  </a:rPr>
                  <a:t>The designer</a:t>
                </a:r>
                <a:endParaRPr lang="en-CA" sz="2400" b="1" dirty="0">
                  <a:solidFill>
                    <a:srgbClr val="4186C6"/>
                  </a:solidFill>
                  <a:latin typeface="Century Gothic" panose="020B0502020202020204" pitchFamily="34" charset="0"/>
                </a:endParaRPr>
              </a:p>
            </p:txBody>
          </p:sp>
          <p:sp>
            <p:nvSpPr>
              <p:cNvPr id="20" name="TextBox 19"/>
              <p:cNvSpPr txBox="1"/>
              <p:nvPr/>
            </p:nvSpPr>
            <p:spPr>
              <a:xfrm>
                <a:off x="8480139" y="2984814"/>
                <a:ext cx="3351078" cy="2421176"/>
              </a:xfrm>
              <a:prstGeom prst="rect">
                <a:avLst/>
              </a:prstGeom>
              <a:noFill/>
            </p:spPr>
            <p:txBody>
              <a:bodyPr wrap="square" rtlCol="0">
                <a:spAutoFit/>
              </a:bodyPr>
              <a:lstStyle/>
              <a:p>
                <a:pPr marL="214308" indent="-214308">
                  <a:buFont typeface="Arial" panose="020B0604020202020204" pitchFamily="34" charset="0"/>
                  <a:buChar char="•"/>
                </a:pPr>
                <a:r>
                  <a:rPr lang="en-CA" sz="1600" b="1" dirty="0">
                    <a:latin typeface="Century Gothic"/>
                    <a:cs typeface="Century Gothic"/>
                  </a:rPr>
                  <a:t>Designs things</a:t>
                </a:r>
              </a:p>
              <a:p>
                <a:pPr marL="214308" indent="-214308">
                  <a:buFont typeface="Arial" panose="020B0604020202020204" pitchFamily="34" charset="0"/>
                  <a:buChar char="•"/>
                </a:pPr>
                <a:r>
                  <a:rPr lang="en-CA" sz="1600" dirty="0">
                    <a:latin typeface="Century Gothic"/>
                    <a:cs typeface="Century Gothic"/>
                  </a:rPr>
                  <a:t>Shows empathy for the customer experience</a:t>
                </a:r>
              </a:p>
              <a:p>
                <a:pPr marL="214308" indent="-214308">
                  <a:buFont typeface="Arial" panose="020B0604020202020204" pitchFamily="34" charset="0"/>
                  <a:buChar char="•"/>
                </a:pPr>
                <a:r>
                  <a:rPr lang="en-CA" sz="1600" dirty="0">
                    <a:latin typeface="Century Gothic"/>
                    <a:cs typeface="Century Gothic"/>
                  </a:rPr>
                  <a:t>Is highly resilient and open to other people’s ideas</a:t>
                </a:r>
              </a:p>
            </p:txBody>
          </p:sp>
        </p:grpSp>
        <p:sp>
          <p:nvSpPr>
            <p:cNvPr id="21" name="Oval 20"/>
            <p:cNvSpPr/>
            <p:nvPr/>
          </p:nvSpPr>
          <p:spPr>
            <a:xfrm>
              <a:off x="9785563" y="5158253"/>
              <a:ext cx="727788" cy="7091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4" name="Group 23"/>
          <p:cNvGrpSpPr/>
          <p:nvPr/>
        </p:nvGrpSpPr>
        <p:grpSpPr>
          <a:xfrm>
            <a:off x="3154512" y="1392276"/>
            <a:ext cx="2839881" cy="3149405"/>
            <a:chOff x="4240931" y="1856362"/>
            <a:chExt cx="3786508" cy="4199206"/>
          </a:xfrm>
        </p:grpSpPr>
        <p:grpSp>
          <p:nvGrpSpPr>
            <p:cNvPr id="5" name="Group 4"/>
            <p:cNvGrpSpPr/>
            <p:nvPr/>
          </p:nvGrpSpPr>
          <p:grpSpPr>
            <a:xfrm>
              <a:off x="4240931" y="1856362"/>
              <a:ext cx="3786508" cy="4199206"/>
              <a:chOff x="4240931" y="2192263"/>
              <a:chExt cx="3786508" cy="4199206"/>
            </a:xfrm>
          </p:grpSpPr>
          <p:sp>
            <p:nvSpPr>
              <p:cNvPr id="14" name="Rectangle 13"/>
              <p:cNvSpPr/>
              <p:nvPr/>
            </p:nvSpPr>
            <p:spPr>
              <a:xfrm>
                <a:off x="4240931" y="2192263"/>
                <a:ext cx="3786508" cy="4199206"/>
              </a:xfrm>
              <a:prstGeom prst="rect">
                <a:avLst/>
              </a:prstGeom>
              <a:solidFill>
                <a:srgbClr val="D9D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4240931" y="2324015"/>
                <a:ext cx="3786507" cy="615553"/>
              </a:xfrm>
              <a:prstGeom prst="rect">
                <a:avLst/>
              </a:prstGeom>
            </p:spPr>
            <p:txBody>
              <a:bodyPr wrap="square">
                <a:spAutoFit/>
              </a:bodyPr>
              <a:lstStyle/>
              <a:p>
                <a:pPr algn="ctr">
                  <a:defRPr/>
                </a:pPr>
                <a:r>
                  <a:rPr lang="en-CA" sz="2400" b="1" dirty="0" smtClean="0">
                    <a:solidFill>
                      <a:srgbClr val="4186C6"/>
                    </a:solidFill>
                    <a:latin typeface="Century Gothic" panose="020B0502020202020204" pitchFamily="34" charset="0"/>
                  </a:rPr>
                  <a:t>The hustler</a:t>
                </a:r>
                <a:endParaRPr lang="en-CA" sz="2400" b="1" dirty="0">
                  <a:solidFill>
                    <a:srgbClr val="4186C6"/>
                  </a:solidFill>
                  <a:latin typeface="Century Gothic" panose="020B0502020202020204" pitchFamily="34" charset="0"/>
                </a:endParaRPr>
              </a:p>
            </p:txBody>
          </p:sp>
          <p:sp>
            <p:nvSpPr>
              <p:cNvPr id="19" name="TextBox 18"/>
              <p:cNvSpPr txBox="1"/>
              <p:nvPr/>
            </p:nvSpPr>
            <p:spPr>
              <a:xfrm>
                <a:off x="4520850" y="2978983"/>
                <a:ext cx="3226671" cy="2092880"/>
              </a:xfrm>
              <a:prstGeom prst="rect">
                <a:avLst/>
              </a:prstGeom>
              <a:noFill/>
            </p:spPr>
            <p:txBody>
              <a:bodyPr wrap="square" rtlCol="0">
                <a:spAutoFit/>
              </a:bodyPr>
              <a:lstStyle/>
              <a:p>
                <a:pPr marL="214308" indent="-214308">
                  <a:buFont typeface="Arial" panose="020B0604020202020204" pitchFamily="34" charset="0"/>
                  <a:buChar char="•"/>
                </a:pPr>
                <a:r>
                  <a:rPr lang="en-CA" sz="1600" b="1" dirty="0">
                    <a:latin typeface="Century Gothic"/>
                    <a:cs typeface="Century Gothic"/>
                  </a:rPr>
                  <a:t>Sells things</a:t>
                </a:r>
              </a:p>
              <a:p>
                <a:pPr marL="214308" indent="-214308">
                  <a:buFont typeface="Arial" panose="020B0604020202020204" pitchFamily="34" charset="0"/>
                  <a:buChar char="•"/>
                </a:pPr>
                <a:r>
                  <a:rPr lang="en-CA" sz="1600" dirty="0">
                    <a:latin typeface="Century Gothic"/>
                    <a:cs typeface="Century Gothic"/>
                  </a:rPr>
                  <a:t>Enjoys presentations, </a:t>
                </a:r>
                <a:r>
                  <a:rPr lang="en-CA" sz="1600" dirty="0" smtClean="0">
                    <a:latin typeface="Century Gothic"/>
                    <a:cs typeface="Century Gothic"/>
                  </a:rPr>
                  <a:t>debates </a:t>
                </a:r>
                <a:r>
                  <a:rPr lang="en-CA" sz="1600" dirty="0">
                    <a:latin typeface="Century Gothic"/>
                    <a:cs typeface="Century Gothic"/>
                  </a:rPr>
                  <a:t>and public speaking</a:t>
                </a:r>
              </a:p>
              <a:p>
                <a:pPr marL="214308" indent="-214308">
                  <a:buFont typeface="Arial" panose="020B0604020202020204" pitchFamily="34" charset="0"/>
                  <a:buChar char="•"/>
                </a:pPr>
                <a:r>
                  <a:rPr lang="en-CA" sz="1600" dirty="0">
                    <a:latin typeface="Century Gothic"/>
                    <a:cs typeface="Century Gothic"/>
                  </a:rPr>
                  <a:t>Excels at coming up with arguments</a:t>
                </a:r>
              </a:p>
            </p:txBody>
          </p:sp>
        </p:grpSp>
        <p:sp>
          <p:nvSpPr>
            <p:cNvPr id="22" name="Oval 21"/>
            <p:cNvSpPr/>
            <p:nvPr/>
          </p:nvSpPr>
          <p:spPr>
            <a:xfrm>
              <a:off x="5770290" y="5148923"/>
              <a:ext cx="727788" cy="7091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5773269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1+#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 y="5"/>
            <a:ext cx="9277315" cy="870579"/>
            <a:chOff x="0" y="0"/>
            <a:chExt cx="12369753" cy="1160772"/>
          </a:xfrm>
        </p:grpSpPr>
        <p:grpSp>
          <p:nvGrpSpPr>
            <p:cNvPr id="9" name="Group 8"/>
            <p:cNvGrpSpPr/>
            <p:nvPr/>
          </p:nvGrpSpPr>
          <p:grpSpPr>
            <a:xfrm>
              <a:off x="0" y="0"/>
              <a:ext cx="12192000" cy="1160772"/>
              <a:chOff x="0" y="0"/>
              <a:chExt cx="12192000" cy="1160772"/>
            </a:xfrm>
          </p:grpSpPr>
          <p:sp>
            <p:nvSpPr>
              <p:cNvPr id="11" name="Rectangle 10"/>
              <p:cNvSpPr/>
              <p:nvPr/>
            </p:nvSpPr>
            <p:spPr>
              <a:xfrm>
                <a:off x="0" y="0"/>
                <a:ext cx="12192000" cy="1160772"/>
              </a:xfrm>
              <a:prstGeom prst="rect">
                <a:avLst/>
              </a:prstGeom>
              <a:solidFill>
                <a:srgbClr val="418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2" name="Picture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266" y="48863"/>
                <a:ext cx="1039339" cy="1039339"/>
              </a:xfrm>
              <a:prstGeom prst="rect">
                <a:avLst/>
              </a:prstGeom>
            </p:spPr>
          </p:pic>
        </p:grpSp>
        <p:sp>
          <p:nvSpPr>
            <p:cNvPr id="10" name="TextBox 9"/>
            <p:cNvSpPr txBox="1"/>
            <p:nvPr/>
          </p:nvSpPr>
          <p:spPr>
            <a:xfrm>
              <a:off x="177753" y="162221"/>
              <a:ext cx="12192000" cy="779701"/>
            </a:xfrm>
            <a:prstGeom prst="rect">
              <a:avLst/>
            </a:prstGeom>
            <a:noFill/>
          </p:spPr>
          <p:txBody>
            <a:bodyPr wrap="square" rtlCol="0">
              <a:spAutoFit/>
            </a:bodyPr>
            <a:lstStyle/>
            <a:p>
              <a:pPr algn="ctr"/>
              <a:r>
                <a:rPr lang="en-CA" sz="3200" dirty="0">
                  <a:solidFill>
                    <a:schemeClr val="bg1">
                      <a:lumMod val="95000"/>
                    </a:schemeClr>
                  </a:solidFill>
                  <a:latin typeface="Century Gothic"/>
                  <a:cs typeface="Century Gothic"/>
                </a:rPr>
                <a:t>Effective brands are </a:t>
              </a:r>
              <a:r>
                <a:rPr lang="en-CA" sz="3200" i="1" dirty="0">
                  <a:solidFill>
                    <a:schemeClr val="bg1">
                      <a:lumMod val="95000"/>
                    </a:schemeClr>
                  </a:solidFill>
                  <a:latin typeface="Century Gothic"/>
                  <a:cs typeface="Century Gothic"/>
                </a:rPr>
                <a:t>concise</a:t>
              </a:r>
            </a:p>
          </p:txBody>
        </p:sp>
      </p:grpSp>
      <p:grpSp>
        <p:nvGrpSpPr>
          <p:cNvPr id="2" name="Group 1"/>
          <p:cNvGrpSpPr/>
          <p:nvPr/>
        </p:nvGrpSpPr>
        <p:grpSpPr>
          <a:xfrm>
            <a:off x="469904" y="1726683"/>
            <a:ext cx="3998997" cy="2477278"/>
            <a:chOff x="469904" y="1726682"/>
            <a:chExt cx="3998997" cy="2477278"/>
          </a:xfrm>
        </p:grpSpPr>
        <p:sp>
          <p:nvSpPr>
            <p:cNvPr id="13" name="Rectangle 12"/>
            <p:cNvSpPr/>
            <p:nvPr/>
          </p:nvSpPr>
          <p:spPr>
            <a:xfrm>
              <a:off x="469904" y="1726682"/>
              <a:ext cx="3998997" cy="2477278"/>
            </a:xfrm>
            <a:prstGeom prst="rect">
              <a:avLst/>
            </a:prstGeom>
            <a:solidFill>
              <a:srgbClr val="D9D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643838" y="2101615"/>
              <a:ext cx="3626548" cy="1608133"/>
            </a:xfrm>
            <a:prstGeom prst="rect">
              <a:avLst/>
            </a:prstGeom>
          </p:spPr>
          <p:txBody>
            <a:bodyPr wrap="square" lIns="68580" tIns="34290" rIns="68580" bIns="34290">
              <a:spAutoFit/>
            </a:bodyPr>
            <a:lstStyle/>
            <a:p>
              <a:pPr algn="ctr">
                <a:defRPr/>
              </a:pPr>
              <a:r>
                <a:rPr lang="en-CA" sz="2800" b="1" i="1" dirty="0" smtClean="0">
                  <a:solidFill>
                    <a:srgbClr val="4186C6"/>
                  </a:solidFill>
                  <a:latin typeface="Century Gothic" panose="020B0502020202020204" pitchFamily="34" charset="0"/>
                </a:rPr>
                <a:t>One </a:t>
              </a:r>
              <a:r>
                <a:rPr lang="en-CA" sz="2800" b="1" i="1" dirty="0">
                  <a:solidFill>
                    <a:srgbClr val="4186C6"/>
                  </a:solidFill>
                  <a:latin typeface="Century Gothic" panose="020B0502020202020204" pitchFamily="34" charset="0"/>
                </a:rPr>
                <a:t>sentence: </a:t>
              </a:r>
            </a:p>
            <a:p>
              <a:pPr algn="ctr">
                <a:defRPr/>
              </a:pPr>
              <a:endParaRPr lang="en-CA" sz="2400" b="1" dirty="0">
                <a:solidFill>
                  <a:srgbClr val="4186C6"/>
                </a:solidFill>
                <a:latin typeface="Century Gothic" panose="020B0502020202020204" pitchFamily="34" charset="0"/>
              </a:endParaRPr>
            </a:p>
            <a:p>
              <a:pPr algn="ctr">
                <a:defRPr/>
              </a:pPr>
              <a:r>
                <a:rPr lang="en-CA" sz="2400" b="1" dirty="0">
                  <a:solidFill>
                    <a:srgbClr val="4186C6"/>
                  </a:solidFill>
                  <a:latin typeface="Century Gothic" panose="020B0502020202020204" pitchFamily="34" charset="0"/>
                </a:rPr>
                <a:t>What </a:t>
              </a:r>
              <a:r>
                <a:rPr lang="en-CA" sz="2400" b="1" i="1" dirty="0">
                  <a:solidFill>
                    <a:srgbClr val="4186C6"/>
                  </a:solidFill>
                  <a:latin typeface="Century Gothic" panose="020B0502020202020204" pitchFamily="34" charset="0"/>
                </a:rPr>
                <a:t>value</a:t>
              </a:r>
              <a:r>
                <a:rPr lang="en-CA" sz="2400" b="1" dirty="0">
                  <a:solidFill>
                    <a:srgbClr val="4186C6"/>
                  </a:solidFill>
                  <a:latin typeface="Century Gothic" panose="020B0502020202020204" pitchFamily="34" charset="0"/>
                </a:rPr>
                <a:t> can you offer a </a:t>
              </a:r>
              <a:r>
                <a:rPr lang="en-CA" sz="2400" b="1" dirty="0" err="1" smtClean="0">
                  <a:solidFill>
                    <a:srgbClr val="4186C6"/>
                  </a:solidFill>
                  <a:latin typeface="Century Gothic" panose="020B0502020202020204" pitchFamily="34" charset="0"/>
                </a:rPr>
                <a:t>startup</a:t>
              </a:r>
              <a:r>
                <a:rPr lang="en-CA" sz="2400" b="1" dirty="0" smtClean="0">
                  <a:solidFill>
                    <a:srgbClr val="4186C6"/>
                  </a:solidFill>
                  <a:latin typeface="Century Gothic" panose="020B0502020202020204" pitchFamily="34" charset="0"/>
                </a:rPr>
                <a:t> </a:t>
              </a:r>
              <a:r>
                <a:rPr lang="en-CA" sz="2400" b="1" dirty="0">
                  <a:solidFill>
                    <a:srgbClr val="4186C6"/>
                  </a:solidFill>
                  <a:latin typeface="Century Gothic" panose="020B0502020202020204" pitchFamily="34" charset="0"/>
                </a:rPr>
                <a:t>team?</a:t>
              </a:r>
            </a:p>
          </p:txBody>
        </p:sp>
      </p:grpSp>
      <p:grpSp>
        <p:nvGrpSpPr>
          <p:cNvPr id="3" name="Group 2"/>
          <p:cNvGrpSpPr/>
          <p:nvPr/>
        </p:nvGrpSpPr>
        <p:grpSpPr>
          <a:xfrm>
            <a:off x="4684802" y="1729974"/>
            <a:ext cx="3998997" cy="2477278"/>
            <a:chOff x="4684801" y="1729974"/>
            <a:chExt cx="3998997" cy="2477278"/>
          </a:xfrm>
        </p:grpSpPr>
        <p:sp>
          <p:nvSpPr>
            <p:cNvPr id="14" name="Rectangle 13"/>
            <p:cNvSpPr/>
            <p:nvPr/>
          </p:nvSpPr>
          <p:spPr>
            <a:xfrm>
              <a:off x="4684801" y="1729974"/>
              <a:ext cx="3998997" cy="2477278"/>
            </a:xfrm>
            <a:prstGeom prst="rect">
              <a:avLst/>
            </a:prstGeom>
            <a:solidFill>
              <a:srgbClr val="D9D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4862601" y="2101615"/>
              <a:ext cx="3662192" cy="1608133"/>
            </a:xfrm>
            <a:prstGeom prst="rect">
              <a:avLst/>
            </a:prstGeom>
          </p:spPr>
          <p:txBody>
            <a:bodyPr wrap="square" lIns="68580" tIns="34290" rIns="68580" bIns="34290">
              <a:spAutoFit/>
            </a:bodyPr>
            <a:lstStyle/>
            <a:p>
              <a:pPr algn="ctr">
                <a:defRPr/>
              </a:pPr>
              <a:r>
                <a:rPr lang="en-CA" sz="2800" b="1" i="1" dirty="0" smtClean="0">
                  <a:solidFill>
                    <a:srgbClr val="4186C6"/>
                  </a:solidFill>
                  <a:latin typeface="Century Gothic" panose="020B0502020202020204" pitchFamily="34" charset="0"/>
                </a:rPr>
                <a:t>One </a:t>
              </a:r>
              <a:r>
                <a:rPr lang="en-CA" sz="2800" b="1" i="1" dirty="0">
                  <a:solidFill>
                    <a:srgbClr val="4186C6"/>
                  </a:solidFill>
                  <a:latin typeface="Century Gothic" panose="020B0502020202020204" pitchFamily="34" charset="0"/>
                </a:rPr>
                <a:t>sentence:</a:t>
              </a:r>
            </a:p>
            <a:p>
              <a:pPr algn="ctr">
                <a:defRPr/>
              </a:pPr>
              <a:endParaRPr lang="en-CA" sz="2400" b="1" dirty="0">
                <a:solidFill>
                  <a:srgbClr val="4186C6"/>
                </a:solidFill>
                <a:latin typeface="Century Gothic" panose="020B0502020202020204" pitchFamily="34" charset="0"/>
              </a:endParaRPr>
            </a:p>
            <a:p>
              <a:pPr algn="ctr">
                <a:defRPr/>
              </a:pPr>
              <a:r>
                <a:rPr lang="en-CA" sz="2400" b="1" dirty="0">
                  <a:solidFill>
                    <a:srgbClr val="4186C6"/>
                  </a:solidFill>
                  <a:latin typeface="Century Gothic" panose="020B0502020202020204" pitchFamily="34" charset="0"/>
                </a:rPr>
                <a:t>What do you </a:t>
              </a:r>
              <a:r>
                <a:rPr lang="en-CA" sz="2400" b="1" i="1" dirty="0">
                  <a:solidFill>
                    <a:srgbClr val="4186C6"/>
                  </a:solidFill>
                  <a:latin typeface="Century Gothic" panose="020B0502020202020204" pitchFamily="34" charset="0"/>
                </a:rPr>
                <a:t>need</a:t>
              </a:r>
              <a:r>
                <a:rPr lang="en-CA" sz="2400" b="1" dirty="0">
                  <a:solidFill>
                    <a:srgbClr val="4186C6"/>
                  </a:solidFill>
                  <a:latin typeface="Century Gothic" panose="020B0502020202020204" pitchFamily="34" charset="0"/>
                </a:rPr>
                <a:t> from your teammates?</a:t>
              </a:r>
            </a:p>
          </p:txBody>
        </p:sp>
      </p:grpSp>
    </p:spTree>
    <p:extLst>
      <p:ext uri="{BB962C8B-B14F-4D97-AF65-F5344CB8AC3E}">
        <p14:creationId xmlns:p14="http://schemas.microsoft.com/office/powerpoint/2010/main" val="38760873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5"/>
            <a:ext cx="9144000" cy="870579"/>
            <a:chOff x="0" y="0"/>
            <a:chExt cx="12192000" cy="1160772"/>
          </a:xfrm>
        </p:grpSpPr>
        <p:grpSp>
          <p:nvGrpSpPr>
            <p:cNvPr id="5" name="Group 4"/>
            <p:cNvGrpSpPr/>
            <p:nvPr/>
          </p:nvGrpSpPr>
          <p:grpSpPr>
            <a:xfrm>
              <a:off x="0" y="0"/>
              <a:ext cx="12192000" cy="1160772"/>
              <a:chOff x="0" y="0"/>
              <a:chExt cx="12192000" cy="1160772"/>
            </a:xfrm>
          </p:grpSpPr>
          <p:sp>
            <p:nvSpPr>
              <p:cNvPr id="7" name="Rectangle 6"/>
              <p:cNvSpPr/>
              <p:nvPr/>
            </p:nvSpPr>
            <p:spPr>
              <a:xfrm>
                <a:off x="0" y="0"/>
                <a:ext cx="12192000" cy="1160772"/>
              </a:xfrm>
              <a:prstGeom prst="rect">
                <a:avLst/>
              </a:prstGeom>
              <a:solidFill>
                <a:srgbClr val="418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266" y="48863"/>
                <a:ext cx="1039339" cy="1039339"/>
              </a:xfrm>
              <a:prstGeom prst="rect">
                <a:avLst/>
              </a:prstGeom>
            </p:spPr>
          </p:pic>
        </p:grpSp>
        <p:sp>
          <p:nvSpPr>
            <p:cNvPr id="6" name="TextBox 5"/>
            <p:cNvSpPr txBox="1"/>
            <p:nvPr/>
          </p:nvSpPr>
          <p:spPr>
            <a:xfrm>
              <a:off x="410545" y="132733"/>
              <a:ext cx="11633884" cy="861775"/>
            </a:xfrm>
            <a:prstGeom prst="rect">
              <a:avLst/>
            </a:prstGeom>
            <a:noFill/>
          </p:spPr>
          <p:txBody>
            <a:bodyPr wrap="square" rtlCol="0">
              <a:spAutoFit/>
            </a:bodyPr>
            <a:lstStyle/>
            <a:p>
              <a:pPr algn="ctr"/>
              <a:r>
                <a:rPr lang="en-CA" sz="3600" dirty="0">
                  <a:solidFill>
                    <a:schemeClr val="bg1">
                      <a:lumMod val="95000"/>
                    </a:schemeClr>
                  </a:solidFill>
                  <a:latin typeface="Century Gothic"/>
                  <a:cs typeface="Century Gothic"/>
                </a:rPr>
                <a:t>Let’s </a:t>
              </a:r>
              <a:r>
                <a:rPr lang="en-CA" sz="3600" dirty="0" smtClean="0">
                  <a:solidFill>
                    <a:schemeClr val="bg1">
                      <a:lumMod val="95000"/>
                    </a:schemeClr>
                  </a:solidFill>
                  <a:latin typeface="Century Gothic"/>
                  <a:cs typeface="Century Gothic"/>
                </a:rPr>
                <a:t>network</a:t>
              </a:r>
              <a:r>
                <a:rPr lang="en-CA" sz="3600" dirty="0">
                  <a:solidFill>
                    <a:schemeClr val="bg1">
                      <a:lumMod val="95000"/>
                    </a:schemeClr>
                  </a:solidFill>
                  <a:latin typeface="Century Gothic"/>
                  <a:cs typeface="Century Gothic"/>
                </a:rPr>
                <a:t>!</a:t>
              </a:r>
            </a:p>
          </p:txBody>
        </p:sp>
      </p:grpSp>
      <p:sp>
        <p:nvSpPr>
          <p:cNvPr id="9" name="TextBox 8"/>
          <p:cNvSpPr txBox="1"/>
          <p:nvPr/>
        </p:nvSpPr>
        <p:spPr>
          <a:xfrm>
            <a:off x="307911" y="1127824"/>
            <a:ext cx="8299580" cy="931022"/>
          </a:xfrm>
          <a:prstGeom prst="rect">
            <a:avLst/>
          </a:prstGeom>
          <a:noFill/>
        </p:spPr>
        <p:txBody>
          <a:bodyPr wrap="square" lIns="68579" tIns="34289" rIns="68579" bIns="34289" rtlCol="0">
            <a:spAutoFit/>
          </a:bodyPr>
          <a:lstStyle/>
          <a:p>
            <a:pPr algn="ctr"/>
            <a:r>
              <a:rPr lang="en-CA" sz="2800" b="1" dirty="0">
                <a:latin typeface="Century Gothic" panose="020B0502020202020204" pitchFamily="34" charset="0"/>
              </a:rPr>
              <a:t>Over the next </a:t>
            </a:r>
            <a:r>
              <a:rPr lang="en-CA" sz="2800" b="1" dirty="0" smtClean="0">
                <a:latin typeface="Century Gothic" panose="020B0502020202020204" pitchFamily="34" charset="0"/>
              </a:rPr>
              <a:t>six minutes</a:t>
            </a:r>
            <a:r>
              <a:rPr lang="en-CA" sz="2800" b="1" dirty="0">
                <a:latin typeface="Century Gothic" panose="020B0502020202020204" pitchFamily="34" charset="0"/>
              </a:rPr>
              <a:t>, talk with </a:t>
            </a:r>
            <a:r>
              <a:rPr lang="en-CA" sz="2800" b="1" dirty="0" smtClean="0">
                <a:latin typeface="Century Gothic" panose="020B0502020202020204" pitchFamily="34" charset="0"/>
              </a:rPr>
              <a:t>three </a:t>
            </a:r>
            <a:r>
              <a:rPr lang="en-CA" sz="2800" b="1" dirty="0">
                <a:latin typeface="Century Gothic" panose="020B0502020202020204" pitchFamily="34" charset="0"/>
              </a:rPr>
              <a:t>potential collaborators. </a:t>
            </a:r>
            <a:endParaRPr lang="en-CA" sz="2800" dirty="0"/>
          </a:p>
        </p:txBody>
      </p:sp>
      <p:grpSp>
        <p:nvGrpSpPr>
          <p:cNvPr id="13" name="Group 12"/>
          <p:cNvGrpSpPr/>
          <p:nvPr/>
        </p:nvGrpSpPr>
        <p:grpSpPr>
          <a:xfrm>
            <a:off x="838204" y="2107682"/>
            <a:ext cx="7209450" cy="2477273"/>
            <a:chOff x="1117605" y="2471574"/>
            <a:chExt cx="9612600" cy="3303031"/>
          </a:xfrm>
        </p:grpSpPr>
        <p:sp>
          <p:nvSpPr>
            <p:cNvPr id="10" name="Rectangle 9"/>
            <p:cNvSpPr/>
            <p:nvPr/>
          </p:nvSpPr>
          <p:spPr>
            <a:xfrm>
              <a:off x="1117605" y="2471574"/>
              <a:ext cx="9612600" cy="3303031"/>
            </a:xfrm>
            <a:prstGeom prst="rect">
              <a:avLst/>
            </a:prstGeom>
            <a:solidFill>
              <a:srgbClr val="D9D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1527292" y="2630299"/>
              <a:ext cx="8820885" cy="3077766"/>
            </a:xfrm>
            <a:prstGeom prst="rect">
              <a:avLst/>
            </a:prstGeom>
          </p:spPr>
          <p:txBody>
            <a:bodyPr wrap="square">
              <a:spAutoFit/>
            </a:bodyPr>
            <a:lstStyle/>
            <a:p>
              <a:pPr marL="600060" lvl="1" indent="-257168">
                <a:buFont typeface="+mj-lt"/>
                <a:buAutoNum type="arabicPeriod"/>
              </a:pPr>
              <a:r>
                <a:rPr lang="en-CA" dirty="0">
                  <a:latin typeface="Century Gothic" panose="020B0502020202020204" pitchFamily="34" charset="0"/>
                </a:rPr>
                <a:t>Only talk with people who have a different personal brand than you </a:t>
              </a:r>
              <a:r>
                <a:rPr lang="en-CA" dirty="0" smtClean="0">
                  <a:latin typeface="Century Gothic" panose="020B0502020202020204" pitchFamily="34" charset="0"/>
                </a:rPr>
                <a:t>(as identified </a:t>
              </a:r>
              <a:r>
                <a:rPr lang="en-CA" dirty="0">
                  <a:latin typeface="Century Gothic" panose="020B0502020202020204" pitchFamily="34" charset="0"/>
                </a:rPr>
                <a:t>by your </a:t>
              </a:r>
              <a:r>
                <a:rPr lang="en-CA" dirty="0" smtClean="0">
                  <a:latin typeface="Century Gothic" panose="020B0502020202020204" pitchFamily="34" charset="0"/>
                </a:rPr>
                <a:t>stickers).</a:t>
              </a:r>
              <a:endParaRPr lang="en-CA" dirty="0">
                <a:latin typeface="Century Gothic" panose="020B0502020202020204" pitchFamily="34" charset="0"/>
              </a:endParaRPr>
            </a:p>
            <a:p>
              <a:pPr marL="942952" lvl="2" indent="-257168">
                <a:buFont typeface="+mj-lt"/>
                <a:buAutoNum type="arabicPeriod"/>
              </a:pPr>
              <a:endParaRPr lang="en-CA" dirty="0">
                <a:latin typeface="Century Gothic" panose="020B0502020202020204" pitchFamily="34" charset="0"/>
              </a:endParaRPr>
            </a:p>
            <a:p>
              <a:pPr marL="600060" lvl="1" indent="-257168">
                <a:buFont typeface="+mj-lt"/>
                <a:buAutoNum type="arabicPeriod"/>
              </a:pPr>
              <a:r>
                <a:rPr lang="en-CA" dirty="0">
                  <a:latin typeface="Century Gothic" panose="020B0502020202020204" pitchFamily="34" charset="0"/>
                </a:rPr>
                <a:t>You have 60 seconds to pitch your </a:t>
              </a:r>
              <a:r>
                <a:rPr lang="en-CA" dirty="0" smtClean="0">
                  <a:latin typeface="Century Gothic" panose="020B0502020202020204" pitchFamily="34" charset="0"/>
                </a:rPr>
                <a:t>brand </a:t>
              </a:r>
              <a:r>
                <a:rPr lang="en-CA" dirty="0">
                  <a:latin typeface="Century Gothic" panose="020B0502020202020204" pitchFamily="34" charset="0"/>
                </a:rPr>
                <a:t>and 60 seconds to listen to your potential collaborator’s pitch.</a:t>
              </a:r>
            </a:p>
            <a:p>
              <a:pPr marL="342892" lvl="1"/>
              <a:endParaRPr lang="en-CA" dirty="0">
                <a:latin typeface="Century Gothic" panose="020B0502020202020204" pitchFamily="34" charset="0"/>
              </a:endParaRPr>
            </a:p>
            <a:p>
              <a:pPr marL="600060" lvl="1" indent="-257168">
                <a:buFont typeface="+mj-lt"/>
                <a:buAutoNum type="arabicPeriod"/>
              </a:pPr>
              <a:r>
                <a:rPr lang="en-CA" dirty="0">
                  <a:latin typeface="Century Gothic" panose="020B0502020202020204" pitchFamily="34" charset="0"/>
                </a:rPr>
                <a:t>Record notes on the sheet provided.</a:t>
              </a:r>
            </a:p>
          </p:txBody>
        </p:sp>
      </p:grpSp>
    </p:spTree>
    <p:extLst>
      <p:ext uri="{BB962C8B-B14F-4D97-AF65-F5344CB8AC3E}">
        <p14:creationId xmlns:p14="http://schemas.microsoft.com/office/powerpoint/2010/main" val="32414174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ealfoodmba.com/wp-content/uploads/2012/07/iterative_develop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723" y="250583"/>
            <a:ext cx="8390611" cy="46858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13348" y="1503488"/>
            <a:ext cx="6673361" cy="1454244"/>
          </a:xfrm>
          <a:prstGeom prst="rect">
            <a:avLst/>
          </a:prstGeom>
          <a:noFill/>
        </p:spPr>
        <p:txBody>
          <a:bodyPr wrap="square" lIns="68579" tIns="34289" rIns="68579" bIns="34289" rtlCol="0">
            <a:spAutoFit/>
          </a:bodyPr>
          <a:lstStyle/>
          <a:p>
            <a:pPr algn="ctr"/>
            <a:r>
              <a:rPr lang="en-CA" sz="4500" dirty="0">
                <a:latin typeface="Century Gothic" panose="020B0502020202020204" pitchFamily="34" charset="0"/>
              </a:rPr>
              <a:t>Let’s</a:t>
            </a:r>
          </a:p>
          <a:p>
            <a:pPr algn="ctr"/>
            <a:r>
              <a:rPr lang="en-CA" sz="4500" dirty="0">
                <a:latin typeface="Century Gothic" panose="020B0502020202020204" pitchFamily="34" charset="0"/>
              </a:rPr>
              <a:t>p</a:t>
            </a:r>
            <a:r>
              <a:rPr lang="en-CA" sz="4500" dirty="0" smtClean="0">
                <a:latin typeface="Century Gothic" panose="020B0502020202020204" pitchFamily="34" charset="0"/>
              </a:rPr>
              <a:t>ivot</a:t>
            </a:r>
            <a:r>
              <a:rPr lang="en-CA" sz="4500" dirty="0">
                <a:latin typeface="Century Gothic" panose="020B0502020202020204" pitchFamily="34" charset="0"/>
              </a:rPr>
              <a:t>!</a:t>
            </a:r>
          </a:p>
        </p:txBody>
      </p:sp>
    </p:spTree>
    <p:extLst>
      <p:ext uri="{BB962C8B-B14F-4D97-AF65-F5344CB8AC3E}">
        <p14:creationId xmlns:p14="http://schemas.microsoft.com/office/powerpoint/2010/main" val="35247473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165</TotalTime>
  <Words>670</Words>
  <Application>Microsoft Macintosh PowerPoint</Application>
  <PresentationFormat>On-screen Show (16:9)</PresentationFormat>
  <Paragraphs>81</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MaRS Discovery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Burwell</dc:creator>
  <cp:lastModifiedBy>Nicolette Blase</cp:lastModifiedBy>
  <cp:revision>43</cp:revision>
  <dcterms:created xsi:type="dcterms:W3CDTF">2015-05-11T21:24:02Z</dcterms:created>
  <dcterms:modified xsi:type="dcterms:W3CDTF">2015-11-13T18:16:03Z</dcterms:modified>
</cp:coreProperties>
</file>