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3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0C922CB-3224-8043-8F5D-4B82EA3A2E43}" type="doc">
      <dgm:prSet loTypeId="urn:microsoft.com/office/officeart/2005/8/layout/cycle5" loCatId="" qsTypeId="urn:microsoft.com/office/officeart/2005/8/quickstyle/simple4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40A324EE-E469-5D4C-B40C-B29FF5B679D1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Idea Generation</a:t>
          </a:r>
          <a:endParaRPr lang="en-US" sz="2000" b="1" dirty="0">
            <a:solidFill>
              <a:schemeClr val="tx1"/>
            </a:solidFill>
          </a:endParaRPr>
        </a:p>
      </dgm:t>
    </dgm:pt>
    <dgm:pt modelId="{2856CB85-068B-7048-8AB1-C2CCCF2120C4}" type="parTrans" cxnId="{C524F802-0046-664A-B608-6FEC1F512ED6}">
      <dgm:prSet/>
      <dgm:spPr/>
      <dgm:t>
        <a:bodyPr/>
        <a:lstStyle/>
        <a:p>
          <a:endParaRPr lang="en-US"/>
        </a:p>
      </dgm:t>
    </dgm:pt>
    <dgm:pt modelId="{3ED21DF4-9B1E-5844-A21D-6F7E467E4BE9}" type="sibTrans" cxnId="{C524F802-0046-664A-B608-6FEC1F512ED6}">
      <dgm:prSet/>
      <dgm:spPr/>
      <dgm:t>
        <a:bodyPr/>
        <a:lstStyle/>
        <a:p>
          <a:endParaRPr lang="en-US"/>
        </a:p>
      </dgm:t>
    </dgm:pt>
    <dgm:pt modelId="{EC575A1D-D3FF-D84E-A0D6-DE36A992D2EC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Business Analysis</a:t>
          </a:r>
          <a:endParaRPr lang="en-US" sz="2000" b="1" dirty="0">
            <a:solidFill>
              <a:schemeClr val="tx1"/>
            </a:solidFill>
          </a:endParaRPr>
        </a:p>
      </dgm:t>
    </dgm:pt>
    <dgm:pt modelId="{5115AF49-D13B-C140-8E93-B808FEC699F3}" type="parTrans" cxnId="{C561B1EE-B77D-A24D-A562-4B804ECAFDA6}">
      <dgm:prSet/>
      <dgm:spPr/>
      <dgm:t>
        <a:bodyPr/>
        <a:lstStyle/>
        <a:p>
          <a:endParaRPr lang="en-US"/>
        </a:p>
      </dgm:t>
    </dgm:pt>
    <dgm:pt modelId="{575F7CB2-D3BA-4147-A5DA-B7C551FD4694}" type="sibTrans" cxnId="{C561B1EE-B77D-A24D-A562-4B804ECAFDA6}">
      <dgm:prSet/>
      <dgm:spPr/>
      <dgm:t>
        <a:bodyPr/>
        <a:lstStyle/>
        <a:p>
          <a:endParaRPr lang="en-US"/>
        </a:p>
      </dgm:t>
    </dgm:pt>
    <dgm:pt modelId="{5E3B8E24-9D68-8240-BDD9-405D1D895787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Product Development</a:t>
          </a:r>
          <a:endParaRPr lang="en-US" sz="2000" b="1" dirty="0">
            <a:solidFill>
              <a:schemeClr val="tx1"/>
            </a:solidFill>
          </a:endParaRPr>
        </a:p>
      </dgm:t>
    </dgm:pt>
    <dgm:pt modelId="{6828096E-9A1F-A340-B179-777C585C1C80}" type="parTrans" cxnId="{A0538630-8BBC-CE4E-98EE-EF5AB778466A}">
      <dgm:prSet/>
      <dgm:spPr/>
      <dgm:t>
        <a:bodyPr/>
        <a:lstStyle/>
        <a:p>
          <a:endParaRPr lang="en-US"/>
        </a:p>
      </dgm:t>
    </dgm:pt>
    <dgm:pt modelId="{1CB5C228-8765-E04C-B830-1CF066CD9DE8}" type="sibTrans" cxnId="{A0538630-8BBC-CE4E-98EE-EF5AB778466A}">
      <dgm:prSet/>
      <dgm:spPr/>
      <dgm:t>
        <a:bodyPr/>
        <a:lstStyle/>
        <a:p>
          <a:endParaRPr lang="en-US"/>
        </a:p>
      </dgm:t>
    </dgm:pt>
    <dgm:pt modelId="{BC3AC9A6-1C17-B740-A144-90960170E3BE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Test Marketing</a:t>
          </a:r>
          <a:endParaRPr lang="en-US" sz="2000" b="1" dirty="0">
            <a:solidFill>
              <a:schemeClr val="tx1"/>
            </a:solidFill>
          </a:endParaRPr>
        </a:p>
      </dgm:t>
    </dgm:pt>
    <dgm:pt modelId="{6C473EF7-3277-294D-A79C-9E54BE7E1060}" type="parTrans" cxnId="{B92BC7D4-E743-7B41-9DEF-DA5259448CD4}">
      <dgm:prSet/>
      <dgm:spPr/>
      <dgm:t>
        <a:bodyPr/>
        <a:lstStyle/>
        <a:p>
          <a:endParaRPr lang="en-US"/>
        </a:p>
      </dgm:t>
    </dgm:pt>
    <dgm:pt modelId="{4AAE2137-D5C3-F04B-8620-32E230956263}" type="sibTrans" cxnId="{B92BC7D4-E743-7B41-9DEF-DA5259448CD4}">
      <dgm:prSet/>
      <dgm:spPr/>
      <dgm:t>
        <a:bodyPr/>
        <a:lstStyle/>
        <a:p>
          <a:endParaRPr lang="en-US"/>
        </a:p>
      </dgm:t>
    </dgm:pt>
    <dgm:pt modelId="{36618540-38AE-884F-9B31-C677510806B2}">
      <dgm:prSet phldrT="[Text]"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Commercial-</a:t>
          </a:r>
          <a:r>
            <a:rPr lang="en-US" sz="2000" b="1" dirty="0" err="1" smtClean="0">
              <a:solidFill>
                <a:schemeClr val="tx1"/>
              </a:solidFill>
            </a:rPr>
            <a:t>ization</a:t>
          </a:r>
          <a:endParaRPr lang="en-US" sz="2000" b="1" dirty="0">
            <a:solidFill>
              <a:schemeClr val="tx1"/>
            </a:solidFill>
          </a:endParaRPr>
        </a:p>
      </dgm:t>
    </dgm:pt>
    <dgm:pt modelId="{F1C0DB1C-B9AF-2845-9597-A4121C743954}" type="parTrans" cxnId="{A77E9426-D81D-FF4B-ACAA-B688F93D64D9}">
      <dgm:prSet/>
      <dgm:spPr/>
      <dgm:t>
        <a:bodyPr/>
        <a:lstStyle/>
        <a:p>
          <a:endParaRPr lang="en-US"/>
        </a:p>
      </dgm:t>
    </dgm:pt>
    <dgm:pt modelId="{BCD28604-857A-7643-AAC9-E4A983843A78}" type="sibTrans" cxnId="{A77E9426-D81D-FF4B-ACAA-B688F93D64D9}">
      <dgm:prSet/>
      <dgm:spPr/>
      <dgm:t>
        <a:bodyPr/>
        <a:lstStyle/>
        <a:p>
          <a:endParaRPr lang="en-US"/>
        </a:p>
      </dgm:t>
    </dgm:pt>
    <dgm:pt modelId="{A6DFC977-BFFC-054B-9B4D-54678334132E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Idea Screening</a:t>
          </a:r>
          <a:endParaRPr lang="en-US" sz="2000" b="1" dirty="0">
            <a:solidFill>
              <a:schemeClr val="tx1"/>
            </a:solidFill>
          </a:endParaRPr>
        </a:p>
      </dgm:t>
    </dgm:pt>
    <dgm:pt modelId="{BEC21AC8-676F-AD44-9974-1A7C4EEE5467}" type="parTrans" cxnId="{1D04E325-716E-EC4D-AB46-91BFE3FDD5FD}">
      <dgm:prSet/>
      <dgm:spPr/>
      <dgm:t>
        <a:bodyPr/>
        <a:lstStyle/>
        <a:p>
          <a:endParaRPr lang="en-US"/>
        </a:p>
      </dgm:t>
    </dgm:pt>
    <dgm:pt modelId="{970C5793-8097-DA4A-981F-3D362115D2F1}" type="sibTrans" cxnId="{1D04E325-716E-EC4D-AB46-91BFE3FDD5FD}">
      <dgm:prSet/>
      <dgm:spPr/>
      <dgm:t>
        <a:bodyPr/>
        <a:lstStyle/>
        <a:p>
          <a:endParaRPr lang="en-US"/>
        </a:p>
      </dgm:t>
    </dgm:pt>
    <dgm:pt modelId="{915B0DB5-5834-BB45-8CA5-DC313B28CBE2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Concept Development and Testing</a:t>
          </a:r>
          <a:endParaRPr lang="en-US" sz="2000" b="1" dirty="0">
            <a:solidFill>
              <a:schemeClr val="tx1"/>
            </a:solidFill>
          </a:endParaRPr>
        </a:p>
      </dgm:t>
    </dgm:pt>
    <dgm:pt modelId="{3CF2C21D-0772-4243-92F2-117A5F74AF04}" type="parTrans" cxnId="{48CB3749-0901-D249-A7F0-6B494086FD20}">
      <dgm:prSet/>
      <dgm:spPr/>
      <dgm:t>
        <a:bodyPr/>
        <a:lstStyle/>
        <a:p>
          <a:endParaRPr lang="en-US"/>
        </a:p>
      </dgm:t>
    </dgm:pt>
    <dgm:pt modelId="{E8AF573A-C74A-AC4E-9C42-E6C23B2EB095}" type="sibTrans" cxnId="{48CB3749-0901-D249-A7F0-6B494086FD20}">
      <dgm:prSet/>
      <dgm:spPr/>
      <dgm:t>
        <a:bodyPr/>
        <a:lstStyle/>
        <a:p>
          <a:endParaRPr lang="en-US"/>
        </a:p>
      </dgm:t>
    </dgm:pt>
    <dgm:pt modelId="{4AE2CBE4-5C91-AB4F-906E-6A7398BDE8E5}">
      <dgm:prSet custT="1"/>
      <dgm:spPr/>
      <dgm:t>
        <a:bodyPr/>
        <a:lstStyle/>
        <a:p>
          <a:r>
            <a:rPr lang="en-US" sz="2000" b="1" dirty="0" smtClean="0">
              <a:solidFill>
                <a:schemeClr val="tx1"/>
              </a:solidFill>
            </a:rPr>
            <a:t>Marketing Strategy Development</a:t>
          </a:r>
          <a:endParaRPr lang="en-US" sz="2000" b="1" dirty="0">
            <a:solidFill>
              <a:schemeClr val="tx1"/>
            </a:solidFill>
          </a:endParaRPr>
        </a:p>
      </dgm:t>
    </dgm:pt>
    <dgm:pt modelId="{35D92A69-2C5D-3E45-A27B-43909E1FAC80}" type="parTrans" cxnId="{BF2F16F2-3A00-A64E-844C-C3010F2AEAFC}">
      <dgm:prSet/>
      <dgm:spPr/>
      <dgm:t>
        <a:bodyPr/>
        <a:lstStyle/>
        <a:p>
          <a:endParaRPr lang="en-US"/>
        </a:p>
      </dgm:t>
    </dgm:pt>
    <dgm:pt modelId="{56D65392-6604-DE4F-8653-634C1D4A250C}" type="sibTrans" cxnId="{BF2F16F2-3A00-A64E-844C-C3010F2AEAFC}">
      <dgm:prSet/>
      <dgm:spPr/>
      <dgm:t>
        <a:bodyPr/>
        <a:lstStyle/>
        <a:p>
          <a:endParaRPr lang="en-US"/>
        </a:p>
      </dgm:t>
    </dgm:pt>
    <dgm:pt modelId="{7234333A-2E94-5A49-A2FD-DE8EBC0F1172}" type="pres">
      <dgm:prSet presAssocID="{E0C922CB-3224-8043-8F5D-4B82EA3A2E4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FBB0FA5-9175-FA4C-87D3-863CC46AFCC6}" type="pres">
      <dgm:prSet presAssocID="{40A324EE-E469-5D4C-B40C-B29FF5B679D1}" presName="node" presStyleLbl="node1" presStyleIdx="0" presStyleCnt="8" custScaleX="143485" custScaleY="131953" custRadScaleRad="10012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E4BEF7-95EE-9C4F-9895-ACA2ABD77604}" type="pres">
      <dgm:prSet presAssocID="{40A324EE-E469-5D4C-B40C-B29FF5B679D1}" presName="spNode" presStyleCnt="0"/>
      <dgm:spPr/>
    </dgm:pt>
    <dgm:pt modelId="{702541BE-13B0-8644-98B4-EC9F104597E8}" type="pres">
      <dgm:prSet presAssocID="{3ED21DF4-9B1E-5844-A21D-6F7E467E4BE9}" presName="sibTrans" presStyleLbl="sibTrans1D1" presStyleIdx="0" presStyleCnt="8"/>
      <dgm:spPr/>
      <dgm:t>
        <a:bodyPr/>
        <a:lstStyle/>
        <a:p>
          <a:endParaRPr lang="en-US"/>
        </a:p>
      </dgm:t>
    </dgm:pt>
    <dgm:pt modelId="{C924FAD2-515F-1D47-A3C1-B5BBF84772BD}" type="pres">
      <dgm:prSet presAssocID="{A6DFC977-BFFC-054B-9B4D-54678334132E}" presName="node" presStyleLbl="node1" presStyleIdx="1" presStyleCnt="8" custScaleX="143485" custScaleY="131953" custRadScaleRad="100089" custRadScaleInc="-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306FDC-679F-D94F-A739-F9D1D56C98F6}" type="pres">
      <dgm:prSet presAssocID="{A6DFC977-BFFC-054B-9B4D-54678334132E}" presName="spNode" presStyleCnt="0"/>
      <dgm:spPr/>
    </dgm:pt>
    <dgm:pt modelId="{843383F7-FF9B-EA47-9957-1EB9618E1F5D}" type="pres">
      <dgm:prSet presAssocID="{970C5793-8097-DA4A-981F-3D362115D2F1}" presName="sibTrans" presStyleLbl="sibTrans1D1" presStyleIdx="1" presStyleCnt="8"/>
      <dgm:spPr/>
      <dgm:t>
        <a:bodyPr/>
        <a:lstStyle/>
        <a:p>
          <a:endParaRPr lang="en-US"/>
        </a:p>
      </dgm:t>
    </dgm:pt>
    <dgm:pt modelId="{3AC16E6F-64B7-4148-B387-7FFD1FEC0C99}" type="pres">
      <dgm:prSet presAssocID="{915B0DB5-5834-BB45-8CA5-DC313B28CBE2}" presName="node" presStyleLbl="node1" presStyleIdx="2" presStyleCnt="8" custScaleX="143485" custScaleY="131953" custRadScaleRad="100000" custRadScaleInc="-48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006288-C8BF-4D4E-9361-50A3A101DFBE}" type="pres">
      <dgm:prSet presAssocID="{915B0DB5-5834-BB45-8CA5-DC313B28CBE2}" presName="spNode" presStyleCnt="0"/>
      <dgm:spPr/>
    </dgm:pt>
    <dgm:pt modelId="{9DD3EC5E-427E-F342-B3C4-83ABC1FC5114}" type="pres">
      <dgm:prSet presAssocID="{E8AF573A-C74A-AC4E-9C42-E6C23B2EB095}" presName="sibTrans" presStyleLbl="sibTrans1D1" presStyleIdx="2" presStyleCnt="8"/>
      <dgm:spPr/>
      <dgm:t>
        <a:bodyPr/>
        <a:lstStyle/>
        <a:p>
          <a:endParaRPr lang="en-US"/>
        </a:p>
      </dgm:t>
    </dgm:pt>
    <dgm:pt modelId="{1854D2DD-CD56-3740-AEEE-24C65CAE24CE}" type="pres">
      <dgm:prSet presAssocID="{4AE2CBE4-5C91-AB4F-906E-6A7398BDE8E5}" presName="node" presStyleLbl="node1" presStyleIdx="3" presStyleCnt="8" custScaleX="143485" custScaleY="131953" custRadScaleRad="99911" custRadScaleInc="-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A5880C-5A34-2044-9089-6F0154CDD85C}" type="pres">
      <dgm:prSet presAssocID="{4AE2CBE4-5C91-AB4F-906E-6A7398BDE8E5}" presName="spNode" presStyleCnt="0"/>
      <dgm:spPr/>
    </dgm:pt>
    <dgm:pt modelId="{C4B8BB88-3BE9-E940-912B-3CEF51F50DD1}" type="pres">
      <dgm:prSet presAssocID="{56D65392-6604-DE4F-8653-634C1D4A250C}" presName="sibTrans" presStyleLbl="sibTrans1D1" presStyleIdx="3" presStyleCnt="8"/>
      <dgm:spPr/>
      <dgm:t>
        <a:bodyPr/>
        <a:lstStyle/>
        <a:p>
          <a:endParaRPr lang="en-US"/>
        </a:p>
      </dgm:t>
    </dgm:pt>
    <dgm:pt modelId="{00573B5A-52BD-FD43-A00E-3EF4C31A6F3E}" type="pres">
      <dgm:prSet presAssocID="{EC575A1D-D3FF-D84E-A0D6-DE36A992D2EC}" presName="node" presStyleLbl="node1" presStyleIdx="4" presStyleCnt="8" custScaleX="143485" custScaleY="131953" custRadScaleRad="998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BED34F-3FA1-DD4F-88EF-02838A8CF3B5}" type="pres">
      <dgm:prSet presAssocID="{EC575A1D-D3FF-D84E-A0D6-DE36A992D2EC}" presName="spNode" presStyleCnt="0"/>
      <dgm:spPr/>
    </dgm:pt>
    <dgm:pt modelId="{ACCE927F-8FF5-8E4F-A47D-614A29C8F1E5}" type="pres">
      <dgm:prSet presAssocID="{575F7CB2-D3BA-4147-A5DA-B7C551FD4694}" presName="sibTrans" presStyleLbl="sibTrans1D1" presStyleIdx="4" presStyleCnt="8"/>
      <dgm:spPr/>
      <dgm:t>
        <a:bodyPr/>
        <a:lstStyle/>
        <a:p>
          <a:endParaRPr lang="en-US"/>
        </a:p>
      </dgm:t>
    </dgm:pt>
    <dgm:pt modelId="{FCB6847B-B10A-044C-9409-084E0BB010C0}" type="pres">
      <dgm:prSet presAssocID="{5E3B8E24-9D68-8240-BDD9-405D1D895787}" presName="node" presStyleLbl="node1" presStyleIdx="5" presStyleCnt="8" custScaleX="143485" custScaleY="131953" custRadScaleRad="99911" custRadScaleInc="3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AF742F-A50E-994B-970D-0CCE61BB0947}" type="pres">
      <dgm:prSet presAssocID="{5E3B8E24-9D68-8240-BDD9-405D1D895787}" presName="spNode" presStyleCnt="0"/>
      <dgm:spPr/>
    </dgm:pt>
    <dgm:pt modelId="{3FBAA0CC-FAFB-734D-8A2D-5EFDEB74B938}" type="pres">
      <dgm:prSet presAssocID="{1CB5C228-8765-E04C-B830-1CF066CD9DE8}" presName="sibTrans" presStyleLbl="sibTrans1D1" presStyleIdx="5" presStyleCnt="8"/>
      <dgm:spPr/>
      <dgm:t>
        <a:bodyPr/>
        <a:lstStyle/>
        <a:p>
          <a:endParaRPr lang="en-US"/>
        </a:p>
      </dgm:t>
    </dgm:pt>
    <dgm:pt modelId="{30A75231-63F7-934D-8647-1007687526F8}" type="pres">
      <dgm:prSet presAssocID="{BC3AC9A6-1C17-B740-A144-90960170E3BE}" presName="node" presStyleLbl="node1" presStyleIdx="6" presStyleCnt="8" custScaleX="143485" custScaleY="131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70D57-C06C-204E-A1B3-B3C1833025FD}" type="pres">
      <dgm:prSet presAssocID="{BC3AC9A6-1C17-B740-A144-90960170E3BE}" presName="spNode" presStyleCnt="0"/>
      <dgm:spPr/>
    </dgm:pt>
    <dgm:pt modelId="{527D7896-9499-BB43-8A5A-F30001745FC4}" type="pres">
      <dgm:prSet presAssocID="{4AAE2137-D5C3-F04B-8620-32E230956263}" presName="sibTrans" presStyleLbl="sibTrans1D1" presStyleIdx="6" presStyleCnt="8"/>
      <dgm:spPr/>
      <dgm:t>
        <a:bodyPr/>
        <a:lstStyle/>
        <a:p>
          <a:endParaRPr lang="en-US"/>
        </a:p>
      </dgm:t>
    </dgm:pt>
    <dgm:pt modelId="{502050CD-B9F6-1447-ABCB-91A378A9DAAA}" type="pres">
      <dgm:prSet presAssocID="{36618540-38AE-884F-9B31-C677510806B2}" presName="node" presStyleLbl="node1" presStyleIdx="7" presStyleCnt="8" custScaleX="143485" custScaleY="131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23409-BEAF-C244-9127-4F683932A3A7}" type="pres">
      <dgm:prSet presAssocID="{36618540-38AE-884F-9B31-C677510806B2}" presName="spNode" presStyleCnt="0"/>
      <dgm:spPr/>
    </dgm:pt>
    <dgm:pt modelId="{EFB7EE91-6E30-8048-A84B-E9E275FF6782}" type="pres">
      <dgm:prSet presAssocID="{BCD28604-857A-7643-AAC9-E4A983843A78}" presName="sibTrans" presStyleLbl="sibTrans1D1" presStyleIdx="7" presStyleCnt="8"/>
      <dgm:spPr/>
      <dgm:t>
        <a:bodyPr/>
        <a:lstStyle/>
        <a:p>
          <a:endParaRPr lang="en-US"/>
        </a:p>
      </dgm:t>
    </dgm:pt>
  </dgm:ptLst>
  <dgm:cxnLst>
    <dgm:cxn modelId="{0EC95C62-F20F-7F46-AAF4-917A70F38B2F}" type="presOf" srcId="{BCD28604-857A-7643-AAC9-E4A983843A78}" destId="{EFB7EE91-6E30-8048-A84B-E9E275FF6782}" srcOrd="0" destOrd="0" presId="urn:microsoft.com/office/officeart/2005/8/layout/cycle5"/>
    <dgm:cxn modelId="{9EE6D703-4BCD-FC40-BE2D-43234875ACE6}" type="presOf" srcId="{EC575A1D-D3FF-D84E-A0D6-DE36A992D2EC}" destId="{00573B5A-52BD-FD43-A00E-3EF4C31A6F3E}" srcOrd="0" destOrd="0" presId="urn:microsoft.com/office/officeart/2005/8/layout/cycle5"/>
    <dgm:cxn modelId="{A0538630-8BBC-CE4E-98EE-EF5AB778466A}" srcId="{E0C922CB-3224-8043-8F5D-4B82EA3A2E43}" destId="{5E3B8E24-9D68-8240-BDD9-405D1D895787}" srcOrd="5" destOrd="0" parTransId="{6828096E-9A1F-A340-B179-777C585C1C80}" sibTransId="{1CB5C228-8765-E04C-B830-1CF066CD9DE8}"/>
    <dgm:cxn modelId="{5A9D7781-3F19-B64C-B4A9-F9920651DFF2}" type="presOf" srcId="{5E3B8E24-9D68-8240-BDD9-405D1D895787}" destId="{FCB6847B-B10A-044C-9409-084E0BB010C0}" srcOrd="0" destOrd="0" presId="urn:microsoft.com/office/officeart/2005/8/layout/cycle5"/>
    <dgm:cxn modelId="{7CAC3945-1CEF-DB47-A8F2-8FF7FF1EA06A}" type="presOf" srcId="{1CB5C228-8765-E04C-B830-1CF066CD9DE8}" destId="{3FBAA0CC-FAFB-734D-8A2D-5EFDEB74B938}" srcOrd="0" destOrd="0" presId="urn:microsoft.com/office/officeart/2005/8/layout/cycle5"/>
    <dgm:cxn modelId="{A35E1A56-C318-4F4D-AE2D-42625DAE3CCD}" type="presOf" srcId="{915B0DB5-5834-BB45-8CA5-DC313B28CBE2}" destId="{3AC16E6F-64B7-4148-B387-7FFD1FEC0C99}" srcOrd="0" destOrd="0" presId="urn:microsoft.com/office/officeart/2005/8/layout/cycle5"/>
    <dgm:cxn modelId="{1C3BB8EE-E7DD-2B42-9AD0-D1B9E26AFE64}" type="presOf" srcId="{36618540-38AE-884F-9B31-C677510806B2}" destId="{502050CD-B9F6-1447-ABCB-91A378A9DAAA}" srcOrd="0" destOrd="0" presId="urn:microsoft.com/office/officeart/2005/8/layout/cycle5"/>
    <dgm:cxn modelId="{3B0802F2-1EBA-1B47-B322-31D2F9D610B8}" type="presOf" srcId="{BC3AC9A6-1C17-B740-A144-90960170E3BE}" destId="{30A75231-63F7-934D-8647-1007687526F8}" srcOrd="0" destOrd="0" presId="urn:microsoft.com/office/officeart/2005/8/layout/cycle5"/>
    <dgm:cxn modelId="{8313B19E-5311-6345-987E-F3E91D685E8F}" type="presOf" srcId="{970C5793-8097-DA4A-981F-3D362115D2F1}" destId="{843383F7-FF9B-EA47-9957-1EB9618E1F5D}" srcOrd="0" destOrd="0" presId="urn:microsoft.com/office/officeart/2005/8/layout/cycle5"/>
    <dgm:cxn modelId="{75FF94EC-583F-754A-A439-8D2B601F2CE6}" type="presOf" srcId="{56D65392-6604-DE4F-8653-634C1D4A250C}" destId="{C4B8BB88-3BE9-E940-912B-3CEF51F50DD1}" srcOrd="0" destOrd="0" presId="urn:microsoft.com/office/officeart/2005/8/layout/cycle5"/>
    <dgm:cxn modelId="{029D1AA4-C4AE-0E43-9556-9AB78B90C264}" type="presOf" srcId="{4AAE2137-D5C3-F04B-8620-32E230956263}" destId="{527D7896-9499-BB43-8A5A-F30001745FC4}" srcOrd="0" destOrd="0" presId="urn:microsoft.com/office/officeart/2005/8/layout/cycle5"/>
    <dgm:cxn modelId="{85B9F906-7134-CF4E-AA5B-890C277874A9}" type="presOf" srcId="{3ED21DF4-9B1E-5844-A21D-6F7E467E4BE9}" destId="{702541BE-13B0-8644-98B4-EC9F104597E8}" srcOrd="0" destOrd="0" presId="urn:microsoft.com/office/officeart/2005/8/layout/cycle5"/>
    <dgm:cxn modelId="{03B1AA68-FD40-1B40-802B-D4BBBC257CFA}" type="presOf" srcId="{575F7CB2-D3BA-4147-A5DA-B7C551FD4694}" destId="{ACCE927F-8FF5-8E4F-A47D-614A29C8F1E5}" srcOrd="0" destOrd="0" presId="urn:microsoft.com/office/officeart/2005/8/layout/cycle5"/>
    <dgm:cxn modelId="{AB8F4B11-C810-464D-B2E1-CABB4DC39B66}" type="presOf" srcId="{A6DFC977-BFFC-054B-9B4D-54678334132E}" destId="{C924FAD2-515F-1D47-A3C1-B5BBF84772BD}" srcOrd="0" destOrd="0" presId="urn:microsoft.com/office/officeart/2005/8/layout/cycle5"/>
    <dgm:cxn modelId="{B92BC7D4-E743-7B41-9DEF-DA5259448CD4}" srcId="{E0C922CB-3224-8043-8F5D-4B82EA3A2E43}" destId="{BC3AC9A6-1C17-B740-A144-90960170E3BE}" srcOrd="6" destOrd="0" parTransId="{6C473EF7-3277-294D-A79C-9E54BE7E1060}" sibTransId="{4AAE2137-D5C3-F04B-8620-32E230956263}"/>
    <dgm:cxn modelId="{0659649F-F4D6-1546-BB58-DD21DB35A971}" type="presOf" srcId="{E8AF573A-C74A-AC4E-9C42-E6C23B2EB095}" destId="{9DD3EC5E-427E-F342-B3C4-83ABC1FC5114}" srcOrd="0" destOrd="0" presId="urn:microsoft.com/office/officeart/2005/8/layout/cycle5"/>
    <dgm:cxn modelId="{C561B1EE-B77D-A24D-A562-4B804ECAFDA6}" srcId="{E0C922CB-3224-8043-8F5D-4B82EA3A2E43}" destId="{EC575A1D-D3FF-D84E-A0D6-DE36A992D2EC}" srcOrd="4" destOrd="0" parTransId="{5115AF49-D13B-C140-8E93-B808FEC699F3}" sibTransId="{575F7CB2-D3BA-4147-A5DA-B7C551FD4694}"/>
    <dgm:cxn modelId="{BB81AE04-5DD1-984D-9D58-8D401381EA83}" type="presOf" srcId="{40A324EE-E469-5D4C-B40C-B29FF5B679D1}" destId="{FFBB0FA5-9175-FA4C-87D3-863CC46AFCC6}" srcOrd="0" destOrd="0" presId="urn:microsoft.com/office/officeart/2005/8/layout/cycle5"/>
    <dgm:cxn modelId="{D48532FE-CE14-A842-BEAA-3404000A3012}" type="presOf" srcId="{4AE2CBE4-5C91-AB4F-906E-6A7398BDE8E5}" destId="{1854D2DD-CD56-3740-AEEE-24C65CAE24CE}" srcOrd="0" destOrd="0" presId="urn:microsoft.com/office/officeart/2005/8/layout/cycle5"/>
    <dgm:cxn modelId="{C524F802-0046-664A-B608-6FEC1F512ED6}" srcId="{E0C922CB-3224-8043-8F5D-4B82EA3A2E43}" destId="{40A324EE-E469-5D4C-B40C-B29FF5B679D1}" srcOrd="0" destOrd="0" parTransId="{2856CB85-068B-7048-8AB1-C2CCCF2120C4}" sibTransId="{3ED21DF4-9B1E-5844-A21D-6F7E467E4BE9}"/>
    <dgm:cxn modelId="{48CB3749-0901-D249-A7F0-6B494086FD20}" srcId="{E0C922CB-3224-8043-8F5D-4B82EA3A2E43}" destId="{915B0DB5-5834-BB45-8CA5-DC313B28CBE2}" srcOrd="2" destOrd="0" parTransId="{3CF2C21D-0772-4243-92F2-117A5F74AF04}" sibTransId="{E8AF573A-C74A-AC4E-9C42-E6C23B2EB095}"/>
    <dgm:cxn modelId="{BF2F16F2-3A00-A64E-844C-C3010F2AEAFC}" srcId="{E0C922CB-3224-8043-8F5D-4B82EA3A2E43}" destId="{4AE2CBE4-5C91-AB4F-906E-6A7398BDE8E5}" srcOrd="3" destOrd="0" parTransId="{35D92A69-2C5D-3E45-A27B-43909E1FAC80}" sibTransId="{56D65392-6604-DE4F-8653-634C1D4A250C}"/>
    <dgm:cxn modelId="{1D04E325-716E-EC4D-AB46-91BFE3FDD5FD}" srcId="{E0C922CB-3224-8043-8F5D-4B82EA3A2E43}" destId="{A6DFC977-BFFC-054B-9B4D-54678334132E}" srcOrd="1" destOrd="0" parTransId="{BEC21AC8-676F-AD44-9974-1A7C4EEE5467}" sibTransId="{970C5793-8097-DA4A-981F-3D362115D2F1}"/>
    <dgm:cxn modelId="{0C002109-4C64-544F-947E-D0B1659688A6}" type="presOf" srcId="{E0C922CB-3224-8043-8F5D-4B82EA3A2E43}" destId="{7234333A-2E94-5A49-A2FD-DE8EBC0F1172}" srcOrd="0" destOrd="0" presId="urn:microsoft.com/office/officeart/2005/8/layout/cycle5"/>
    <dgm:cxn modelId="{A77E9426-D81D-FF4B-ACAA-B688F93D64D9}" srcId="{E0C922CB-3224-8043-8F5D-4B82EA3A2E43}" destId="{36618540-38AE-884F-9B31-C677510806B2}" srcOrd="7" destOrd="0" parTransId="{F1C0DB1C-B9AF-2845-9597-A4121C743954}" sibTransId="{BCD28604-857A-7643-AAC9-E4A983843A78}"/>
    <dgm:cxn modelId="{7B079359-DFA4-F94B-AE62-C044FD9BBEB6}" type="presParOf" srcId="{7234333A-2E94-5A49-A2FD-DE8EBC0F1172}" destId="{FFBB0FA5-9175-FA4C-87D3-863CC46AFCC6}" srcOrd="0" destOrd="0" presId="urn:microsoft.com/office/officeart/2005/8/layout/cycle5"/>
    <dgm:cxn modelId="{0407A57A-4AF0-BE4E-A83B-5E6CA0A8B65B}" type="presParOf" srcId="{7234333A-2E94-5A49-A2FD-DE8EBC0F1172}" destId="{BCE4BEF7-95EE-9C4F-9895-ACA2ABD77604}" srcOrd="1" destOrd="0" presId="urn:microsoft.com/office/officeart/2005/8/layout/cycle5"/>
    <dgm:cxn modelId="{621A18F7-AC48-3A41-80CE-23A1CEF9FB8F}" type="presParOf" srcId="{7234333A-2E94-5A49-A2FD-DE8EBC0F1172}" destId="{702541BE-13B0-8644-98B4-EC9F104597E8}" srcOrd="2" destOrd="0" presId="urn:microsoft.com/office/officeart/2005/8/layout/cycle5"/>
    <dgm:cxn modelId="{A9814EE3-47D9-0C4C-B460-4AB03D53311A}" type="presParOf" srcId="{7234333A-2E94-5A49-A2FD-DE8EBC0F1172}" destId="{C924FAD2-515F-1D47-A3C1-B5BBF84772BD}" srcOrd="3" destOrd="0" presId="urn:microsoft.com/office/officeart/2005/8/layout/cycle5"/>
    <dgm:cxn modelId="{0D1C4C23-C8C0-2244-AA31-D523E0CA8151}" type="presParOf" srcId="{7234333A-2E94-5A49-A2FD-DE8EBC0F1172}" destId="{40306FDC-679F-D94F-A739-F9D1D56C98F6}" srcOrd="4" destOrd="0" presId="urn:microsoft.com/office/officeart/2005/8/layout/cycle5"/>
    <dgm:cxn modelId="{49860F4E-06A3-CB43-BA5E-0CDBB21C064D}" type="presParOf" srcId="{7234333A-2E94-5A49-A2FD-DE8EBC0F1172}" destId="{843383F7-FF9B-EA47-9957-1EB9618E1F5D}" srcOrd="5" destOrd="0" presId="urn:microsoft.com/office/officeart/2005/8/layout/cycle5"/>
    <dgm:cxn modelId="{168677D0-F45E-B747-931C-3843F83C2B92}" type="presParOf" srcId="{7234333A-2E94-5A49-A2FD-DE8EBC0F1172}" destId="{3AC16E6F-64B7-4148-B387-7FFD1FEC0C99}" srcOrd="6" destOrd="0" presId="urn:microsoft.com/office/officeart/2005/8/layout/cycle5"/>
    <dgm:cxn modelId="{EF77B415-80CF-D445-921B-50AAD7D51A63}" type="presParOf" srcId="{7234333A-2E94-5A49-A2FD-DE8EBC0F1172}" destId="{4A006288-C8BF-4D4E-9361-50A3A101DFBE}" srcOrd="7" destOrd="0" presId="urn:microsoft.com/office/officeart/2005/8/layout/cycle5"/>
    <dgm:cxn modelId="{A6D05042-38EC-1A43-94F5-B9C92C360892}" type="presParOf" srcId="{7234333A-2E94-5A49-A2FD-DE8EBC0F1172}" destId="{9DD3EC5E-427E-F342-B3C4-83ABC1FC5114}" srcOrd="8" destOrd="0" presId="urn:microsoft.com/office/officeart/2005/8/layout/cycle5"/>
    <dgm:cxn modelId="{575D674D-5BB9-3842-A2E2-59E0CA1119F4}" type="presParOf" srcId="{7234333A-2E94-5A49-A2FD-DE8EBC0F1172}" destId="{1854D2DD-CD56-3740-AEEE-24C65CAE24CE}" srcOrd="9" destOrd="0" presId="urn:microsoft.com/office/officeart/2005/8/layout/cycle5"/>
    <dgm:cxn modelId="{AA7470B3-D3C1-D74E-9857-943E652FA1C0}" type="presParOf" srcId="{7234333A-2E94-5A49-A2FD-DE8EBC0F1172}" destId="{27A5880C-5A34-2044-9089-6F0154CDD85C}" srcOrd="10" destOrd="0" presId="urn:microsoft.com/office/officeart/2005/8/layout/cycle5"/>
    <dgm:cxn modelId="{72B99BAF-B3DA-114B-A6DC-C381522C70A4}" type="presParOf" srcId="{7234333A-2E94-5A49-A2FD-DE8EBC0F1172}" destId="{C4B8BB88-3BE9-E940-912B-3CEF51F50DD1}" srcOrd="11" destOrd="0" presId="urn:microsoft.com/office/officeart/2005/8/layout/cycle5"/>
    <dgm:cxn modelId="{951D58F1-17E1-6E45-AE11-2408E35D72E6}" type="presParOf" srcId="{7234333A-2E94-5A49-A2FD-DE8EBC0F1172}" destId="{00573B5A-52BD-FD43-A00E-3EF4C31A6F3E}" srcOrd="12" destOrd="0" presId="urn:microsoft.com/office/officeart/2005/8/layout/cycle5"/>
    <dgm:cxn modelId="{E32EDDA4-8CDD-954A-A944-739E0F7111CD}" type="presParOf" srcId="{7234333A-2E94-5A49-A2FD-DE8EBC0F1172}" destId="{D0BED34F-3FA1-DD4F-88EF-02838A8CF3B5}" srcOrd="13" destOrd="0" presId="urn:microsoft.com/office/officeart/2005/8/layout/cycle5"/>
    <dgm:cxn modelId="{43E38905-C755-E84E-BD98-04EDA4E64DD9}" type="presParOf" srcId="{7234333A-2E94-5A49-A2FD-DE8EBC0F1172}" destId="{ACCE927F-8FF5-8E4F-A47D-614A29C8F1E5}" srcOrd="14" destOrd="0" presId="urn:microsoft.com/office/officeart/2005/8/layout/cycle5"/>
    <dgm:cxn modelId="{7ADBB8C0-8B15-484A-913C-F24C6A2FCEAD}" type="presParOf" srcId="{7234333A-2E94-5A49-A2FD-DE8EBC0F1172}" destId="{FCB6847B-B10A-044C-9409-084E0BB010C0}" srcOrd="15" destOrd="0" presId="urn:microsoft.com/office/officeart/2005/8/layout/cycle5"/>
    <dgm:cxn modelId="{315062F3-9D55-5741-ACA7-59A7ABF05D3A}" type="presParOf" srcId="{7234333A-2E94-5A49-A2FD-DE8EBC0F1172}" destId="{16AF742F-A50E-994B-970D-0CCE61BB0947}" srcOrd="16" destOrd="0" presId="urn:microsoft.com/office/officeart/2005/8/layout/cycle5"/>
    <dgm:cxn modelId="{C9C49501-6EAE-A943-B80B-AAC2D8BAC2C2}" type="presParOf" srcId="{7234333A-2E94-5A49-A2FD-DE8EBC0F1172}" destId="{3FBAA0CC-FAFB-734D-8A2D-5EFDEB74B938}" srcOrd="17" destOrd="0" presId="urn:microsoft.com/office/officeart/2005/8/layout/cycle5"/>
    <dgm:cxn modelId="{4C49A559-2E82-934E-A8DB-99CA21AF8A98}" type="presParOf" srcId="{7234333A-2E94-5A49-A2FD-DE8EBC0F1172}" destId="{30A75231-63F7-934D-8647-1007687526F8}" srcOrd="18" destOrd="0" presId="urn:microsoft.com/office/officeart/2005/8/layout/cycle5"/>
    <dgm:cxn modelId="{CA7CAA47-2A03-CF40-9301-D638D2D5FF37}" type="presParOf" srcId="{7234333A-2E94-5A49-A2FD-DE8EBC0F1172}" destId="{17770D57-C06C-204E-A1B3-B3C1833025FD}" srcOrd="19" destOrd="0" presId="urn:microsoft.com/office/officeart/2005/8/layout/cycle5"/>
    <dgm:cxn modelId="{926677E9-E912-4B4B-99E3-8ADDEBAB1FE9}" type="presParOf" srcId="{7234333A-2E94-5A49-A2FD-DE8EBC0F1172}" destId="{527D7896-9499-BB43-8A5A-F30001745FC4}" srcOrd="20" destOrd="0" presId="urn:microsoft.com/office/officeart/2005/8/layout/cycle5"/>
    <dgm:cxn modelId="{9EA7ABBB-1A45-D54F-9DB3-BFB4AAFC489C}" type="presParOf" srcId="{7234333A-2E94-5A49-A2FD-DE8EBC0F1172}" destId="{502050CD-B9F6-1447-ABCB-91A378A9DAAA}" srcOrd="21" destOrd="0" presId="urn:microsoft.com/office/officeart/2005/8/layout/cycle5"/>
    <dgm:cxn modelId="{E1045319-8394-704E-BFBE-1D3F9C980FC4}" type="presParOf" srcId="{7234333A-2E94-5A49-A2FD-DE8EBC0F1172}" destId="{A3823409-BEAF-C244-9127-4F683932A3A7}" srcOrd="22" destOrd="0" presId="urn:microsoft.com/office/officeart/2005/8/layout/cycle5"/>
    <dgm:cxn modelId="{130DE73A-88AA-6C43-9F44-78CE89EDCF22}" type="presParOf" srcId="{7234333A-2E94-5A49-A2FD-DE8EBC0F1172}" destId="{EFB7EE91-6E30-8048-A84B-E9E275FF6782}" srcOrd="23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FBB0FA5-9175-FA4C-87D3-863CC46AFCC6}">
      <dsp:nvSpPr>
        <dsp:cNvPr id="0" name=""/>
        <dsp:cNvSpPr/>
      </dsp:nvSpPr>
      <dsp:spPr>
        <a:xfrm>
          <a:off x="3329242" y="-119250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Idea Generation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378677" y="-69815"/>
        <a:ext cx="1595264" cy="913814"/>
      </dsp:txXfrm>
    </dsp:sp>
    <dsp:sp modelId="{702541BE-13B0-8644-98B4-EC9F104597E8}">
      <dsp:nvSpPr>
        <dsp:cNvPr id="0" name=""/>
        <dsp:cNvSpPr/>
      </dsp:nvSpPr>
      <dsp:spPr>
        <a:xfrm>
          <a:off x="1530569" y="392740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3559526" y="155548"/>
              </a:moveTo>
              <a:arcTo wR="2662764" hR="2662764" stAng="17380843" swAng="273514"/>
            </a:path>
          </a:pathLst>
        </a:custGeom>
        <a:noFill/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24FAD2-515F-1D47-A3C1-B5BBF84772BD}">
      <dsp:nvSpPr>
        <dsp:cNvPr id="0" name=""/>
        <dsp:cNvSpPr/>
      </dsp:nvSpPr>
      <dsp:spPr>
        <a:xfrm>
          <a:off x="5212094" y="657298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668788"/>
                <a:satOff val="-834"/>
                <a:lumOff val="196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668788"/>
                <a:satOff val="-834"/>
                <a:lumOff val="196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Idea Screening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61529" y="706733"/>
        <a:ext cx="1595264" cy="913814"/>
      </dsp:txXfrm>
    </dsp:sp>
    <dsp:sp modelId="{843383F7-FF9B-EA47-9957-1EB9618E1F5D}">
      <dsp:nvSpPr>
        <dsp:cNvPr id="0" name=""/>
        <dsp:cNvSpPr/>
      </dsp:nvSpPr>
      <dsp:spPr>
        <a:xfrm>
          <a:off x="1512237" y="380338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5034623" y="1452556"/>
              </a:moveTo>
              <a:arcTo wR="2662764" hR="2662764" stAng="19978061" swAng="728071"/>
            </a:path>
          </a:pathLst>
        </a:custGeom>
        <a:noFill/>
        <a:ln w="9525" cap="flat" cmpd="sng" algn="ctr">
          <a:solidFill>
            <a:schemeClr val="accent2">
              <a:hueOff val="668788"/>
              <a:satOff val="-834"/>
              <a:lumOff val="196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AC16E6F-64B7-4148-B387-7FFD1FEC0C99}">
      <dsp:nvSpPr>
        <dsp:cNvPr id="0" name=""/>
        <dsp:cNvSpPr/>
      </dsp:nvSpPr>
      <dsp:spPr>
        <a:xfrm>
          <a:off x="5992005" y="2540154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1337577"/>
                <a:satOff val="-1668"/>
                <a:lumOff val="392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1337577"/>
                <a:satOff val="-1668"/>
                <a:lumOff val="392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Concept Development and Testing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6041440" y="2589589"/>
        <a:ext cx="1595264" cy="913814"/>
      </dsp:txXfrm>
    </dsp:sp>
    <dsp:sp modelId="{9DD3EC5E-427E-F342-B3C4-83ABC1FC5114}">
      <dsp:nvSpPr>
        <dsp:cNvPr id="0" name=""/>
        <dsp:cNvSpPr/>
      </dsp:nvSpPr>
      <dsp:spPr>
        <a:xfrm>
          <a:off x="1514851" y="380348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5234187" y="3354213"/>
              </a:moveTo>
              <a:arcTo wR="2662764" hR="2662764" stAng="903040" swAng="728871"/>
            </a:path>
          </a:pathLst>
        </a:custGeom>
        <a:noFill/>
        <a:ln w="9525" cap="flat" cmpd="sng" algn="ctr">
          <a:solidFill>
            <a:schemeClr val="accent2">
              <a:hueOff val="1337577"/>
              <a:satOff val="-1668"/>
              <a:lumOff val="392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854D2DD-CD56-3740-AEEE-24C65CAE24CE}">
      <dsp:nvSpPr>
        <dsp:cNvPr id="0" name=""/>
        <dsp:cNvSpPr/>
      </dsp:nvSpPr>
      <dsp:spPr>
        <a:xfrm>
          <a:off x="5212104" y="4423017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2006365"/>
                <a:satOff val="-2502"/>
                <a:lumOff val="588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006365"/>
                <a:satOff val="-2502"/>
                <a:lumOff val="588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Marketing Strategy Development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5261539" y="4472452"/>
        <a:ext cx="1595264" cy="913814"/>
      </dsp:txXfrm>
    </dsp:sp>
    <dsp:sp modelId="{C4B8BB88-3BE9-E940-912B-3CEF51F50DD1}">
      <dsp:nvSpPr>
        <dsp:cNvPr id="0" name=""/>
        <dsp:cNvSpPr/>
      </dsp:nvSpPr>
      <dsp:spPr>
        <a:xfrm>
          <a:off x="1519257" y="381643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3769649" y="5084565"/>
              </a:moveTo>
              <a:arcTo wR="2662764" hR="2662764" stAng="3926233" swAng="276537"/>
            </a:path>
          </a:pathLst>
        </a:custGeom>
        <a:noFill/>
        <a:ln w="9525" cap="flat" cmpd="sng" algn="ctr">
          <a:solidFill>
            <a:schemeClr val="accent2">
              <a:hueOff val="2006365"/>
              <a:satOff val="-2502"/>
              <a:lumOff val="588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573B5A-52BD-FD43-A00E-3EF4C31A6F3E}">
      <dsp:nvSpPr>
        <dsp:cNvPr id="0" name=""/>
        <dsp:cNvSpPr/>
      </dsp:nvSpPr>
      <dsp:spPr>
        <a:xfrm>
          <a:off x="3329242" y="5202923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2675154"/>
                <a:satOff val="-3337"/>
                <a:lumOff val="785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2675154"/>
                <a:satOff val="-3337"/>
                <a:lumOff val="785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Business Analysis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3378677" y="5252358"/>
        <a:ext cx="1595264" cy="913814"/>
      </dsp:txXfrm>
    </dsp:sp>
    <dsp:sp modelId="{ACCE927F-8FF5-8E4F-A47D-614A29C8F1E5}">
      <dsp:nvSpPr>
        <dsp:cNvPr id="0" name=""/>
        <dsp:cNvSpPr/>
      </dsp:nvSpPr>
      <dsp:spPr>
        <a:xfrm>
          <a:off x="1507833" y="381643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1754062" y="5165677"/>
              </a:moveTo>
              <a:arcTo wR="2662764" hR="2662764" stAng="6597230" swAng="276537"/>
            </a:path>
          </a:pathLst>
        </a:custGeom>
        <a:noFill/>
        <a:ln w="9525" cap="flat" cmpd="sng" algn="ctr">
          <a:solidFill>
            <a:schemeClr val="accent2">
              <a:hueOff val="2675154"/>
              <a:satOff val="-3337"/>
              <a:lumOff val="785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CB6847B-B10A-044C-9409-084E0BB010C0}">
      <dsp:nvSpPr>
        <dsp:cNvPr id="0" name=""/>
        <dsp:cNvSpPr/>
      </dsp:nvSpPr>
      <dsp:spPr>
        <a:xfrm>
          <a:off x="1446381" y="4423017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3343942"/>
                <a:satOff val="-4171"/>
                <a:lumOff val="981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3343942"/>
                <a:satOff val="-4171"/>
                <a:lumOff val="981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Product Development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95816" y="4472452"/>
        <a:ext cx="1595264" cy="913814"/>
      </dsp:txXfrm>
    </dsp:sp>
    <dsp:sp modelId="{3FBAA0CC-FAFB-734D-8A2D-5EFDEB74B938}">
      <dsp:nvSpPr>
        <dsp:cNvPr id="0" name=""/>
        <dsp:cNvSpPr/>
      </dsp:nvSpPr>
      <dsp:spPr>
        <a:xfrm>
          <a:off x="1512225" y="380326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294746" y="3880469"/>
              </a:moveTo>
              <a:arcTo wR="2662764" hR="2662764" stAng="9167186" swAng="726194"/>
            </a:path>
          </a:pathLst>
        </a:custGeom>
        <a:noFill/>
        <a:ln w="9525" cap="flat" cmpd="sng" algn="ctr">
          <a:solidFill>
            <a:schemeClr val="accent2">
              <a:hueOff val="3343942"/>
              <a:satOff val="-4171"/>
              <a:lumOff val="981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0A75231-63F7-934D-8647-1007687526F8}">
      <dsp:nvSpPr>
        <dsp:cNvPr id="0" name=""/>
        <dsp:cNvSpPr/>
      </dsp:nvSpPr>
      <dsp:spPr>
        <a:xfrm>
          <a:off x="666478" y="2543514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4012731"/>
                <a:satOff val="-5005"/>
                <a:lumOff val="1177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012731"/>
                <a:satOff val="-5005"/>
                <a:lumOff val="1177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Test Marketing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715913" y="2592949"/>
        <a:ext cx="1595264" cy="913814"/>
      </dsp:txXfrm>
    </dsp:sp>
    <dsp:sp modelId="{527D7896-9499-BB43-8A5A-F30001745FC4}">
      <dsp:nvSpPr>
        <dsp:cNvPr id="0" name=""/>
        <dsp:cNvSpPr/>
      </dsp:nvSpPr>
      <dsp:spPr>
        <a:xfrm>
          <a:off x="1513545" y="387091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90422" y="1974742"/>
              </a:moveTo>
              <a:arcTo wR="2662764" hR="2662764" stAng="11698460" swAng="728470"/>
            </a:path>
          </a:pathLst>
        </a:custGeom>
        <a:noFill/>
        <a:ln w="9525" cap="flat" cmpd="sng" algn="ctr">
          <a:solidFill>
            <a:schemeClr val="accent2">
              <a:hueOff val="4012731"/>
              <a:satOff val="-5005"/>
              <a:lumOff val="1177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2050CD-B9F6-1447-ABCB-91A378A9DAAA}">
      <dsp:nvSpPr>
        <dsp:cNvPr id="0" name=""/>
        <dsp:cNvSpPr/>
      </dsp:nvSpPr>
      <dsp:spPr>
        <a:xfrm>
          <a:off x="1446383" y="660655"/>
          <a:ext cx="1694134" cy="1012684"/>
        </a:xfrm>
        <a:prstGeom prst="round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100000"/>
                <a:shade val="100000"/>
                <a:satMod val="13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50000"/>
                <a:shade val="100000"/>
                <a:satMod val="350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kern="1200" dirty="0" smtClean="0">
              <a:solidFill>
                <a:schemeClr val="tx1"/>
              </a:solidFill>
            </a:rPr>
            <a:t>Commercial-</a:t>
          </a:r>
          <a:r>
            <a:rPr lang="en-US" sz="2000" b="1" kern="1200" dirty="0" err="1" smtClean="0">
              <a:solidFill>
                <a:schemeClr val="tx1"/>
              </a:solidFill>
            </a:rPr>
            <a:t>ization</a:t>
          </a:r>
          <a:endParaRPr lang="en-US" sz="2000" b="1" kern="1200" dirty="0">
            <a:solidFill>
              <a:schemeClr val="tx1"/>
            </a:solidFill>
          </a:endParaRPr>
        </a:p>
      </dsp:txBody>
      <dsp:txXfrm>
        <a:off x="1495818" y="710090"/>
        <a:ext cx="1595264" cy="913814"/>
      </dsp:txXfrm>
    </dsp:sp>
    <dsp:sp modelId="{EFB7EE91-6E30-8048-A84B-E9E275FF6782}">
      <dsp:nvSpPr>
        <dsp:cNvPr id="0" name=""/>
        <dsp:cNvSpPr/>
      </dsp:nvSpPr>
      <dsp:spPr>
        <a:xfrm>
          <a:off x="1513545" y="387091"/>
          <a:ext cx="5325529" cy="5325529"/>
        </a:xfrm>
        <a:custGeom>
          <a:avLst/>
          <a:gdLst/>
          <a:ahLst/>
          <a:cxnLst/>
          <a:rect l="0" t="0" r="0" b="0"/>
          <a:pathLst>
            <a:path>
              <a:moveTo>
                <a:pt x="1551331" y="243047"/>
              </a:moveTo>
              <a:arcTo wR="2662764" hR="2662764" stAng="14719774" swAng="275549"/>
            </a:path>
          </a:pathLst>
        </a:custGeom>
        <a:noFill/>
        <a:ln w="9525" cap="flat" cmpd="sng" algn="ctr">
          <a:solidFill>
            <a:schemeClr val="accent2">
              <a:hueOff val="4681519"/>
              <a:satOff val="-5839"/>
              <a:lumOff val="1373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DE5829C-6635-4650-9B03-96C556DE3E25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90017FDE-4030-485D-8AD9-711E4C8E95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2409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962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338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213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1076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829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88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993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171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64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509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693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F02EA2-62A6-904B-B7CF-3BF7E84CA5F7}" type="datetimeFigureOut">
              <a:rPr lang="en-US" smtClean="0"/>
              <a:t>5/9/2014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7623DA-050C-7B4A-8273-214E6E5D1C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7938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Marketing &amp; Advertising</a:t>
            </a:r>
            <a:br>
              <a:rPr lang="en-US" dirty="0" smtClean="0"/>
            </a:br>
            <a:r>
              <a:rPr lang="en-US" sz="3600" i="1" dirty="0" smtClean="0"/>
              <a:t>Product Development &amp; Life-Cycle</a:t>
            </a:r>
            <a:endParaRPr lang="en-US" sz="3600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Mr. Arbiter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460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Development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Successful idea generation demands that the process be structured and ongoing</a:t>
            </a:r>
          </a:p>
          <a:p>
            <a:r>
              <a:rPr lang="en-US" dirty="0" smtClean="0"/>
              <a:t>In order for companies to maintain this process, they develop idea management systems that channel ideas to one central location</a:t>
            </a:r>
          </a:p>
          <a:p>
            <a:r>
              <a:rPr lang="en-US" dirty="0" smtClean="0"/>
              <a:t> The Idea management approach creates an innovative culture in the organization and a larger number of ideas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684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Screening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The purpose of idea generation is to develop many ideas.  Conversely, the purpose of idea screening is to reduce that large number to a small one, eliminating the majority before they enter the development process</a:t>
            </a:r>
          </a:p>
          <a:p>
            <a:r>
              <a:rPr lang="en-US" dirty="0" smtClean="0"/>
              <a:t>A well developed Idea Development System will have a streamlined approach for eliminating the vast majority of new product ideas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403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Ideas that are not screened out may go through a more formal concept development procedure</a:t>
            </a:r>
          </a:p>
          <a:p>
            <a:r>
              <a:rPr lang="en-US" dirty="0" smtClean="0"/>
              <a:t>Often, the original concept bears no resemblance to the ultimate product</a:t>
            </a:r>
          </a:p>
          <a:p>
            <a:r>
              <a:rPr lang="en-US" dirty="0" smtClean="0"/>
              <a:t>Once a concept enters development, it can be transformed into various product concepts.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150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Chrysler Electric Car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more than 10 years of research &amp; development, Chrysler is putting its research into Concept Development and will develop the following concept strategies:</a:t>
            </a:r>
          </a:p>
          <a:p>
            <a:pPr lvl="1"/>
            <a:r>
              <a:rPr lang="en-US" dirty="0" smtClean="0"/>
              <a:t>Concept 1-Monderatley priced subcompact</a:t>
            </a:r>
          </a:p>
          <a:p>
            <a:pPr lvl="1"/>
            <a:r>
              <a:rPr lang="en-US" dirty="0" smtClean="0"/>
              <a:t>Concept 2-Medium priced sports compact</a:t>
            </a:r>
          </a:p>
          <a:p>
            <a:pPr lvl="1"/>
            <a:r>
              <a:rPr lang="en-US" dirty="0" smtClean="0"/>
              <a:t>Concept 3-Very low-priced “green car.”</a:t>
            </a:r>
          </a:p>
          <a:p>
            <a:pPr lvl="1"/>
            <a:r>
              <a:rPr lang="en-US" dirty="0" smtClean="0"/>
              <a:t>Concept 4-High priced SUV with broad appeal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6232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 Testing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Usually in a “focus group” setting, consumers are shown a picture and/or a concept statement for each concept.  </a:t>
            </a:r>
          </a:p>
          <a:p>
            <a:r>
              <a:rPr lang="en-US" dirty="0" smtClean="0"/>
              <a:t>They are also asked a series of questions about both the general topic of electric cars and the specific topics relevant to the Concept.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5287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Concept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understand the concept of electric vehicles?</a:t>
            </a:r>
          </a:p>
          <a:p>
            <a:r>
              <a:rPr lang="en-US" dirty="0" smtClean="0"/>
              <a:t>Do you believe the manufacturer’s claims about gas mileage?</a:t>
            </a:r>
          </a:p>
          <a:p>
            <a:r>
              <a:rPr lang="en-US" dirty="0" smtClean="0"/>
              <a:t>What would be a reasonable price to charge for the car?</a:t>
            </a:r>
          </a:p>
          <a:p>
            <a:r>
              <a:rPr lang="en-US" dirty="0" smtClean="0"/>
              <a:t>What features would you expect to see in an electric vehicle?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82079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Marketing Strategy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After a concept is selected, a marketing strategy statement is developed.</a:t>
            </a:r>
          </a:p>
          <a:p>
            <a:r>
              <a:rPr lang="en-US" dirty="0" smtClean="0"/>
              <a:t>The strategy statement is in three parts: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Target market and planned product positioning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Planned price, distribution strategy and marketing budget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Long-run sales, profit goals and ongoing marketing mix strategy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29407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Business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Once a product concept and marketing strategy are proposed, the company does a thorough review and analysis to determine the product’s financial attractiveness</a:t>
            </a:r>
          </a:p>
          <a:p>
            <a:r>
              <a:rPr lang="en-US" dirty="0" smtClean="0"/>
              <a:t>The analysis, among other things, looks at the projected financial returns to determine if they match the company’s objectives and risk tolerance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3930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Having satisfied the business analysts, the product begins to finally take shape</a:t>
            </a:r>
          </a:p>
          <a:p>
            <a:r>
              <a:rPr lang="en-US" dirty="0" smtClean="0"/>
              <a:t>The R&amp;D department and/or Engineering Dept. builds a prototype of the new product</a:t>
            </a:r>
          </a:p>
          <a:p>
            <a:r>
              <a:rPr lang="en-US" dirty="0" smtClean="0"/>
              <a:t>The prototype serves several purposes</a:t>
            </a:r>
          </a:p>
          <a:p>
            <a:pPr lvl="1"/>
            <a:r>
              <a:rPr lang="en-US" dirty="0" smtClean="0"/>
              <a:t>Excites potential consumers</a:t>
            </a:r>
          </a:p>
          <a:p>
            <a:pPr lvl="1"/>
            <a:r>
              <a:rPr lang="en-US" dirty="0" smtClean="0"/>
              <a:t>Provides a medium for safety and market testing</a:t>
            </a:r>
          </a:p>
          <a:p>
            <a:pPr lvl="1"/>
            <a:r>
              <a:rPr lang="en-US" dirty="0" smtClean="0"/>
              <a:t>Serves as a model for literature and promotions</a:t>
            </a:r>
          </a:p>
          <a:p>
            <a:pPr marL="457200" lvl="1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4101004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Test Marketing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Depending on the product, test marketing can range from none to long-term financial commitments for extensive testing programs. </a:t>
            </a:r>
          </a:p>
          <a:p>
            <a:r>
              <a:rPr lang="en-US" dirty="0" smtClean="0"/>
              <a:t>While test marketing is very expensive, it is often small in comparison with making a major mistake</a:t>
            </a:r>
          </a:p>
          <a:p>
            <a:r>
              <a:rPr lang="en-US" dirty="0" smtClean="0"/>
              <a:t>Frito-Lay did 18 months of market testing before introducing baked potato chips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949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Product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 Development is the life blood of an organization</a:t>
            </a:r>
          </a:p>
          <a:p>
            <a:r>
              <a:rPr lang="en-US" dirty="0" smtClean="0"/>
              <a:t>As important as it is, it is also very risky and we know that many, many new products fail </a:t>
            </a:r>
          </a:p>
          <a:p>
            <a:r>
              <a:rPr lang="en-US" dirty="0" smtClean="0"/>
              <a:t>There are two ways to obtain new products:</a:t>
            </a:r>
          </a:p>
          <a:p>
            <a:pPr lvl="1"/>
            <a:r>
              <a:rPr lang="en-US" dirty="0" smtClean="0"/>
              <a:t>New Product Development</a:t>
            </a:r>
          </a:p>
          <a:p>
            <a:pPr lvl="1"/>
            <a:r>
              <a:rPr lang="en-US" dirty="0" smtClean="0"/>
              <a:t>Acquisition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3500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Commercialization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after all of the other steps have been completed successfully can a company make the final decision to launch the new product.</a:t>
            </a:r>
          </a:p>
          <a:p>
            <a:r>
              <a:rPr lang="en-US" dirty="0" smtClean="0"/>
              <a:t>Companies may choose either limited “rollouts” or if possible national or global rollouts of new products.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70888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or Regional Rollouts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One final test of a new product’s strength and potential might take place at a local or regional rollout </a:t>
            </a:r>
          </a:p>
          <a:p>
            <a:r>
              <a:rPr lang="en-US" dirty="0" smtClean="0"/>
              <a:t>The advantages of a regional rollout are that the product can be pulled back if it fails to produce the desired result</a:t>
            </a:r>
          </a:p>
          <a:p>
            <a:r>
              <a:rPr lang="en-US" dirty="0" smtClean="0"/>
              <a:t>Proctor and Gamble can rollout a product in over 35 distinct markets at one time producing worldwide acceptance overnight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433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Product Life Cycles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Product Development</a:t>
            </a:r>
          </a:p>
          <a:p>
            <a:r>
              <a:rPr lang="en-US" sz="4400" dirty="0" smtClean="0"/>
              <a:t>Introduction</a:t>
            </a:r>
          </a:p>
          <a:p>
            <a:r>
              <a:rPr lang="en-US" sz="4400" dirty="0" smtClean="0"/>
              <a:t>Growth</a:t>
            </a:r>
          </a:p>
          <a:p>
            <a:r>
              <a:rPr lang="en-US" sz="4400" dirty="0" smtClean="0"/>
              <a:t>Maturity</a:t>
            </a:r>
          </a:p>
          <a:p>
            <a:r>
              <a:rPr lang="en-US" sz="4400" dirty="0" smtClean="0"/>
              <a:t>Decline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5246102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Product_Life_Cycle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8" b="848"/>
          <a:stretch>
            <a:fillRect/>
          </a:stretch>
        </p:blipFill>
        <p:spPr>
          <a:xfrm>
            <a:off x="0" y="1002692"/>
            <a:ext cx="9047076" cy="4975543"/>
          </a:xfrm>
        </p:spPr>
      </p:pic>
    </p:spTree>
    <p:extLst>
      <p:ext uri="{BB962C8B-B14F-4D97-AF65-F5344CB8AC3E}">
        <p14:creationId xmlns:p14="http://schemas.microsoft.com/office/powerpoint/2010/main" val="6847449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the introduction stage, there are no profits.  </a:t>
            </a:r>
          </a:p>
          <a:p>
            <a:r>
              <a:rPr lang="en-US" dirty="0" smtClean="0"/>
              <a:t>While revenue is very scarce and slow growing, the company is spending vast amounts on development</a:t>
            </a:r>
          </a:p>
          <a:p>
            <a:r>
              <a:rPr lang="en-US" dirty="0" smtClean="0"/>
              <a:t>Revenue is nearly flat and the “profit” curve shows a loss.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57837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Growth Stage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During the growth stage we see that revenues are increasing </a:t>
            </a:r>
            <a:r>
              <a:rPr lang="en-US" dirty="0" smtClean="0"/>
              <a:t>and profits are beginning to level off.</a:t>
            </a:r>
          </a:p>
          <a:p>
            <a:r>
              <a:rPr lang="en-US" dirty="0" smtClean="0"/>
              <a:t>This is a period of market acceptance</a:t>
            </a:r>
          </a:p>
          <a:p>
            <a:r>
              <a:rPr lang="en-US" dirty="0" smtClean="0"/>
              <a:t>Let’s look at the </a:t>
            </a:r>
            <a:r>
              <a:rPr lang="en-US" i="1" dirty="0" smtClean="0"/>
              <a:t>Diffusion of Innovation Curve </a:t>
            </a:r>
            <a:r>
              <a:rPr lang="en-US" dirty="0" smtClean="0"/>
              <a:t>and see how it fits into this paradigm.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4740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Diffusion of Innovation Curve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804988"/>
            <a:ext cx="8201912" cy="4087812"/>
          </a:xfrm>
        </p:spPr>
      </p:pic>
    </p:spTree>
    <p:extLst>
      <p:ext uri="{BB962C8B-B14F-4D97-AF65-F5344CB8AC3E}">
        <p14:creationId xmlns:p14="http://schemas.microsoft.com/office/powerpoint/2010/main" val="185655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Juxtaposition of Life-Cycle and </a:t>
            </a:r>
            <a:br>
              <a:rPr lang="en-US" dirty="0" smtClean="0"/>
            </a:br>
            <a:r>
              <a:rPr lang="en-US" dirty="0" smtClean="0"/>
              <a:t>Diffusion of Innovation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Life-Cycle</a:t>
            </a:r>
            <a:endParaRPr lang="en-US" dirty="0"/>
          </a:p>
        </p:txBody>
      </p:sp>
      <p:pic>
        <p:nvPicPr>
          <p:cNvPr id="9" name="Content Placeholder 8" descr="Product_Life_Cycle.pn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7407" b="-37407"/>
          <a:stretch>
            <a:fillRect/>
          </a:stretch>
        </p:blipFill>
        <p:spPr>
          <a:xfrm>
            <a:off x="457200" y="1350790"/>
            <a:ext cx="4040188" cy="5233557"/>
          </a:xfrm>
        </p:spPr>
      </p:pic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Diffusion of Innovation</a:t>
            </a:r>
            <a:endParaRPr lang="en-US" dirty="0"/>
          </a:p>
        </p:txBody>
      </p:sp>
      <p:pic>
        <p:nvPicPr>
          <p:cNvPr id="11" name="Content Placeholder 5"/>
          <p:cNvPicPr>
            <a:picLocks noGrp="1" noChangeAspect="1"/>
          </p:cNvPicPr>
          <p:nvPr>
            <p:ph sz="quarter" idx="4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767" b="-80767"/>
          <a:stretch>
            <a:fillRect/>
          </a:stretch>
        </p:blipFill>
        <p:spPr>
          <a:xfrm>
            <a:off x="4497388" y="150404"/>
            <a:ext cx="4189412" cy="7637175"/>
          </a:xfrm>
        </p:spPr>
      </p:pic>
    </p:spTree>
    <p:extLst>
      <p:ext uri="{BB962C8B-B14F-4D97-AF65-F5344CB8AC3E}">
        <p14:creationId xmlns:p14="http://schemas.microsoft.com/office/powerpoint/2010/main" val="3597446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Maturity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3147" y="1232546"/>
            <a:ext cx="6694252" cy="4525963"/>
          </a:xfrm>
        </p:spPr>
        <p:txBody>
          <a:bodyPr/>
          <a:lstStyle/>
          <a:p>
            <a:r>
              <a:rPr lang="en-US" dirty="0" smtClean="0"/>
              <a:t>This is a period of slowdown in sales growth as consumers have obtained this product.</a:t>
            </a:r>
          </a:p>
          <a:p>
            <a:r>
              <a:rPr lang="en-US" dirty="0" smtClean="0"/>
              <a:t>Profits level off and begin to decline, often as a result of price decreases to maintain competitive advantage.</a:t>
            </a:r>
          </a:p>
          <a:p>
            <a:r>
              <a:rPr lang="en-US" dirty="0" smtClean="0"/>
              <a:t>Some products never grow up.</a:t>
            </a:r>
          </a:p>
          <a:p>
            <a:r>
              <a:rPr lang="en-US" dirty="0" smtClean="0"/>
              <a:t>Tabasco Sauce is over 140 years old</a:t>
            </a:r>
            <a:endParaRPr lang="en-US" dirty="0"/>
          </a:p>
        </p:txBody>
      </p:sp>
      <p:pic>
        <p:nvPicPr>
          <p:cNvPr id="5" name="Picture 4" descr="xxl_tabasco_sauce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7399" y="889000"/>
            <a:ext cx="1282700" cy="5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1869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is the period when sales drop of significantly and profits drop off sharply</a:t>
            </a:r>
          </a:p>
          <a:p>
            <a:r>
              <a:rPr lang="en-US" dirty="0" smtClean="0"/>
              <a:t>Some products die fast and some die slowly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0071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Tough Odds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New Products face tough odds</a:t>
            </a:r>
          </a:p>
          <a:p>
            <a:r>
              <a:rPr lang="en-US" dirty="0" smtClean="0"/>
              <a:t>The failure rate for new products is 90%</a:t>
            </a:r>
          </a:p>
          <a:p>
            <a:r>
              <a:rPr lang="en-US" dirty="0" smtClean="0"/>
              <a:t>Annually over 30,000 new consumer products are launched</a:t>
            </a:r>
          </a:p>
          <a:p>
            <a:r>
              <a:rPr lang="en-US" dirty="0" smtClean="0"/>
              <a:t>Industrial products do much better with failure rates as low as 30%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126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Special Life-Cycles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Style</a:t>
            </a:r>
          </a:p>
          <a:p>
            <a:pPr lvl="1"/>
            <a:r>
              <a:rPr lang="en-US" dirty="0" smtClean="0"/>
              <a:t>A basic and distinctive mode of expression</a:t>
            </a:r>
          </a:p>
          <a:p>
            <a:r>
              <a:rPr lang="en-US" dirty="0" smtClean="0"/>
              <a:t>Fashion</a:t>
            </a:r>
          </a:p>
          <a:p>
            <a:pPr lvl="1"/>
            <a:r>
              <a:rPr lang="en-US" dirty="0" smtClean="0"/>
              <a:t>A currently accepted or popular style in a given field</a:t>
            </a:r>
          </a:p>
          <a:p>
            <a:r>
              <a:rPr lang="en-US" dirty="0" smtClean="0"/>
              <a:t>Fad</a:t>
            </a:r>
          </a:p>
          <a:p>
            <a:pPr lvl="1"/>
            <a:r>
              <a:rPr lang="en-US" dirty="0" smtClean="0"/>
              <a:t>A fashion that enters quickly, is adopted with great zeal, peaks early, and declines very quickly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7157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tyle_fashion_and_fad_life_cycles132364084533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2228" b="-22228"/>
          <a:stretch>
            <a:fillRect/>
          </a:stretch>
        </p:blipFill>
        <p:spPr>
          <a:xfrm>
            <a:off x="0" y="307076"/>
            <a:ext cx="9172989" cy="6133136"/>
          </a:xfrm>
        </p:spPr>
      </p:pic>
    </p:spTree>
    <p:extLst>
      <p:ext uri="{BB962C8B-B14F-4D97-AF65-F5344CB8AC3E}">
        <p14:creationId xmlns:p14="http://schemas.microsoft.com/office/powerpoint/2010/main" val="908248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Lessons Learned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RCA lost $580 million on Selecta Vision Video Disks</a:t>
            </a:r>
          </a:p>
          <a:p>
            <a:r>
              <a:rPr lang="en-US" dirty="0" smtClean="0"/>
              <a:t>Texas Instruments lost $660 million before finally withdrawing from the consumer computer business</a:t>
            </a:r>
          </a:p>
          <a:p>
            <a:r>
              <a:rPr lang="en-US" dirty="0" smtClean="0"/>
              <a:t>Iridium lost over $5 billion on its satellite- based wireless phone system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5475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Reasons for Product Failure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Good idea but the Company overestimated market size</a:t>
            </a:r>
          </a:p>
          <a:p>
            <a:r>
              <a:rPr lang="en-US" dirty="0" smtClean="0"/>
              <a:t>Poor product design</a:t>
            </a:r>
          </a:p>
          <a:p>
            <a:r>
              <a:rPr lang="en-US" dirty="0" smtClean="0"/>
              <a:t>Incorrectly positioned</a:t>
            </a:r>
          </a:p>
          <a:p>
            <a:r>
              <a:rPr lang="en-US" dirty="0" smtClean="0"/>
              <a:t>Incorrectly priced</a:t>
            </a:r>
          </a:p>
          <a:p>
            <a:r>
              <a:rPr lang="en-US" dirty="0" smtClean="0"/>
              <a:t>Poorly advertised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1476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416520868"/>
              </p:ext>
            </p:extLst>
          </p:nvPr>
        </p:nvGraphicFramePr>
        <p:xfrm>
          <a:off x="334180" y="451211"/>
          <a:ext cx="8352620" cy="60997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1721336" y="2560097"/>
            <a:ext cx="5549797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New Product </a:t>
            </a:r>
          </a:p>
          <a:p>
            <a:pPr algn="ctr"/>
            <a:r>
              <a:rPr lang="en-US" sz="36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Development</a:t>
            </a:r>
            <a:endParaRPr lang="en-US" sz="36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428086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las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Idea Generation ≠ Product Development</a:t>
            </a:r>
          </a:p>
          <a:p>
            <a:r>
              <a:rPr lang="en-US" dirty="0" smtClean="0"/>
              <a:t>A company may go through 3,000 ideas before coming up with one viable idea</a:t>
            </a:r>
          </a:p>
          <a:p>
            <a:r>
              <a:rPr lang="en-US" dirty="0" smtClean="0"/>
              <a:t>One brainstorming session for Prudential Insurance Company resulted in over </a:t>
            </a:r>
            <a:r>
              <a:rPr lang="en-US" dirty="0" smtClean="0">
                <a:solidFill>
                  <a:srgbClr val="FF0000"/>
                </a:solidFill>
              </a:rPr>
              <a:t>1,000 </a:t>
            </a:r>
            <a:r>
              <a:rPr lang="en-US" dirty="0" smtClean="0"/>
              <a:t>new ideas of which only 12 were ever pursued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6775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2" dur="500" tmFilter="0, 0; .2, .5; .8, .5; 1, 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250" autoRev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Internal Idea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Formal Research &amp; Development Programs</a:t>
            </a:r>
          </a:p>
          <a:p>
            <a:r>
              <a:rPr lang="en-US" dirty="0" err="1" smtClean="0"/>
              <a:t>Intraprenurial</a:t>
            </a:r>
            <a:r>
              <a:rPr lang="en-US" dirty="0" smtClean="0"/>
              <a:t> Programs</a:t>
            </a:r>
          </a:p>
          <a:p>
            <a:pPr lvl="1"/>
            <a:r>
              <a:rPr lang="en-US" dirty="0" smtClean="0"/>
              <a:t>3M 15% Rule</a:t>
            </a:r>
          </a:p>
          <a:p>
            <a:pPr lvl="1"/>
            <a:r>
              <a:rPr lang="en-US" dirty="0" smtClean="0"/>
              <a:t>Texas Instruments IDEA Program (Speak &amp; Spell)</a:t>
            </a:r>
          </a:p>
          <a:p>
            <a:pPr lvl="1"/>
            <a:r>
              <a:rPr lang="en-US" dirty="0" smtClean="0"/>
              <a:t>Cisco, Google, Whole Foods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01090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Idea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683341"/>
          </a:xfrm>
        </p:spPr>
        <p:txBody>
          <a:bodyPr/>
          <a:lstStyle/>
          <a:p>
            <a:r>
              <a:rPr lang="en-US" dirty="0" smtClean="0"/>
              <a:t>Customers</a:t>
            </a:r>
          </a:p>
          <a:p>
            <a:pPr lvl="1"/>
            <a:r>
              <a:rPr lang="en-US" dirty="0" smtClean="0"/>
              <a:t>Legos </a:t>
            </a:r>
          </a:p>
          <a:p>
            <a:pPr lvl="1"/>
            <a:r>
              <a:rPr lang="en-US" dirty="0" smtClean="0"/>
              <a:t>Skin-so-Soft</a:t>
            </a:r>
          </a:p>
          <a:p>
            <a:pPr lvl="1"/>
            <a:r>
              <a:rPr lang="en-US" dirty="0" smtClean="0"/>
              <a:t>Electronic Arts</a:t>
            </a:r>
          </a:p>
          <a:p>
            <a:r>
              <a:rPr lang="en-US" dirty="0" smtClean="0"/>
              <a:t>Focus Groups</a:t>
            </a:r>
          </a:p>
          <a:p>
            <a:r>
              <a:rPr lang="en-US" dirty="0" smtClean="0"/>
              <a:t>Competitors</a:t>
            </a:r>
          </a:p>
          <a:p>
            <a:r>
              <a:rPr lang="en-US" dirty="0" smtClean="0"/>
              <a:t>Suppliers</a:t>
            </a:r>
          </a:p>
          <a:p>
            <a:r>
              <a:rPr lang="en-US" dirty="0" smtClean="0"/>
              <a:t>Outsource Developers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91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</TotalTime>
  <Words>1097</Words>
  <Application>Microsoft Office PowerPoint</Application>
  <PresentationFormat>On-screen Show (4:3)</PresentationFormat>
  <Paragraphs>139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Marketing &amp; Advertising Product Development &amp; Life-Cycle</vt:lpstr>
      <vt:lpstr>New Product Development</vt:lpstr>
      <vt:lpstr>Tough Odds</vt:lpstr>
      <vt:lpstr>Some Lessons Learned</vt:lpstr>
      <vt:lpstr>Some Reasons for Product Failure</vt:lpstr>
      <vt:lpstr>      </vt:lpstr>
      <vt:lpstr>Idea Generation</vt:lpstr>
      <vt:lpstr>Internal Idea Sources</vt:lpstr>
      <vt:lpstr>External Idea Sources</vt:lpstr>
      <vt:lpstr>Idea Development Systems</vt:lpstr>
      <vt:lpstr>Idea Screening</vt:lpstr>
      <vt:lpstr>Concept Development</vt:lpstr>
      <vt:lpstr>Chrysler Electric Car</vt:lpstr>
      <vt:lpstr>Concept Testing</vt:lpstr>
      <vt:lpstr>Examples of Concept Questions</vt:lpstr>
      <vt:lpstr>Marketing Strategy Development</vt:lpstr>
      <vt:lpstr>Business Analysis</vt:lpstr>
      <vt:lpstr>Product Development</vt:lpstr>
      <vt:lpstr>Test Marketing</vt:lpstr>
      <vt:lpstr>Commercialization</vt:lpstr>
      <vt:lpstr>Local or Regional Rollouts</vt:lpstr>
      <vt:lpstr>Product Life Cycles</vt:lpstr>
      <vt:lpstr>PowerPoint Presentation</vt:lpstr>
      <vt:lpstr>Introduction Stage</vt:lpstr>
      <vt:lpstr>Growth Stage</vt:lpstr>
      <vt:lpstr>Diffusion of Innovation Curve</vt:lpstr>
      <vt:lpstr>Juxtaposition of Life-Cycle and  Diffusion of Innovation</vt:lpstr>
      <vt:lpstr>Maturity</vt:lpstr>
      <vt:lpstr>Decline</vt:lpstr>
      <vt:lpstr>Special Life-Cycles</vt:lpstr>
      <vt:lpstr>PowerPoint Presentation</vt:lpstr>
    </vt:vector>
  </TitlesOfParts>
  <Company>Seaford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 &amp; Advertising New Product Development</dc:title>
  <dc:creator>Director of Technology</dc:creator>
  <cp:lastModifiedBy>Andrew Arbiter</cp:lastModifiedBy>
  <cp:revision>25</cp:revision>
  <cp:lastPrinted>2014-05-09T11:17:06Z</cp:lastPrinted>
  <dcterms:created xsi:type="dcterms:W3CDTF">2014-05-05T15:34:46Z</dcterms:created>
  <dcterms:modified xsi:type="dcterms:W3CDTF">2014-05-09T13:36:17Z</dcterms:modified>
</cp:coreProperties>
</file>