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2" r:id="rId3"/>
    <p:sldId id="263" r:id="rId4"/>
    <p:sldId id="264" r:id="rId5"/>
    <p:sldId id="265" r:id="rId6"/>
    <p:sldId id="266" r:id="rId7"/>
    <p:sldId id="267" r:id="rId8"/>
    <p:sldId id="268" r:id="rId9"/>
    <p:sldId id="269" r:id="rId10"/>
    <p:sldId id="27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954" autoAdjust="0"/>
  </p:normalViewPr>
  <p:slideViewPr>
    <p:cSldViewPr>
      <p:cViewPr>
        <p:scale>
          <a:sx n="77" d="100"/>
          <a:sy n="77" d="100"/>
        </p:scale>
        <p:origin x="-1968" y="-76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2803A0-2D66-428D-B10F-9AD5E99CD218}" type="datetimeFigureOut">
              <a:rPr lang="en-AU" smtClean="0"/>
              <a:t>30/09/2014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25557C-DF99-4591-82D5-4D9D0F8A2F0C}" type="slidenum">
              <a:rPr lang="en-AU" smtClean="0"/>
              <a:t>‹#›</a:t>
            </a:fld>
            <a:endParaRPr lang="en-AU"/>
          </a:p>
        </p:txBody>
      </p:sp>
    </p:spTree>
    <p:extLst>
      <p:ext uri="{BB962C8B-B14F-4D97-AF65-F5344CB8AC3E}">
        <p14:creationId xmlns:p14="http://schemas.microsoft.com/office/powerpoint/2010/main" val="356819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2CBD566B-C5C2-4984-8F69-BA3CC34C8219}" type="datetimeFigureOut">
              <a:rPr lang="en-AU" smtClean="0"/>
              <a:t>30/09/2014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BD954F5-7D63-4254-8100-C97F9C64A6F7}" type="slidenum">
              <a:rPr lang="en-AU" smtClean="0"/>
              <a:t>‹#›</a:t>
            </a:fld>
            <a:endParaRPr lang="en-AU"/>
          </a:p>
        </p:txBody>
      </p:sp>
    </p:spTree>
    <p:extLst>
      <p:ext uri="{BB962C8B-B14F-4D97-AF65-F5344CB8AC3E}">
        <p14:creationId xmlns:p14="http://schemas.microsoft.com/office/powerpoint/2010/main" val="3436805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CBD566B-C5C2-4984-8F69-BA3CC34C8219}" type="datetimeFigureOut">
              <a:rPr lang="en-AU" smtClean="0"/>
              <a:t>30/09/2014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BD954F5-7D63-4254-8100-C97F9C64A6F7}" type="slidenum">
              <a:rPr lang="en-AU" smtClean="0"/>
              <a:t>‹#›</a:t>
            </a:fld>
            <a:endParaRPr lang="en-AU"/>
          </a:p>
        </p:txBody>
      </p:sp>
    </p:spTree>
    <p:extLst>
      <p:ext uri="{BB962C8B-B14F-4D97-AF65-F5344CB8AC3E}">
        <p14:creationId xmlns:p14="http://schemas.microsoft.com/office/powerpoint/2010/main" val="1959905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CBD566B-C5C2-4984-8F69-BA3CC34C8219}" type="datetimeFigureOut">
              <a:rPr lang="en-AU" smtClean="0"/>
              <a:t>30/09/2014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BD954F5-7D63-4254-8100-C97F9C64A6F7}" type="slidenum">
              <a:rPr lang="en-AU" smtClean="0"/>
              <a:t>‹#›</a:t>
            </a:fld>
            <a:endParaRPr lang="en-AU"/>
          </a:p>
        </p:txBody>
      </p:sp>
    </p:spTree>
    <p:extLst>
      <p:ext uri="{BB962C8B-B14F-4D97-AF65-F5344CB8AC3E}">
        <p14:creationId xmlns:p14="http://schemas.microsoft.com/office/powerpoint/2010/main" val="2097442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98072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pic>
        <p:nvPicPr>
          <p:cNvPr id="8" name="Picture 33" descr="powerpoint logo"/>
          <p:cNvPicPr>
            <a:picLocks noChangeAspect="1" noChangeArrowheads="1"/>
          </p:cNvPicPr>
          <p:nvPr userDrawn="1"/>
        </p:nvPicPr>
        <p:blipFill>
          <a:blip r:embed="rId2" cstate="print"/>
          <a:srcRect/>
          <a:stretch>
            <a:fillRect/>
          </a:stretch>
        </p:blipFill>
        <p:spPr bwMode="auto">
          <a:xfrm>
            <a:off x="107504" y="147067"/>
            <a:ext cx="2486810" cy="686594"/>
          </a:xfrm>
          <a:prstGeom prst="rect">
            <a:avLst/>
          </a:prstGeom>
          <a:noFill/>
        </p:spPr>
      </p:pic>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7992" y="-323496"/>
            <a:ext cx="2300581" cy="1627720"/>
          </a:xfrm>
          <a:prstGeom prst="rect">
            <a:avLst/>
          </a:prstGeom>
        </p:spPr>
      </p:pic>
      <p:sp>
        <p:nvSpPr>
          <p:cNvPr id="2" name="Title 1"/>
          <p:cNvSpPr>
            <a:spLocks noGrp="1"/>
          </p:cNvSpPr>
          <p:nvPr>
            <p:ph type="title"/>
          </p:nvPr>
        </p:nvSpPr>
        <p:spPr>
          <a:xfrm>
            <a:off x="457200" y="1124744"/>
            <a:ext cx="8229600" cy="792088"/>
          </a:xfrm>
        </p:spPr>
        <p:txBody>
          <a:bodyPr>
            <a:normAutofit/>
          </a:bodyPr>
          <a:lstStyle>
            <a:lvl1pPr>
              <a:defRPr sz="3600"/>
            </a:lvl1pPr>
          </a:lstStyle>
          <a:p>
            <a:r>
              <a:rPr lang="en-US" dirty="0" smtClean="0"/>
              <a:t>Click to edit Master title style</a:t>
            </a:r>
            <a:endParaRPr lang="en-AU" dirty="0"/>
          </a:p>
        </p:txBody>
      </p:sp>
      <p:sp>
        <p:nvSpPr>
          <p:cNvPr id="3" name="Content Placeholder 2"/>
          <p:cNvSpPr>
            <a:spLocks noGrp="1"/>
          </p:cNvSpPr>
          <p:nvPr>
            <p:ph idx="1"/>
          </p:nvPr>
        </p:nvSpPr>
        <p:spPr>
          <a:xfrm>
            <a:off x="457200" y="2204864"/>
            <a:ext cx="8229600" cy="3921299"/>
          </a:xfrm>
        </p:spPr>
        <p:txBody>
          <a:bodyPr/>
          <a:lstStyle>
            <a:lvl1pPr>
              <a:defRPr sz="2800"/>
            </a:lvl1pPr>
            <a:lvl2pPr>
              <a:defRPr sz="24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p>
            <a:fld id="{2CBD566B-C5C2-4984-8F69-BA3CC34C8219}" type="datetimeFigureOut">
              <a:rPr lang="en-AU" smtClean="0"/>
              <a:t>30/09/2014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BD954F5-7D63-4254-8100-C97F9C64A6F7}" type="slidenum">
              <a:rPr lang="en-AU" smtClean="0"/>
              <a:t>‹#›</a:t>
            </a:fld>
            <a:endParaRPr lang="en-AU"/>
          </a:p>
        </p:txBody>
      </p:sp>
    </p:spTree>
    <p:extLst>
      <p:ext uri="{BB962C8B-B14F-4D97-AF65-F5344CB8AC3E}">
        <p14:creationId xmlns:p14="http://schemas.microsoft.com/office/powerpoint/2010/main" val="2819636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BD566B-C5C2-4984-8F69-BA3CC34C8219}" type="datetimeFigureOut">
              <a:rPr lang="en-AU" smtClean="0"/>
              <a:t>30/09/2014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BD954F5-7D63-4254-8100-C97F9C64A6F7}" type="slidenum">
              <a:rPr lang="en-AU" smtClean="0"/>
              <a:t>‹#›</a:t>
            </a:fld>
            <a:endParaRPr lang="en-AU"/>
          </a:p>
        </p:txBody>
      </p:sp>
    </p:spTree>
    <p:extLst>
      <p:ext uri="{BB962C8B-B14F-4D97-AF65-F5344CB8AC3E}">
        <p14:creationId xmlns:p14="http://schemas.microsoft.com/office/powerpoint/2010/main" val="3512243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Content Placeholder 2"/>
          <p:cNvSpPr>
            <a:spLocks noGrp="1"/>
          </p:cNvSpPr>
          <p:nvPr>
            <p:ph sz="half" idx="1"/>
          </p:nvPr>
        </p:nvSpPr>
        <p:spPr>
          <a:xfrm>
            <a:off x="457200" y="1988840"/>
            <a:ext cx="4038600" cy="413732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8840"/>
            <a:ext cx="4038600" cy="413732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Date Placeholder 4"/>
          <p:cNvSpPr>
            <a:spLocks noGrp="1"/>
          </p:cNvSpPr>
          <p:nvPr>
            <p:ph type="dt" sz="half" idx="10"/>
          </p:nvPr>
        </p:nvSpPr>
        <p:spPr/>
        <p:txBody>
          <a:bodyPr/>
          <a:lstStyle/>
          <a:p>
            <a:fld id="{2CBD566B-C5C2-4984-8F69-BA3CC34C8219}" type="datetimeFigureOut">
              <a:rPr lang="en-AU" smtClean="0"/>
              <a:t>30/09/2014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BD954F5-7D63-4254-8100-C97F9C64A6F7}" type="slidenum">
              <a:rPr lang="en-AU" smtClean="0"/>
              <a:t>‹#›</a:t>
            </a:fld>
            <a:endParaRPr lang="en-AU"/>
          </a:p>
        </p:txBody>
      </p:sp>
    </p:spTree>
    <p:extLst>
      <p:ext uri="{BB962C8B-B14F-4D97-AF65-F5344CB8AC3E}">
        <p14:creationId xmlns:p14="http://schemas.microsoft.com/office/powerpoint/2010/main" val="28950642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2CBD566B-C5C2-4984-8F69-BA3CC34C8219}" type="datetimeFigureOut">
              <a:rPr lang="en-AU" smtClean="0"/>
              <a:t>30/09/2014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6BD954F5-7D63-4254-8100-C97F9C64A6F7}" type="slidenum">
              <a:rPr lang="en-AU" smtClean="0"/>
              <a:t>‹#›</a:t>
            </a:fld>
            <a:endParaRPr lang="en-AU"/>
          </a:p>
        </p:txBody>
      </p:sp>
    </p:spTree>
    <p:extLst>
      <p:ext uri="{BB962C8B-B14F-4D97-AF65-F5344CB8AC3E}">
        <p14:creationId xmlns:p14="http://schemas.microsoft.com/office/powerpoint/2010/main" val="452270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2CBD566B-C5C2-4984-8F69-BA3CC34C8219}" type="datetimeFigureOut">
              <a:rPr lang="en-AU" smtClean="0"/>
              <a:t>30/09/2014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6BD954F5-7D63-4254-8100-C97F9C64A6F7}" type="slidenum">
              <a:rPr lang="en-AU" smtClean="0"/>
              <a:t>‹#›</a:t>
            </a:fld>
            <a:endParaRPr lang="en-AU"/>
          </a:p>
        </p:txBody>
      </p:sp>
    </p:spTree>
    <p:extLst>
      <p:ext uri="{BB962C8B-B14F-4D97-AF65-F5344CB8AC3E}">
        <p14:creationId xmlns:p14="http://schemas.microsoft.com/office/powerpoint/2010/main" val="3862560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BD566B-C5C2-4984-8F69-BA3CC34C8219}" type="datetimeFigureOut">
              <a:rPr lang="en-AU" smtClean="0"/>
              <a:t>30/09/2014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6BD954F5-7D63-4254-8100-C97F9C64A6F7}" type="slidenum">
              <a:rPr lang="en-AU" smtClean="0"/>
              <a:t>‹#›</a:t>
            </a:fld>
            <a:endParaRPr lang="en-AU"/>
          </a:p>
        </p:txBody>
      </p:sp>
    </p:spTree>
    <p:extLst>
      <p:ext uri="{BB962C8B-B14F-4D97-AF65-F5344CB8AC3E}">
        <p14:creationId xmlns:p14="http://schemas.microsoft.com/office/powerpoint/2010/main" val="2377812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BD566B-C5C2-4984-8F69-BA3CC34C8219}" type="datetimeFigureOut">
              <a:rPr lang="en-AU" smtClean="0"/>
              <a:t>30/09/2014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BD954F5-7D63-4254-8100-C97F9C64A6F7}" type="slidenum">
              <a:rPr lang="en-AU" smtClean="0"/>
              <a:t>‹#›</a:t>
            </a:fld>
            <a:endParaRPr lang="en-AU"/>
          </a:p>
        </p:txBody>
      </p:sp>
    </p:spTree>
    <p:extLst>
      <p:ext uri="{BB962C8B-B14F-4D97-AF65-F5344CB8AC3E}">
        <p14:creationId xmlns:p14="http://schemas.microsoft.com/office/powerpoint/2010/main" val="3304396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BD566B-C5C2-4984-8F69-BA3CC34C8219}" type="datetimeFigureOut">
              <a:rPr lang="en-AU" smtClean="0"/>
              <a:t>30/09/2014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6BD954F5-7D63-4254-8100-C97F9C64A6F7}" type="slidenum">
              <a:rPr lang="en-AU" smtClean="0"/>
              <a:t>‹#›</a:t>
            </a:fld>
            <a:endParaRPr lang="en-AU"/>
          </a:p>
        </p:txBody>
      </p:sp>
    </p:spTree>
    <p:extLst>
      <p:ext uri="{BB962C8B-B14F-4D97-AF65-F5344CB8AC3E}">
        <p14:creationId xmlns:p14="http://schemas.microsoft.com/office/powerpoint/2010/main" val="1438055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98072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AU"/>
          </a:p>
        </p:txBody>
      </p:sp>
      <p:pic>
        <p:nvPicPr>
          <p:cNvPr id="8" name="Picture 33" descr="powerpoint logo"/>
          <p:cNvPicPr>
            <a:picLocks noChangeAspect="1" noChangeArrowheads="1"/>
          </p:cNvPicPr>
          <p:nvPr userDrawn="1"/>
        </p:nvPicPr>
        <p:blipFill>
          <a:blip r:embed="rId13" cstate="print"/>
          <a:srcRect/>
          <a:stretch>
            <a:fillRect/>
          </a:stretch>
        </p:blipFill>
        <p:spPr bwMode="auto">
          <a:xfrm>
            <a:off x="107504" y="147067"/>
            <a:ext cx="2486810" cy="686594"/>
          </a:xfrm>
          <a:prstGeom prst="rect">
            <a:avLst/>
          </a:prstGeom>
          <a:noFill/>
        </p:spPr>
      </p:pic>
      <p:pic>
        <p:nvPicPr>
          <p:cNvPr id="9" name="Picture 8"/>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6847992" y="-323496"/>
            <a:ext cx="2300581" cy="1627720"/>
          </a:xfrm>
          <a:prstGeom prst="rect">
            <a:avLst/>
          </a:prstGeom>
        </p:spPr>
      </p:pic>
      <p:sp>
        <p:nvSpPr>
          <p:cNvPr id="2" name="Title Placeholder 1"/>
          <p:cNvSpPr>
            <a:spLocks noGrp="1"/>
          </p:cNvSpPr>
          <p:nvPr>
            <p:ph type="title"/>
          </p:nvPr>
        </p:nvSpPr>
        <p:spPr>
          <a:xfrm>
            <a:off x="457200" y="980727"/>
            <a:ext cx="8229600" cy="995933"/>
          </a:xfrm>
          <a:prstGeom prst="rect">
            <a:avLst/>
          </a:prstGeom>
        </p:spPr>
        <p:txBody>
          <a:bodyPr vert="horz" lIns="91440" tIns="45720" rIns="91440" bIns="45720" rtlCol="0" anchor="ctr">
            <a:normAutofit/>
          </a:bodyPr>
          <a:lstStyle/>
          <a:p>
            <a:r>
              <a:rPr lang="en-US" dirty="0" smtClean="0"/>
              <a:t>Click to edit Master title style</a:t>
            </a:r>
            <a:endParaRPr lang="en-AU" dirty="0"/>
          </a:p>
        </p:txBody>
      </p:sp>
      <p:sp>
        <p:nvSpPr>
          <p:cNvPr id="3" name="Text Placeholder 2"/>
          <p:cNvSpPr>
            <a:spLocks noGrp="1"/>
          </p:cNvSpPr>
          <p:nvPr>
            <p:ph type="body" idx="1"/>
          </p:nvPr>
        </p:nvSpPr>
        <p:spPr>
          <a:xfrm>
            <a:off x="457200" y="1988840"/>
            <a:ext cx="8229600" cy="413732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BD566B-C5C2-4984-8F69-BA3CC34C8219}" type="datetimeFigureOut">
              <a:rPr lang="en-AU" smtClean="0"/>
              <a:t>30/09/2014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954F5-7D63-4254-8100-C97F9C64A6F7}" type="slidenum">
              <a:rPr lang="en-AU" smtClean="0"/>
              <a:t>‹#›</a:t>
            </a:fld>
            <a:endParaRPr lang="en-AU"/>
          </a:p>
        </p:txBody>
      </p:sp>
      <p:sp>
        <p:nvSpPr>
          <p:cNvPr id="10" name="Rectangle 9"/>
          <p:cNvSpPr/>
          <p:nvPr userDrawn="1"/>
        </p:nvSpPr>
        <p:spPr>
          <a:xfrm>
            <a:off x="-8475" y="6785992"/>
            <a:ext cx="9260995" cy="7200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3856260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0070C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matteo.curcuruto@uwa.edu.au" TargetMode="External"/><Relationship Id="rId2" Type="http://schemas.openxmlformats.org/officeDocument/2006/relationships/hyperlink" Target="http://www.rivisteweb.it/doi/10.1482/74261" TargetMode="External"/><Relationship Id="rId1" Type="http://schemas.openxmlformats.org/officeDocument/2006/relationships/slideLayout" Target="../slideLayouts/slideLayout2.xml"/><Relationship Id="rId4" Type="http://schemas.openxmlformats.org/officeDocument/2006/relationships/hyperlink" Target="mailto:Matteo.curcuruto@gmail.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38956" y="2132527"/>
            <a:ext cx="8280400" cy="187166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0070C0"/>
                </a:solidFill>
                <a:latin typeface="+mj-lt"/>
                <a:ea typeface="+mj-ea"/>
                <a:cs typeface="+mj-cs"/>
              </a:defRPr>
            </a:lvl1pPr>
          </a:lstStyle>
          <a:p>
            <a:pPr>
              <a:defRPr/>
            </a:pPr>
            <a:r>
              <a:rPr lang="en-US" altLang="it-IT" sz="3600" b="1" dirty="0" smtClean="0"/>
              <a:t>Organizational citizenship for safety: psycho-social mediation processes</a:t>
            </a:r>
          </a:p>
          <a:p>
            <a:pPr>
              <a:defRPr/>
            </a:pPr>
            <a:endParaRPr lang="it-IT" altLang="it-IT" sz="3600" b="1" dirty="0"/>
          </a:p>
        </p:txBody>
      </p:sp>
      <p:sp>
        <p:nvSpPr>
          <p:cNvPr id="5" name="Rectangle 3"/>
          <p:cNvSpPr>
            <a:spLocks noGrp="1" noChangeArrowheads="1"/>
          </p:cNvSpPr>
          <p:nvPr>
            <p:ph type="subTitle" idx="1"/>
          </p:nvPr>
        </p:nvSpPr>
        <p:spPr>
          <a:xfrm>
            <a:off x="0" y="4293096"/>
            <a:ext cx="9144000" cy="2422544"/>
          </a:xfrm>
        </p:spPr>
        <p:txBody>
          <a:bodyPr rtlCol="0">
            <a:normAutofit/>
          </a:bodyPr>
          <a:lstStyle/>
          <a:p>
            <a:pPr fontAlgn="auto">
              <a:lnSpc>
                <a:spcPct val="80000"/>
              </a:lnSpc>
              <a:spcAft>
                <a:spcPts val="0"/>
              </a:spcAft>
              <a:buFont typeface="Arial" pitchFamily="34" charset="0"/>
              <a:buNone/>
              <a:defRPr/>
            </a:pPr>
            <a:r>
              <a:rPr lang="it-IT" altLang="it-IT" sz="2400" i="1" dirty="0"/>
              <a:t>Matteo Curcuruto, Dina Guglielmi &amp; </a:t>
            </a:r>
            <a:r>
              <a:rPr lang="it-IT" altLang="it-IT" sz="2400" i="1" dirty="0" smtClean="0"/>
              <a:t>Marco G. Mariani</a:t>
            </a:r>
          </a:p>
          <a:p>
            <a:pPr>
              <a:lnSpc>
                <a:spcPct val="80000"/>
              </a:lnSpc>
              <a:defRPr/>
            </a:pPr>
            <a:endParaRPr lang="it-IT" altLang="it-IT" sz="2400" dirty="0" smtClean="0"/>
          </a:p>
          <a:p>
            <a:pPr>
              <a:lnSpc>
                <a:spcPct val="80000"/>
              </a:lnSpc>
              <a:defRPr/>
            </a:pPr>
            <a:r>
              <a:rPr lang="it-IT" altLang="it-IT" sz="2400" dirty="0" smtClean="0"/>
              <a:t>Summary of the research article a</a:t>
            </a:r>
            <a:r>
              <a:rPr lang="en-US" altLang="it-IT" sz="2400" dirty="0" smtClean="0"/>
              <a:t>warded with the price</a:t>
            </a:r>
          </a:p>
          <a:p>
            <a:pPr>
              <a:lnSpc>
                <a:spcPct val="80000"/>
              </a:lnSpc>
              <a:defRPr/>
            </a:pPr>
            <a:r>
              <a:rPr lang="en-US" altLang="it-IT" sz="2400" dirty="0" smtClean="0"/>
              <a:t>“Young </a:t>
            </a:r>
            <a:r>
              <a:rPr lang="en-US" altLang="it-IT" sz="2400" dirty="0"/>
              <a:t>Researcher Best WOP Paper – 2013” </a:t>
            </a:r>
            <a:endParaRPr lang="en-US" altLang="it-IT" sz="2400" dirty="0" smtClean="0"/>
          </a:p>
          <a:p>
            <a:pPr>
              <a:lnSpc>
                <a:spcPct val="80000"/>
              </a:lnSpc>
              <a:defRPr/>
            </a:pPr>
            <a:r>
              <a:rPr lang="en-US" altLang="it-IT" sz="2400" dirty="0" smtClean="0"/>
              <a:t>by </a:t>
            </a:r>
            <a:r>
              <a:rPr lang="en-US" altLang="it-IT" sz="2400" dirty="0"/>
              <a:t>the Italian Association of Psychology (AIP) </a:t>
            </a:r>
            <a:endParaRPr lang="en-US" altLang="it-IT" sz="2400" dirty="0" smtClean="0"/>
          </a:p>
          <a:p>
            <a:pPr>
              <a:lnSpc>
                <a:spcPct val="80000"/>
              </a:lnSpc>
              <a:defRPr/>
            </a:pPr>
            <a:r>
              <a:rPr lang="it-IT" altLang="it-IT" sz="2400" dirty="0" smtClean="0"/>
              <a:t>[published in: Psicologia </a:t>
            </a:r>
            <a:r>
              <a:rPr lang="it-IT" altLang="it-IT" sz="2400" dirty="0"/>
              <a:t>Sociale, 2/2013, pp. </a:t>
            </a:r>
            <a:r>
              <a:rPr lang="it-IT" altLang="it-IT" sz="2400" dirty="0" smtClean="0"/>
              <a:t>229-248]</a:t>
            </a:r>
            <a:endParaRPr lang="it-IT" altLang="it-IT" sz="2400" dirty="0"/>
          </a:p>
          <a:p>
            <a:pPr>
              <a:lnSpc>
                <a:spcPct val="80000"/>
              </a:lnSpc>
              <a:defRPr/>
            </a:pPr>
            <a:endParaRPr lang="it-IT" altLang="it-IT" sz="2400" dirty="0"/>
          </a:p>
        </p:txBody>
      </p:sp>
      <p:cxnSp>
        <p:nvCxnSpPr>
          <p:cNvPr id="7" name="Straight Connector 6"/>
          <p:cNvCxnSpPr/>
          <p:nvPr/>
        </p:nvCxnSpPr>
        <p:spPr>
          <a:xfrm>
            <a:off x="0" y="3789040"/>
            <a:ext cx="9144000"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5693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268760"/>
            <a:ext cx="8229600" cy="792088"/>
          </a:xfrm>
        </p:spPr>
        <p:txBody>
          <a:bodyPr>
            <a:normAutofit fontScale="90000"/>
          </a:bodyPr>
          <a:lstStyle/>
          <a:p>
            <a:r>
              <a:rPr lang="en-US" dirty="0">
                <a:ea typeface="Calibri"/>
                <a:cs typeface="Times New Roman"/>
              </a:rPr>
              <a:t>How to cite </a:t>
            </a:r>
            <a:r>
              <a:rPr lang="en-US" dirty="0" smtClean="0">
                <a:ea typeface="Calibri"/>
                <a:cs typeface="Times New Roman"/>
              </a:rPr>
              <a:t>this research article:</a:t>
            </a:r>
            <a:r>
              <a:rPr lang="en-AU" sz="3200" dirty="0">
                <a:ea typeface="Calibri"/>
                <a:cs typeface="Times New Roman"/>
              </a:rPr>
              <a:t/>
            </a:r>
            <a:br>
              <a:rPr lang="en-AU" sz="3200" dirty="0">
                <a:ea typeface="Calibri"/>
                <a:cs typeface="Times New Roman"/>
              </a:rPr>
            </a:br>
            <a:endParaRPr lang="en-AU" dirty="0"/>
          </a:p>
        </p:txBody>
      </p:sp>
      <p:sp>
        <p:nvSpPr>
          <p:cNvPr id="3" name="Content Placeholder 2"/>
          <p:cNvSpPr>
            <a:spLocks noGrp="1"/>
          </p:cNvSpPr>
          <p:nvPr>
            <p:ph idx="1"/>
          </p:nvPr>
        </p:nvSpPr>
        <p:spPr>
          <a:xfrm>
            <a:off x="0" y="1844824"/>
            <a:ext cx="9144000" cy="6048672"/>
          </a:xfrm>
        </p:spPr>
        <p:txBody>
          <a:bodyPr>
            <a:normAutofit fontScale="85000" lnSpcReduction="20000"/>
          </a:bodyPr>
          <a:lstStyle/>
          <a:p>
            <a:pPr marL="0" indent="0" algn="ctr">
              <a:lnSpc>
                <a:spcPct val="115000"/>
              </a:lnSpc>
              <a:spcAft>
                <a:spcPts val="1000"/>
              </a:spcAft>
              <a:buNone/>
            </a:pPr>
            <a:r>
              <a:rPr lang="en-US" sz="2300" dirty="0" smtClean="0">
                <a:ea typeface="Calibri"/>
                <a:cs typeface="Times New Roman"/>
              </a:rPr>
              <a:t>Matteo </a:t>
            </a:r>
            <a:r>
              <a:rPr lang="en-US" sz="2300" dirty="0" err="1">
                <a:ea typeface="Calibri"/>
                <a:cs typeface="Times New Roman"/>
              </a:rPr>
              <a:t>Curcuruto</a:t>
            </a:r>
            <a:r>
              <a:rPr lang="en-US" sz="2300" dirty="0">
                <a:ea typeface="Calibri"/>
                <a:cs typeface="Times New Roman"/>
              </a:rPr>
              <a:t>, Dina </a:t>
            </a:r>
            <a:r>
              <a:rPr lang="en-US" sz="2300" dirty="0" err="1">
                <a:ea typeface="Calibri"/>
                <a:cs typeface="Times New Roman"/>
              </a:rPr>
              <a:t>Guglielmi</a:t>
            </a:r>
            <a:r>
              <a:rPr lang="en-US" sz="2300" dirty="0">
                <a:ea typeface="Calibri"/>
                <a:cs typeface="Times New Roman"/>
              </a:rPr>
              <a:t>, Marco Giovanni </a:t>
            </a:r>
            <a:r>
              <a:rPr lang="en-US" sz="2300" dirty="0" err="1">
                <a:ea typeface="Calibri"/>
                <a:cs typeface="Times New Roman"/>
              </a:rPr>
              <a:t>Mariani</a:t>
            </a:r>
            <a:r>
              <a:rPr lang="en-US" sz="2300" dirty="0">
                <a:ea typeface="Calibri"/>
                <a:cs typeface="Times New Roman"/>
              </a:rPr>
              <a:t>, </a:t>
            </a:r>
            <a:endParaRPr lang="en-US" sz="2300" dirty="0" smtClean="0">
              <a:ea typeface="Calibri"/>
              <a:cs typeface="Times New Roman"/>
            </a:endParaRPr>
          </a:p>
          <a:p>
            <a:pPr marL="0" indent="0" algn="ctr">
              <a:lnSpc>
                <a:spcPct val="115000"/>
              </a:lnSpc>
              <a:spcAft>
                <a:spcPts val="1000"/>
              </a:spcAft>
              <a:buNone/>
            </a:pPr>
            <a:r>
              <a:rPr lang="en-US" sz="2300" dirty="0" smtClean="0">
                <a:ea typeface="Calibri"/>
                <a:cs typeface="Times New Roman"/>
              </a:rPr>
              <a:t>Organizational </a:t>
            </a:r>
            <a:r>
              <a:rPr lang="en-US" sz="2300" dirty="0">
                <a:ea typeface="Calibri"/>
                <a:cs typeface="Times New Roman"/>
              </a:rPr>
              <a:t>citizenship for safety: psycho-social processes of mediation, </a:t>
            </a:r>
            <a:endParaRPr lang="en-US" sz="2300" dirty="0" smtClean="0">
              <a:ea typeface="Calibri"/>
              <a:cs typeface="Times New Roman"/>
            </a:endParaRPr>
          </a:p>
          <a:p>
            <a:pPr marL="0" indent="0" algn="ctr">
              <a:lnSpc>
                <a:spcPct val="115000"/>
              </a:lnSpc>
              <a:spcAft>
                <a:spcPts val="1000"/>
              </a:spcAft>
              <a:buNone/>
            </a:pPr>
            <a:r>
              <a:rPr lang="en-US" sz="2300" dirty="0" smtClean="0">
                <a:ea typeface="Calibri"/>
                <a:cs typeface="Times New Roman"/>
              </a:rPr>
              <a:t>in </a:t>
            </a:r>
            <a:r>
              <a:rPr lang="en-US" sz="2300" dirty="0">
                <a:ea typeface="Calibri"/>
                <a:cs typeface="Times New Roman"/>
              </a:rPr>
              <a:t>"</a:t>
            </a:r>
            <a:r>
              <a:rPr lang="en-US" sz="2300" dirty="0" err="1">
                <a:ea typeface="Calibri"/>
                <a:cs typeface="Times New Roman"/>
              </a:rPr>
              <a:t>Psicologia</a:t>
            </a:r>
            <a:r>
              <a:rPr lang="en-US" sz="2300" dirty="0">
                <a:ea typeface="Calibri"/>
                <a:cs typeface="Times New Roman"/>
              </a:rPr>
              <a:t> </a:t>
            </a:r>
            <a:r>
              <a:rPr lang="en-US" sz="2300" dirty="0" err="1">
                <a:ea typeface="Calibri"/>
                <a:cs typeface="Times New Roman"/>
              </a:rPr>
              <a:t>sociale</a:t>
            </a:r>
            <a:r>
              <a:rPr lang="en-US" sz="2300" dirty="0">
                <a:ea typeface="Calibri"/>
                <a:cs typeface="Times New Roman"/>
              </a:rPr>
              <a:t>" 2/2013, pp. 229-248, </a:t>
            </a:r>
            <a:r>
              <a:rPr lang="en-US" sz="2300" dirty="0" err="1">
                <a:ea typeface="Calibri"/>
                <a:cs typeface="Times New Roman"/>
              </a:rPr>
              <a:t>doi</a:t>
            </a:r>
            <a:r>
              <a:rPr lang="en-US" sz="2300" dirty="0">
                <a:ea typeface="Calibri"/>
                <a:cs typeface="Times New Roman"/>
              </a:rPr>
              <a:t>: </a:t>
            </a:r>
            <a:r>
              <a:rPr lang="en-US" sz="2300" dirty="0" smtClean="0">
                <a:ea typeface="Calibri"/>
                <a:cs typeface="Times New Roman"/>
              </a:rPr>
              <a:t>10.1482/74261</a:t>
            </a:r>
          </a:p>
          <a:p>
            <a:pPr marL="0" indent="0" algn="ctr">
              <a:lnSpc>
                <a:spcPct val="115000"/>
              </a:lnSpc>
              <a:spcAft>
                <a:spcPts val="1000"/>
              </a:spcAft>
              <a:buNone/>
            </a:pPr>
            <a:endParaRPr lang="en-US" sz="2300" dirty="0">
              <a:ea typeface="Calibri"/>
              <a:cs typeface="Times New Roman"/>
            </a:endParaRPr>
          </a:p>
          <a:p>
            <a:pPr marL="0" indent="0" algn="ctr">
              <a:lnSpc>
                <a:spcPct val="115000"/>
              </a:lnSpc>
              <a:spcAft>
                <a:spcPts val="1000"/>
              </a:spcAft>
              <a:buNone/>
            </a:pPr>
            <a:r>
              <a:rPr lang="en-US" sz="2300" dirty="0" smtClean="0">
                <a:ea typeface="Calibri"/>
                <a:cs typeface="Times New Roman"/>
              </a:rPr>
              <a:t>Direct  link to the original Italian article:</a:t>
            </a:r>
          </a:p>
          <a:p>
            <a:pPr marL="0" indent="0" algn="ctr">
              <a:lnSpc>
                <a:spcPct val="115000"/>
              </a:lnSpc>
              <a:spcAft>
                <a:spcPts val="1000"/>
              </a:spcAft>
              <a:buNone/>
            </a:pPr>
            <a:r>
              <a:rPr lang="en-AU" sz="2300" dirty="0">
                <a:ea typeface="Calibri"/>
                <a:cs typeface="Times New Roman"/>
                <a:hlinkClick r:id="rId2"/>
              </a:rPr>
              <a:t>http://</a:t>
            </a:r>
            <a:r>
              <a:rPr lang="en-AU" sz="2300" dirty="0" smtClean="0">
                <a:ea typeface="Calibri"/>
                <a:cs typeface="Times New Roman"/>
                <a:hlinkClick r:id="rId2"/>
              </a:rPr>
              <a:t>www.rivisteweb.it/doi/10.1482/74261</a:t>
            </a:r>
            <a:endParaRPr lang="en-AU" sz="2300" dirty="0" smtClean="0">
              <a:ea typeface="Calibri"/>
              <a:cs typeface="Times New Roman"/>
            </a:endParaRPr>
          </a:p>
          <a:p>
            <a:pPr marL="0" indent="0" algn="ctr">
              <a:lnSpc>
                <a:spcPct val="115000"/>
              </a:lnSpc>
              <a:spcAft>
                <a:spcPts val="1000"/>
              </a:spcAft>
              <a:buNone/>
            </a:pPr>
            <a:endParaRPr lang="en-AU" sz="2300" dirty="0">
              <a:ea typeface="Calibri"/>
              <a:cs typeface="Times New Roman"/>
            </a:endParaRPr>
          </a:p>
          <a:p>
            <a:pPr marL="0" indent="0" algn="ctr">
              <a:lnSpc>
                <a:spcPct val="115000"/>
              </a:lnSpc>
              <a:spcAft>
                <a:spcPts val="1000"/>
              </a:spcAft>
              <a:buNone/>
            </a:pPr>
            <a:r>
              <a:rPr lang="en-AU" sz="2300" dirty="0" smtClean="0">
                <a:ea typeface="Calibri"/>
                <a:cs typeface="Times New Roman"/>
              </a:rPr>
              <a:t>Please contact the first author for further information</a:t>
            </a:r>
          </a:p>
          <a:p>
            <a:pPr marL="0" indent="0" algn="ctr">
              <a:lnSpc>
                <a:spcPct val="115000"/>
              </a:lnSpc>
              <a:spcAft>
                <a:spcPts val="1000"/>
              </a:spcAft>
              <a:buNone/>
            </a:pPr>
            <a:r>
              <a:rPr lang="en-AU" sz="2300" dirty="0" smtClean="0">
                <a:ea typeface="Calibri"/>
                <a:cs typeface="Times New Roman"/>
              </a:rPr>
              <a:t>or to obtain a more complete English </a:t>
            </a:r>
            <a:r>
              <a:rPr lang="en-AU" sz="2300" dirty="0" smtClean="0">
                <a:ea typeface="Calibri"/>
                <a:cs typeface="Times New Roman"/>
              </a:rPr>
              <a:t>report of our research:</a:t>
            </a:r>
            <a:endParaRPr lang="en-AU" sz="2300" dirty="0" smtClean="0">
              <a:ea typeface="Calibri"/>
              <a:cs typeface="Times New Roman"/>
            </a:endParaRPr>
          </a:p>
          <a:p>
            <a:pPr marL="0" indent="0" algn="ctr">
              <a:lnSpc>
                <a:spcPct val="115000"/>
              </a:lnSpc>
              <a:spcAft>
                <a:spcPts val="1000"/>
              </a:spcAft>
              <a:buNone/>
            </a:pPr>
            <a:r>
              <a:rPr lang="en-AU" sz="2300" dirty="0" smtClean="0">
                <a:ea typeface="Calibri"/>
                <a:cs typeface="Times New Roman"/>
                <a:hlinkClick r:id="rId3"/>
              </a:rPr>
              <a:t>matteo.curcuruto@uwa.edu.au</a:t>
            </a:r>
            <a:r>
              <a:rPr lang="en-AU" sz="2300" dirty="0" smtClean="0">
                <a:ea typeface="Calibri"/>
                <a:cs typeface="Times New Roman"/>
              </a:rPr>
              <a:t> ; </a:t>
            </a:r>
            <a:r>
              <a:rPr lang="en-AU" sz="2300" dirty="0" smtClean="0">
                <a:ea typeface="Calibri"/>
                <a:cs typeface="Times New Roman"/>
                <a:hlinkClick r:id="rId4"/>
              </a:rPr>
              <a:t>matteo.curcuruto@gmail.com</a:t>
            </a:r>
            <a:r>
              <a:rPr lang="en-AU" sz="2300" dirty="0" smtClean="0">
                <a:ea typeface="Calibri"/>
                <a:cs typeface="Times New Roman"/>
              </a:rPr>
              <a:t> </a:t>
            </a:r>
          </a:p>
          <a:p>
            <a:pPr marL="0" indent="0" algn="ctr">
              <a:lnSpc>
                <a:spcPct val="115000"/>
              </a:lnSpc>
              <a:spcAft>
                <a:spcPts val="1000"/>
              </a:spcAft>
              <a:buNone/>
            </a:pPr>
            <a:endParaRPr lang="en-AU" sz="2300" dirty="0">
              <a:ea typeface="Calibri"/>
              <a:cs typeface="Times New Roman"/>
            </a:endParaRPr>
          </a:p>
          <a:p>
            <a:pPr marL="0" indent="0" algn="ctr">
              <a:lnSpc>
                <a:spcPct val="115000"/>
              </a:lnSpc>
              <a:spcAft>
                <a:spcPts val="1000"/>
              </a:spcAft>
              <a:buNone/>
            </a:pPr>
            <a:r>
              <a:rPr lang="en-AU" sz="2300" dirty="0" smtClean="0">
                <a:ea typeface="Calibri"/>
                <a:cs typeface="Times New Roman"/>
              </a:rPr>
              <a:t> </a:t>
            </a:r>
            <a:endParaRPr lang="en-AU" sz="2300" dirty="0">
              <a:ea typeface="Calibri"/>
              <a:cs typeface="Times New Roman"/>
            </a:endParaRPr>
          </a:p>
          <a:p>
            <a:endParaRPr lang="en-AU" dirty="0"/>
          </a:p>
        </p:txBody>
      </p:sp>
    </p:spTree>
    <p:extLst>
      <p:ext uri="{BB962C8B-B14F-4D97-AF65-F5344CB8AC3E}">
        <p14:creationId xmlns:p14="http://schemas.microsoft.com/office/powerpoint/2010/main" val="2162066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11560" y="1268760"/>
            <a:ext cx="8460432" cy="792088"/>
          </a:xfrm>
        </p:spPr>
        <p:txBody>
          <a:bodyPr>
            <a:normAutofit fontScale="90000"/>
          </a:bodyPr>
          <a:lstStyle/>
          <a:p>
            <a:pPr algn="l" eaLnBrk="1" fontAlgn="auto" hangingPunct="1">
              <a:spcAft>
                <a:spcPts val="0"/>
              </a:spcAft>
              <a:defRPr/>
            </a:pPr>
            <a:r>
              <a:rPr lang="it-IT" altLang="it-IT" sz="3600" dirty="0" smtClean="0"/>
              <a:t>Introduction: </a:t>
            </a:r>
            <a:br>
              <a:rPr lang="it-IT" altLang="it-IT" sz="3600" dirty="0" smtClean="0"/>
            </a:br>
            <a:r>
              <a:rPr lang="it-IT" altLang="it-IT" sz="3600" dirty="0" smtClean="0"/>
              <a:t>organizational citizenship &amp; workplace safety</a:t>
            </a:r>
            <a:endParaRPr lang="it-IT" altLang="it-IT" sz="3600" dirty="0"/>
          </a:p>
        </p:txBody>
      </p:sp>
      <p:sp>
        <p:nvSpPr>
          <p:cNvPr id="7171" name="Rectangle 3"/>
          <p:cNvSpPr>
            <a:spLocks noGrp="1" noChangeArrowheads="1"/>
          </p:cNvSpPr>
          <p:nvPr>
            <p:ph idx="1"/>
          </p:nvPr>
        </p:nvSpPr>
        <p:spPr>
          <a:xfrm>
            <a:off x="467544" y="2276872"/>
            <a:ext cx="8496944" cy="4392488"/>
          </a:xfrm>
        </p:spPr>
        <p:txBody>
          <a:bodyPr>
            <a:normAutofit fontScale="92500" lnSpcReduction="10000"/>
          </a:bodyPr>
          <a:lstStyle/>
          <a:p>
            <a:pPr algn="just" eaLnBrk="1" hangingPunct="1">
              <a:spcAft>
                <a:spcPts val="600"/>
              </a:spcAft>
              <a:buFont typeface="Wingdings" pitchFamily="2" charset="2"/>
              <a:buChar char="§"/>
            </a:pPr>
            <a:r>
              <a:rPr lang="en-US" altLang="it-IT" sz="1900" dirty="0" smtClean="0"/>
              <a:t>Organizational citizenship behavior (OCB) is a type of volunteering behavior by individuals in the workplace which produce positive consequences for companies, </a:t>
            </a:r>
            <a:r>
              <a:rPr lang="en-US" altLang="it-IT" sz="1900" dirty="0" smtClean="0"/>
              <a:t>(efficiency of </a:t>
            </a:r>
            <a:r>
              <a:rPr lang="en-US" altLang="it-IT" sz="1900" dirty="0" smtClean="0"/>
              <a:t>organizational </a:t>
            </a:r>
            <a:r>
              <a:rPr lang="en-US" altLang="it-IT" sz="1900" dirty="0" smtClean="0"/>
              <a:t>processes &amp; work performances; </a:t>
            </a:r>
            <a:r>
              <a:rPr lang="en-US" altLang="it-IT" sz="1900" dirty="0" smtClean="0"/>
              <a:t>positive social </a:t>
            </a:r>
            <a:r>
              <a:rPr lang="en-US" altLang="it-IT" sz="1900" dirty="0" smtClean="0"/>
              <a:t>climate). </a:t>
            </a:r>
            <a:endParaRPr lang="en-US" altLang="it-IT" sz="1900" dirty="0" smtClean="0"/>
          </a:p>
          <a:p>
            <a:pPr algn="just" eaLnBrk="1" hangingPunct="1">
              <a:spcAft>
                <a:spcPts val="600"/>
              </a:spcAft>
              <a:buFont typeface="Wingdings" pitchFamily="2" charset="2"/>
              <a:buChar char="§"/>
            </a:pPr>
            <a:r>
              <a:rPr lang="en-US" altLang="it-IT" sz="1900" dirty="0" smtClean="0"/>
              <a:t>OCB’s used to indicate those behaviors and actions which are useful for the organization but that can neither be imposed on the basis of the duties of the position, nor induced by contract and salary compensation. OCB is an informal contribution that participants may decide to give or withhold, without taking into account social sanctions or incentives (Organ, 1997)</a:t>
            </a:r>
            <a:r>
              <a:rPr lang="it-IT" altLang="it-IT" sz="1900" dirty="0" smtClean="0"/>
              <a:t>.</a:t>
            </a:r>
          </a:p>
          <a:p>
            <a:pPr algn="just" eaLnBrk="1" hangingPunct="1">
              <a:spcAft>
                <a:spcPts val="600"/>
              </a:spcAft>
              <a:buFont typeface="Wingdings" pitchFamily="2" charset="2"/>
              <a:buChar char="§"/>
            </a:pPr>
            <a:r>
              <a:rPr lang="en-US" altLang="it-IT" sz="1900" dirty="0" smtClean="0"/>
              <a:t>These behaviors are discretionary and not directly or explicitly recognized by the formal reward systems.</a:t>
            </a:r>
            <a:r>
              <a:rPr lang="it-IT" altLang="it-IT" sz="1900" dirty="0" smtClean="0"/>
              <a:t> They </a:t>
            </a:r>
            <a:r>
              <a:rPr lang="en-US" altLang="it-IT" sz="1900" dirty="0" smtClean="0"/>
              <a:t>have a major impact on the effectiveness and efficiency of the working groups and organizations, contributing to the overall productivity of the organization.</a:t>
            </a:r>
            <a:r>
              <a:rPr lang="it-IT" altLang="it-IT" sz="1900" dirty="0" smtClean="0"/>
              <a:t>      </a:t>
            </a:r>
          </a:p>
          <a:p>
            <a:pPr algn="just">
              <a:spcAft>
                <a:spcPts val="600"/>
              </a:spcAft>
              <a:buFont typeface="Wingdings" pitchFamily="2" charset="2"/>
              <a:buChar char="§"/>
            </a:pPr>
            <a:r>
              <a:rPr lang="en-AU" altLang="it-IT" sz="1900" dirty="0"/>
              <a:t>The aim of our research is to investigate </a:t>
            </a:r>
            <a:r>
              <a:rPr lang="en-AU" altLang="it-IT" sz="1900" dirty="0" smtClean="0"/>
              <a:t>organizational and psychological antecedents of OCB’s  in the organizational domain of workplace safety . </a:t>
            </a:r>
            <a:r>
              <a:rPr lang="it-IT" altLang="it-IT" sz="1900" dirty="0" smtClean="0"/>
              <a:t>                                              </a:t>
            </a:r>
          </a:p>
          <a:p>
            <a:pPr algn="just" eaLnBrk="1" hangingPunct="1">
              <a:spcAft>
                <a:spcPts val="600"/>
              </a:spcAft>
              <a:buFont typeface="Wingdings" pitchFamily="2" charset="2"/>
              <a:buChar char="§"/>
            </a:pPr>
            <a:endParaRPr lang="it-IT" altLang="it-IT" sz="2000" dirty="0" smtClean="0"/>
          </a:p>
          <a:p>
            <a:pPr algn="just" eaLnBrk="1" hangingPunct="1">
              <a:spcAft>
                <a:spcPts val="600"/>
              </a:spcAft>
              <a:buFont typeface="Wingdings" pitchFamily="2" charset="2"/>
              <a:buChar char="§"/>
            </a:pPr>
            <a:endParaRPr lang="it-IT" altLang="it-IT"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a:bodyPr>
          <a:lstStyle/>
          <a:p>
            <a:pPr algn="l" eaLnBrk="1" fontAlgn="auto" hangingPunct="1">
              <a:spcAft>
                <a:spcPts val="0"/>
              </a:spcAft>
              <a:defRPr/>
            </a:pPr>
            <a:r>
              <a:rPr lang="it-IT" altLang="it-IT" sz="3200" dirty="0"/>
              <a:t>Theoretical </a:t>
            </a:r>
            <a:r>
              <a:rPr lang="it-IT" altLang="it-IT" sz="3200" dirty="0" smtClean="0"/>
              <a:t>foundations</a:t>
            </a:r>
            <a:endParaRPr lang="it-IT" altLang="it-IT" sz="3200" dirty="0"/>
          </a:p>
        </p:txBody>
      </p:sp>
      <p:sp>
        <p:nvSpPr>
          <p:cNvPr id="8195" name="Rectangle 3"/>
          <p:cNvSpPr>
            <a:spLocks noGrp="1" noChangeArrowheads="1"/>
          </p:cNvSpPr>
          <p:nvPr>
            <p:ph idx="1"/>
          </p:nvPr>
        </p:nvSpPr>
        <p:spPr>
          <a:xfrm>
            <a:off x="539552" y="1930723"/>
            <a:ext cx="8352928" cy="4941168"/>
          </a:xfrm>
        </p:spPr>
        <p:txBody>
          <a:bodyPr>
            <a:noAutofit/>
          </a:bodyPr>
          <a:lstStyle/>
          <a:p>
            <a:pPr algn="just" eaLnBrk="1" hangingPunct="1">
              <a:spcAft>
                <a:spcPts val="600"/>
              </a:spcAft>
              <a:buFont typeface="Wingdings" pitchFamily="2" charset="2"/>
              <a:buChar char="§"/>
            </a:pPr>
            <a:r>
              <a:rPr lang="en-US" altLang="it-IT" sz="1800" dirty="0" smtClean="0"/>
              <a:t>Recent studies have paid attention to the </a:t>
            </a:r>
            <a:r>
              <a:rPr lang="en-US" altLang="it-IT" sz="1800" u="sng" dirty="0" smtClean="0"/>
              <a:t>differentiation between different categories of OCB’s in relation to the degree of change </a:t>
            </a:r>
            <a:r>
              <a:rPr lang="en-US" altLang="it-IT" sz="1800" dirty="0" smtClean="0"/>
              <a:t>introduced in the socio-organizational environment (e.g. initiative) as opposed to maintaining the status-quo and balance between organizational forces (e.g. helping</a:t>
            </a:r>
            <a:r>
              <a:rPr lang="it-IT" altLang="it-IT" sz="1800" dirty="0" smtClean="0"/>
              <a:t>) (McAllister et al., 2007).</a:t>
            </a:r>
          </a:p>
          <a:p>
            <a:pPr lvl="1" algn="just" eaLnBrk="1" hangingPunct="1">
              <a:spcAft>
                <a:spcPts val="600"/>
              </a:spcAft>
            </a:pPr>
            <a:r>
              <a:rPr lang="en-US" altLang="it-IT" sz="1800" b="1" i="1" dirty="0" smtClean="0"/>
              <a:t>Challenging OCB</a:t>
            </a:r>
            <a:r>
              <a:rPr lang="en-US" altLang="it-IT" sz="1800" dirty="0" smtClean="0"/>
              <a:t>: A relatively new OCB macro-category would consist of OCBs focused on organizational change or improvement  generation (challenging OCB) through ideas generation and promotion and proactive problem solving</a:t>
            </a:r>
            <a:r>
              <a:rPr lang="it-IT" altLang="it-IT" sz="1800" dirty="0"/>
              <a:t> </a:t>
            </a:r>
            <a:r>
              <a:rPr lang="it-IT" altLang="it-IT" sz="1800" dirty="0" smtClean="0"/>
              <a:t>(i.e. taking charge; voice).</a:t>
            </a:r>
          </a:p>
          <a:p>
            <a:pPr lvl="1" algn="just" eaLnBrk="1" hangingPunct="1">
              <a:spcAft>
                <a:spcPts val="600"/>
              </a:spcAft>
            </a:pPr>
            <a:r>
              <a:rPr lang="en-US" altLang="it-IT" sz="1800" b="1" i="1" dirty="0" err="1" smtClean="0"/>
              <a:t>Affiliative</a:t>
            </a:r>
            <a:r>
              <a:rPr lang="en-US" altLang="it-IT" sz="1800" b="1" i="1" dirty="0" smtClean="0"/>
              <a:t> OCB</a:t>
            </a:r>
            <a:r>
              <a:rPr lang="en-US" altLang="it-IT" sz="1800" dirty="0" smtClean="0"/>
              <a:t>: A second more classic macro-category of citizenship behaviors would be included of </a:t>
            </a:r>
            <a:r>
              <a:rPr lang="en-US" altLang="it-IT" sz="1800" dirty="0" err="1" smtClean="0"/>
              <a:t>affiliative</a:t>
            </a:r>
            <a:r>
              <a:rPr lang="en-US" altLang="it-IT" sz="1800" dirty="0" smtClean="0"/>
              <a:t> behaviors, generally defined as pro-social, </a:t>
            </a:r>
            <a:r>
              <a:rPr lang="en-US" altLang="it-IT" sz="1800" dirty="0" smtClean="0"/>
              <a:t>interpersonal, </a:t>
            </a:r>
            <a:r>
              <a:rPr lang="en-US" altLang="it-IT" sz="1800" dirty="0" smtClean="0"/>
              <a:t>altruistic and co-operative.  (i.e. helping; stewardship).</a:t>
            </a:r>
          </a:p>
          <a:p>
            <a:pPr algn="just" eaLnBrk="1" hangingPunct="1">
              <a:spcAft>
                <a:spcPts val="600"/>
              </a:spcAft>
              <a:buFont typeface="Wingdings" pitchFamily="2" charset="2"/>
              <a:buChar char="§"/>
            </a:pPr>
            <a:r>
              <a:rPr lang="en-US" altLang="it-IT" sz="1800" dirty="0" smtClean="0"/>
              <a:t>Focus of this study is a particular class of OCB, with a specific value for the safety of workers within organizations, here defined as safety citizenship behavior (SCB) (Conchie, 2013; Hofmann, </a:t>
            </a:r>
            <a:r>
              <a:rPr lang="en-US" altLang="it-IT" sz="1800" dirty="0" err="1" smtClean="0"/>
              <a:t>Gerras</a:t>
            </a:r>
            <a:r>
              <a:rPr lang="en-US" altLang="it-IT" sz="1800" dirty="0" smtClean="0"/>
              <a:t> and </a:t>
            </a:r>
            <a:r>
              <a:rPr lang="en-US" altLang="it-IT" sz="1800" dirty="0" err="1" smtClean="0"/>
              <a:t>Spreitzer</a:t>
            </a:r>
            <a:r>
              <a:rPr lang="en-US" altLang="it-IT" sz="1800" dirty="0" smtClean="0"/>
              <a:t>, </a:t>
            </a:r>
            <a:r>
              <a:rPr lang="en-US" altLang="it-IT" sz="1800" dirty="0" smtClean="0"/>
              <a:t>2003; Zohar, 2008). </a:t>
            </a:r>
            <a:endParaRPr lang="en-US" altLang="it-IT" sz="1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67544" y="1124744"/>
            <a:ext cx="8229600" cy="792088"/>
          </a:xfrm>
        </p:spPr>
        <p:txBody>
          <a:bodyPr>
            <a:normAutofit/>
          </a:bodyPr>
          <a:lstStyle/>
          <a:p>
            <a:pPr algn="l" eaLnBrk="1" fontAlgn="auto" hangingPunct="1">
              <a:spcAft>
                <a:spcPts val="0"/>
              </a:spcAft>
              <a:defRPr/>
            </a:pPr>
            <a:r>
              <a:rPr lang="it-IT" altLang="it-IT" sz="3200" dirty="0" smtClean="0"/>
              <a:t>Research aims</a:t>
            </a:r>
            <a:endParaRPr lang="it-IT" altLang="it-IT" sz="3200" dirty="0"/>
          </a:p>
        </p:txBody>
      </p:sp>
      <p:sp>
        <p:nvSpPr>
          <p:cNvPr id="9219" name="Rectangle 4"/>
          <p:cNvSpPr>
            <a:spLocks noGrp="1" noChangeArrowheads="1"/>
          </p:cNvSpPr>
          <p:nvPr>
            <p:ph idx="1"/>
          </p:nvPr>
        </p:nvSpPr>
        <p:spPr>
          <a:xfrm>
            <a:off x="539552" y="2132856"/>
            <a:ext cx="8229600" cy="4464496"/>
          </a:xfrm>
        </p:spPr>
        <p:txBody>
          <a:bodyPr>
            <a:normAutofit/>
          </a:bodyPr>
          <a:lstStyle/>
          <a:p>
            <a:pPr algn="just">
              <a:lnSpc>
                <a:spcPct val="90000"/>
              </a:lnSpc>
              <a:spcAft>
                <a:spcPts val="600"/>
              </a:spcAft>
              <a:buFont typeface="Wingdings" pitchFamily="2" charset="2"/>
              <a:buChar char="§"/>
            </a:pPr>
            <a:r>
              <a:rPr lang="en-AU" altLang="it-IT" sz="1800" dirty="0"/>
              <a:t>This research distinguishes two main categories of SCB </a:t>
            </a:r>
            <a:r>
              <a:rPr lang="en-AU" altLang="it-IT" sz="1800" dirty="0" err="1"/>
              <a:t>behavior</a:t>
            </a:r>
            <a:r>
              <a:rPr lang="en-AU" altLang="it-IT" sz="1800" dirty="0"/>
              <a:t>:                                 affiliation oriented (</a:t>
            </a:r>
            <a:r>
              <a:rPr lang="en-AU" altLang="it-IT" sz="1800" b="1" dirty="0"/>
              <a:t>prosocial SCB’s</a:t>
            </a:r>
            <a:r>
              <a:rPr lang="en-AU" altLang="it-IT" sz="1800" dirty="0"/>
              <a:t>) and change-oriented (</a:t>
            </a:r>
            <a:r>
              <a:rPr lang="en-AU" altLang="it-IT" sz="1800" b="1" dirty="0"/>
              <a:t>proactive SCB’s</a:t>
            </a:r>
            <a:r>
              <a:rPr lang="en-AU" altLang="it-IT" sz="1800" dirty="0"/>
              <a:t>). </a:t>
            </a:r>
          </a:p>
          <a:p>
            <a:pPr algn="just" eaLnBrk="1" hangingPunct="1">
              <a:lnSpc>
                <a:spcPct val="90000"/>
              </a:lnSpc>
              <a:spcAft>
                <a:spcPts val="600"/>
              </a:spcAft>
              <a:buFont typeface="Wingdings" pitchFamily="2" charset="2"/>
              <a:buChar char="§"/>
            </a:pPr>
            <a:r>
              <a:rPr lang="en-US" altLang="it-IT" sz="1800" dirty="0" smtClean="0"/>
              <a:t>The </a:t>
            </a:r>
            <a:r>
              <a:rPr lang="en-US" altLang="it-IT" sz="1800" dirty="0" smtClean="0"/>
              <a:t>study aimed to verify how different types of SCB’s are actually related to different </a:t>
            </a:r>
            <a:r>
              <a:rPr lang="en-US" altLang="it-IT" sz="1800" dirty="0" smtClean="0"/>
              <a:t>organizational antecedents like </a:t>
            </a:r>
            <a:r>
              <a:rPr lang="en-US" altLang="it-IT" sz="1800" dirty="0" smtClean="0"/>
              <a:t>perceived organizational support to safety participation and team safety climate</a:t>
            </a:r>
            <a:endParaRPr lang="en-US" altLang="it-IT" sz="1800" dirty="0" smtClean="0"/>
          </a:p>
          <a:p>
            <a:pPr algn="just" eaLnBrk="1" hangingPunct="1">
              <a:lnSpc>
                <a:spcPct val="90000"/>
              </a:lnSpc>
              <a:spcAft>
                <a:spcPts val="600"/>
              </a:spcAft>
              <a:buFont typeface="Wingdings" pitchFamily="2" charset="2"/>
              <a:buChar char="§"/>
            </a:pPr>
            <a:r>
              <a:rPr lang="en-US" altLang="it-IT" sz="1800" dirty="0" smtClean="0"/>
              <a:t>It </a:t>
            </a:r>
            <a:r>
              <a:rPr lang="en-US" altLang="it-IT" sz="1800" dirty="0" smtClean="0"/>
              <a:t>also considers simultaneous two psychological mediators between safety climate/organizational support and the SOCBs, which in the existing studies have been highlighted as being positively related to extra-role safety behaviors: </a:t>
            </a:r>
            <a:r>
              <a:rPr lang="en-US" altLang="it-IT" sz="1800" b="1" dirty="0" smtClean="0"/>
              <a:t>affective commitment</a:t>
            </a:r>
            <a:r>
              <a:rPr lang="en-US" altLang="it-IT" sz="1800" dirty="0" smtClean="0"/>
              <a:t> (Parker, Axtell &amp; Turner, 2001) and </a:t>
            </a:r>
            <a:r>
              <a:rPr lang="en-US" altLang="it-IT" sz="1800" b="1" dirty="0" smtClean="0"/>
              <a:t>proactive role orientation toward safety </a:t>
            </a:r>
            <a:r>
              <a:rPr lang="en-US" altLang="it-IT" sz="1800" dirty="0" smtClean="0"/>
              <a:t>(</a:t>
            </a:r>
            <a:r>
              <a:rPr lang="en-US" altLang="it-IT" sz="1800" dirty="0" err="1" smtClean="0"/>
              <a:t>Curcuruto</a:t>
            </a:r>
            <a:r>
              <a:rPr lang="en-US" altLang="it-IT" sz="1800" dirty="0" smtClean="0"/>
              <a:t>, 2001; </a:t>
            </a:r>
            <a:r>
              <a:rPr lang="en-US" altLang="it-IT" sz="1800" dirty="0" err="1" smtClean="0"/>
              <a:t>Curcuruto</a:t>
            </a:r>
            <a:r>
              <a:rPr lang="en-US" altLang="it-IT" sz="1800" dirty="0" smtClean="0"/>
              <a:t>, </a:t>
            </a:r>
            <a:r>
              <a:rPr lang="en-US" altLang="it-IT" sz="1800" dirty="0" err="1" smtClean="0"/>
              <a:t>Mariani</a:t>
            </a:r>
            <a:r>
              <a:rPr lang="en-US" altLang="it-IT" sz="1800" dirty="0" smtClean="0"/>
              <a:t> &amp; </a:t>
            </a:r>
            <a:r>
              <a:rPr lang="en-US" altLang="it-IT" sz="1800" dirty="0" err="1" smtClean="0"/>
              <a:t>Battistelli</a:t>
            </a:r>
            <a:r>
              <a:rPr lang="en-US" altLang="it-IT" sz="1800" dirty="0" smtClean="0"/>
              <a:t>, 2011). </a:t>
            </a:r>
          </a:p>
          <a:p>
            <a:pPr algn="just" eaLnBrk="1" hangingPunct="1">
              <a:lnSpc>
                <a:spcPct val="90000"/>
              </a:lnSpc>
              <a:spcAft>
                <a:spcPts val="600"/>
              </a:spcAft>
              <a:buFont typeface="Wingdings" pitchFamily="2" charset="2"/>
              <a:buChar char="§"/>
            </a:pPr>
            <a:r>
              <a:rPr lang="en-US" altLang="it-IT" sz="1800" dirty="0" smtClean="0"/>
              <a:t>It can be assumed that people who experiment a positive affective feeling of organizational membership are more motivated to engage in prosocial </a:t>
            </a:r>
            <a:r>
              <a:rPr lang="en-US" altLang="it-IT" sz="1800" dirty="0" smtClean="0"/>
              <a:t>SCBs; </a:t>
            </a:r>
          </a:p>
          <a:p>
            <a:pPr algn="just" eaLnBrk="1" hangingPunct="1">
              <a:lnSpc>
                <a:spcPct val="90000"/>
              </a:lnSpc>
              <a:spcAft>
                <a:spcPts val="600"/>
              </a:spcAft>
              <a:buFont typeface="Wingdings" pitchFamily="2" charset="2"/>
              <a:buChar char="§"/>
            </a:pPr>
            <a:r>
              <a:rPr lang="en-US" altLang="it-IT" sz="1800" dirty="0" smtClean="0"/>
              <a:t>It may also argued </a:t>
            </a:r>
            <a:r>
              <a:rPr lang="en-US" altLang="it-IT" sz="1800" dirty="0" smtClean="0"/>
              <a:t>that </a:t>
            </a:r>
            <a:r>
              <a:rPr lang="en-US" altLang="it-IT" sz="1800" dirty="0" smtClean="0"/>
              <a:t>proactive SCBs may be more </a:t>
            </a:r>
            <a:r>
              <a:rPr lang="en-US" altLang="it-IT" sz="1800" dirty="0" smtClean="0"/>
              <a:t>influenced by </a:t>
            </a:r>
            <a:r>
              <a:rPr lang="en-US" altLang="it-IT" sz="1800" dirty="0" smtClean="0"/>
              <a:t>the breadth of worker  role orientations toward the management </a:t>
            </a:r>
            <a:r>
              <a:rPr lang="en-US" altLang="it-IT" sz="1800" dirty="0" smtClean="0"/>
              <a:t>of safety related issues.</a:t>
            </a:r>
            <a:endParaRPr lang="en-US" altLang="it-IT"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Grp="1" noChangeArrowheads="1"/>
          </p:cNvSpPr>
          <p:nvPr>
            <p:ph type="title"/>
          </p:nvPr>
        </p:nvSpPr>
        <p:spPr/>
        <p:txBody>
          <a:bodyPr>
            <a:normAutofit/>
          </a:bodyPr>
          <a:lstStyle/>
          <a:p>
            <a:pPr algn="l" eaLnBrk="1" fontAlgn="auto" hangingPunct="1">
              <a:spcAft>
                <a:spcPts val="0"/>
              </a:spcAft>
              <a:defRPr/>
            </a:pPr>
            <a:r>
              <a:rPr lang="it-IT" altLang="it-IT" sz="3200" dirty="0" smtClean="0"/>
              <a:t>Research hypotheses</a:t>
            </a:r>
            <a:endParaRPr lang="it-IT" altLang="it-IT" sz="3200" dirty="0"/>
          </a:p>
        </p:txBody>
      </p:sp>
      <p:pic>
        <p:nvPicPr>
          <p:cNvPr id="10243" name="Immagine 1"/>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6110" r="1745"/>
          <a:stretch/>
        </p:blipFill>
        <p:spPr>
          <a:xfrm>
            <a:off x="1115616" y="1700808"/>
            <a:ext cx="6672275" cy="3000024"/>
          </a:xfrm>
          <a:noFill/>
          <a:extLs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Rectangle 1"/>
          <p:cNvSpPr/>
          <p:nvPr/>
        </p:nvSpPr>
        <p:spPr>
          <a:xfrm>
            <a:off x="0" y="4154867"/>
            <a:ext cx="9144000" cy="2708434"/>
          </a:xfrm>
          <a:prstGeom prst="rect">
            <a:avLst/>
          </a:prstGeom>
        </p:spPr>
        <p:txBody>
          <a:bodyPr wrap="square">
            <a:spAutoFit/>
          </a:bodyPr>
          <a:lstStyle/>
          <a:p>
            <a:pPr marL="285750" indent="-285750">
              <a:buFont typeface="Arial" panose="020B0604020202020204" pitchFamily="34" charset="0"/>
              <a:buChar char="•"/>
            </a:pPr>
            <a:r>
              <a:rPr lang="en-US" sz="1700" dirty="0"/>
              <a:t>We hypothesized </a:t>
            </a:r>
            <a:r>
              <a:rPr lang="en-US" sz="1700" b="1" dirty="0"/>
              <a:t>prosocial SCB’s </a:t>
            </a:r>
            <a:r>
              <a:rPr lang="en-US" sz="1700" b="1" i="1" dirty="0" smtClean="0"/>
              <a:t>(safety stewardship</a:t>
            </a:r>
            <a:r>
              <a:rPr lang="en-US" sz="1700" b="1" i="1" dirty="0"/>
              <a:t>)</a:t>
            </a:r>
            <a:r>
              <a:rPr lang="en-US" sz="1700" dirty="0"/>
              <a:t> principally related with positive feelings of organizational memberships (affective commitment) </a:t>
            </a:r>
            <a:r>
              <a:rPr lang="en-US" sz="1700" i="1" dirty="0"/>
              <a:t>(h1a)</a:t>
            </a:r>
            <a:r>
              <a:rPr lang="en-US" sz="1700" dirty="0"/>
              <a:t>, whereas we assumed </a:t>
            </a:r>
            <a:r>
              <a:rPr lang="en-US" sz="1700" b="1" dirty="0" smtClean="0"/>
              <a:t>change-oriented </a:t>
            </a:r>
            <a:r>
              <a:rPr lang="en-US" sz="1700" b="1" dirty="0"/>
              <a:t>SCB’s </a:t>
            </a:r>
            <a:r>
              <a:rPr lang="en-US" sz="1700" b="1" i="1" dirty="0" smtClean="0"/>
              <a:t>(</a:t>
            </a:r>
            <a:r>
              <a:rPr lang="en-US" sz="1700" b="1" i="1" dirty="0" smtClean="0"/>
              <a:t>safety </a:t>
            </a:r>
            <a:r>
              <a:rPr lang="en-US" sz="1700" b="1" i="1" dirty="0" smtClean="0"/>
              <a:t>voice</a:t>
            </a:r>
            <a:r>
              <a:rPr lang="en-US" sz="1700" b="1" i="1" dirty="0"/>
              <a:t>)</a:t>
            </a:r>
            <a:r>
              <a:rPr lang="en-US" sz="1700" b="1" dirty="0"/>
              <a:t> </a:t>
            </a:r>
            <a:r>
              <a:rPr lang="en-US" sz="1700" dirty="0"/>
              <a:t>associated with a broader perception of one’s own safety-specific role orientation </a:t>
            </a:r>
            <a:r>
              <a:rPr lang="en-US" sz="1700" i="1" dirty="0"/>
              <a:t>(h2a)</a:t>
            </a:r>
            <a:r>
              <a:rPr lang="en-US" sz="1700" dirty="0"/>
              <a:t>. </a:t>
            </a:r>
            <a:endParaRPr lang="en-US" sz="1700" dirty="0" smtClean="0"/>
          </a:p>
          <a:p>
            <a:pPr marL="285750" indent="-285750">
              <a:buFont typeface="Arial" panose="020B0604020202020204" pitchFamily="34" charset="0"/>
              <a:buChar char="•"/>
            </a:pPr>
            <a:r>
              <a:rPr lang="en-US" sz="1700" dirty="0" smtClean="0"/>
              <a:t>We </a:t>
            </a:r>
            <a:r>
              <a:rPr lang="en-US" sz="1700" dirty="0"/>
              <a:t>hypothesized that distal antecedents like </a:t>
            </a:r>
            <a:r>
              <a:rPr lang="it-IT" sz="1700" dirty="0"/>
              <a:t>the perceived organizational support toward safety participation </a:t>
            </a:r>
            <a:r>
              <a:rPr lang="it-IT" sz="1700" i="1" dirty="0"/>
              <a:t>(</a:t>
            </a:r>
            <a:r>
              <a:rPr lang="en-US" sz="1700" i="1" dirty="0"/>
              <a:t>POSSP) </a:t>
            </a:r>
            <a:r>
              <a:rPr lang="en-US" sz="1700" dirty="0"/>
              <a:t>and team safety climate</a:t>
            </a:r>
            <a:r>
              <a:rPr lang="en-US" sz="1700" i="1" dirty="0"/>
              <a:t> </a:t>
            </a:r>
            <a:r>
              <a:rPr lang="en-US" sz="1700" dirty="0"/>
              <a:t>(TSC)</a:t>
            </a:r>
            <a:r>
              <a:rPr lang="en-US" sz="1700" i="1" dirty="0"/>
              <a:t> </a:t>
            </a:r>
            <a:r>
              <a:rPr lang="en-US" sz="1700" dirty="0"/>
              <a:t>affect prosocial SCB’s through total mediation effects of affective commitment</a:t>
            </a:r>
            <a:r>
              <a:rPr lang="en-US" sz="1700" i="1" dirty="0"/>
              <a:t> (h1b/h1c), </a:t>
            </a:r>
            <a:r>
              <a:rPr lang="en-US" sz="1700" dirty="0"/>
              <a:t>and</a:t>
            </a:r>
            <a:r>
              <a:rPr lang="en-US" sz="1700" i="1" dirty="0"/>
              <a:t> </a:t>
            </a:r>
            <a:r>
              <a:rPr lang="en-US" sz="1700" dirty="0"/>
              <a:t>improving-oriented SCB’s via </a:t>
            </a:r>
            <a:r>
              <a:rPr lang="en-US" sz="1700" dirty="0" smtClean="0"/>
              <a:t>mediation effects </a:t>
            </a:r>
            <a:r>
              <a:rPr lang="en-US" sz="1700" dirty="0"/>
              <a:t>of safety-specific role-orientation </a:t>
            </a:r>
            <a:r>
              <a:rPr lang="en-US" sz="1700" i="1" dirty="0"/>
              <a:t>(</a:t>
            </a:r>
            <a:r>
              <a:rPr lang="en-US" sz="1700" i="1" dirty="0" smtClean="0"/>
              <a:t>h2b/h2c). </a:t>
            </a:r>
          </a:p>
          <a:p>
            <a:pPr marL="285750" indent="-285750">
              <a:buFont typeface="Arial" panose="020B0604020202020204" pitchFamily="34" charset="0"/>
              <a:buChar char="•"/>
            </a:pPr>
            <a:r>
              <a:rPr lang="en-US" sz="1700" dirty="0" smtClean="0"/>
              <a:t>Finally</a:t>
            </a:r>
            <a:r>
              <a:rPr lang="en-US" sz="1700" dirty="0"/>
              <a:t>, we hypothesized TSC as partial mediator of the effects of POSSP on affective commitment and proactive safety orientation </a:t>
            </a:r>
            <a:r>
              <a:rPr lang="en-US" sz="1700" i="1" dirty="0"/>
              <a:t>(</a:t>
            </a:r>
            <a:r>
              <a:rPr lang="en-US" sz="1700" i="1" dirty="0" smtClean="0"/>
              <a:t>h1d/h2d)</a:t>
            </a:r>
            <a:endParaRPr lang="en-AU" sz="1700" dirty="0"/>
          </a:p>
        </p:txBody>
      </p:sp>
      <p:sp>
        <p:nvSpPr>
          <p:cNvPr id="3" name="TextBox 2"/>
          <p:cNvSpPr txBox="1"/>
          <p:nvPr/>
        </p:nvSpPr>
        <p:spPr>
          <a:xfrm>
            <a:off x="6053754" y="3481799"/>
            <a:ext cx="576064" cy="276999"/>
          </a:xfrm>
          <a:prstGeom prst="rect">
            <a:avLst/>
          </a:prstGeom>
          <a:noFill/>
        </p:spPr>
        <p:txBody>
          <a:bodyPr wrap="square" rtlCol="0">
            <a:spAutoFit/>
          </a:bodyPr>
          <a:lstStyle/>
          <a:p>
            <a:r>
              <a:rPr lang="en-AU" sz="1200" dirty="0" smtClean="0"/>
              <a:t>h1a</a:t>
            </a:r>
            <a:endParaRPr lang="en-AU" sz="1200" dirty="0"/>
          </a:p>
        </p:txBody>
      </p:sp>
      <p:sp>
        <p:nvSpPr>
          <p:cNvPr id="7" name="TextBox 6"/>
          <p:cNvSpPr txBox="1"/>
          <p:nvPr/>
        </p:nvSpPr>
        <p:spPr>
          <a:xfrm>
            <a:off x="6031810" y="1746132"/>
            <a:ext cx="576064" cy="276999"/>
          </a:xfrm>
          <a:prstGeom prst="rect">
            <a:avLst/>
          </a:prstGeom>
          <a:noFill/>
        </p:spPr>
        <p:txBody>
          <a:bodyPr wrap="square" rtlCol="0">
            <a:spAutoFit/>
          </a:bodyPr>
          <a:lstStyle/>
          <a:p>
            <a:r>
              <a:rPr lang="en-AU" sz="1200" dirty="0" smtClean="0"/>
              <a:t>h2a</a:t>
            </a:r>
            <a:endParaRPr lang="en-AU" sz="1200" dirty="0"/>
          </a:p>
        </p:txBody>
      </p:sp>
      <p:sp>
        <p:nvSpPr>
          <p:cNvPr id="8" name="TextBox 7"/>
          <p:cNvSpPr txBox="1"/>
          <p:nvPr/>
        </p:nvSpPr>
        <p:spPr>
          <a:xfrm>
            <a:off x="4139952" y="2130207"/>
            <a:ext cx="576064" cy="276999"/>
          </a:xfrm>
          <a:prstGeom prst="rect">
            <a:avLst/>
          </a:prstGeom>
          <a:noFill/>
        </p:spPr>
        <p:txBody>
          <a:bodyPr wrap="square" rtlCol="0">
            <a:spAutoFit/>
          </a:bodyPr>
          <a:lstStyle/>
          <a:p>
            <a:r>
              <a:rPr lang="en-AU" sz="1200" dirty="0" smtClean="0"/>
              <a:t>H2b,c</a:t>
            </a:r>
            <a:endParaRPr lang="en-AU" sz="1200" dirty="0"/>
          </a:p>
        </p:txBody>
      </p:sp>
      <p:sp>
        <p:nvSpPr>
          <p:cNvPr id="9" name="TextBox 8"/>
          <p:cNvSpPr txBox="1"/>
          <p:nvPr/>
        </p:nvSpPr>
        <p:spPr>
          <a:xfrm>
            <a:off x="4139952" y="3466048"/>
            <a:ext cx="576064" cy="276999"/>
          </a:xfrm>
          <a:prstGeom prst="rect">
            <a:avLst/>
          </a:prstGeom>
          <a:noFill/>
        </p:spPr>
        <p:txBody>
          <a:bodyPr wrap="square" rtlCol="0">
            <a:spAutoFit/>
          </a:bodyPr>
          <a:lstStyle/>
          <a:p>
            <a:r>
              <a:rPr lang="en-AU" sz="1200" dirty="0" smtClean="0"/>
              <a:t>H1b,c</a:t>
            </a:r>
            <a:endParaRPr lang="en-AU" sz="1200" dirty="0"/>
          </a:p>
        </p:txBody>
      </p:sp>
      <p:sp>
        <p:nvSpPr>
          <p:cNvPr id="10" name="TextBox 9"/>
          <p:cNvSpPr txBox="1"/>
          <p:nvPr/>
        </p:nvSpPr>
        <p:spPr>
          <a:xfrm>
            <a:off x="2782083" y="3204800"/>
            <a:ext cx="836871" cy="276999"/>
          </a:xfrm>
          <a:prstGeom prst="rect">
            <a:avLst/>
          </a:prstGeom>
          <a:noFill/>
        </p:spPr>
        <p:txBody>
          <a:bodyPr wrap="square" rtlCol="0">
            <a:spAutoFit/>
          </a:bodyPr>
          <a:lstStyle/>
          <a:p>
            <a:r>
              <a:rPr lang="en-AU" sz="1200" dirty="0" smtClean="0"/>
              <a:t>h1d</a:t>
            </a:r>
            <a:endParaRPr lang="en-AU" sz="1200" dirty="0"/>
          </a:p>
        </p:txBody>
      </p:sp>
      <p:sp>
        <p:nvSpPr>
          <p:cNvPr id="11" name="TextBox 10"/>
          <p:cNvSpPr txBox="1"/>
          <p:nvPr/>
        </p:nvSpPr>
        <p:spPr>
          <a:xfrm>
            <a:off x="2782082" y="2298477"/>
            <a:ext cx="836871" cy="276999"/>
          </a:xfrm>
          <a:prstGeom prst="rect">
            <a:avLst/>
          </a:prstGeom>
          <a:noFill/>
        </p:spPr>
        <p:txBody>
          <a:bodyPr wrap="square" rtlCol="0">
            <a:spAutoFit/>
          </a:bodyPr>
          <a:lstStyle/>
          <a:p>
            <a:r>
              <a:rPr lang="en-AU" sz="1200" dirty="0" smtClean="0"/>
              <a:t>h2d</a:t>
            </a:r>
            <a:endParaRPr lang="en-AU" sz="1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67544" y="1124744"/>
            <a:ext cx="8301608" cy="792088"/>
          </a:xfrm>
        </p:spPr>
        <p:txBody>
          <a:bodyPr>
            <a:normAutofit/>
          </a:bodyPr>
          <a:lstStyle/>
          <a:p>
            <a:pPr algn="l" eaLnBrk="1" fontAlgn="auto" hangingPunct="1">
              <a:spcAft>
                <a:spcPts val="0"/>
              </a:spcAft>
              <a:defRPr/>
            </a:pPr>
            <a:r>
              <a:rPr lang="it-IT" altLang="it-IT" sz="3200" dirty="0"/>
              <a:t>Methodology</a:t>
            </a:r>
          </a:p>
        </p:txBody>
      </p:sp>
      <p:sp>
        <p:nvSpPr>
          <p:cNvPr id="11267" name="Rectangle 3"/>
          <p:cNvSpPr>
            <a:spLocks noGrp="1" noChangeArrowheads="1"/>
          </p:cNvSpPr>
          <p:nvPr>
            <p:ph idx="1"/>
          </p:nvPr>
        </p:nvSpPr>
        <p:spPr>
          <a:xfrm>
            <a:off x="467544" y="2204864"/>
            <a:ext cx="8229600" cy="3921299"/>
          </a:xfrm>
        </p:spPr>
        <p:txBody>
          <a:bodyPr>
            <a:normAutofit lnSpcReduction="10000"/>
          </a:bodyPr>
          <a:lstStyle/>
          <a:p>
            <a:pPr algn="just" eaLnBrk="1" hangingPunct="1">
              <a:spcAft>
                <a:spcPts val="600"/>
              </a:spcAft>
              <a:buFont typeface="Wingdings" pitchFamily="2" charset="2"/>
              <a:buChar char="§"/>
            </a:pPr>
            <a:r>
              <a:rPr lang="en-US" altLang="it-IT" sz="1800" dirty="0" smtClean="0"/>
              <a:t>The data were collected through a questionnaire distributed personally by the researchers in a sealed envelope along with instructions for filling it out, at the beginning of regular bi-monthly activity planning meetings of the working groups. Upon delivery of the questionnaires, complete anonymity of responses and the scientific aims of the data collection were guaranteed. </a:t>
            </a:r>
            <a:endParaRPr lang="en-US" altLang="it-IT" sz="1800" dirty="0" smtClean="0"/>
          </a:p>
          <a:p>
            <a:pPr algn="just" eaLnBrk="1" hangingPunct="1">
              <a:spcAft>
                <a:spcPts val="600"/>
              </a:spcAft>
              <a:buFont typeface="Wingdings" pitchFamily="2" charset="2"/>
              <a:buChar char="§"/>
            </a:pPr>
            <a:r>
              <a:rPr lang="en-US" altLang="it-IT" sz="1800" dirty="0" smtClean="0"/>
              <a:t>There </a:t>
            </a:r>
            <a:r>
              <a:rPr lang="en-US" altLang="it-IT" sz="1800" dirty="0" smtClean="0"/>
              <a:t>were 298 (71% of the population) valid questionnaires collected. </a:t>
            </a:r>
          </a:p>
          <a:p>
            <a:pPr algn="just" eaLnBrk="1" hangingPunct="1">
              <a:spcAft>
                <a:spcPts val="600"/>
              </a:spcAft>
              <a:buFont typeface="Wingdings" pitchFamily="2" charset="2"/>
              <a:buChar char="§"/>
            </a:pPr>
            <a:r>
              <a:rPr lang="en-US" altLang="it-IT" sz="1800" dirty="0" smtClean="0"/>
              <a:t>All scales administered used a five intervals Likert response format.</a:t>
            </a:r>
          </a:p>
          <a:p>
            <a:pPr algn="just" eaLnBrk="1" hangingPunct="1">
              <a:spcAft>
                <a:spcPts val="600"/>
              </a:spcAft>
              <a:buFont typeface="Wingdings" pitchFamily="2" charset="2"/>
              <a:buChar char="§"/>
            </a:pPr>
            <a:r>
              <a:rPr lang="en-US" altLang="it-IT" sz="1800" dirty="0" smtClean="0"/>
              <a:t>After the verification of the assumptions inherent in the </a:t>
            </a:r>
            <a:r>
              <a:rPr lang="en-US" altLang="it-IT" sz="1800" dirty="0" err="1" smtClean="0"/>
              <a:t>univariate</a:t>
            </a:r>
            <a:r>
              <a:rPr lang="en-US" altLang="it-IT" sz="1800" dirty="0" smtClean="0"/>
              <a:t> and multivariate normality of the variables, the study of the direct and hypothesized mediation effects was achieved by path analysis with structural equation models that used the method of maximum likelihood parameter estimation. Useful indices used to assess the fit between model and data were: χ2 and </a:t>
            </a:r>
            <a:r>
              <a:rPr lang="en-US" altLang="it-IT" sz="1800" dirty="0" err="1" smtClean="0"/>
              <a:t>gdl</a:t>
            </a:r>
            <a:r>
              <a:rPr lang="en-US" altLang="it-IT" sz="1800" dirty="0" smtClean="0"/>
              <a:t> ratio (&lt;3.0), CFI (≥ .95) and RMSEA (&lt;.08).</a:t>
            </a:r>
            <a:endParaRPr lang="it-IT" altLang="it-IT" sz="1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algn="l" eaLnBrk="1" fontAlgn="auto" hangingPunct="1">
              <a:spcAft>
                <a:spcPts val="0"/>
              </a:spcAft>
              <a:defRPr/>
            </a:pPr>
            <a:r>
              <a:rPr lang="it-IT" altLang="it-IT" sz="3200" dirty="0" err="1"/>
              <a:t>Most</a:t>
            </a:r>
            <a:r>
              <a:rPr lang="it-IT" altLang="it-IT" sz="3200" dirty="0"/>
              <a:t> </a:t>
            </a:r>
            <a:r>
              <a:rPr lang="it-IT" altLang="it-IT" sz="3200" dirty="0" err="1"/>
              <a:t>relevant</a:t>
            </a:r>
            <a:r>
              <a:rPr lang="it-IT" altLang="it-IT" sz="3200" dirty="0"/>
              <a:t> </a:t>
            </a:r>
            <a:r>
              <a:rPr lang="it-IT" altLang="it-IT" sz="3200" dirty="0" err="1"/>
              <a:t>results</a:t>
            </a:r>
            <a:endParaRPr lang="it-IT" altLang="it-IT" sz="3200" dirty="0"/>
          </a:p>
        </p:txBody>
      </p:sp>
      <p:sp>
        <p:nvSpPr>
          <p:cNvPr id="12291" name="Rectangle 3"/>
          <p:cNvSpPr>
            <a:spLocks noGrp="1" noChangeArrowheads="1"/>
          </p:cNvSpPr>
          <p:nvPr>
            <p:ph idx="1"/>
          </p:nvPr>
        </p:nvSpPr>
        <p:spPr/>
        <p:txBody>
          <a:bodyPr/>
          <a:lstStyle/>
          <a:p>
            <a:pPr algn="just" eaLnBrk="1" hangingPunct="1">
              <a:spcAft>
                <a:spcPts val="600"/>
              </a:spcAft>
              <a:buFont typeface="Wingdings" pitchFamily="2" charset="2"/>
              <a:buChar char="§"/>
            </a:pPr>
            <a:r>
              <a:rPr lang="en-US" altLang="it-IT" sz="1800" dirty="0" smtClean="0"/>
              <a:t>The hypothesized model has an adequate fit with the data </a:t>
            </a:r>
            <a:r>
              <a:rPr lang="it-IT" altLang="it-IT" sz="1800" dirty="0" smtClean="0"/>
              <a:t>(χ2/gdl = 3.04; CFI = .96; RMSEA = .07), but t</a:t>
            </a:r>
            <a:r>
              <a:rPr lang="en-US" altLang="it-IT" sz="1800" dirty="0" smtClean="0"/>
              <a:t>he explained variance of the two SOCB categories is low.</a:t>
            </a:r>
            <a:endParaRPr lang="it-IT" altLang="it-IT" sz="1800" dirty="0" smtClean="0"/>
          </a:p>
          <a:p>
            <a:pPr algn="just" eaLnBrk="1" hangingPunct="1">
              <a:spcAft>
                <a:spcPts val="600"/>
              </a:spcAft>
              <a:buFont typeface="Wingdings" pitchFamily="2" charset="2"/>
              <a:buChar char="§"/>
            </a:pPr>
            <a:r>
              <a:rPr lang="en-US" altLang="it-IT" sz="1800" dirty="0" smtClean="0"/>
              <a:t>The affective commitment influences the implementation of prosocial and affective SOCB type. Furthermore, affective commitment mediates the effects of </a:t>
            </a:r>
            <a:r>
              <a:rPr lang="it-IT" altLang="it-IT" sz="1800" dirty="0" smtClean="0"/>
              <a:t>team safety climate and </a:t>
            </a:r>
            <a:r>
              <a:rPr lang="en-US" altLang="it-IT" sz="1800" dirty="0" smtClean="0"/>
              <a:t>organizational support for safety participation on</a:t>
            </a:r>
            <a:r>
              <a:rPr lang="it-IT" altLang="it-IT" sz="1800" dirty="0" smtClean="0"/>
              <a:t> affiliative SOCBs.</a:t>
            </a:r>
          </a:p>
          <a:p>
            <a:pPr algn="just" eaLnBrk="1" hangingPunct="1">
              <a:spcAft>
                <a:spcPts val="600"/>
              </a:spcAft>
              <a:buFont typeface="Wingdings" pitchFamily="2" charset="2"/>
              <a:buChar char="§"/>
            </a:pPr>
            <a:r>
              <a:rPr lang="en-US" altLang="it-IT" sz="1800" dirty="0" smtClean="0"/>
              <a:t>A proactive role-orientation towards safety management positively influences the implementation of </a:t>
            </a:r>
            <a:r>
              <a:rPr lang="en-US" altLang="it-IT" sz="1800" dirty="0" smtClean="0"/>
              <a:t>c</a:t>
            </a:r>
            <a:r>
              <a:rPr lang="en-US" altLang="it-IT" sz="1800" dirty="0" smtClean="0"/>
              <a:t>hange-oriented SCB. </a:t>
            </a:r>
            <a:r>
              <a:rPr lang="en-US" altLang="it-IT" sz="1800" dirty="0" smtClean="0"/>
              <a:t>It also mediates the effects of </a:t>
            </a:r>
            <a:r>
              <a:rPr lang="it-IT" altLang="it-IT" sz="1800" dirty="0" smtClean="0"/>
              <a:t>team safety climate and </a:t>
            </a:r>
            <a:r>
              <a:rPr lang="en-US" altLang="it-IT" sz="1800" dirty="0" smtClean="0"/>
              <a:t>organizational support for safety participation on</a:t>
            </a:r>
            <a:r>
              <a:rPr lang="it-IT" altLang="it-IT" sz="1800" dirty="0" smtClean="0"/>
              <a:t> change-oriented SOCBs.</a:t>
            </a:r>
          </a:p>
          <a:p>
            <a:pPr algn="just" eaLnBrk="1" hangingPunct="1">
              <a:spcAft>
                <a:spcPts val="600"/>
              </a:spcAft>
              <a:buFont typeface="Wingdings" pitchFamily="2" charset="2"/>
              <a:buChar char="§"/>
            </a:pPr>
            <a:endParaRPr lang="it-IT" altLang="it-IT"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l" eaLnBrk="1" fontAlgn="auto" hangingPunct="1">
              <a:spcAft>
                <a:spcPts val="0"/>
              </a:spcAft>
              <a:defRPr/>
            </a:pPr>
            <a:r>
              <a:rPr lang="it-IT" altLang="it-IT" sz="3600" dirty="0" err="1"/>
              <a:t>Concluding</a:t>
            </a:r>
            <a:r>
              <a:rPr lang="it-IT" altLang="it-IT" sz="3600" dirty="0"/>
              <a:t> </a:t>
            </a:r>
            <a:r>
              <a:rPr lang="it-IT" altLang="it-IT" sz="3600" dirty="0" err="1"/>
              <a:t>remarks</a:t>
            </a:r>
            <a:endParaRPr lang="it-IT" altLang="it-IT" sz="3600" dirty="0"/>
          </a:p>
        </p:txBody>
      </p:sp>
      <p:sp>
        <p:nvSpPr>
          <p:cNvPr id="13315" name="Rectangle 3"/>
          <p:cNvSpPr>
            <a:spLocks noGrp="1" noChangeArrowheads="1"/>
          </p:cNvSpPr>
          <p:nvPr>
            <p:ph idx="1"/>
          </p:nvPr>
        </p:nvSpPr>
        <p:spPr/>
        <p:txBody>
          <a:bodyPr>
            <a:normAutofit fontScale="92500" lnSpcReduction="20000"/>
          </a:bodyPr>
          <a:lstStyle/>
          <a:p>
            <a:pPr algn="just" eaLnBrk="1" hangingPunct="1">
              <a:spcAft>
                <a:spcPts val="600"/>
              </a:spcAft>
              <a:buFont typeface="Wingdings" pitchFamily="2" charset="2"/>
              <a:buChar char="§"/>
            </a:pPr>
            <a:r>
              <a:rPr lang="en-US" altLang="it-IT" sz="2000" b="1" dirty="0" smtClean="0"/>
              <a:t>Result summary</a:t>
            </a:r>
            <a:r>
              <a:rPr lang="en-US" altLang="it-IT" sz="2000" dirty="0" smtClean="0"/>
              <a:t>: the statistic findings seem to support the recent theoretical tendencies inherent in the OCB, which distinguish at least two general OCB macro-categories (</a:t>
            </a:r>
            <a:r>
              <a:rPr lang="en-US" altLang="it-IT" sz="2000" dirty="0" err="1" smtClean="0"/>
              <a:t>affiliative</a:t>
            </a:r>
            <a:r>
              <a:rPr lang="en-US" altLang="it-IT" sz="2000" dirty="0" smtClean="0"/>
              <a:t> vs change-oriented types). Path analysis models have confirmed that these SOCB macro-categories are linked in different ways to specific mediation processes (affective commitment and safety-specific proactive role orientation).</a:t>
            </a:r>
          </a:p>
          <a:p>
            <a:pPr algn="just" eaLnBrk="1" hangingPunct="1">
              <a:spcAft>
                <a:spcPts val="600"/>
              </a:spcAft>
              <a:buFont typeface="Wingdings" pitchFamily="2" charset="2"/>
              <a:buChar char="§"/>
            </a:pPr>
            <a:r>
              <a:rPr lang="en-US" altLang="it-IT" sz="2000" b="1" dirty="0" smtClean="0"/>
              <a:t>Main limitations</a:t>
            </a:r>
            <a:r>
              <a:rPr lang="en-US" altLang="it-IT" sz="2000" dirty="0" smtClean="0"/>
              <a:t>: cross-sectional design; exclusive use of self-report measures.</a:t>
            </a:r>
          </a:p>
          <a:p>
            <a:pPr algn="just">
              <a:spcAft>
                <a:spcPts val="600"/>
              </a:spcAft>
              <a:buFont typeface="Wingdings" pitchFamily="2" charset="2"/>
              <a:buChar char="§"/>
            </a:pPr>
            <a:r>
              <a:rPr lang="en-US" altLang="it-IT" sz="2000" b="1" dirty="0" smtClean="0"/>
              <a:t>Future research</a:t>
            </a:r>
            <a:r>
              <a:rPr lang="en-US" altLang="it-IT" sz="2000" dirty="0" smtClean="0"/>
              <a:t>: beyond replicating the study using a longitudinal research design and including extra source of information (supervisor evaluation; data archive data), further research should consider the inclusion of control and moderating variables </a:t>
            </a:r>
            <a:r>
              <a:rPr lang="en-AU" altLang="it-IT" sz="2000" dirty="0"/>
              <a:t>that may affect the emergence of processes of safety organizational citizenship </a:t>
            </a:r>
            <a:r>
              <a:rPr lang="en-AU" altLang="it-IT" sz="2000" dirty="0" err="1" smtClean="0"/>
              <a:t>behaviors</a:t>
            </a:r>
            <a:r>
              <a:rPr lang="en-AU" altLang="it-IT" sz="2000" dirty="0" smtClean="0"/>
              <a:t>, </a:t>
            </a:r>
            <a:r>
              <a:rPr lang="en-US" altLang="it-IT" sz="2000" dirty="0" smtClean="0"/>
              <a:t>such as: risk-perception; team related variables (psychological safety; team cohesion); job autonomy; other demographic and organizational dimensions (job tenure/experience).</a:t>
            </a:r>
            <a:endParaRPr lang="it-IT" altLang="it-IT"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l" eaLnBrk="1" fontAlgn="auto" hangingPunct="1">
              <a:spcAft>
                <a:spcPts val="0"/>
              </a:spcAft>
              <a:defRPr/>
            </a:pPr>
            <a:r>
              <a:rPr lang="it-IT" altLang="it-IT" sz="3600" dirty="0" smtClean="0"/>
              <a:t>Main references</a:t>
            </a:r>
            <a:endParaRPr lang="it-IT" altLang="it-IT" sz="3600" dirty="0"/>
          </a:p>
        </p:txBody>
      </p:sp>
      <p:sp>
        <p:nvSpPr>
          <p:cNvPr id="14339" name="Rectangle 3"/>
          <p:cNvSpPr>
            <a:spLocks noGrp="1" noChangeArrowheads="1"/>
          </p:cNvSpPr>
          <p:nvPr>
            <p:ph idx="1"/>
          </p:nvPr>
        </p:nvSpPr>
        <p:spPr>
          <a:xfrm>
            <a:off x="251520" y="1772816"/>
            <a:ext cx="8712968" cy="5328592"/>
          </a:xfrm>
        </p:spPr>
        <p:txBody>
          <a:bodyPr>
            <a:normAutofit fontScale="70000" lnSpcReduction="20000"/>
          </a:bodyPr>
          <a:lstStyle/>
          <a:p>
            <a:pPr algn="just">
              <a:spcAft>
                <a:spcPts val="600"/>
              </a:spcAft>
              <a:buNone/>
            </a:pPr>
            <a:endParaRPr lang="en-AU" altLang="it-IT" sz="2000" dirty="0" smtClean="0"/>
          </a:p>
          <a:p>
            <a:pPr algn="just">
              <a:spcAft>
                <a:spcPts val="600"/>
              </a:spcAft>
              <a:buNone/>
            </a:pPr>
            <a:r>
              <a:rPr lang="en-AU" altLang="it-IT" sz="2000" dirty="0" smtClean="0"/>
              <a:t>Conchie, S. (2013). Transformational </a:t>
            </a:r>
            <a:r>
              <a:rPr lang="en-AU" altLang="it-IT" sz="2000" dirty="0"/>
              <a:t>Leadership, Intrinsic Motivation, and </a:t>
            </a:r>
            <a:r>
              <a:rPr lang="en-AU" altLang="it-IT" sz="2000" dirty="0" smtClean="0"/>
              <a:t>Trust: A </a:t>
            </a:r>
            <a:r>
              <a:rPr lang="en-AU" altLang="it-IT" sz="2000" dirty="0"/>
              <a:t>Moderated-Mediated Model of Workplace Safety. </a:t>
            </a:r>
            <a:r>
              <a:rPr lang="en-AU" altLang="it-IT" sz="2000" i="1" dirty="0"/>
              <a:t>Journal of Occupational Health </a:t>
            </a:r>
            <a:r>
              <a:rPr lang="en-AU" altLang="it-IT" sz="2000" i="1" dirty="0" smtClean="0"/>
              <a:t>Psychology</a:t>
            </a:r>
            <a:r>
              <a:rPr lang="en-AU" altLang="it-IT" sz="2000" dirty="0" smtClean="0"/>
              <a:t>, 18(2), 198–210.</a:t>
            </a:r>
          </a:p>
          <a:p>
            <a:pPr algn="just">
              <a:spcAft>
                <a:spcPts val="600"/>
              </a:spcAft>
              <a:buNone/>
            </a:pPr>
            <a:r>
              <a:rPr lang="en-AU" altLang="it-IT" sz="2000" dirty="0" err="1"/>
              <a:t>Curcuruto</a:t>
            </a:r>
            <a:r>
              <a:rPr lang="en-AU" altLang="it-IT" sz="2000" dirty="0"/>
              <a:t>, M. (2011). Proactivity and safety in high-reliability systems: Applications of the proactive role orientation paradigm. </a:t>
            </a:r>
            <a:r>
              <a:rPr lang="en-AU" altLang="it-IT" sz="2000" i="1" dirty="0"/>
              <a:t>Unpublished doctoral dissertation</a:t>
            </a:r>
            <a:r>
              <a:rPr lang="en-AU" altLang="it-IT" sz="2000" dirty="0" smtClean="0"/>
              <a:t>.</a:t>
            </a:r>
          </a:p>
          <a:p>
            <a:pPr algn="just">
              <a:spcAft>
                <a:spcPts val="600"/>
              </a:spcAft>
              <a:buNone/>
            </a:pPr>
            <a:r>
              <a:rPr lang="en-US" altLang="it-IT" sz="2000" dirty="0" err="1" smtClean="0"/>
              <a:t>Curcuruto</a:t>
            </a:r>
            <a:r>
              <a:rPr lang="en-US" altLang="it-IT" sz="2000" dirty="0" smtClean="0"/>
              <a:t>, M, </a:t>
            </a:r>
            <a:r>
              <a:rPr lang="en-US" altLang="it-IT" sz="2000" dirty="0" err="1" smtClean="0"/>
              <a:t>Mariani</a:t>
            </a:r>
            <a:r>
              <a:rPr lang="en-US" altLang="it-IT" sz="2000" dirty="0" smtClean="0"/>
              <a:t>, M.G., &amp; </a:t>
            </a:r>
            <a:r>
              <a:rPr lang="en-US" altLang="it-IT" sz="2000" dirty="0" err="1" smtClean="0"/>
              <a:t>Battistelli</a:t>
            </a:r>
            <a:r>
              <a:rPr lang="en-US" altLang="it-IT" sz="2000" dirty="0" smtClean="0"/>
              <a:t>, A. (2011). The safety participation in organizations: development of a cognitive-motivational model of proactivity. </a:t>
            </a:r>
            <a:r>
              <a:rPr lang="en-US" altLang="it-IT" sz="2000" i="1" dirty="0" smtClean="0"/>
              <a:t>Proceeding of 15th conference of the European Association of Work and Organizational Psychology</a:t>
            </a:r>
            <a:r>
              <a:rPr lang="en-US" altLang="it-IT" sz="2000" dirty="0" smtClean="0"/>
              <a:t> 25-28 May 2011, Maastricht, The Netherlands.</a:t>
            </a:r>
          </a:p>
          <a:p>
            <a:pPr algn="just">
              <a:spcAft>
                <a:spcPts val="600"/>
              </a:spcAft>
              <a:buNone/>
            </a:pPr>
            <a:r>
              <a:rPr lang="en-AU" altLang="it-IT" sz="2000" dirty="0"/>
              <a:t>G</a:t>
            </a:r>
            <a:r>
              <a:rPr lang="en-AU" altLang="it-IT" sz="2000" dirty="0" smtClean="0"/>
              <a:t>riffin</a:t>
            </a:r>
            <a:r>
              <a:rPr lang="en-AU" altLang="it-IT" sz="2000" dirty="0"/>
              <a:t>, </a:t>
            </a:r>
            <a:r>
              <a:rPr lang="en-AU" altLang="it-IT" sz="2000" dirty="0" smtClean="0"/>
              <a:t>M.A &amp; Neal, A. </a:t>
            </a:r>
            <a:r>
              <a:rPr lang="en-AU" altLang="it-IT" sz="2000" dirty="0"/>
              <a:t>(2000). Perceptions of safety at work: a framework for linking safety climate to safety performance, knowledge, and motivation. </a:t>
            </a:r>
            <a:r>
              <a:rPr lang="en-AU" altLang="it-IT" sz="2000" i="1" dirty="0"/>
              <a:t>Journal of occupational health psychology</a:t>
            </a:r>
            <a:r>
              <a:rPr lang="en-AU" altLang="it-IT" sz="2000" dirty="0"/>
              <a:t>, </a:t>
            </a:r>
            <a:r>
              <a:rPr lang="en-AU" altLang="it-IT" sz="2000" dirty="0" smtClean="0"/>
              <a:t>5, 347-367.</a:t>
            </a:r>
            <a:endParaRPr lang="en-US" altLang="it-IT" sz="2000" dirty="0" smtClean="0"/>
          </a:p>
          <a:p>
            <a:pPr algn="just" eaLnBrk="1" hangingPunct="1">
              <a:spcAft>
                <a:spcPts val="600"/>
              </a:spcAft>
              <a:buFontTx/>
              <a:buNone/>
            </a:pPr>
            <a:r>
              <a:rPr lang="en-US" altLang="it-IT" sz="2000" dirty="0" smtClean="0"/>
              <a:t>Hofmann, D. A., </a:t>
            </a:r>
            <a:r>
              <a:rPr lang="en-US" altLang="it-IT" sz="2000" dirty="0" err="1" smtClean="0"/>
              <a:t>Morgeson</a:t>
            </a:r>
            <a:r>
              <a:rPr lang="en-US" altLang="it-IT" sz="2000" dirty="0" smtClean="0"/>
              <a:t>, F. P., &amp; </a:t>
            </a:r>
            <a:r>
              <a:rPr lang="en-US" altLang="it-IT" sz="2000" dirty="0" err="1" smtClean="0"/>
              <a:t>Gerras</a:t>
            </a:r>
            <a:r>
              <a:rPr lang="en-US" altLang="it-IT" sz="2000" dirty="0" smtClean="0"/>
              <a:t>, S. J. (2003). Climate as a moderator of the relationship between leader-member exchange and content specific citizenship: Safety climate as an exemplar. </a:t>
            </a:r>
            <a:r>
              <a:rPr lang="en-US" altLang="it-IT" sz="2000" i="1" dirty="0" smtClean="0"/>
              <a:t>Journal of Applied Psychology</a:t>
            </a:r>
            <a:r>
              <a:rPr lang="en-US" altLang="it-IT" sz="2000" dirty="0" smtClean="0"/>
              <a:t>, 88(1), 170-178. </a:t>
            </a:r>
            <a:endParaRPr lang="en-US" altLang="it-IT" sz="2000" dirty="0" smtClean="0"/>
          </a:p>
          <a:p>
            <a:pPr algn="just">
              <a:spcAft>
                <a:spcPts val="600"/>
              </a:spcAft>
              <a:buNone/>
            </a:pPr>
            <a:r>
              <a:rPr lang="en-US" altLang="it-IT" sz="2000" dirty="0"/>
              <a:t>McAllister, D., </a:t>
            </a:r>
            <a:r>
              <a:rPr lang="en-US" altLang="it-IT" sz="2000" dirty="0" err="1"/>
              <a:t>Kamdar</a:t>
            </a:r>
            <a:r>
              <a:rPr lang="en-US" altLang="it-IT" sz="2000" dirty="0"/>
              <a:t>, D., Morrison, E.M., &amp; Turban, D.B (2007). Disentangling role perceptions: how perceived role breadth, discretion, instrumentality, and efficacy relate to helping and taking charge. </a:t>
            </a:r>
            <a:r>
              <a:rPr lang="en-US" altLang="it-IT" sz="2000" i="1" dirty="0"/>
              <a:t>Journal of Applied Psychology</a:t>
            </a:r>
            <a:r>
              <a:rPr lang="en-US" altLang="it-IT" sz="2000" dirty="0"/>
              <a:t>, 92, 1200–1211.</a:t>
            </a:r>
            <a:endParaRPr lang="en-US" altLang="it-IT" sz="2000" dirty="0" smtClean="0"/>
          </a:p>
          <a:p>
            <a:pPr algn="just" eaLnBrk="1" hangingPunct="1">
              <a:spcAft>
                <a:spcPts val="600"/>
              </a:spcAft>
              <a:buFontTx/>
              <a:buNone/>
            </a:pPr>
            <a:r>
              <a:rPr lang="en-US" altLang="it-IT" sz="2000" dirty="0" smtClean="0"/>
              <a:t>Organ, D. W., </a:t>
            </a:r>
            <a:r>
              <a:rPr lang="en-US" altLang="it-IT" sz="2000" dirty="0" err="1" smtClean="0"/>
              <a:t>Podsakoff</a:t>
            </a:r>
            <a:r>
              <a:rPr lang="en-US" altLang="it-IT" sz="2000" dirty="0" smtClean="0"/>
              <a:t>, P. M., &amp; </a:t>
            </a:r>
            <a:r>
              <a:rPr lang="en-US" altLang="it-IT" sz="2000" dirty="0" err="1" smtClean="0"/>
              <a:t>MacKenzie</a:t>
            </a:r>
            <a:r>
              <a:rPr lang="en-US" altLang="it-IT" sz="2000" dirty="0" smtClean="0"/>
              <a:t> S. P. (2006). </a:t>
            </a:r>
            <a:r>
              <a:rPr lang="en-US" altLang="it-IT" sz="2000" i="1" dirty="0" smtClean="0"/>
              <a:t>Organizational citizenship behavior: Its nature, antecedents, and consequences</a:t>
            </a:r>
            <a:r>
              <a:rPr lang="en-US" altLang="it-IT" sz="2000" dirty="0" smtClean="0"/>
              <a:t>. London: Sage Publications.</a:t>
            </a:r>
          </a:p>
          <a:p>
            <a:pPr algn="just" eaLnBrk="1" hangingPunct="1">
              <a:spcAft>
                <a:spcPts val="600"/>
              </a:spcAft>
              <a:buFontTx/>
              <a:buNone/>
            </a:pPr>
            <a:r>
              <a:rPr lang="en-US" altLang="it-IT" sz="2000" dirty="0" smtClean="0"/>
              <a:t>Parker, S. K., Axtell, C. M., &amp; Turner, N. (2001). Designing a safer workplace: Importance of job autonomy, communication quality, and supportive supervisors. </a:t>
            </a:r>
            <a:r>
              <a:rPr lang="en-US" altLang="it-IT" sz="2000" i="1" dirty="0" smtClean="0"/>
              <a:t>Journal of Occupational Health Psychology</a:t>
            </a:r>
            <a:r>
              <a:rPr lang="en-US" altLang="it-IT" sz="2000" dirty="0" smtClean="0"/>
              <a:t>, 6(3), 211-228</a:t>
            </a:r>
            <a:r>
              <a:rPr lang="en-US" altLang="it-IT" sz="2000" dirty="0" smtClean="0"/>
              <a:t>.</a:t>
            </a:r>
          </a:p>
          <a:p>
            <a:pPr algn="just">
              <a:spcAft>
                <a:spcPts val="600"/>
              </a:spcAft>
              <a:buNone/>
            </a:pPr>
            <a:r>
              <a:rPr lang="en-AU" altLang="it-IT" sz="2000" dirty="0"/>
              <a:t>Zohar, D. (2008). Safety Climate and Beyond: A Multi-level Multi-climate </a:t>
            </a:r>
            <a:r>
              <a:rPr lang="en-AU" altLang="it-IT" sz="2000" dirty="0" smtClean="0"/>
              <a:t>Framework. </a:t>
            </a:r>
            <a:r>
              <a:rPr lang="en-AU" altLang="it-IT" sz="2000" i="1" dirty="0"/>
              <a:t>Safety Science</a:t>
            </a:r>
            <a:r>
              <a:rPr lang="en-AU" altLang="it-IT" sz="2000" dirty="0"/>
              <a:t>, 46, 376-387.</a:t>
            </a:r>
            <a:endParaRPr lang="it-IT" altLang="it-IT" sz="20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979</TotalTime>
  <Words>1558</Words>
  <Application>Microsoft Office PowerPoint</Application>
  <PresentationFormat>On-screen Show (4:3)</PresentationFormat>
  <Paragraphs>70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Introduction:  organizational citizenship &amp; workplace safety</vt:lpstr>
      <vt:lpstr>Theoretical foundations</vt:lpstr>
      <vt:lpstr>Research aims</vt:lpstr>
      <vt:lpstr>Research hypotheses</vt:lpstr>
      <vt:lpstr>Methodology</vt:lpstr>
      <vt:lpstr>Most relevant results</vt:lpstr>
      <vt:lpstr>Concluding remarks</vt:lpstr>
      <vt:lpstr>Main references</vt:lpstr>
      <vt:lpstr>How to cite this research article: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Matteo Curcuruto</cp:lastModifiedBy>
  <cp:revision>87</cp:revision>
  <dcterms:created xsi:type="dcterms:W3CDTF">2013-01-21T13:31:54Z</dcterms:created>
  <dcterms:modified xsi:type="dcterms:W3CDTF">2014-09-30T03:22:26Z</dcterms:modified>
</cp:coreProperties>
</file>