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0C7BC2-9E2A-4E35-8636-910202E8A0B7}" type="datetimeFigureOut">
              <a:rPr lang="en-US" smtClean="0"/>
              <a:t>6/17/2012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8BD120-4D4A-4568-B116-DAE1205324BA}" type="slidenum">
              <a:rPr lang="en-US" smtClean="0"/>
              <a:t>‹#›</a:t>
            </a:fld>
            <a:endParaRPr lang="en-US"/>
          </a:p>
        </p:txBody>
      </p:sp>
    </p:spTree>
    <p:extLst>
      <p:ext uri="{BB962C8B-B14F-4D97-AF65-F5344CB8AC3E}">
        <p14:creationId xmlns:p14="http://schemas.microsoft.com/office/powerpoint/2010/main" val="6473783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E2F59-AEB4-4DD1-A57B-13B668E8856F}" type="datetimeFigureOut">
              <a:rPr lang="en-US" smtClean="0"/>
              <a:t>6/17/2012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325BB-87FC-4F30-8145-AAB28AC5DD1A}" type="slidenum">
              <a:rPr lang="en-US" smtClean="0"/>
              <a:t>‹#›</a:t>
            </a:fld>
            <a:endParaRPr lang="en-US"/>
          </a:p>
        </p:txBody>
      </p:sp>
    </p:spTree>
    <p:extLst>
      <p:ext uri="{BB962C8B-B14F-4D97-AF65-F5344CB8AC3E}">
        <p14:creationId xmlns:p14="http://schemas.microsoft.com/office/powerpoint/2010/main" val="1302437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325BB-87FC-4F30-8145-AAB28AC5DD1A}" type="slidenum">
              <a:rPr lang="en-US" smtClean="0"/>
              <a:t>1</a:t>
            </a:fld>
            <a:endParaRPr lang="en-US"/>
          </a:p>
        </p:txBody>
      </p:sp>
    </p:spTree>
    <p:extLst>
      <p:ext uri="{BB962C8B-B14F-4D97-AF65-F5344CB8AC3E}">
        <p14:creationId xmlns:p14="http://schemas.microsoft.com/office/powerpoint/2010/main" val="3980182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FCD703E-6B1F-4EB9-8B1B-51304079A9B9}" type="datetime1">
              <a:rPr lang="en-US" smtClean="0"/>
              <a:t>6/17/2012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C89BF46-EAE0-41C1-9494-F2796FA342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960429-8B6F-4F32-BFE3-C6FD66CA814F}" type="datetime1">
              <a:rPr lang="en-US" smtClean="0"/>
              <a:t>6/17/2012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89BF46-EAE0-41C1-9494-F2796FA342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97F126-E74A-4C4D-96F3-3F5EACAD6646}" type="datetime1">
              <a:rPr lang="en-US" smtClean="0"/>
              <a:t>6/17/2012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89BF46-EAE0-41C1-9494-F2796FA342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7864F3-6E50-431A-8791-39488C9F01AE}" type="datetime1">
              <a:rPr lang="en-US" smtClean="0"/>
              <a:t>6/17/2012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89BF46-EAE0-41C1-9494-F2796FA3420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3D1C17C-A271-4B44-A089-4246A0B142DD}" type="datetime1">
              <a:rPr lang="en-US" smtClean="0"/>
              <a:t>6/17/2012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89BF46-EAE0-41C1-9494-F2796FA3420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3F205F-2D37-49BF-BE12-55DABEE0D899}" type="datetime1">
              <a:rPr lang="en-US" smtClean="0"/>
              <a:t>6/17/2012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89BF46-EAE0-41C1-9494-F2796FA3420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938E42-1B4F-46FA-8433-3E9AE3EC00C7}" type="datetime1">
              <a:rPr lang="en-US" smtClean="0"/>
              <a:t>6/17/2012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C89BF46-EAE0-41C1-9494-F2796FA342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34834F4-4F66-49BA-8A13-59D2488F88FD}" type="datetime1">
              <a:rPr lang="en-US" smtClean="0"/>
              <a:t>6/17/2012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C89BF46-EAE0-41C1-9494-F2796FA3420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930E5B5-838E-49AF-9AA4-CA954A2CCD4C}" type="datetime1">
              <a:rPr lang="en-US" smtClean="0"/>
              <a:t>6/17/2012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C89BF46-EAE0-41C1-9494-F2796FA342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ABDE515-3BD1-413F-9695-9A1818CB355E}" type="datetime1">
              <a:rPr lang="en-US" smtClean="0"/>
              <a:t>6/17/2012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89BF46-EAE0-41C1-9494-F2796FA3420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CE12FB-B65E-413E-B5B6-163EAE5C596E}" type="datetime1">
              <a:rPr lang="en-US" smtClean="0"/>
              <a:t>6/17/2012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C89BF46-EAE0-41C1-9494-F2796FA3420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ED8B3A-970B-49A3-B547-442256D630B9}" type="datetime1">
              <a:rPr lang="en-US" smtClean="0"/>
              <a:t>6/17/2012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C89BF46-EAE0-41C1-9494-F2796FA342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10903"/>
            <a:ext cx="7772400" cy="1470025"/>
          </a:xfrm>
        </p:spPr>
        <p:txBody>
          <a:bodyPr>
            <a:noAutofit/>
          </a:bodyPr>
          <a:lstStyle/>
          <a:p>
            <a:pPr algn="l"/>
            <a:r>
              <a:rPr lang="en-US" sz="3200" dirty="0" smtClean="0"/>
              <a:t>BARRIERS TO MOBILE INTERNET BANKING SERVICE ADOPTION:</a:t>
            </a:r>
            <a:br>
              <a:rPr lang="en-US" sz="3200" dirty="0" smtClean="0"/>
            </a:br>
            <a:r>
              <a:rPr lang="en-US" sz="3200" dirty="0" smtClean="0"/>
              <a:t/>
            </a:r>
            <a:br>
              <a:rPr lang="en-US" sz="3200" dirty="0" smtClean="0"/>
            </a:br>
            <a:r>
              <a:rPr lang="en-US" sz="3200" dirty="0" smtClean="0"/>
              <a:t>AN EMPIRICAL STUDY IN </a:t>
            </a:r>
            <a:r>
              <a:rPr lang="en-US" sz="3200" dirty="0" smtClean="0"/>
              <a:t>KLANG </a:t>
            </a:r>
            <a:r>
              <a:rPr lang="en-US" sz="3200" dirty="0" smtClean="0"/>
              <a:t>VALLEY OF </a:t>
            </a:r>
            <a:r>
              <a:rPr lang="en-US" sz="3200" dirty="0" smtClean="0"/>
              <a:t>MALAYSIA</a:t>
            </a:r>
            <a:endParaRPr lang="en-US" sz="3200" dirty="0"/>
          </a:p>
        </p:txBody>
      </p:sp>
      <p:sp>
        <p:nvSpPr>
          <p:cNvPr id="3" name="Subtitle 2"/>
          <p:cNvSpPr>
            <a:spLocks noGrp="1"/>
          </p:cNvSpPr>
          <p:nvPr>
            <p:ph type="subTitle" idx="1"/>
          </p:nvPr>
        </p:nvSpPr>
        <p:spPr>
          <a:xfrm>
            <a:off x="111968" y="5901704"/>
            <a:ext cx="7772400" cy="1199704"/>
          </a:xfrm>
        </p:spPr>
        <p:txBody>
          <a:bodyPr>
            <a:normAutofit fontScale="92500"/>
          </a:bodyPr>
          <a:lstStyle/>
          <a:p>
            <a:pPr algn="l"/>
            <a:r>
              <a:rPr lang="en-US" dirty="0" smtClean="0">
                <a:solidFill>
                  <a:schemeClr val="bg1"/>
                </a:solidFill>
              </a:rPr>
              <a:t>PRESENTED TO : PROF. DR. EDUARD HEINDL</a:t>
            </a:r>
          </a:p>
          <a:p>
            <a:pPr algn="l"/>
            <a:r>
              <a:rPr lang="en-US" dirty="0" smtClean="0">
                <a:solidFill>
                  <a:schemeClr val="bg1"/>
                </a:solidFill>
              </a:rPr>
              <a:t>PRESENTED BY: MUHAMMAD ABUBAKAR ANWAR</a:t>
            </a:r>
            <a:endParaRPr lang="en-US" dirty="0">
              <a:solidFill>
                <a:schemeClr val="bg1"/>
              </a:solidFill>
            </a:endParaRPr>
          </a:p>
        </p:txBody>
      </p:sp>
    </p:spTree>
    <p:extLst>
      <p:ext uri="{BB962C8B-B14F-4D97-AF65-F5344CB8AC3E}">
        <p14:creationId xmlns:p14="http://schemas.microsoft.com/office/powerpoint/2010/main" val="1542760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Objectives of Study</a:t>
            </a:r>
          </a:p>
          <a:p>
            <a:pPr marL="109728" indent="0">
              <a:buNone/>
            </a:pPr>
            <a:endParaRPr lang="en-US" dirty="0" smtClean="0"/>
          </a:p>
          <a:p>
            <a:r>
              <a:rPr lang="en-US" dirty="0" smtClean="0"/>
              <a:t>1. Banks</a:t>
            </a:r>
          </a:p>
          <a:p>
            <a:pPr marL="109728" indent="0">
              <a:buNone/>
            </a:pPr>
            <a:endParaRPr lang="en-US" dirty="0" smtClean="0"/>
          </a:p>
          <a:p>
            <a:pPr lvl="1"/>
            <a:r>
              <a:rPr lang="en-US" dirty="0" smtClean="0"/>
              <a:t>The ease of access to relevant information or service.</a:t>
            </a:r>
          </a:p>
          <a:p>
            <a:pPr lvl="1"/>
            <a:endParaRPr lang="en-US" dirty="0" smtClean="0"/>
          </a:p>
          <a:p>
            <a:pPr lvl="1"/>
            <a:r>
              <a:rPr lang="en-US" dirty="0" smtClean="0"/>
              <a:t>Complete range of financial transactions.</a:t>
            </a:r>
          </a:p>
          <a:p>
            <a:pPr lvl="1"/>
            <a:endParaRPr lang="en-US" dirty="0" smtClean="0"/>
          </a:p>
          <a:p>
            <a:pPr lvl="1"/>
            <a:r>
              <a:rPr lang="en-US" dirty="0" smtClean="0"/>
              <a:t>Value added services.</a:t>
            </a:r>
          </a:p>
          <a:p>
            <a:pPr lvl="1"/>
            <a:endParaRPr lang="en-US" dirty="0" smtClean="0"/>
          </a:p>
          <a:p>
            <a:pPr marL="109728" indent="0">
              <a:buNone/>
            </a:pPr>
            <a:endParaRPr lang="en-US" dirty="0" smtClean="0"/>
          </a:p>
          <a:p>
            <a:pPr marL="109728" indent="0">
              <a:buNone/>
            </a:pPr>
            <a:endParaRPr lang="en-US" dirty="0"/>
          </a:p>
        </p:txBody>
      </p:sp>
      <p:sp>
        <p:nvSpPr>
          <p:cNvPr id="5"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541289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Objectives of Study</a:t>
            </a:r>
          </a:p>
          <a:p>
            <a:pPr marL="109728" indent="0">
              <a:buNone/>
            </a:pPr>
            <a:endParaRPr lang="en-US" dirty="0"/>
          </a:p>
          <a:p>
            <a:r>
              <a:rPr lang="en-US" dirty="0" smtClean="0"/>
              <a:t>2. Telecommunication Equipment</a:t>
            </a:r>
          </a:p>
          <a:p>
            <a:pPr marL="109728" indent="0">
              <a:buNone/>
            </a:pPr>
            <a:endParaRPr lang="en-US" dirty="0" smtClean="0"/>
          </a:p>
          <a:p>
            <a:pPr lvl="1"/>
            <a:r>
              <a:rPr lang="en-US" dirty="0" smtClean="0"/>
              <a:t>The level of security in mobile.</a:t>
            </a:r>
          </a:p>
          <a:p>
            <a:pPr lvl="1"/>
            <a:endParaRPr lang="en-US" dirty="0" smtClean="0"/>
          </a:p>
          <a:p>
            <a:pPr lvl="1"/>
            <a:r>
              <a:rPr lang="en-US" dirty="0" smtClean="0"/>
              <a:t>Cost of mobile devices with internet.</a:t>
            </a:r>
          </a:p>
          <a:p>
            <a:pPr lvl="1"/>
            <a:endParaRPr lang="en-US" dirty="0" smtClean="0"/>
          </a:p>
          <a:p>
            <a:pPr lvl="1"/>
            <a:r>
              <a:rPr lang="en-US" dirty="0" smtClean="0"/>
              <a:t>Display Screen Size.</a:t>
            </a:r>
          </a:p>
          <a:p>
            <a:pPr lvl="1"/>
            <a:endParaRPr lang="en-US" dirty="0" smtClean="0"/>
          </a:p>
          <a:p>
            <a:pPr marL="109728" indent="0">
              <a:buNone/>
            </a:pPr>
            <a:endParaRPr lang="en-US" dirty="0" smtClean="0"/>
          </a:p>
          <a:p>
            <a:pPr marL="109728" indent="0">
              <a:buNone/>
            </a:pPr>
            <a:endParaRPr lang="en-US" dirty="0"/>
          </a:p>
          <a:p>
            <a:endParaRPr lang="en-US"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220818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Objectives of Study</a:t>
            </a:r>
          </a:p>
          <a:p>
            <a:pPr marL="109728" indent="0">
              <a:buNone/>
            </a:pPr>
            <a:endParaRPr lang="en-US" dirty="0"/>
          </a:p>
          <a:p>
            <a:r>
              <a:rPr lang="en-US" dirty="0" smtClean="0"/>
              <a:t>3. Internet Service Providers ISP</a:t>
            </a:r>
            <a:endParaRPr lang="en-US" dirty="0"/>
          </a:p>
          <a:p>
            <a:pPr marL="109728" indent="0">
              <a:buNone/>
            </a:pPr>
            <a:endParaRPr lang="en-US" dirty="0"/>
          </a:p>
          <a:p>
            <a:pPr lvl="1"/>
            <a:r>
              <a:rPr lang="en-US" dirty="0"/>
              <a:t>The level of security </a:t>
            </a:r>
            <a:r>
              <a:rPr lang="en-US" dirty="0" smtClean="0"/>
              <a:t>within the mobile network.</a:t>
            </a:r>
            <a:endParaRPr lang="en-US" dirty="0"/>
          </a:p>
          <a:p>
            <a:pPr lvl="1"/>
            <a:endParaRPr lang="en-US" dirty="0"/>
          </a:p>
          <a:p>
            <a:pPr lvl="1"/>
            <a:r>
              <a:rPr lang="en-US" dirty="0"/>
              <a:t>Cost of </a:t>
            </a:r>
            <a:r>
              <a:rPr lang="en-US" dirty="0" smtClean="0"/>
              <a:t>subscription for the internet.</a:t>
            </a:r>
            <a:endParaRPr lang="en-US" dirty="0"/>
          </a:p>
          <a:p>
            <a:pPr lvl="1"/>
            <a:endParaRPr lang="en-US" dirty="0"/>
          </a:p>
          <a:p>
            <a:pPr lvl="1"/>
            <a:r>
              <a:rPr lang="en-US" dirty="0" smtClean="0"/>
              <a:t>The connection speed.</a:t>
            </a:r>
            <a:endParaRPr lang="en-US" dirty="0"/>
          </a:p>
          <a:p>
            <a:pPr lvl="1"/>
            <a:endParaRPr lang="en-US" dirty="0"/>
          </a:p>
          <a:p>
            <a:pPr marL="109728" indent="0">
              <a:buNone/>
            </a:pPr>
            <a:endParaRPr lang="en-US" dirty="0"/>
          </a:p>
          <a:p>
            <a:pPr marL="109728" indent="0">
              <a:buNone/>
            </a:pPr>
            <a:endParaRPr lang="en-US" dirty="0"/>
          </a:p>
          <a:p>
            <a:endParaRPr lang="en-US" dirty="0"/>
          </a:p>
          <a:p>
            <a:endParaRPr lang="en-US"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2926566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Methodology</a:t>
            </a:r>
          </a:p>
          <a:p>
            <a:endParaRPr lang="en-US" dirty="0"/>
          </a:p>
          <a:p>
            <a:r>
              <a:rPr lang="en-US" dirty="0" smtClean="0"/>
              <a:t>Results and Findings</a:t>
            </a:r>
          </a:p>
          <a:p>
            <a:endParaRPr lang="en-US" dirty="0"/>
          </a:p>
          <a:p>
            <a:r>
              <a:rPr lang="en-US" sz="2000" dirty="0"/>
              <a:t>Almost 67.1 % of the respondents perceive that the ease to access relevant information is the most important </a:t>
            </a:r>
            <a:r>
              <a:rPr lang="en-US" sz="2000" dirty="0" smtClean="0"/>
              <a:t>feature.</a:t>
            </a:r>
          </a:p>
          <a:p>
            <a:endParaRPr lang="en-US" sz="2000" dirty="0" smtClean="0"/>
          </a:p>
          <a:p>
            <a:r>
              <a:rPr lang="en-US" sz="2000" dirty="0"/>
              <a:t>69.9 % of the total respondents think that complete range of financial transactions is also </a:t>
            </a:r>
            <a:r>
              <a:rPr lang="en-US" sz="2000" dirty="0" smtClean="0"/>
              <a:t>important.</a:t>
            </a:r>
          </a:p>
          <a:p>
            <a:endParaRPr lang="en-US" sz="2000" dirty="0" smtClean="0"/>
          </a:p>
          <a:p>
            <a:r>
              <a:rPr lang="en-US" sz="2000" dirty="0"/>
              <a:t>Value added services such as bill payments were perceived to be important by only 46 % </a:t>
            </a:r>
            <a:r>
              <a:rPr lang="en-US" sz="2000" dirty="0" smtClean="0"/>
              <a:t>.</a:t>
            </a:r>
          </a:p>
          <a:p>
            <a:endParaRPr lang="en-US" dirty="0"/>
          </a:p>
          <a:p>
            <a:pPr marL="109728" indent="0">
              <a:buNone/>
            </a:pPr>
            <a:endParaRPr lang="en-US"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109797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 and Findings</a:t>
            </a:r>
          </a:p>
          <a:p>
            <a:endParaRPr lang="en-US" dirty="0"/>
          </a:p>
          <a:p>
            <a:r>
              <a:rPr lang="en-US" sz="2000" dirty="0"/>
              <a:t>The level of security in mobile devices is an important issue that has been in huge debate and by the research it is clear that still majority of people believe that this is one of the most important thing which acts are a barrier to adopt mobile internet </a:t>
            </a:r>
            <a:r>
              <a:rPr lang="en-US" sz="2000" dirty="0" smtClean="0"/>
              <a:t>banking</a:t>
            </a:r>
          </a:p>
          <a:p>
            <a:endParaRPr lang="en-US" sz="2000" dirty="0"/>
          </a:p>
          <a:p>
            <a:r>
              <a:rPr lang="en-US" sz="2000" dirty="0"/>
              <a:t>59 % of the respondents believe that the cost of mobile phone is very expensive and hence it acts as a barrier to adopt the </a:t>
            </a:r>
            <a:r>
              <a:rPr lang="en-US" sz="2000" dirty="0" smtClean="0"/>
              <a:t>service.</a:t>
            </a:r>
            <a:endParaRPr lang="en-US" sz="2000"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361062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900" dirty="0" smtClean="0"/>
              <a:t>Results and Findings</a:t>
            </a:r>
          </a:p>
          <a:p>
            <a:endParaRPr lang="en-US" dirty="0"/>
          </a:p>
          <a:p>
            <a:r>
              <a:rPr lang="en-US" sz="2200" dirty="0"/>
              <a:t>The display screen size is also an issue</a:t>
            </a:r>
            <a:r>
              <a:rPr lang="en-US" sz="2200" dirty="0" smtClean="0"/>
              <a:t>.</a:t>
            </a:r>
          </a:p>
          <a:p>
            <a:endParaRPr lang="en-US" sz="2200" dirty="0" smtClean="0"/>
          </a:p>
          <a:p>
            <a:r>
              <a:rPr lang="en-US" sz="2200" dirty="0"/>
              <a:t>Almost 70 % of the respondents think that the level of security while conducting transactions through mobile phones are </a:t>
            </a:r>
            <a:r>
              <a:rPr lang="en-US" sz="2200" dirty="0" smtClean="0"/>
              <a:t>unsatisfactory</a:t>
            </a:r>
          </a:p>
          <a:p>
            <a:endParaRPr lang="en-US" sz="2200" dirty="0" smtClean="0"/>
          </a:p>
          <a:p>
            <a:pPr lvl="0"/>
            <a:r>
              <a:rPr lang="en-US" sz="2200" dirty="0"/>
              <a:t>Cost of subscription is also very high and a factor that is acting as a barrier in adopting the mobile internet banking services. More than 50 % consider this to be very high</a:t>
            </a:r>
            <a:r>
              <a:rPr lang="en-US" sz="2200" dirty="0" smtClean="0"/>
              <a:t>.</a:t>
            </a:r>
          </a:p>
          <a:p>
            <a:pPr lvl="0"/>
            <a:endParaRPr lang="en-US" sz="2200" dirty="0"/>
          </a:p>
          <a:p>
            <a:pPr lvl="0"/>
            <a:r>
              <a:rPr lang="en-US" sz="2200" dirty="0"/>
              <a:t>54.9 % of the respondents believe that the connection speed is too low in mobile internet banking.</a:t>
            </a:r>
          </a:p>
          <a:p>
            <a:endParaRPr lang="en-US" sz="2200"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3899462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dirty="0" smtClean="0"/>
          </a:p>
          <a:p>
            <a:pPr algn="ctr"/>
            <a:endParaRPr lang="en-US" dirty="0"/>
          </a:p>
          <a:p>
            <a:pPr algn="ctr"/>
            <a:endParaRPr lang="en-US" dirty="0" smtClean="0"/>
          </a:p>
          <a:p>
            <a:pPr algn="ctr"/>
            <a:endParaRPr lang="en-US" dirty="0"/>
          </a:p>
          <a:p>
            <a:pPr marL="109728" indent="0" algn="ctr">
              <a:buNone/>
            </a:pPr>
            <a:r>
              <a:rPr lang="en-US" sz="5000" dirty="0" smtClean="0"/>
              <a:t>Conclusion</a:t>
            </a:r>
          </a:p>
          <a:p>
            <a:pPr marL="109728" indent="0">
              <a:buNone/>
            </a:pPr>
            <a:r>
              <a:rPr lang="en-US" dirty="0"/>
              <a:t>	</a:t>
            </a:r>
            <a:endParaRPr lang="en-US" sz="2400"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1079342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521" y="1481138"/>
            <a:ext cx="6800958" cy="4525962"/>
          </a:xfrm>
        </p:spPr>
      </p:pic>
      <p:sp>
        <p:nvSpPr>
          <p:cNvPr id="5" name="TextBox 4"/>
          <p:cNvSpPr txBox="1"/>
          <p:nvPr/>
        </p:nvSpPr>
        <p:spPr>
          <a:xfrm>
            <a:off x="467544" y="620688"/>
            <a:ext cx="8295861" cy="507831"/>
          </a:xfrm>
          <a:prstGeom prst="rect">
            <a:avLst/>
          </a:prstGeom>
          <a:noFill/>
        </p:spPr>
        <p:txBody>
          <a:bodyPr wrap="none" rtlCol="0">
            <a:spAutoFit/>
          </a:bodyPr>
          <a:lstStyle/>
          <a:p>
            <a:r>
              <a:rPr lang="en-US" sz="2700" dirty="0" smtClean="0"/>
              <a:t>If you have any question? Please feel free to ask.</a:t>
            </a:r>
            <a:endParaRPr lang="en-US" sz="2700" dirty="0"/>
          </a:p>
        </p:txBody>
      </p:sp>
    </p:spTree>
    <p:extLst>
      <p:ext uri="{BB962C8B-B14F-4D97-AF65-F5344CB8AC3E}">
        <p14:creationId xmlns:p14="http://schemas.microsoft.com/office/powerpoint/2010/main" val="664669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Introduction</a:t>
            </a:r>
          </a:p>
          <a:p>
            <a:endParaRPr lang="en-US" dirty="0" smtClean="0"/>
          </a:p>
          <a:p>
            <a:r>
              <a:rPr lang="en-US" dirty="0" smtClean="0"/>
              <a:t> Mobile Commerce</a:t>
            </a:r>
          </a:p>
          <a:p>
            <a:endParaRPr lang="en-US" dirty="0" smtClean="0"/>
          </a:p>
          <a:p>
            <a:r>
              <a:rPr lang="en-US" dirty="0" smtClean="0"/>
              <a:t> Advantages of Mobile Commerce</a:t>
            </a:r>
          </a:p>
          <a:p>
            <a:endParaRPr lang="en-US" dirty="0" smtClean="0"/>
          </a:p>
          <a:p>
            <a:r>
              <a:rPr lang="en-US" dirty="0" smtClean="0"/>
              <a:t> Disadvantages of Mobile Commerce</a:t>
            </a:r>
          </a:p>
        </p:txBody>
      </p:sp>
      <p:sp>
        <p:nvSpPr>
          <p:cNvPr id="5"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4288784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Important Keywords</a:t>
            </a:r>
          </a:p>
          <a:p>
            <a:endParaRPr lang="en-US" dirty="0" smtClean="0"/>
          </a:p>
          <a:p>
            <a:r>
              <a:rPr lang="en-US" dirty="0" smtClean="0"/>
              <a:t>Bricks and Clicks</a:t>
            </a:r>
          </a:p>
          <a:p>
            <a:endParaRPr lang="en-US" dirty="0" smtClean="0"/>
          </a:p>
          <a:p>
            <a:pPr marL="109728" indent="0">
              <a:buNone/>
            </a:pPr>
            <a:r>
              <a:rPr lang="en-US" dirty="0" smtClean="0"/>
              <a:t>	</a:t>
            </a:r>
            <a:r>
              <a:rPr lang="en-US" dirty="0"/>
              <a:t>Bricks and clicks refer to a business which has a physical location and also an online </a:t>
            </a:r>
            <a:r>
              <a:rPr lang="en-US" dirty="0" smtClean="0"/>
              <a:t>presence.</a:t>
            </a:r>
            <a:endParaRPr lang="en-US"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403357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Technology Acceptance Model TAM</a:t>
            </a:r>
          </a:p>
          <a:p>
            <a:pPr marL="109728" indent="0">
              <a:buNone/>
            </a:pPr>
            <a:r>
              <a:rPr lang="en-GB" sz="2800" dirty="0" smtClean="0"/>
              <a:t>	</a:t>
            </a:r>
            <a:r>
              <a:rPr lang="en-GB" sz="2000" dirty="0" smtClean="0"/>
              <a:t>The </a:t>
            </a:r>
            <a:r>
              <a:rPr lang="en-GB" sz="2000" dirty="0"/>
              <a:t>technology acceptance model specifies the causal relationships between system design features, perceived usefulness, perceived ease of use, attitude toward using, and actual usage behaviour</a:t>
            </a:r>
            <a:r>
              <a:rPr lang="en-GB" sz="2200" dirty="0"/>
              <a:t>.</a:t>
            </a:r>
          </a:p>
          <a:p>
            <a:pPr marL="109728" indent="0">
              <a:buNone/>
            </a:pPr>
            <a:endParaRPr lang="en-US" dirty="0"/>
          </a:p>
        </p:txBody>
      </p:sp>
      <p:sp>
        <p:nvSpPr>
          <p:cNvPr id="3"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
        <p:nvSpPr>
          <p:cNvPr id="4" name="Rectangle 3"/>
          <p:cNvSpPr/>
          <p:nvPr/>
        </p:nvSpPr>
        <p:spPr>
          <a:xfrm>
            <a:off x="467544" y="4437112"/>
            <a:ext cx="137011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ysClr val="windowText" lastClr="000000"/>
                </a:solidFill>
              </a:rPr>
              <a:t>External Variables</a:t>
            </a:r>
            <a:endParaRPr lang="en-US" dirty="0">
              <a:solidFill>
                <a:sysClr val="windowText" lastClr="000000"/>
              </a:solidFill>
            </a:endParaRPr>
          </a:p>
        </p:txBody>
      </p:sp>
      <p:sp>
        <p:nvSpPr>
          <p:cNvPr id="6" name="Rectangle 5"/>
          <p:cNvSpPr/>
          <p:nvPr/>
        </p:nvSpPr>
        <p:spPr>
          <a:xfrm>
            <a:off x="2699792" y="5013176"/>
            <a:ext cx="137011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Perceived Ease of use</a:t>
            </a:r>
            <a:endParaRPr lang="en-US" sz="1600" dirty="0"/>
          </a:p>
        </p:txBody>
      </p:sp>
      <p:sp>
        <p:nvSpPr>
          <p:cNvPr id="7" name="Rectangle 6"/>
          <p:cNvSpPr/>
          <p:nvPr/>
        </p:nvSpPr>
        <p:spPr>
          <a:xfrm>
            <a:off x="2699792" y="3501008"/>
            <a:ext cx="137011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Perceived Usefulness</a:t>
            </a:r>
            <a:endParaRPr lang="en-US" sz="1600" dirty="0"/>
          </a:p>
        </p:txBody>
      </p:sp>
      <p:sp>
        <p:nvSpPr>
          <p:cNvPr id="8" name="Rectangle 7"/>
          <p:cNvSpPr/>
          <p:nvPr/>
        </p:nvSpPr>
        <p:spPr>
          <a:xfrm>
            <a:off x="4932040" y="4360351"/>
            <a:ext cx="137011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Behavioral Intention</a:t>
            </a:r>
            <a:endParaRPr lang="en-US" dirty="0"/>
          </a:p>
        </p:txBody>
      </p:sp>
      <p:sp>
        <p:nvSpPr>
          <p:cNvPr id="9" name="Rectangle 8"/>
          <p:cNvSpPr/>
          <p:nvPr/>
        </p:nvSpPr>
        <p:spPr>
          <a:xfrm>
            <a:off x="7092280" y="4360351"/>
            <a:ext cx="1370112"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Actual System Use</a:t>
            </a:r>
            <a:endParaRPr lang="en-US" sz="1600" dirty="0"/>
          </a:p>
        </p:txBody>
      </p:sp>
      <p:cxnSp>
        <p:nvCxnSpPr>
          <p:cNvPr id="11" name="Straight Arrow Connector 10"/>
          <p:cNvCxnSpPr/>
          <p:nvPr/>
        </p:nvCxnSpPr>
        <p:spPr>
          <a:xfrm flipV="1">
            <a:off x="1835696" y="3789040"/>
            <a:ext cx="792088" cy="648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7704" y="5186709"/>
            <a:ext cx="720080" cy="402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55865" y="4360351"/>
            <a:ext cx="0" cy="5814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69904" y="3897052"/>
            <a:ext cx="792088" cy="540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069904" y="4828064"/>
            <a:ext cx="792088" cy="648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1"/>
          </p:cNvCxnSpPr>
          <p:nvPr/>
        </p:nvCxnSpPr>
        <p:spPr>
          <a:xfrm>
            <a:off x="6302152" y="4756216"/>
            <a:ext cx="790128" cy="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94176" y="5805264"/>
            <a:ext cx="3242320" cy="830997"/>
          </a:xfrm>
          <a:prstGeom prst="rect">
            <a:avLst/>
          </a:prstGeom>
          <a:noFill/>
        </p:spPr>
        <p:txBody>
          <a:bodyPr wrap="square" rtlCol="0">
            <a:spAutoFit/>
          </a:bodyPr>
          <a:lstStyle/>
          <a:p>
            <a:r>
              <a:rPr lang="en-US" sz="1200" i="1" dirty="0"/>
              <a:t>Davis, F.D. (1989). “Perceived usefulness, perceived ease of use, and user acceptance of information technology”. MIS Quarterly, 13 (3), pp. 318-340</a:t>
            </a:r>
            <a:endParaRPr lang="en-US" sz="1200" dirty="0"/>
          </a:p>
        </p:txBody>
      </p:sp>
    </p:spTree>
    <p:extLst>
      <p:ext uri="{BB962C8B-B14F-4D97-AF65-F5344CB8AC3E}">
        <p14:creationId xmlns:p14="http://schemas.microsoft.com/office/powerpoint/2010/main" val="421790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fontScale="92500" lnSpcReduction="10000"/>
          </a:bodyPr>
          <a:lstStyle/>
          <a:p>
            <a:r>
              <a:rPr lang="en-US" dirty="0" smtClean="0"/>
              <a:t>Wireless Internet for Mobile Devices</a:t>
            </a:r>
          </a:p>
          <a:p>
            <a:pPr marL="109728" indent="0">
              <a:buNone/>
            </a:pPr>
            <a:r>
              <a:rPr lang="en-US" dirty="0" smtClean="0"/>
              <a:t>	</a:t>
            </a:r>
            <a:r>
              <a:rPr lang="en-US" sz="1900" dirty="0"/>
              <a:t>Wireless internet via mobile devices (WIMD) has led the world into another spectrum of communication and conducting day to day business and life activities.  Wireless internet is defined as the internet which is not connected by means of </a:t>
            </a:r>
            <a:r>
              <a:rPr lang="en-US" sz="1900" dirty="0" smtClean="0"/>
              <a:t>cables</a:t>
            </a:r>
          </a:p>
          <a:p>
            <a:pPr marL="109728" indent="0">
              <a:buNone/>
            </a:pPr>
            <a:endParaRPr lang="en-US" sz="1900" dirty="0"/>
          </a:p>
          <a:p>
            <a:pPr marL="109728" indent="0">
              <a:buNone/>
            </a:pPr>
            <a:endParaRPr lang="en-US" sz="1900" dirty="0"/>
          </a:p>
          <a:p>
            <a:r>
              <a:rPr lang="en-US" dirty="0" smtClean="0"/>
              <a:t>TAM for WIMD</a:t>
            </a:r>
          </a:p>
          <a:p>
            <a:pPr marL="109728" indent="0">
              <a:buNone/>
            </a:pPr>
            <a:r>
              <a:rPr lang="en-US" dirty="0"/>
              <a:t>	</a:t>
            </a:r>
            <a:r>
              <a:rPr lang="en-GB" sz="1900" dirty="0" smtClean="0"/>
              <a:t>According </a:t>
            </a:r>
            <a:r>
              <a:rPr lang="en-GB" sz="1900" dirty="0"/>
              <a:t>to this TAM model for wireless internet, individual differences, technology complexity, facilitating conditions, social influences and wireless trust environment determines the user perceived short and long term usefulness and the ease of using WIMD. That in turn determines the user intention and the willingness to adopt WIMD</a:t>
            </a:r>
            <a:endParaRPr lang="en-US" sz="1900" dirty="0" smtClean="0"/>
          </a:p>
          <a:p>
            <a:pPr marL="109728" indent="0">
              <a:buNone/>
            </a:pPr>
            <a:r>
              <a:rPr lang="en-US" sz="1900" dirty="0"/>
              <a:t>	</a:t>
            </a:r>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226340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9050" y="1481138"/>
            <a:ext cx="7005899" cy="4525962"/>
          </a:xfrm>
          <a:prstGeom prst="rect">
            <a:avLst/>
          </a:prstGeom>
          <a:noFill/>
          <a:ln>
            <a:noFill/>
          </a:ln>
        </p:spPr>
      </p:pic>
      <p:sp>
        <p:nvSpPr>
          <p:cNvPr id="6" name="TextBox 5"/>
          <p:cNvSpPr txBox="1"/>
          <p:nvPr/>
        </p:nvSpPr>
        <p:spPr>
          <a:xfrm>
            <a:off x="4427985" y="6021288"/>
            <a:ext cx="4411216" cy="830997"/>
          </a:xfrm>
          <a:prstGeom prst="rect">
            <a:avLst/>
          </a:prstGeom>
          <a:noFill/>
        </p:spPr>
        <p:txBody>
          <a:bodyPr wrap="square" rtlCol="0">
            <a:spAutoFit/>
          </a:bodyPr>
          <a:lstStyle/>
          <a:p>
            <a:r>
              <a:rPr lang="en-US" sz="1200" i="1" dirty="0"/>
              <a:t>Technology acceptance model for wireless Internet by June Lu' Chun-Sheng Yu; Chang Liu; James E Yao Internet Research; 2003; 13, 3; ABI/INFORM Global Page. 206</a:t>
            </a:r>
            <a:endParaRPr lang="en-US" sz="1200" dirty="0"/>
          </a:p>
        </p:txBody>
      </p:sp>
    </p:spTree>
    <p:extLst>
      <p:ext uri="{BB962C8B-B14F-4D97-AF65-F5344CB8AC3E}">
        <p14:creationId xmlns:p14="http://schemas.microsoft.com/office/powerpoint/2010/main" val="52685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14860828"/>
              </p:ext>
            </p:extLst>
          </p:nvPr>
        </p:nvGraphicFramePr>
        <p:xfrm>
          <a:off x="755576" y="2132856"/>
          <a:ext cx="7344816" cy="2520282"/>
        </p:xfrm>
        <a:graphic>
          <a:graphicData uri="http://schemas.openxmlformats.org/drawingml/2006/table">
            <a:tbl>
              <a:tblPr firstRow="1" firstCol="1" bandRow="1">
                <a:tableStyleId>{5C22544A-7EE6-4342-B048-85BDC9FD1C3A}</a:tableStyleId>
              </a:tblPr>
              <a:tblGrid>
                <a:gridCol w="1836204"/>
                <a:gridCol w="1836204"/>
                <a:gridCol w="1836204"/>
                <a:gridCol w="1836204"/>
              </a:tblGrid>
              <a:tr h="420047">
                <a:tc rowSpan="2">
                  <a:txBody>
                    <a:bodyPr/>
                    <a:lstStyle/>
                    <a:p>
                      <a:pPr algn="ctr">
                        <a:lnSpc>
                          <a:spcPct val="115000"/>
                        </a:lnSpc>
                        <a:spcAft>
                          <a:spcPts val="0"/>
                        </a:spcAft>
                      </a:pPr>
                      <a:r>
                        <a:rPr lang="en-US" sz="1100" dirty="0">
                          <a:effectLst/>
                        </a:rPr>
                        <a:t>Country</a:t>
                      </a:r>
                      <a:endParaRPr lang="en-US" sz="1100" dirty="0">
                        <a:effectLst/>
                        <a:latin typeface="Calibri"/>
                        <a:ea typeface="Calibri"/>
                        <a:cs typeface="Times New Roman"/>
                      </a:endParaRPr>
                    </a:p>
                  </a:txBody>
                  <a:tcPr marL="68580" marR="68580" marT="0" marB="0"/>
                </a:tc>
                <a:tc gridSpan="2">
                  <a:txBody>
                    <a:bodyPr/>
                    <a:lstStyle/>
                    <a:p>
                      <a:pPr>
                        <a:lnSpc>
                          <a:spcPct val="115000"/>
                        </a:lnSpc>
                        <a:spcAft>
                          <a:spcPts val="0"/>
                        </a:spcAft>
                      </a:pPr>
                      <a:r>
                        <a:rPr lang="en-US" sz="1100">
                          <a:effectLst/>
                        </a:rPr>
                        <a:t>Percentage of Consumers Using in</a:t>
                      </a:r>
                      <a:endParaRPr lang="en-US" sz="1100">
                        <a:effectLst/>
                        <a:latin typeface="Calibri"/>
                        <a:ea typeface="Calibri"/>
                        <a:cs typeface="Times New Roman"/>
                      </a:endParaRPr>
                    </a:p>
                  </a:txBody>
                  <a:tcPr marL="68580" marR="68580" marT="0" marB="0"/>
                </a:tc>
                <a:tc hMerge="1">
                  <a:txBody>
                    <a:bodyPr/>
                    <a:lstStyle/>
                    <a:p>
                      <a:endParaRPr lang="en-US"/>
                    </a:p>
                  </a:txBody>
                  <a:tcPr/>
                </a:tc>
                <a:tc rowSpan="2">
                  <a:txBody>
                    <a:bodyPr/>
                    <a:lstStyle/>
                    <a:p>
                      <a:pPr algn="ctr">
                        <a:lnSpc>
                          <a:spcPct val="115000"/>
                        </a:lnSpc>
                        <a:spcAft>
                          <a:spcPts val="0"/>
                        </a:spcAft>
                      </a:pPr>
                      <a:r>
                        <a:rPr lang="en-US" sz="1100">
                          <a:effectLst/>
                        </a:rPr>
                        <a:t>Increase</a:t>
                      </a:r>
                      <a:endParaRPr lang="en-US" sz="1100">
                        <a:effectLst/>
                        <a:latin typeface="Calibri"/>
                        <a:ea typeface="Calibri"/>
                        <a:cs typeface="Times New Roman"/>
                      </a:endParaRPr>
                    </a:p>
                  </a:txBody>
                  <a:tcPr marL="68580" marR="68580" marT="0" marB="0"/>
                </a:tc>
              </a:tr>
              <a:tr h="420047">
                <a:tc vMerge="1">
                  <a:txBody>
                    <a:bodyPr/>
                    <a:lstStyle/>
                    <a:p>
                      <a:endParaRPr lang="en-US"/>
                    </a:p>
                  </a:txBody>
                  <a:tcPr/>
                </a:tc>
                <a:tc>
                  <a:txBody>
                    <a:bodyPr/>
                    <a:lstStyle/>
                    <a:p>
                      <a:pPr>
                        <a:lnSpc>
                          <a:spcPct val="115000"/>
                        </a:lnSpc>
                        <a:spcAft>
                          <a:spcPts val="0"/>
                        </a:spcAft>
                      </a:pPr>
                      <a:r>
                        <a:rPr lang="en-US" sz="1100">
                          <a:effectLst/>
                        </a:rPr>
                        <a:t>2010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2011</a:t>
                      </a:r>
                      <a:endParaRPr lang="en-US" sz="1100">
                        <a:effectLst/>
                        <a:latin typeface="Calibri"/>
                        <a:ea typeface="Calibri"/>
                        <a:cs typeface="Times New Roman"/>
                      </a:endParaRPr>
                    </a:p>
                  </a:txBody>
                  <a:tcPr marL="68580" marR="68580" marT="0" marB="0"/>
                </a:tc>
                <a:tc vMerge="1">
                  <a:txBody>
                    <a:bodyPr/>
                    <a:lstStyle/>
                    <a:p>
                      <a:endParaRPr lang="en-US"/>
                    </a:p>
                  </a:txBody>
                  <a:tcPr/>
                </a:tc>
              </a:tr>
              <a:tr h="420047">
                <a:tc>
                  <a:txBody>
                    <a:bodyPr/>
                    <a:lstStyle/>
                    <a:p>
                      <a:pPr>
                        <a:lnSpc>
                          <a:spcPct val="115000"/>
                        </a:lnSpc>
                        <a:spcAft>
                          <a:spcPts val="0"/>
                        </a:spcAft>
                      </a:pPr>
                      <a:r>
                        <a:rPr lang="en-US" sz="1100">
                          <a:effectLst/>
                        </a:rPr>
                        <a:t>China</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10 %</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25 %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150 %</a:t>
                      </a:r>
                      <a:endParaRPr lang="en-US" sz="1100">
                        <a:effectLst/>
                        <a:latin typeface="Calibri"/>
                        <a:ea typeface="Calibri"/>
                        <a:cs typeface="Times New Roman"/>
                      </a:endParaRPr>
                    </a:p>
                  </a:txBody>
                  <a:tcPr marL="68580" marR="68580" marT="0" marB="0"/>
                </a:tc>
              </a:tr>
              <a:tr h="420047">
                <a:tc>
                  <a:txBody>
                    <a:bodyPr/>
                    <a:lstStyle/>
                    <a:p>
                      <a:pPr>
                        <a:lnSpc>
                          <a:spcPct val="115000"/>
                        </a:lnSpc>
                        <a:spcAft>
                          <a:spcPts val="0"/>
                        </a:spcAft>
                      </a:pPr>
                      <a:r>
                        <a:rPr lang="en-US" sz="1100">
                          <a:effectLst/>
                        </a:rPr>
                        <a:t>Brazil</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10 %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21 %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110 %</a:t>
                      </a:r>
                      <a:endParaRPr lang="en-US" sz="1100">
                        <a:effectLst/>
                        <a:latin typeface="Calibri"/>
                        <a:ea typeface="Calibri"/>
                        <a:cs typeface="Times New Roman"/>
                      </a:endParaRPr>
                    </a:p>
                  </a:txBody>
                  <a:tcPr marL="68580" marR="68580" marT="0" marB="0"/>
                </a:tc>
              </a:tr>
              <a:tr h="420047">
                <a:tc>
                  <a:txBody>
                    <a:bodyPr/>
                    <a:lstStyle/>
                    <a:p>
                      <a:pPr>
                        <a:lnSpc>
                          <a:spcPct val="115000"/>
                        </a:lnSpc>
                        <a:spcAft>
                          <a:spcPts val="0"/>
                        </a:spcAft>
                      </a:pPr>
                      <a:r>
                        <a:rPr lang="en-US" sz="1100">
                          <a:effectLst/>
                        </a:rPr>
                        <a:t>Kenya</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6 %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18 %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200 %</a:t>
                      </a:r>
                      <a:endParaRPr lang="en-US" sz="1100">
                        <a:effectLst/>
                        <a:latin typeface="Calibri"/>
                        <a:ea typeface="Calibri"/>
                        <a:cs typeface="Times New Roman"/>
                      </a:endParaRPr>
                    </a:p>
                  </a:txBody>
                  <a:tcPr marL="68580" marR="68580" marT="0" marB="0"/>
                </a:tc>
              </a:tr>
              <a:tr h="420047">
                <a:tc>
                  <a:txBody>
                    <a:bodyPr/>
                    <a:lstStyle/>
                    <a:p>
                      <a:pPr>
                        <a:lnSpc>
                          <a:spcPct val="115000"/>
                        </a:lnSpc>
                        <a:spcAft>
                          <a:spcPts val="0"/>
                        </a:spcAft>
                      </a:pPr>
                      <a:r>
                        <a:rPr lang="en-US" sz="1100">
                          <a:effectLst/>
                        </a:rPr>
                        <a:t>USA</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11 %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a:effectLst/>
                        </a:rPr>
                        <a:t>22 %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a:effectLst/>
                        </a:rPr>
                        <a:t>100 %</a:t>
                      </a:r>
                      <a:endParaRPr lang="en-US" sz="1100" dirty="0">
                        <a:effectLst/>
                        <a:latin typeface="Calibri"/>
                        <a:ea typeface="Calibri"/>
                        <a:cs typeface="Times New Roman"/>
                      </a:endParaRPr>
                    </a:p>
                  </a:txBody>
                  <a:tcPr marL="68580" marR="68580" marT="0" marB="0"/>
                </a:tc>
              </a:tr>
            </a:tbl>
          </a:graphicData>
        </a:graphic>
      </p:graphicFrame>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
        <p:nvSpPr>
          <p:cNvPr id="6" name="TextBox 5"/>
          <p:cNvSpPr txBox="1"/>
          <p:nvPr/>
        </p:nvSpPr>
        <p:spPr>
          <a:xfrm>
            <a:off x="3347864" y="4869160"/>
            <a:ext cx="5616624" cy="1015663"/>
          </a:xfrm>
          <a:prstGeom prst="rect">
            <a:avLst/>
          </a:prstGeom>
          <a:noFill/>
        </p:spPr>
        <p:txBody>
          <a:bodyPr wrap="square" rtlCol="0">
            <a:spAutoFit/>
          </a:bodyPr>
          <a:lstStyle/>
          <a:p>
            <a:r>
              <a:rPr lang="en-US" sz="1200" i="1" dirty="0"/>
              <a:t>Factors Affecting Jordanian Consumers’ Adoption of Mobile Banking Services</a:t>
            </a:r>
            <a:endParaRPr lang="en-US" sz="1200" dirty="0"/>
          </a:p>
          <a:p>
            <a:r>
              <a:rPr lang="en-US" sz="1200" i="1" dirty="0"/>
              <a:t>International Journal of Business and social science by Dr. </a:t>
            </a:r>
            <a:r>
              <a:rPr lang="en-US" sz="1200" i="1" dirty="0" err="1"/>
              <a:t>Hamza</a:t>
            </a:r>
            <a:r>
              <a:rPr lang="en-US" sz="1200" i="1" dirty="0"/>
              <a:t> </a:t>
            </a:r>
            <a:r>
              <a:rPr lang="en-US" sz="1200" i="1" dirty="0" err="1"/>
              <a:t>Salim</a:t>
            </a:r>
            <a:r>
              <a:rPr lang="en-US" sz="1200" i="1" dirty="0"/>
              <a:t> </a:t>
            </a:r>
            <a:r>
              <a:rPr lang="en-US" sz="1200" i="1" dirty="0" err="1"/>
              <a:t>Khraim</a:t>
            </a:r>
            <a:r>
              <a:rPr lang="en-US" sz="1200" i="1" dirty="0"/>
              <a:t>, Dr. </a:t>
            </a:r>
            <a:r>
              <a:rPr lang="en-US" sz="1200" i="1" dirty="0" err="1"/>
              <a:t>Younes</a:t>
            </a:r>
            <a:r>
              <a:rPr lang="en-US" sz="1200" i="1" dirty="0"/>
              <a:t> </a:t>
            </a:r>
            <a:r>
              <a:rPr lang="en-US" sz="1200" i="1" dirty="0" err="1"/>
              <a:t>Ellyan</a:t>
            </a:r>
            <a:r>
              <a:rPr lang="en-US" sz="1200" i="1" dirty="0"/>
              <a:t> and </a:t>
            </a:r>
            <a:r>
              <a:rPr lang="en-US" sz="1200" i="1" dirty="0" err="1"/>
              <a:t>Dr</a:t>
            </a:r>
            <a:r>
              <a:rPr lang="en-US" sz="1200" i="1" dirty="0"/>
              <a:t> </a:t>
            </a:r>
            <a:r>
              <a:rPr lang="en-US" sz="1200" i="1" dirty="0" err="1"/>
              <a:t>Aymen</a:t>
            </a:r>
            <a:r>
              <a:rPr lang="en-US" sz="1200" i="1" dirty="0"/>
              <a:t> </a:t>
            </a:r>
            <a:r>
              <a:rPr lang="en-US" sz="1200" i="1" dirty="0" err="1"/>
              <a:t>Salim</a:t>
            </a:r>
            <a:r>
              <a:rPr lang="en-US" sz="1200" i="1" dirty="0"/>
              <a:t> </a:t>
            </a:r>
            <a:r>
              <a:rPr lang="en-US" sz="1200" i="1" dirty="0" err="1"/>
              <a:t>Khraim</a:t>
            </a:r>
            <a:r>
              <a:rPr lang="en-US" sz="1200" i="1" dirty="0"/>
              <a:t> Volume No. 2 No. 20 November 2011</a:t>
            </a:r>
            <a:endParaRPr lang="en-US" sz="1200" dirty="0"/>
          </a:p>
        </p:txBody>
      </p:sp>
    </p:spTree>
    <p:extLst>
      <p:ext uri="{BB962C8B-B14F-4D97-AF65-F5344CB8AC3E}">
        <p14:creationId xmlns:p14="http://schemas.microsoft.com/office/powerpoint/2010/main" val="3518199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Predictors of Intention to Use Internet Banking</a:t>
            </a:r>
          </a:p>
          <a:p>
            <a:pPr marL="109728" indent="0">
              <a:buNone/>
            </a:pPr>
            <a:endParaRPr lang="en-US" dirty="0" smtClean="0"/>
          </a:p>
          <a:p>
            <a:r>
              <a:rPr lang="en-US" dirty="0" smtClean="0"/>
              <a:t>1.Trust</a:t>
            </a:r>
          </a:p>
          <a:p>
            <a:pPr marL="109728" indent="0">
              <a:buNone/>
            </a:pPr>
            <a:endParaRPr lang="en-US" dirty="0" smtClean="0"/>
          </a:p>
          <a:p>
            <a:r>
              <a:rPr lang="en-US" dirty="0" smtClean="0"/>
              <a:t>2. Compatibility</a:t>
            </a:r>
          </a:p>
          <a:p>
            <a:pPr marL="109728" indent="0">
              <a:buNone/>
            </a:pPr>
            <a:endParaRPr lang="en-US" dirty="0" smtClean="0"/>
          </a:p>
          <a:p>
            <a:r>
              <a:rPr lang="en-US" dirty="0" smtClean="0"/>
              <a:t>3. Ease of Use</a:t>
            </a:r>
            <a:endParaRPr lang="en-US"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Tree>
    <p:extLst>
      <p:ext uri="{BB962C8B-B14F-4D97-AF65-F5344CB8AC3E}">
        <p14:creationId xmlns:p14="http://schemas.microsoft.com/office/powerpoint/2010/main" val="302423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Critical Success Factors of Mobile Banking Adoption</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20888"/>
            <a:ext cx="5472608" cy="3600400"/>
          </a:xfrm>
          <a:prstGeom prst="rect">
            <a:avLst/>
          </a:prstGeom>
          <a:noFill/>
          <a:ln>
            <a:noFill/>
          </a:ln>
        </p:spPr>
      </p:pic>
      <p:sp>
        <p:nvSpPr>
          <p:cNvPr id="5"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BARRIERS TO MOBILE INTERNET BANKING SERVICES ADOPTION</a:t>
            </a:r>
            <a:endParaRPr lang="en-US" sz="2000" dirty="0"/>
          </a:p>
        </p:txBody>
      </p:sp>
      <p:sp>
        <p:nvSpPr>
          <p:cNvPr id="6" name="TextBox 5"/>
          <p:cNvSpPr txBox="1"/>
          <p:nvPr/>
        </p:nvSpPr>
        <p:spPr>
          <a:xfrm>
            <a:off x="4211960" y="5589240"/>
            <a:ext cx="4627240" cy="1200329"/>
          </a:xfrm>
          <a:prstGeom prst="rect">
            <a:avLst/>
          </a:prstGeom>
          <a:noFill/>
        </p:spPr>
        <p:txBody>
          <a:bodyPr wrap="square" rtlCol="0">
            <a:spAutoFit/>
          </a:bodyPr>
          <a:lstStyle/>
          <a:p>
            <a:r>
              <a:rPr lang="en-US" sz="1200" i="1" dirty="0"/>
              <a:t>Determining the critical Success factors of Mobile Banking Adoption in Malaysia by </a:t>
            </a:r>
            <a:r>
              <a:rPr lang="en-US" sz="1200" i="1" dirty="0" err="1"/>
              <a:t>Norzaidi</a:t>
            </a:r>
            <a:r>
              <a:rPr lang="en-US" sz="1200" i="1" dirty="0"/>
              <a:t> </a:t>
            </a:r>
            <a:r>
              <a:rPr lang="en-US" sz="1200" i="1" dirty="0" err="1"/>
              <a:t>Mohd</a:t>
            </a:r>
            <a:r>
              <a:rPr lang="en-US" sz="1200" i="1" dirty="0"/>
              <a:t> </a:t>
            </a:r>
            <a:r>
              <a:rPr lang="en-US" sz="1200" i="1" dirty="0" err="1"/>
              <a:t>Daud</a:t>
            </a:r>
            <a:r>
              <a:rPr lang="en-US" sz="1200" i="1" dirty="0"/>
              <a:t>, </a:t>
            </a:r>
            <a:r>
              <a:rPr lang="en-US" sz="1200" i="1" dirty="0" err="1"/>
              <a:t>Noorly</a:t>
            </a:r>
            <a:r>
              <a:rPr lang="en-US" sz="1200" i="1" dirty="0"/>
              <a:t> </a:t>
            </a:r>
            <a:r>
              <a:rPr lang="en-US" sz="1200" i="1" dirty="0" err="1"/>
              <a:t>Ezalin</a:t>
            </a:r>
            <a:r>
              <a:rPr lang="en-US" sz="1200" i="1" dirty="0"/>
              <a:t> </a:t>
            </a:r>
            <a:r>
              <a:rPr lang="en-US" sz="1200" i="1" dirty="0" err="1"/>
              <a:t>Mohd</a:t>
            </a:r>
            <a:r>
              <a:rPr lang="en-US" sz="1200" i="1" dirty="0"/>
              <a:t> </a:t>
            </a:r>
            <a:r>
              <a:rPr lang="en-US" sz="1200" i="1" dirty="0" err="1"/>
              <a:t>Kassim</a:t>
            </a:r>
            <a:r>
              <a:rPr lang="en-US" sz="1200" i="1" dirty="0"/>
              <a:t>, Wan Seri </a:t>
            </a:r>
            <a:r>
              <a:rPr lang="en-US" sz="1200" i="1" dirty="0" err="1"/>
              <a:t>Rahayu</a:t>
            </a:r>
            <a:r>
              <a:rPr lang="en-US" sz="1200" i="1" dirty="0"/>
              <a:t> Wan </a:t>
            </a:r>
            <a:r>
              <a:rPr lang="en-US" sz="1200" i="1" dirty="0" err="1"/>
              <a:t>Mohd</a:t>
            </a:r>
            <a:r>
              <a:rPr lang="en-US" sz="1200" i="1" dirty="0"/>
              <a:t> Said, Mona Maria </a:t>
            </a:r>
            <a:r>
              <a:rPr lang="en-US" sz="1200" i="1" dirty="0" err="1"/>
              <a:t>Mohd</a:t>
            </a:r>
            <a:r>
              <a:rPr lang="en-US" sz="1200" i="1" dirty="0"/>
              <a:t> Noor</a:t>
            </a:r>
            <a:endParaRPr lang="en-US" sz="1200" dirty="0"/>
          </a:p>
          <a:p>
            <a:r>
              <a:rPr lang="en-US" sz="1200" i="1" dirty="0"/>
              <a:t>Australian Journal of Basic and Applied Sciences, 5(9) 252-265, 2011</a:t>
            </a:r>
            <a:endParaRPr lang="en-US" sz="1200" dirty="0"/>
          </a:p>
        </p:txBody>
      </p:sp>
    </p:spTree>
    <p:extLst>
      <p:ext uri="{BB962C8B-B14F-4D97-AF65-F5344CB8AC3E}">
        <p14:creationId xmlns:p14="http://schemas.microsoft.com/office/powerpoint/2010/main" val="192149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233</TotalTime>
  <Words>700</Words>
  <Application>Microsoft Office PowerPoint</Application>
  <PresentationFormat>On-screen Show (4:3)</PresentationFormat>
  <Paragraphs>143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BARRIERS TO MOBILE INTERNET BANKING SERVICE ADOPTION:  AN EMPIRICAL STUDY IN KLANG VALLEY OF MALAYSIA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MOBILE INTERNET BANKING SERVICE ADOPTION:  AN EMPIRICAL STUDY IN THE KLANG VALLEY OF MALAYSIS</dc:title>
  <dc:creator>Abubakar Anwar</dc:creator>
  <cp:lastModifiedBy>Abubakar Anwar</cp:lastModifiedBy>
  <cp:revision>38</cp:revision>
  <dcterms:created xsi:type="dcterms:W3CDTF">2012-06-15T23:23:35Z</dcterms:created>
  <dcterms:modified xsi:type="dcterms:W3CDTF">2012-06-17T01:10:54Z</dcterms:modified>
</cp:coreProperties>
</file>