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72" r:id="rId7"/>
    <p:sldId id="262" r:id="rId8"/>
    <p:sldId id="268" r:id="rId9"/>
    <p:sldId id="263" r:id="rId10"/>
    <p:sldId id="266" r:id="rId11"/>
    <p:sldId id="274" r:id="rId12"/>
    <p:sldId id="275" r:id="rId13"/>
    <p:sldId id="270" r:id="rId14"/>
    <p:sldId id="276" r:id="rId15"/>
    <p:sldId id="261" r:id="rId16"/>
    <p:sldId id="27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initials="M" lastIdx="2" clrIdx="0">
    <p:extLst>
      <p:ext uri="{19B8F6BF-5375-455C-9EA6-DF929625EA0E}">
        <p15:presenceInfo xmlns:p15="http://schemas.microsoft.com/office/powerpoint/2012/main" xmlns="" userId="Ma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4660"/>
  </p:normalViewPr>
  <p:slideViewPr>
    <p:cSldViewPr snapToGrid="0">
      <p:cViewPr varScale="1">
        <p:scale>
          <a:sx n="70" d="100"/>
          <a:sy n="70" d="100"/>
        </p:scale>
        <p:origin x="-7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CEB4B1-A291-491D-93B8-4D3381A11FD2}" type="datetimeFigureOut">
              <a:rPr lang="en-US" smtClean="0"/>
              <a:pPr/>
              <a:t>1/9/2014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749B6-A5BC-45D1-980B-C0AB548B3A0C}" type="slidenum">
              <a:rPr lang="en-US" smtClean="0"/>
              <a:pPr/>
              <a:t>‹#›</a:t>
            </a:fld>
            <a:endParaRPr lang="en-US"/>
          </a:p>
        </p:txBody>
      </p:sp>
    </p:spTree>
    <p:extLst>
      <p:ext uri="{BB962C8B-B14F-4D97-AF65-F5344CB8AC3E}">
        <p14:creationId xmlns:p14="http://schemas.microsoft.com/office/powerpoint/2010/main" val="89205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749B6-A5BC-45D1-980B-C0AB548B3A0C}" type="slidenum">
              <a:rPr lang="en-US" smtClean="0"/>
              <a:pPr/>
              <a:t>4</a:t>
            </a:fld>
            <a:endParaRPr lang="en-US"/>
          </a:p>
        </p:txBody>
      </p:sp>
    </p:spTree>
    <p:extLst>
      <p:ext uri="{BB962C8B-B14F-4D97-AF65-F5344CB8AC3E}">
        <p14:creationId xmlns:p14="http://schemas.microsoft.com/office/powerpoint/2010/main" val="320362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B749B6-A5BC-45D1-980B-C0AB548B3A0C}" type="slidenum">
              <a:rPr lang="en-US" smtClean="0"/>
              <a:pPr/>
              <a:t>12</a:t>
            </a:fld>
            <a:endParaRPr lang="en-US"/>
          </a:p>
        </p:txBody>
      </p:sp>
    </p:spTree>
    <p:extLst>
      <p:ext uri="{BB962C8B-B14F-4D97-AF65-F5344CB8AC3E}">
        <p14:creationId xmlns:p14="http://schemas.microsoft.com/office/powerpoint/2010/main" val="56441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1/9/2014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1/9/2014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463" y="1028700"/>
            <a:ext cx="12087226" cy="3243263"/>
          </a:xfrm>
        </p:spPr>
        <p:txBody>
          <a:bodyPr>
            <a:normAutofit/>
          </a:bodyPr>
          <a:lstStyle/>
          <a:p>
            <a:r>
              <a:rPr lang="en-US" sz="6000" dirty="0">
                <a:solidFill>
                  <a:schemeClr val="tx1">
                    <a:lumMod val="75000"/>
                    <a:lumOff val="25000"/>
                  </a:schemeClr>
                </a:solidFill>
              </a:rPr>
              <a:t>FFIEC </a:t>
            </a:r>
            <a:r>
              <a:rPr lang="en-US" sz="6000" dirty="0" smtClean="0">
                <a:solidFill>
                  <a:schemeClr val="tx1">
                    <a:lumMod val="75000"/>
                    <a:lumOff val="25000"/>
                  </a:schemeClr>
                </a:solidFill>
              </a:rPr>
              <a:t>Customer Authentication Guidance: Authentication in </a:t>
            </a:r>
            <a:r>
              <a:rPr lang="en-US" sz="6000" dirty="0">
                <a:solidFill>
                  <a:schemeClr val="tx1">
                    <a:lumMod val="75000"/>
                    <a:lumOff val="25000"/>
                  </a:schemeClr>
                </a:solidFill>
              </a:rPr>
              <a:t>an Internet Banking Environment  </a:t>
            </a:r>
          </a:p>
        </p:txBody>
      </p:sp>
    </p:spTree>
    <p:extLst>
      <p:ext uri="{BB962C8B-B14F-4D97-AF65-F5344CB8AC3E}">
        <p14:creationId xmlns:p14="http://schemas.microsoft.com/office/powerpoint/2010/main" val="1569453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Multi-Factor Authentication Examples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969469244"/>
              </p:ext>
            </p:extLst>
          </p:nvPr>
        </p:nvGraphicFramePr>
        <p:xfrm>
          <a:off x="1977728" y="1845549"/>
          <a:ext cx="8296870" cy="4024154"/>
        </p:xfrm>
        <a:graphic>
          <a:graphicData uri="http://schemas.openxmlformats.org/drawingml/2006/table">
            <a:tbl>
              <a:tblPr/>
              <a:tblGrid>
                <a:gridCol w="2738685"/>
                <a:gridCol w="1544439"/>
                <a:gridCol w="4013746"/>
              </a:tblGrid>
              <a:tr h="862012">
                <a:tc>
                  <a:txBody>
                    <a:bodyPr/>
                    <a:lstStyle/>
                    <a:p>
                      <a:pPr algn="ctr"/>
                      <a:r>
                        <a:rPr lang="en-US" sz="1700" b="1" dirty="0">
                          <a:effectLst/>
                          <a:latin typeface="Calibri" panose="020F0502020204030204" pitchFamily="34" charset="0"/>
                        </a:rPr>
                        <a:t>Authentication Requirements</a:t>
                      </a:r>
                      <a:endParaRPr lang="en-US" sz="1700" b="1"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dirty="0">
                          <a:effectLst/>
                          <a:latin typeface="Calibri" panose="020F0502020204030204" pitchFamily="34" charset="0"/>
                        </a:rPr>
                        <a:t>Considered Multi Factor Authentication</a:t>
                      </a:r>
                      <a:endParaRPr lang="en-US" sz="1700" b="1"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dirty="0">
                          <a:effectLst/>
                          <a:latin typeface="Calibri" panose="020F0502020204030204" pitchFamily="34" charset="0"/>
                        </a:rPr>
                        <a:t>Explanation</a:t>
                      </a:r>
                      <a:endParaRPr lang="en-US" sz="1700" b="1"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9157">
                <a:tc>
                  <a:txBody>
                    <a:bodyPr/>
                    <a:lstStyle/>
                    <a:p>
                      <a:pPr algn="ctr"/>
                      <a:r>
                        <a:rPr lang="en-US" sz="1700" dirty="0">
                          <a:effectLst/>
                          <a:latin typeface="Calibri" panose="020F0502020204030204" pitchFamily="34" charset="0"/>
                        </a:rPr>
                        <a:t>User ID and </a:t>
                      </a:r>
                      <a:r>
                        <a:rPr lang="en-US" sz="1700" dirty="0" smtClean="0">
                          <a:effectLst/>
                          <a:latin typeface="Calibri" panose="020F0502020204030204" pitchFamily="34" charset="0"/>
                        </a:rPr>
                        <a:t>password</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a:effectLst/>
                          <a:latin typeface="Calibri" panose="020F0502020204030204" pitchFamily="34" charset="0"/>
                        </a:rPr>
                        <a:t>No</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a:effectLst/>
                          <a:latin typeface="Calibri" panose="020F0502020204030204" pitchFamily="34" charset="0"/>
                        </a:rPr>
                        <a:t>User ID and </a:t>
                      </a:r>
                      <a:r>
                        <a:rPr lang="en-US" sz="1700" dirty="0" smtClean="0">
                          <a:effectLst/>
                          <a:latin typeface="Calibri" panose="020F0502020204030204" pitchFamily="34" charset="0"/>
                        </a:rPr>
                        <a:t>password </a:t>
                      </a:r>
                      <a:r>
                        <a:rPr lang="en-US" sz="1700" dirty="0">
                          <a:effectLst/>
                          <a:latin typeface="Calibri" panose="020F0502020204030204" pitchFamily="34" charset="0"/>
                        </a:rPr>
                        <a:t>are both "knowledge" factors</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50578">
                <a:tc>
                  <a:txBody>
                    <a:bodyPr/>
                    <a:lstStyle/>
                    <a:p>
                      <a:pPr algn="ctr"/>
                      <a:r>
                        <a:rPr lang="en-US" sz="1700" dirty="0">
                          <a:effectLst/>
                          <a:latin typeface="Calibri" panose="020F0502020204030204" pitchFamily="34" charset="0"/>
                        </a:rPr>
                        <a:t>Website login ID/password and user login ID/password</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effectLst/>
                          <a:latin typeface="Calibri" panose="020F0502020204030204" pitchFamily="34" charset="0"/>
                        </a:rPr>
                        <a:t>No</a:t>
                      </a:r>
                      <a:endParaRPr lang="en-US" sz="170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a:effectLst/>
                          <a:latin typeface="Calibri" panose="020F0502020204030204" pitchFamily="34" charset="0"/>
                        </a:rPr>
                        <a:t>"Layers" of the same factor does not constitute multi-factor authentication</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0977">
                <a:tc>
                  <a:txBody>
                    <a:bodyPr/>
                    <a:lstStyle/>
                    <a:p>
                      <a:pPr algn="ctr"/>
                      <a:r>
                        <a:rPr lang="en-US" sz="1700" dirty="0">
                          <a:effectLst/>
                          <a:latin typeface="Calibri" panose="020F0502020204030204" pitchFamily="34" charset="0"/>
                        </a:rPr>
                        <a:t>User ID, </a:t>
                      </a:r>
                      <a:r>
                        <a:rPr lang="en-US" sz="1700" dirty="0" smtClean="0">
                          <a:effectLst/>
                          <a:latin typeface="Calibri" panose="020F0502020204030204" pitchFamily="34" charset="0"/>
                        </a:rPr>
                        <a:t>password </a:t>
                      </a:r>
                      <a:r>
                        <a:rPr lang="en-US" sz="1700" dirty="0">
                          <a:effectLst/>
                          <a:latin typeface="Calibri" panose="020F0502020204030204" pitchFamily="34" charset="0"/>
                        </a:rPr>
                        <a:t>and </a:t>
                      </a:r>
                      <a:r>
                        <a:rPr lang="en-US" sz="1700" dirty="0" smtClean="0">
                          <a:effectLst/>
                          <a:latin typeface="Calibri" panose="020F0502020204030204" pitchFamily="34" charset="0"/>
                        </a:rPr>
                        <a:t>hardware </a:t>
                      </a:r>
                      <a:r>
                        <a:rPr lang="en-US" sz="1700" dirty="0">
                          <a:effectLst/>
                          <a:latin typeface="Calibri" panose="020F0502020204030204" pitchFamily="34" charset="0"/>
                        </a:rPr>
                        <a:t>token generated verification code</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a:effectLst/>
                          <a:latin typeface="Calibri" panose="020F0502020204030204" pitchFamily="34" charset="0"/>
                        </a:rPr>
                        <a:t>Yes</a:t>
                      </a:r>
                      <a:endParaRPr lang="en-US" sz="170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a:effectLst/>
                          <a:latin typeface="Calibri" panose="020F0502020204030204" pitchFamily="34" charset="0"/>
                        </a:rPr>
                        <a:t>Contains "knows" factors (User ID and Password) and "has" factors </a:t>
                      </a:r>
                      <a:r>
                        <a:rPr lang="en-US" sz="1700" dirty="0" smtClean="0">
                          <a:effectLst/>
                          <a:latin typeface="Calibri" panose="020F0502020204030204" pitchFamily="34" charset="0"/>
                        </a:rPr>
                        <a:t>(hardware </a:t>
                      </a:r>
                      <a:r>
                        <a:rPr lang="en-US" sz="1700" dirty="0">
                          <a:effectLst/>
                          <a:latin typeface="Calibri" panose="020F0502020204030204" pitchFamily="34" charset="0"/>
                        </a:rPr>
                        <a:t>token generated code)</a:t>
                      </a:r>
                      <a:endParaRPr lang="en-US" sz="1700" dirty="0">
                        <a:effectLst/>
                        <a:latin typeface="Arial" panose="020B0604020202020204" pitchFamily="34" charset="0"/>
                      </a:endParaRPr>
                    </a:p>
                  </a:txBody>
                  <a:tcPr marL="86201" marR="86201" marT="43101" marB="43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6131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Layered Controls </a:t>
            </a:r>
            <a:endParaRPr lang="en-US" dirty="0"/>
          </a:p>
        </p:txBody>
      </p:sp>
      <p:sp>
        <p:nvSpPr>
          <p:cNvPr id="3" name="Content Placeholder 2"/>
          <p:cNvSpPr>
            <a:spLocks noGrp="1"/>
          </p:cNvSpPr>
          <p:nvPr>
            <p:ph idx="1"/>
          </p:nvPr>
        </p:nvSpPr>
        <p:spPr>
          <a:xfrm>
            <a:off x="1097280" y="1845733"/>
            <a:ext cx="10273726" cy="4658305"/>
          </a:xfrm>
        </p:spPr>
        <p:txBody>
          <a:bodyPr>
            <a:normAutofit fontScale="85000" lnSpcReduction="10000"/>
          </a:bodyPr>
          <a:lstStyle/>
          <a:p>
            <a:pPr marL="0" indent="0">
              <a:buNone/>
            </a:pPr>
            <a:r>
              <a:rPr lang="en-US" dirty="0"/>
              <a:t>Multi-Factor Authentication may not be </a:t>
            </a:r>
            <a:r>
              <a:rPr lang="en-US" dirty="0" smtClean="0"/>
              <a:t>considered a strong enough control by itself for high risk transactions (</a:t>
            </a:r>
            <a:r>
              <a:rPr lang="en-US" dirty="0" err="1" smtClean="0"/>
              <a:t>eg</a:t>
            </a:r>
            <a:r>
              <a:rPr lang="en-US" dirty="0" smtClean="0"/>
              <a:t>. high dollar wire transactions) or practical to implement (</a:t>
            </a:r>
            <a:r>
              <a:rPr lang="en-US" dirty="0" err="1" smtClean="0"/>
              <a:t>eg</a:t>
            </a:r>
            <a:r>
              <a:rPr lang="en-US" dirty="0" smtClean="0"/>
              <a:t>. retail web banking customers).  </a:t>
            </a:r>
            <a:r>
              <a:rPr lang="en-US" dirty="0"/>
              <a:t>As such, </a:t>
            </a:r>
            <a:r>
              <a:rPr lang="en-US" dirty="0" smtClean="0"/>
              <a:t>implementing additional controls is critical to establishing an effective layered control environment.  Examples of layered controls:</a:t>
            </a:r>
          </a:p>
          <a:p>
            <a:pPr marL="0" indent="0">
              <a:buNone/>
            </a:pPr>
            <a:endParaRPr lang="en-US" sz="1200" dirty="0"/>
          </a:p>
          <a:p>
            <a:pPr lvl="1">
              <a:buFont typeface="Arial" panose="020B0604020202020204" pitchFamily="34" charset="0"/>
              <a:buChar char="•"/>
            </a:pPr>
            <a:r>
              <a:rPr lang="en-US" dirty="0" smtClean="0"/>
              <a:t>fraud </a:t>
            </a:r>
            <a:r>
              <a:rPr lang="en-US" dirty="0"/>
              <a:t>detection and monitoring systems that include consideration of customer history and behavior and enable a timely and effective institution response;</a:t>
            </a:r>
          </a:p>
          <a:p>
            <a:pPr lvl="1">
              <a:buFont typeface="Arial" panose="020B0604020202020204" pitchFamily="34" charset="0"/>
              <a:buChar char="•"/>
            </a:pPr>
            <a:r>
              <a:rPr lang="en-US" dirty="0"/>
              <a:t>the use of dual customer authorization through different access devices;</a:t>
            </a:r>
          </a:p>
          <a:p>
            <a:pPr lvl="1">
              <a:buFont typeface="Arial" panose="020B0604020202020204" pitchFamily="34" charset="0"/>
              <a:buChar char="•"/>
            </a:pPr>
            <a:r>
              <a:rPr lang="en-US" dirty="0"/>
              <a:t>the use of out of band verification for transactions;</a:t>
            </a:r>
          </a:p>
          <a:p>
            <a:pPr lvl="1">
              <a:buFont typeface="Arial" panose="020B0604020202020204" pitchFamily="34" charset="0"/>
              <a:buChar char="•"/>
            </a:pPr>
            <a:r>
              <a:rPr lang="en-US" dirty="0"/>
              <a:t>the use of “positive pay,” debit blocks, </a:t>
            </a:r>
            <a:r>
              <a:rPr lang="en-US" dirty="0" smtClean="0"/>
              <a:t>and other </a:t>
            </a:r>
            <a:r>
              <a:rPr lang="en-US" dirty="0"/>
              <a:t>techniques to appropriately limit the transactional use of the account</a:t>
            </a:r>
          </a:p>
          <a:p>
            <a:pPr lvl="1">
              <a:buFont typeface="Arial" panose="020B0604020202020204" pitchFamily="34" charset="0"/>
              <a:buChar char="•"/>
            </a:pPr>
            <a:r>
              <a:rPr lang="en-US" dirty="0"/>
              <a:t>enhanced controls over account activities; such as transaction value thresholds, payment recipients, number of transactions allowed per day, and allowable payment windows (</a:t>
            </a:r>
            <a:r>
              <a:rPr lang="en-US" dirty="0" err="1"/>
              <a:t>e.g.,days</a:t>
            </a:r>
            <a:r>
              <a:rPr lang="en-US" dirty="0"/>
              <a:t> and times);</a:t>
            </a:r>
          </a:p>
          <a:p>
            <a:pPr lvl="1">
              <a:buFont typeface="Arial" panose="020B0604020202020204" pitchFamily="34" charset="0"/>
              <a:buChar char="•"/>
            </a:pPr>
            <a:r>
              <a:rPr lang="en-US" dirty="0"/>
              <a:t>internet protocol (IP) reputation based tools to block connection to banking servers from IP addresses known or suspected to be associated with fraudulent activities;</a:t>
            </a:r>
          </a:p>
          <a:p>
            <a:pPr lvl="1">
              <a:buFont typeface="Arial" panose="020B0604020202020204" pitchFamily="34" charset="0"/>
              <a:buChar char="•"/>
            </a:pPr>
            <a:r>
              <a:rPr lang="en-US" dirty="0"/>
              <a:t>policies and practices for addressing customer devices identified as potentially compromised and customers who may be facilitating fraud;</a:t>
            </a:r>
          </a:p>
          <a:p>
            <a:pPr lvl="1">
              <a:buFont typeface="Arial" panose="020B0604020202020204" pitchFamily="34" charset="0"/>
              <a:buChar char="•"/>
            </a:pPr>
            <a:r>
              <a:rPr lang="en-US" dirty="0"/>
              <a:t>enhanced control over changes to account maintenance activities performed by customers either online or through customer service channels; and</a:t>
            </a:r>
          </a:p>
          <a:p>
            <a:pPr lvl="1">
              <a:buFont typeface="Arial" panose="020B0604020202020204" pitchFamily="34" charset="0"/>
              <a:buChar char="•"/>
            </a:pPr>
            <a:r>
              <a:rPr lang="en-US" dirty="0"/>
              <a:t>enhanced customer education to increase awareness of the fraud risk and effective techniques customers can use to mitigate the risk</a:t>
            </a:r>
            <a:r>
              <a:rPr lang="en-US" dirty="0" smtClean="0"/>
              <a:t>.</a:t>
            </a:r>
            <a:endParaRPr lang="en-US" dirty="0"/>
          </a:p>
        </p:txBody>
      </p:sp>
    </p:spTree>
    <p:extLst>
      <p:ext uri="{BB962C8B-B14F-4D97-AF65-F5344CB8AC3E}">
        <p14:creationId xmlns:p14="http://schemas.microsoft.com/office/powerpoint/2010/main" val="320960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660135" cy="1450757"/>
          </a:xfrm>
        </p:spPr>
        <p:txBody>
          <a:bodyPr/>
          <a:lstStyle/>
          <a:p>
            <a:r>
              <a:rPr lang="en-US" dirty="0"/>
              <a:t>E</a:t>
            </a:r>
            <a:r>
              <a:rPr lang="en-US" dirty="0" smtClean="0"/>
              <a:t>stablishing Effective Layered Controls</a:t>
            </a:r>
            <a:endParaRPr lang="en-US" dirty="0"/>
          </a:p>
        </p:txBody>
      </p:sp>
      <p:sp>
        <p:nvSpPr>
          <p:cNvPr id="3" name="Content Placeholder 2"/>
          <p:cNvSpPr>
            <a:spLocks noGrp="1"/>
          </p:cNvSpPr>
          <p:nvPr>
            <p:ph idx="1"/>
          </p:nvPr>
        </p:nvSpPr>
        <p:spPr>
          <a:xfrm>
            <a:off x="1097279" y="1845734"/>
            <a:ext cx="10357302" cy="4023360"/>
          </a:xfrm>
        </p:spPr>
        <p:txBody>
          <a:bodyPr>
            <a:normAutofit lnSpcReduction="10000"/>
          </a:bodyPr>
          <a:lstStyle/>
          <a:p>
            <a:pPr marL="0" indent="0">
              <a:buNone/>
            </a:pPr>
            <a:r>
              <a:rPr lang="en-US" b="1" dirty="0" smtClean="0"/>
              <a:t>A well designed control framework </a:t>
            </a:r>
            <a:r>
              <a:rPr lang="en-US" b="1" u="sng" dirty="0" smtClean="0"/>
              <a:t>does not </a:t>
            </a:r>
            <a:r>
              <a:rPr lang="en-US" b="1" dirty="0" smtClean="0"/>
              <a:t>always mean that effective controls are in place:</a:t>
            </a:r>
          </a:p>
          <a:p>
            <a:pPr marL="0" indent="0">
              <a:buNone/>
            </a:pPr>
            <a:r>
              <a:rPr lang="en-US" dirty="0" smtClean="0"/>
              <a:t>Effective authentication </a:t>
            </a:r>
            <a:r>
              <a:rPr lang="en-US" dirty="0"/>
              <a:t>should have customer acceptance, reliable </a:t>
            </a:r>
            <a:r>
              <a:rPr lang="en-US" dirty="0" smtClean="0"/>
              <a:t>performance (with formally established policies and procedures), </a:t>
            </a:r>
            <a:r>
              <a:rPr lang="en-US" dirty="0"/>
              <a:t>scalability to accommodate growth, </a:t>
            </a:r>
            <a:r>
              <a:rPr lang="en-US" dirty="0" smtClean="0"/>
              <a:t>interoperability </a:t>
            </a:r>
            <a:r>
              <a:rPr lang="en-US" dirty="0"/>
              <a:t>with existing systems and future </a:t>
            </a:r>
            <a:r>
              <a:rPr lang="en-US" dirty="0" smtClean="0"/>
              <a:t>plan.</a:t>
            </a:r>
            <a:endParaRPr lang="en-US" dirty="0"/>
          </a:p>
          <a:p>
            <a:pPr marL="0" indent="0">
              <a:buNone/>
            </a:pPr>
            <a:r>
              <a:rPr lang="en-US" b="1" dirty="0" smtClean="0"/>
              <a:t>Effective Layered controls must have quality substance, not just the form of a control.</a:t>
            </a:r>
          </a:p>
          <a:p>
            <a:pPr marL="0" indent="0">
              <a:buNone/>
            </a:pPr>
            <a:r>
              <a:rPr lang="en-US" dirty="0" smtClean="0"/>
              <a:t>Challenge questions that are overused, or publically obtainable knowledge are not considered effective (</a:t>
            </a:r>
            <a:r>
              <a:rPr lang="en-US" dirty="0" err="1" smtClean="0"/>
              <a:t>eg</a:t>
            </a:r>
            <a:r>
              <a:rPr lang="en-US" dirty="0" smtClean="0"/>
              <a:t>. </a:t>
            </a:r>
            <a:r>
              <a:rPr lang="en-US" dirty="0"/>
              <a:t>mother’s maiden name, high school the customer graduated from, year of graduation from </a:t>
            </a:r>
            <a:r>
              <a:rPr lang="en-US" dirty="0" smtClean="0"/>
              <a:t>college, </a:t>
            </a:r>
            <a:r>
              <a:rPr lang="en-US" dirty="0" err="1" smtClean="0"/>
              <a:t>etc</a:t>
            </a:r>
            <a:r>
              <a:rPr lang="en-US" dirty="0" smtClean="0"/>
              <a:t>).  Utilization of sophisticated “out-of-wallet” questions along with “red herring” questions is considered effective.</a:t>
            </a:r>
            <a:endParaRPr lang="en-US" dirty="0"/>
          </a:p>
          <a:p>
            <a:pPr marL="0" indent="0">
              <a:buNone/>
            </a:pPr>
            <a:r>
              <a:rPr lang="en-US" dirty="0" smtClean="0"/>
              <a:t>Simple device identification (cookie based) and </a:t>
            </a:r>
            <a:r>
              <a:rPr lang="en-US" dirty="0" err="1" smtClean="0"/>
              <a:t>geolocation</a:t>
            </a:r>
            <a:r>
              <a:rPr lang="en-US" dirty="0" smtClean="0"/>
              <a:t> can be circumvented through the use of copying cookie files and proxies.  Use of “one time” cookies and more complex digital fingerprints are considered to be effective tools.</a:t>
            </a:r>
            <a:endParaRPr lang="en-US" dirty="0"/>
          </a:p>
        </p:txBody>
      </p:sp>
    </p:spTree>
    <p:extLst>
      <p:ext uri="{BB962C8B-B14F-4D97-AF65-F5344CB8AC3E}">
        <p14:creationId xmlns:p14="http://schemas.microsoft.com/office/powerpoint/2010/main" val="3814175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sp>
        <p:nvSpPr>
          <p:cNvPr id="3" name="Content Placeholder 2"/>
          <p:cNvSpPr>
            <a:spLocks noGrp="1"/>
          </p:cNvSpPr>
          <p:nvPr>
            <p:ph idx="1"/>
          </p:nvPr>
        </p:nvSpPr>
        <p:spPr/>
        <p:txBody>
          <a:bodyPr>
            <a:normAutofit fontScale="92500" lnSpcReduction="20000"/>
          </a:bodyPr>
          <a:lstStyle/>
          <a:p>
            <a:pPr marL="511175" indent="-285750">
              <a:buFont typeface="Arial" panose="020B0604020202020204" pitchFamily="34" charset="0"/>
              <a:buChar char="•"/>
            </a:pPr>
            <a:r>
              <a:rPr lang="en-US" dirty="0" smtClean="0"/>
              <a:t>Should be executed at least every twelve </a:t>
            </a:r>
            <a:r>
              <a:rPr lang="en-US" dirty="0"/>
              <a:t>months and prior to implementing new electronic </a:t>
            </a:r>
            <a:r>
              <a:rPr lang="en-US" dirty="0" smtClean="0"/>
              <a:t>financial services.</a:t>
            </a:r>
          </a:p>
          <a:p>
            <a:pPr marL="511175" indent="-285750">
              <a:buFont typeface="Arial" panose="020B0604020202020204" pitchFamily="34" charset="0"/>
              <a:buChar char="•"/>
            </a:pPr>
            <a:r>
              <a:rPr lang="en-US" dirty="0" smtClean="0"/>
              <a:t>The </a:t>
            </a:r>
            <a:r>
              <a:rPr lang="en-US" dirty="0"/>
              <a:t>risk should be evaluated in light of the type of customer (e.g., retail or commercial); the customer transactional capabilities (e.g., bill payment, wire transfer, loan origination); the sensitivity of customer information being communicated to both the institution and the customer; the ease of using the communication method; and the volume of transactions.</a:t>
            </a:r>
          </a:p>
          <a:p>
            <a:pPr marL="511175" indent="-285750">
              <a:buFont typeface="Arial" panose="020B0604020202020204" pitchFamily="34" charset="0"/>
              <a:buChar char="•"/>
            </a:pPr>
            <a:r>
              <a:rPr lang="en-US" dirty="0" smtClean="0"/>
              <a:t>Should incorporate elements such as:</a:t>
            </a:r>
            <a:endParaRPr lang="en-US" dirty="0"/>
          </a:p>
          <a:p>
            <a:pPr marL="694055" lvl="2" indent="-285750">
              <a:buFont typeface="Arial" panose="020B0604020202020204" pitchFamily="34" charset="0"/>
              <a:buChar char="•"/>
            </a:pPr>
            <a:r>
              <a:rPr lang="en-US" sz="2100" dirty="0" smtClean="0"/>
              <a:t>Changes to internal and external threat environment</a:t>
            </a:r>
          </a:p>
          <a:p>
            <a:pPr marL="694055" lvl="2" indent="-285750">
              <a:buFont typeface="Arial" panose="020B0604020202020204" pitchFamily="34" charset="0"/>
              <a:buChar char="•"/>
            </a:pPr>
            <a:r>
              <a:rPr lang="en-US" sz="2100" dirty="0" smtClean="0"/>
              <a:t>Changes to customer base</a:t>
            </a:r>
          </a:p>
          <a:p>
            <a:pPr marL="694055" lvl="2" indent="-285750">
              <a:buFont typeface="Arial" panose="020B0604020202020204" pitchFamily="34" charset="0"/>
              <a:buChar char="•"/>
            </a:pPr>
            <a:r>
              <a:rPr lang="en-US" sz="2100" dirty="0" smtClean="0"/>
              <a:t>Changes in customer functionality offered through electronic banking</a:t>
            </a:r>
          </a:p>
          <a:p>
            <a:pPr marL="694055" lvl="2" indent="-285750">
              <a:buFont typeface="Arial" panose="020B0604020202020204" pitchFamily="34" charset="0"/>
              <a:buChar char="•"/>
            </a:pPr>
            <a:r>
              <a:rPr lang="en-US" sz="2100" dirty="0" smtClean="0"/>
              <a:t>Volume of incidents (security breaches, compromised accounts, fraud events) experienced by the institution and the industry.</a:t>
            </a:r>
          </a:p>
          <a:p>
            <a:pPr marL="511175" indent="-285750">
              <a:buFont typeface="Arial" panose="020B0604020202020204" pitchFamily="34" charset="0"/>
              <a:buChar char="•"/>
            </a:pPr>
            <a:r>
              <a:rPr lang="en-US" dirty="0" smtClean="0"/>
              <a:t>Risk assessments should consider cross-channel fraud risks and highlight areas where a </a:t>
            </a:r>
            <a:r>
              <a:rPr lang="en-US" dirty="0" err="1" smtClean="0"/>
              <a:t>siloed</a:t>
            </a:r>
            <a:r>
              <a:rPr lang="en-US" dirty="0" smtClean="0"/>
              <a:t> assessment would define activity as “low risk”, but may provide additional information needed to authenticate or otherwise gain access through other channels and perform high risk activities.</a:t>
            </a:r>
          </a:p>
        </p:txBody>
      </p:sp>
    </p:spTree>
    <p:extLst>
      <p:ext uri="{BB962C8B-B14F-4D97-AF65-F5344CB8AC3E}">
        <p14:creationId xmlns:p14="http://schemas.microsoft.com/office/powerpoint/2010/main" val="1267888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t>
            </a:r>
            <a:r>
              <a:rPr lang="en-US" smtClean="0"/>
              <a:t>Court Cases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2505385"/>
              </p:ext>
            </p:extLst>
          </p:nvPr>
        </p:nvGraphicFramePr>
        <p:xfrm>
          <a:off x="1008788" y="2025663"/>
          <a:ext cx="10622773" cy="2919963"/>
        </p:xfrm>
        <a:graphic>
          <a:graphicData uri="http://schemas.openxmlformats.org/drawingml/2006/table">
            <a:tbl>
              <a:tblPr/>
              <a:tblGrid>
                <a:gridCol w="2530825"/>
                <a:gridCol w="1877961"/>
                <a:gridCol w="1809136"/>
                <a:gridCol w="2143432"/>
                <a:gridCol w="2261419"/>
              </a:tblGrid>
              <a:tr h="320439">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800" b="0" i="0" u="none" strike="noStrike" dirty="0">
                          <a:solidFill>
                            <a:srgbClr val="000000"/>
                          </a:solidFill>
                          <a:effectLst/>
                          <a:latin typeface="Calibri" panose="020F0502020204030204" pitchFamily="34" charset="0"/>
                        </a:rPr>
                        <a:t>FFIEC Guidance </a:t>
                      </a:r>
                      <a:r>
                        <a:rPr lang="en-US" sz="1800" b="0" i="0" u="none" strike="noStrike" dirty="0" smtClean="0">
                          <a:solidFill>
                            <a:srgbClr val="000000"/>
                          </a:solidFill>
                          <a:effectLst/>
                          <a:latin typeface="Calibri" panose="020F0502020204030204" pitchFamily="34" charset="0"/>
                        </a:rPr>
                        <a:t>Tests</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800" b="0" i="0" u="none" strike="noStrike" dirty="0">
                          <a:solidFill>
                            <a:srgbClr val="000000"/>
                          </a:solidFill>
                          <a:effectLst/>
                          <a:latin typeface="Calibri" panose="020F0502020204030204" pitchFamily="34" charset="0"/>
                        </a:rPr>
                        <a:t>UCC 4A </a:t>
                      </a:r>
                      <a:r>
                        <a:rPr lang="en-US" sz="1800" b="0" i="0" u="none" strike="noStrike" dirty="0" smtClean="0">
                          <a:solidFill>
                            <a:srgbClr val="000000"/>
                          </a:solidFill>
                          <a:effectLst/>
                          <a:latin typeface="Calibri" panose="020F0502020204030204" pitchFamily="34" charset="0"/>
                        </a:rPr>
                        <a:t>Tests</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810272">
                <a:tc>
                  <a:txBody>
                    <a:bodyPr/>
                    <a:lstStyle/>
                    <a:p>
                      <a:pPr algn="ctr" fontAlgn="ctr"/>
                      <a:r>
                        <a:rPr lang="en-US" sz="1800" b="0" i="0" u="none" strike="noStrike" dirty="0">
                          <a:solidFill>
                            <a:srgbClr val="000000"/>
                          </a:solidFill>
                          <a:effectLst/>
                          <a:latin typeface="Calibri" panose="020F0502020204030204" pitchFamily="34" charset="0"/>
                        </a:rPr>
                        <a:t>Case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Calibri" panose="020F0502020204030204" pitchFamily="34" charset="0"/>
                        </a:rPr>
                        <a:t>Commercially Reasonable Procedures (Layered Controls)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Calibri" panose="020F0502020204030204" pitchFamily="34" charset="0"/>
                        </a:rPr>
                        <a:t>Procedures found to be implemented in good faith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Calibri" panose="020F0502020204030204" pitchFamily="34" charset="0"/>
                        </a:rPr>
                        <a:t>Bank's acceptance of authorization performed in good faith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smtClean="0">
                          <a:solidFill>
                            <a:srgbClr val="000000"/>
                          </a:solidFill>
                          <a:effectLst/>
                          <a:latin typeface="Calibri" panose="020F0502020204030204" pitchFamily="34" charset="0"/>
                        </a:rPr>
                        <a:t>Current ruling</a:t>
                      </a:r>
                      <a:endParaRPr lang="en-US" sz="15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8498">
                <a:tc>
                  <a:txBody>
                    <a:bodyPr/>
                    <a:lstStyle/>
                    <a:p>
                      <a:pPr algn="ctr" fontAlgn="b"/>
                      <a:r>
                        <a:rPr lang="en-US" sz="1800" b="0" i="0" u="none" strike="noStrike" dirty="0" err="1">
                          <a:solidFill>
                            <a:srgbClr val="000000"/>
                          </a:solidFill>
                          <a:effectLst/>
                          <a:latin typeface="Calibri" panose="020F0502020204030204" pitchFamily="34" charset="0"/>
                        </a:rPr>
                        <a:t>Experi</a:t>
                      </a:r>
                      <a:r>
                        <a:rPr lang="en-US" sz="1800" b="0" i="0" u="none" strike="noStrike" dirty="0">
                          <a:solidFill>
                            <a:srgbClr val="000000"/>
                          </a:solidFill>
                          <a:effectLst/>
                          <a:latin typeface="Calibri" panose="020F0502020204030204" pitchFamily="34" charset="0"/>
                        </a:rPr>
                        <a:t>-Metal Inc. vs. Comerica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Not Challenged*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Not Challenged*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Against the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2922">
                <a:tc>
                  <a:txBody>
                    <a:bodyPr/>
                    <a:lstStyle/>
                    <a:p>
                      <a:pPr algn="ctr" fontAlgn="b"/>
                      <a:r>
                        <a:rPr lang="en-US" sz="1800" b="0" i="0" u="none" strike="noStrike">
                          <a:solidFill>
                            <a:srgbClr val="000000"/>
                          </a:solidFill>
                          <a:effectLst/>
                          <a:latin typeface="Calibri" panose="020F0502020204030204" pitchFamily="34" charset="0"/>
                        </a:rPr>
                        <a:t>PATCO Construction Inc. vs. People's United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Not Challenged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Against the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439">
                <a:tc>
                  <a:txBody>
                    <a:bodyPr/>
                    <a:lstStyle/>
                    <a:p>
                      <a:pPr algn="ctr" fontAlgn="b"/>
                      <a:r>
                        <a:rPr lang="en-US" sz="1800" b="0" i="0" u="none" strike="noStrike" dirty="0">
                          <a:solidFill>
                            <a:srgbClr val="000000"/>
                          </a:solidFill>
                          <a:effectLst/>
                          <a:latin typeface="Calibri" panose="020F0502020204030204" pitchFamily="34" charset="0"/>
                        </a:rPr>
                        <a:t>Choice Escrow </a:t>
                      </a:r>
                      <a:r>
                        <a:rPr lang="en-US" sz="1800" b="0" i="0" u="none" strike="noStrike" dirty="0" err="1">
                          <a:solidFill>
                            <a:srgbClr val="000000"/>
                          </a:solidFill>
                          <a:effectLst/>
                          <a:latin typeface="Calibri" panose="020F0502020204030204" pitchFamily="34" charset="0"/>
                        </a:rPr>
                        <a:t>vs</a:t>
                      </a:r>
                      <a:r>
                        <a:rPr lang="en-US" sz="1800" b="0" i="0" u="none" strike="noStrike" dirty="0">
                          <a:solidFill>
                            <a:srgbClr val="000000"/>
                          </a:solidFill>
                          <a:effectLst/>
                          <a:latin typeface="Calibri" panose="020F0502020204030204" pitchFamily="34" charset="0"/>
                        </a:rPr>
                        <a:t> </a:t>
                      </a:r>
                      <a:r>
                        <a:rPr lang="en-US" sz="1800" b="0" i="0" u="none" strike="noStrike" dirty="0" err="1">
                          <a:solidFill>
                            <a:srgbClr val="000000"/>
                          </a:solidFill>
                          <a:effectLst/>
                          <a:latin typeface="Calibri" panose="020F0502020204030204" pitchFamily="34" charset="0"/>
                        </a:rPr>
                        <a:t>BancorpSouth</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effectLst/>
                          <a:latin typeface="Calibri" panose="020F0502020204030204" pitchFamily="34" charset="0"/>
                        </a:rPr>
                        <a:t>    Not </a:t>
                      </a:r>
                      <a:r>
                        <a:rPr lang="en-US" sz="1800" b="0" i="0" u="none" strike="noStrike" dirty="0">
                          <a:solidFill>
                            <a:srgbClr val="000000"/>
                          </a:solidFill>
                          <a:effectLst/>
                          <a:latin typeface="Calibri" panose="020F0502020204030204" pitchFamily="34" charset="0"/>
                        </a:rPr>
                        <a:t>Challenged**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Calibri" panose="020F0502020204030204" pitchFamily="34" charset="0"/>
                        </a:rPr>
                        <a:t>In favor of the bank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84903" y="4994787"/>
            <a:ext cx="10943303" cy="1246495"/>
          </a:xfrm>
          <a:prstGeom prst="rect">
            <a:avLst/>
          </a:prstGeom>
          <a:noFill/>
        </p:spPr>
        <p:txBody>
          <a:bodyPr wrap="square" rtlCol="0">
            <a:spAutoFit/>
          </a:bodyPr>
          <a:lstStyle/>
          <a:p>
            <a:r>
              <a:rPr lang="en-US" sz="1500" dirty="0"/>
              <a:t>*FFIEC Elements were not challenged in the </a:t>
            </a:r>
            <a:r>
              <a:rPr lang="en-US" sz="1500" dirty="0" err="1"/>
              <a:t>Experi</a:t>
            </a:r>
            <a:r>
              <a:rPr lang="en-US" sz="1500" dirty="0"/>
              <a:t>-Metal Inc. vs. Comerica Bank  as the customer and bank had an agreement noting that the security procedures that were applied were commercially reasonable</a:t>
            </a:r>
            <a:r>
              <a:rPr lang="en-US" sz="1500" dirty="0" smtClean="0"/>
              <a:t>.</a:t>
            </a:r>
          </a:p>
          <a:p>
            <a:endParaRPr lang="en-US" sz="1500" dirty="0" smtClean="0"/>
          </a:p>
          <a:p>
            <a:r>
              <a:rPr lang="en-US" sz="1500" dirty="0"/>
              <a:t>**Evidence was raised indicating that Choice Escrow's computer systems were hacked into, but no arguments were made surrounding UCC 4A implications for customer authorization of the transaction / unauthorized access to customer transmission facilities.</a:t>
            </a:r>
          </a:p>
        </p:txBody>
      </p:sp>
    </p:spTree>
    <p:extLst>
      <p:ext uri="{BB962C8B-B14F-4D97-AF65-F5344CB8AC3E}">
        <p14:creationId xmlns:p14="http://schemas.microsoft.com/office/powerpoint/2010/main" val="1827592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FFIEC Working Group</a:t>
            </a:r>
            <a:endParaRPr lang="en-US" dirty="0"/>
          </a:p>
        </p:txBody>
      </p:sp>
      <p:sp>
        <p:nvSpPr>
          <p:cNvPr id="3" name="Content Placeholder 2"/>
          <p:cNvSpPr>
            <a:spLocks noGrp="1"/>
          </p:cNvSpPr>
          <p:nvPr>
            <p:ph idx="1"/>
          </p:nvPr>
        </p:nvSpPr>
        <p:spPr/>
        <p:txBody>
          <a:bodyPr>
            <a:normAutofit/>
          </a:bodyPr>
          <a:lstStyle/>
          <a:p>
            <a:r>
              <a:rPr lang="en-US" sz="2400" b="1" dirty="0" smtClean="0"/>
              <a:t>June 6, 2013: FFIEC </a:t>
            </a:r>
            <a:r>
              <a:rPr lang="en-US" sz="2400" b="1" dirty="0"/>
              <a:t>Forms </a:t>
            </a:r>
            <a:r>
              <a:rPr lang="en-US" sz="2400" b="1" dirty="0" err="1"/>
              <a:t>Cybersecurity</a:t>
            </a:r>
            <a:r>
              <a:rPr lang="en-US" sz="2400" b="1" dirty="0"/>
              <a:t> and Critical Infrastructure Working </a:t>
            </a:r>
            <a:r>
              <a:rPr lang="en-US" sz="2400" b="1" dirty="0" smtClean="0"/>
              <a:t>Group</a:t>
            </a:r>
            <a:endParaRPr lang="en-US" sz="2400" b="1" dirty="0"/>
          </a:p>
          <a:p>
            <a:r>
              <a:rPr lang="en-US" sz="2400" dirty="0" smtClean="0"/>
              <a:t>Objective of the working </a:t>
            </a:r>
            <a:r>
              <a:rPr lang="en-US" sz="2400" dirty="0"/>
              <a:t>group </a:t>
            </a:r>
            <a:r>
              <a:rPr lang="en-US" sz="2400" dirty="0" smtClean="0"/>
              <a:t>is to </a:t>
            </a:r>
            <a:r>
              <a:rPr lang="en-US" sz="2400" dirty="0"/>
              <a:t>further promote coordination across the federal and state banking regulatory agencies on critical infrastructure and </a:t>
            </a:r>
            <a:r>
              <a:rPr lang="en-US" sz="2400" dirty="0" err="1"/>
              <a:t>cybersecurity</a:t>
            </a:r>
            <a:r>
              <a:rPr lang="en-US" sz="2400" dirty="0"/>
              <a:t> </a:t>
            </a:r>
            <a:r>
              <a:rPr lang="en-US" sz="2400" dirty="0" smtClean="0"/>
              <a:t>issues such as the </a:t>
            </a:r>
            <a:r>
              <a:rPr lang="en-US" sz="2400" dirty="0"/>
              <a:t>growing sophistication and volume of cyber attacks and the global importance of critical financial infrastructure</a:t>
            </a:r>
            <a:r>
              <a:rPr lang="en-US" sz="2400" dirty="0" smtClean="0"/>
              <a:t>.</a:t>
            </a:r>
          </a:p>
          <a:p>
            <a:endParaRPr lang="en-US" sz="2400" dirty="0"/>
          </a:p>
          <a:p>
            <a:r>
              <a:rPr lang="en-US" sz="2200" dirty="0" smtClean="0"/>
              <a:t>- </a:t>
            </a:r>
            <a:r>
              <a:rPr lang="en-US" sz="2400" dirty="0" smtClean="0"/>
              <a:t>Changes/updates to authentication guidance forthcoming from this committee?</a:t>
            </a:r>
            <a:endParaRPr lang="en-US" sz="2400" dirty="0"/>
          </a:p>
        </p:txBody>
      </p:sp>
    </p:spTree>
    <p:extLst>
      <p:ext uri="{BB962C8B-B14F-4D97-AF65-F5344CB8AC3E}">
        <p14:creationId xmlns:p14="http://schemas.microsoft.com/office/powerpoint/2010/main" val="2417926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7591" y="2029054"/>
            <a:ext cx="3657143" cy="3657143"/>
          </a:xfrm>
        </p:spPr>
      </p:pic>
    </p:spTree>
    <p:extLst>
      <p:ext uri="{BB962C8B-B14F-4D97-AF65-F5344CB8AC3E}">
        <p14:creationId xmlns:p14="http://schemas.microsoft.com/office/powerpoint/2010/main" val="4059448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1729"/>
            <a:ext cx="10058400" cy="1545631"/>
          </a:xfrm>
        </p:spPr>
        <p:txBody>
          <a:bodyPr/>
          <a:lstStyle/>
          <a:p>
            <a:r>
              <a:rPr lang="en-US" dirty="0" smtClean="0"/>
              <a:t>About the Speaker</a:t>
            </a:r>
            <a:endParaRPr lang="en-US" dirty="0"/>
          </a:p>
        </p:txBody>
      </p:sp>
      <p:sp>
        <p:nvSpPr>
          <p:cNvPr id="3" name="Content Placeholder 2"/>
          <p:cNvSpPr>
            <a:spLocks noGrp="1"/>
          </p:cNvSpPr>
          <p:nvPr>
            <p:ph idx="1"/>
          </p:nvPr>
        </p:nvSpPr>
        <p:spPr/>
        <p:txBody>
          <a:bodyPr/>
          <a:lstStyle/>
          <a:p>
            <a:r>
              <a:rPr lang="en-US" dirty="0" smtClean="0"/>
              <a:t>Matthew Clohessy, CPA, CIA, has six and a half years of experience as an internal auditor at mid-sized commercial banking institutions where he specializes in evaluating internal controls over electronic banking delivery channels, retail and commercial banking operations, loss prevention and consumer banking regulatory compliance.  Prior to his career in internal auditing, Mr. Clohessy was a network administrator for a small company in the office design industry for four years, where he was responsible for the operation, security and maintenance of the company’s IT infrastructure.</a:t>
            </a:r>
            <a:endParaRPr lang="en-US" dirty="0"/>
          </a:p>
        </p:txBody>
      </p:sp>
    </p:spTree>
    <p:extLst>
      <p:ext uri="{BB962C8B-B14F-4D97-AF65-F5344CB8AC3E}">
        <p14:creationId xmlns:p14="http://schemas.microsoft.com/office/powerpoint/2010/main" val="1672208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Topics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Overview of the FFIEC</a:t>
            </a:r>
          </a:p>
          <a:p>
            <a:pPr>
              <a:buFont typeface="Arial" panose="020B0604020202020204" pitchFamily="34" charset="0"/>
              <a:buChar char="•"/>
            </a:pPr>
            <a:r>
              <a:rPr lang="en-US" dirty="0" smtClean="0"/>
              <a:t>  Evolution of the guidance</a:t>
            </a:r>
          </a:p>
          <a:p>
            <a:pPr>
              <a:buFont typeface="Arial" panose="020B0604020202020204" pitchFamily="34" charset="0"/>
              <a:buChar char="•"/>
            </a:pPr>
            <a:r>
              <a:rPr lang="en-US" dirty="0" smtClean="0"/>
              <a:t>  Evolving cybercrime </a:t>
            </a:r>
            <a:r>
              <a:rPr lang="en-US" dirty="0"/>
              <a:t>f</a:t>
            </a:r>
            <a:r>
              <a:rPr lang="en-US" dirty="0" smtClean="0"/>
              <a:t>raud </a:t>
            </a:r>
            <a:r>
              <a:rPr lang="en-US" dirty="0"/>
              <a:t>l</a:t>
            </a:r>
            <a:r>
              <a:rPr lang="en-US" dirty="0" smtClean="0"/>
              <a:t>andscape</a:t>
            </a:r>
          </a:p>
          <a:p>
            <a:pPr>
              <a:buFont typeface="Arial" panose="020B0604020202020204" pitchFamily="34" charset="0"/>
              <a:buChar char="•"/>
            </a:pPr>
            <a:r>
              <a:rPr lang="en-US" dirty="0" smtClean="0"/>
              <a:t>  Objectives of the guidance</a:t>
            </a:r>
          </a:p>
          <a:p>
            <a:pPr>
              <a:buFont typeface="Arial" panose="020B0604020202020204" pitchFamily="34" charset="0"/>
              <a:buChar char="•"/>
            </a:pPr>
            <a:r>
              <a:rPr lang="en-US" dirty="0" smtClean="0"/>
              <a:t>  Layered security </a:t>
            </a:r>
            <a:r>
              <a:rPr lang="en-US" dirty="0"/>
              <a:t>a</a:t>
            </a:r>
            <a:r>
              <a:rPr lang="en-US" dirty="0" smtClean="0"/>
              <a:t>pproach</a:t>
            </a:r>
          </a:p>
          <a:p>
            <a:pPr>
              <a:buFont typeface="Arial" panose="020B0604020202020204" pitchFamily="34" charset="0"/>
              <a:buChar char="•"/>
            </a:pPr>
            <a:r>
              <a:rPr lang="en-US" dirty="0" smtClean="0"/>
              <a:t>  Risk assessments</a:t>
            </a:r>
          </a:p>
          <a:p>
            <a:pPr>
              <a:buFont typeface="Arial" panose="020B0604020202020204" pitchFamily="34" charset="0"/>
              <a:buChar char="•"/>
            </a:pPr>
            <a:r>
              <a:rPr lang="en-US" dirty="0" smtClean="0"/>
              <a:t>  Recent court cases</a:t>
            </a:r>
            <a:endParaRPr lang="en-US" dirty="0"/>
          </a:p>
          <a:p>
            <a:pPr>
              <a:buFont typeface="Arial" panose="020B0604020202020204" pitchFamily="34" charset="0"/>
              <a:buChar char="•"/>
            </a:pPr>
            <a:r>
              <a:rPr lang="en-US" dirty="0" smtClean="0"/>
              <a:t>  New FFIEC working group</a:t>
            </a:r>
          </a:p>
        </p:txBody>
      </p:sp>
    </p:spTree>
    <p:extLst>
      <p:ext uri="{BB962C8B-B14F-4D97-AF65-F5344CB8AC3E}">
        <p14:creationId xmlns:p14="http://schemas.microsoft.com/office/powerpoint/2010/main" val="4252048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FFIEC</a:t>
            </a:r>
            <a:endParaRPr lang="en-US" dirty="0"/>
          </a:p>
        </p:txBody>
      </p:sp>
      <p:sp>
        <p:nvSpPr>
          <p:cNvPr id="3" name="Content Placeholder 2"/>
          <p:cNvSpPr>
            <a:spLocks noGrp="1"/>
          </p:cNvSpPr>
          <p:nvPr>
            <p:ph idx="1"/>
          </p:nvPr>
        </p:nvSpPr>
        <p:spPr/>
        <p:txBody>
          <a:bodyPr/>
          <a:lstStyle/>
          <a:p>
            <a:pPr marL="90488" indent="-31750"/>
            <a:r>
              <a:rPr lang="en-US" dirty="0" smtClean="0"/>
              <a:t>The Federal Financial Institutions Examination Council (FFIEC) is an interagency body which promotes uniformity and consistency in the supervision of financial institutions through establishing </a:t>
            </a:r>
            <a:r>
              <a:rPr lang="en-US" dirty="0"/>
              <a:t>uniform principles, standards and report forms </a:t>
            </a:r>
            <a:r>
              <a:rPr lang="en-US" dirty="0" smtClean="0"/>
              <a:t>for financial institution regulatory agencies.</a:t>
            </a:r>
          </a:p>
          <a:p>
            <a:pPr marL="285750" indent="-168275">
              <a:buNone/>
            </a:pPr>
            <a:r>
              <a:rPr lang="en-US" dirty="0" smtClean="0"/>
              <a:t>Regulatory Agencies:</a:t>
            </a:r>
          </a:p>
          <a:p>
            <a:pPr marL="285750" indent="-168275">
              <a:buFont typeface="Arial" panose="020B0604020202020204" pitchFamily="34" charset="0"/>
              <a:buChar char="•"/>
            </a:pPr>
            <a:r>
              <a:rPr lang="en-US" dirty="0" smtClean="0"/>
              <a:t>  Board </a:t>
            </a:r>
            <a:r>
              <a:rPr lang="en-US" dirty="0"/>
              <a:t>of Governors of the Federal Reserve System (</a:t>
            </a:r>
            <a:r>
              <a:rPr lang="en-US" dirty="0" smtClean="0"/>
              <a:t>FRB);</a:t>
            </a:r>
          </a:p>
          <a:p>
            <a:pPr marL="285750" indent="-168275">
              <a:buFont typeface="Arial" panose="020B0604020202020204" pitchFamily="34" charset="0"/>
              <a:buChar char="•"/>
            </a:pPr>
            <a:r>
              <a:rPr lang="en-US" dirty="0" smtClean="0"/>
              <a:t>  Federal </a:t>
            </a:r>
            <a:r>
              <a:rPr lang="en-US" dirty="0"/>
              <a:t>Deposit Insurance Corporation (FDIC</a:t>
            </a:r>
            <a:r>
              <a:rPr lang="en-US" dirty="0" smtClean="0"/>
              <a:t>);</a:t>
            </a:r>
          </a:p>
          <a:p>
            <a:pPr marL="285750" indent="-168275">
              <a:buFont typeface="Arial" panose="020B0604020202020204" pitchFamily="34" charset="0"/>
              <a:buChar char="•"/>
            </a:pPr>
            <a:r>
              <a:rPr lang="en-US" dirty="0" smtClean="0"/>
              <a:t>  National </a:t>
            </a:r>
            <a:r>
              <a:rPr lang="en-US" dirty="0"/>
              <a:t>Credit Union Administration (NCUA</a:t>
            </a:r>
            <a:r>
              <a:rPr lang="en-US" dirty="0" smtClean="0"/>
              <a:t>);</a:t>
            </a:r>
          </a:p>
          <a:p>
            <a:pPr marL="285750" indent="-168275">
              <a:buFont typeface="Arial" panose="020B0604020202020204" pitchFamily="34" charset="0"/>
              <a:buChar char="•"/>
            </a:pPr>
            <a:r>
              <a:rPr lang="en-US" dirty="0" smtClean="0"/>
              <a:t>  Office </a:t>
            </a:r>
            <a:r>
              <a:rPr lang="en-US" dirty="0"/>
              <a:t>of the Comptroller of the Currency (OCC</a:t>
            </a:r>
            <a:r>
              <a:rPr lang="en-US" dirty="0" smtClean="0"/>
              <a:t>); </a:t>
            </a:r>
            <a:r>
              <a:rPr lang="en-US" dirty="0"/>
              <a:t>and </a:t>
            </a:r>
          </a:p>
          <a:p>
            <a:pPr marL="285750" indent="-168275">
              <a:buFont typeface="Arial" panose="020B0604020202020204" pitchFamily="34" charset="0"/>
              <a:buChar char="•"/>
            </a:pPr>
            <a:r>
              <a:rPr lang="en-US" dirty="0" smtClean="0"/>
              <a:t>  Consumer </a:t>
            </a:r>
            <a:r>
              <a:rPr lang="en-US" dirty="0"/>
              <a:t>Financial Protection Bureau (CFPB</a:t>
            </a:r>
            <a:r>
              <a:rPr lang="en-US" dirty="0" smtClean="0"/>
              <a:t>) (Joined July 2011)</a:t>
            </a:r>
            <a:endParaRPr lang="en-US" dirty="0"/>
          </a:p>
        </p:txBody>
      </p:sp>
    </p:spTree>
    <p:extLst>
      <p:ext uri="{BB962C8B-B14F-4D97-AF65-F5344CB8AC3E}">
        <p14:creationId xmlns:p14="http://schemas.microsoft.com/office/powerpoint/2010/main" val="801658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Guidance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“Authentication Guidance” issued by the FFIEC continues to evolve as new technologies emerge and as changes occur in the fraud environment that financial institutions are faced with:</a:t>
            </a:r>
            <a:endParaRPr lang="en-US" dirty="0"/>
          </a:p>
          <a:p>
            <a:pPr>
              <a:buFont typeface="Arial" panose="020B0604020202020204" pitchFamily="34" charset="0"/>
              <a:buChar char="•"/>
            </a:pPr>
            <a:r>
              <a:rPr lang="en-US" dirty="0" smtClean="0"/>
              <a:t>  August 2001: </a:t>
            </a:r>
            <a:r>
              <a:rPr lang="en-US" dirty="0"/>
              <a:t>Authentication in an </a:t>
            </a:r>
            <a:r>
              <a:rPr lang="en-US" dirty="0" smtClean="0"/>
              <a:t>Electronic </a:t>
            </a:r>
            <a:r>
              <a:rPr lang="en-US" dirty="0"/>
              <a:t>Banking Environment </a:t>
            </a:r>
            <a:endParaRPr lang="en-US" dirty="0" smtClean="0"/>
          </a:p>
          <a:p>
            <a:pPr>
              <a:buFont typeface="Arial" panose="020B0604020202020204" pitchFamily="34" charset="0"/>
              <a:buChar char="•"/>
            </a:pPr>
            <a:r>
              <a:rPr lang="en-US" dirty="0" smtClean="0"/>
              <a:t>  October 2005: Authentication </a:t>
            </a:r>
            <a:r>
              <a:rPr lang="en-US" dirty="0"/>
              <a:t>in an Internet Banking </a:t>
            </a:r>
            <a:r>
              <a:rPr lang="en-US" dirty="0" smtClean="0"/>
              <a:t>Environment (Replaced 2001 Guidance)</a:t>
            </a:r>
          </a:p>
          <a:p>
            <a:pPr>
              <a:buFont typeface="Arial" panose="020B0604020202020204" pitchFamily="34" charset="0"/>
              <a:buChar char="•"/>
            </a:pPr>
            <a:r>
              <a:rPr lang="en-US" dirty="0" smtClean="0"/>
              <a:t>  June 2011: Supplement to </a:t>
            </a:r>
            <a:r>
              <a:rPr lang="en-US" dirty="0"/>
              <a:t>Authentication in an </a:t>
            </a:r>
            <a:r>
              <a:rPr lang="en-US" dirty="0" smtClean="0"/>
              <a:t>Internet </a:t>
            </a:r>
            <a:r>
              <a:rPr lang="en-US" dirty="0"/>
              <a:t>Banking </a:t>
            </a:r>
            <a:r>
              <a:rPr lang="en-US" dirty="0" smtClean="0"/>
              <a:t>Environment</a:t>
            </a:r>
          </a:p>
          <a:p>
            <a:endParaRPr lang="en-US" sz="1100" dirty="0" smtClean="0"/>
          </a:p>
          <a:p>
            <a:r>
              <a:rPr lang="en-US" dirty="0" smtClean="0"/>
              <a:t>The “2001 Guidance” </a:t>
            </a:r>
            <a:r>
              <a:rPr lang="en-US" dirty="0"/>
              <a:t>focused on risk </a:t>
            </a:r>
            <a:r>
              <a:rPr lang="en-US" dirty="0" smtClean="0"/>
              <a:t>management </a:t>
            </a:r>
            <a:r>
              <a:rPr lang="en-US" dirty="0"/>
              <a:t>controls necessary to authenticate the identity of retail and commercial customers </a:t>
            </a:r>
            <a:r>
              <a:rPr lang="en-US" dirty="0" smtClean="0"/>
              <a:t>accessing </a:t>
            </a:r>
            <a:r>
              <a:rPr lang="en-US" dirty="0"/>
              <a:t>Internet-based financial </a:t>
            </a:r>
            <a:r>
              <a:rPr lang="en-US" dirty="0" smtClean="0"/>
              <a:t>services</a:t>
            </a:r>
            <a:endParaRPr lang="en-US" dirty="0"/>
          </a:p>
          <a:p>
            <a:r>
              <a:rPr lang="en-US" dirty="0" smtClean="0"/>
              <a:t>The “2005 Guidance” replaced the 2001 Guidance and provided </a:t>
            </a:r>
            <a:r>
              <a:rPr lang="en-US" dirty="0"/>
              <a:t>a risk management framework for financial </a:t>
            </a:r>
            <a:r>
              <a:rPr lang="en-US" dirty="0" smtClean="0"/>
              <a:t>institutions </a:t>
            </a:r>
            <a:r>
              <a:rPr lang="en-US" dirty="0"/>
              <a:t>offering </a:t>
            </a:r>
            <a:r>
              <a:rPr lang="en-US" dirty="0" smtClean="0"/>
              <a:t>Internet based </a:t>
            </a:r>
            <a:r>
              <a:rPr lang="en-US" dirty="0"/>
              <a:t>products and services to their </a:t>
            </a:r>
            <a:r>
              <a:rPr lang="en-US" dirty="0" smtClean="0"/>
              <a:t>customers.  </a:t>
            </a:r>
          </a:p>
          <a:p>
            <a:r>
              <a:rPr lang="en-US" dirty="0" smtClean="0"/>
              <a:t>The “2011 Supplement” reinforced the 2005 Guidance’s </a:t>
            </a:r>
            <a:r>
              <a:rPr lang="en-US" dirty="0"/>
              <a:t>risk management framework and </a:t>
            </a:r>
            <a:r>
              <a:rPr lang="en-US" dirty="0" smtClean="0"/>
              <a:t>updated </a:t>
            </a:r>
            <a:r>
              <a:rPr lang="en-US" dirty="0"/>
              <a:t>the Agencies’ </a:t>
            </a:r>
            <a:r>
              <a:rPr lang="en-US" dirty="0" smtClean="0"/>
              <a:t>expectations </a:t>
            </a:r>
            <a:r>
              <a:rPr lang="en-US" dirty="0"/>
              <a:t>regarding customer authentication, layered security, or other </a:t>
            </a:r>
            <a:r>
              <a:rPr lang="en-US" dirty="0" smtClean="0"/>
              <a:t>controls.</a:t>
            </a:r>
            <a:endParaRPr lang="en-US" dirty="0"/>
          </a:p>
        </p:txBody>
      </p:sp>
    </p:spTree>
    <p:extLst>
      <p:ext uri="{BB962C8B-B14F-4D97-AF65-F5344CB8AC3E}">
        <p14:creationId xmlns:p14="http://schemas.microsoft.com/office/powerpoint/2010/main" val="4199315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Evolving Cybercrime Landscape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 </a:t>
            </a:r>
            <a:r>
              <a:rPr lang="en-US" dirty="0" smtClean="0"/>
              <a:t> Organized crime rings with significant financial backing</a:t>
            </a:r>
          </a:p>
          <a:p>
            <a:pPr>
              <a:buFont typeface="Arial" panose="020B0604020202020204" pitchFamily="34" charset="0"/>
              <a:buChar char="•"/>
            </a:pPr>
            <a:r>
              <a:rPr lang="en-US" dirty="0" smtClean="0"/>
              <a:t>  Cyber criminals are utilizing malware designed specifically to collect user ids/passwords from infected devices (</a:t>
            </a:r>
            <a:r>
              <a:rPr lang="en-US" dirty="0" err="1" smtClean="0"/>
              <a:t>eg</a:t>
            </a:r>
            <a:r>
              <a:rPr lang="en-US" dirty="0" smtClean="0"/>
              <a:t>. Zeus/</a:t>
            </a:r>
            <a:r>
              <a:rPr lang="en-US" dirty="0" err="1" smtClean="0"/>
              <a:t>Zbot</a:t>
            </a:r>
            <a:r>
              <a:rPr lang="en-US" dirty="0" smtClean="0"/>
              <a:t>, </a:t>
            </a:r>
            <a:r>
              <a:rPr lang="en-US" dirty="0" err="1" smtClean="0"/>
              <a:t>Clampi</a:t>
            </a:r>
            <a:r>
              <a:rPr lang="en-US" dirty="0" smtClean="0"/>
              <a:t>/</a:t>
            </a:r>
            <a:r>
              <a:rPr lang="en-US" dirty="0" err="1" smtClean="0"/>
              <a:t>llomo</a:t>
            </a:r>
            <a:r>
              <a:rPr lang="en-US" dirty="0" smtClean="0"/>
              <a:t>, </a:t>
            </a:r>
            <a:r>
              <a:rPr lang="en-US" dirty="0" err="1" smtClean="0"/>
              <a:t>SpyEye</a:t>
            </a:r>
            <a:r>
              <a:rPr lang="en-US" dirty="0" smtClean="0"/>
              <a:t>)</a:t>
            </a:r>
          </a:p>
          <a:p>
            <a:pPr>
              <a:buFont typeface="Arial" panose="020B0604020202020204" pitchFamily="34" charset="0"/>
              <a:buChar char="•"/>
            </a:pPr>
            <a:r>
              <a:rPr lang="en-US" dirty="0" smtClean="0"/>
              <a:t>  Increased sophistication of attacks</a:t>
            </a:r>
          </a:p>
          <a:p>
            <a:pPr lvl="1">
              <a:buFont typeface="Arial" panose="020B0604020202020204" pitchFamily="34" charset="0"/>
              <a:buChar char="•"/>
            </a:pPr>
            <a:r>
              <a:rPr lang="en-US" dirty="0" smtClean="0"/>
              <a:t>Cross-channel fraud – Utilizing a combination of Web, Telephone and/or other electronic channels to execute fraudulent transactions.</a:t>
            </a:r>
          </a:p>
          <a:p>
            <a:pPr lvl="1">
              <a:buFont typeface="Arial" panose="020B0604020202020204" pitchFamily="34" charset="0"/>
              <a:buChar char="•"/>
            </a:pPr>
            <a:r>
              <a:rPr lang="en-US" dirty="0" smtClean="0"/>
              <a:t>Layered assaults – Utilizing </a:t>
            </a:r>
            <a:r>
              <a:rPr lang="en-US" dirty="0" err="1" smtClean="0"/>
              <a:t>DDoS</a:t>
            </a:r>
            <a:r>
              <a:rPr lang="en-US" dirty="0" smtClean="0"/>
              <a:t> immediately after perpetrating fraud to prevent customers from accessing their accounts/identifying fraudulent transactions before they clear.</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2114868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Objectives of the Guidance</a:t>
            </a:r>
            <a:endParaRPr lang="en-US" sz="4500" dirty="0"/>
          </a:p>
        </p:txBody>
      </p:sp>
      <p:sp>
        <p:nvSpPr>
          <p:cNvPr id="3" name="Content Placeholder 2"/>
          <p:cNvSpPr>
            <a:spLocks noGrp="1"/>
          </p:cNvSpPr>
          <p:nvPr>
            <p:ph idx="1"/>
          </p:nvPr>
        </p:nvSpPr>
        <p:spPr/>
        <p:txBody>
          <a:bodyPr/>
          <a:lstStyle/>
          <a:p>
            <a:pPr marL="0" indent="0">
              <a:buNone/>
            </a:pPr>
            <a:r>
              <a:rPr lang="en-US" dirty="0" smtClean="0"/>
              <a:t>The FFIEC’s Authentication Guidance provides a set of guidelines for </a:t>
            </a:r>
            <a:r>
              <a:rPr lang="en-US" dirty="0"/>
              <a:t>financial </a:t>
            </a:r>
            <a:r>
              <a:rPr lang="en-US" dirty="0" smtClean="0"/>
              <a:t>institutions on establishing a risk based control environment to prevent losses as a result of external fraud.</a:t>
            </a:r>
          </a:p>
          <a:p>
            <a:pPr marL="0" indent="0">
              <a:buNone/>
            </a:pPr>
            <a:endParaRPr lang="en-US" sz="1000" dirty="0"/>
          </a:p>
          <a:p>
            <a:pPr marL="0" indent="0">
              <a:buNone/>
            </a:pPr>
            <a:r>
              <a:rPr lang="en-US" dirty="0" smtClean="0"/>
              <a:t>The guidance focuses on implementing </a:t>
            </a:r>
            <a:r>
              <a:rPr lang="en-US" dirty="0"/>
              <a:t>a layered security approach and executing periodic risk </a:t>
            </a:r>
            <a:r>
              <a:rPr lang="en-US" dirty="0" smtClean="0"/>
              <a:t>assessments to establish a </a:t>
            </a:r>
            <a:r>
              <a:rPr lang="en-US" dirty="0"/>
              <a:t>commercially reasonable </a:t>
            </a:r>
            <a:r>
              <a:rPr lang="en-US" dirty="0" smtClean="0"/>
              <a:t>control environment for electronic financial services.</a:t>
            </a:r>
          </a:p>
        </p:txBody>
      </p:sp>
    </p:spTree>
    <p:extLst>
      <p:ext uri="{BB962C8B-B14F-4D97-AF65-F5344CB8AC3E}">
        <p14:creationId xmlns:p14="http://schemas.microsoft.com/office/powerpoint/2010/main" val="171361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Security Approach</a:t>
            </a:r>
            <a:endParaRPr lang="en-US" dirty="0"/>
          </a:p>
        </p:txBody>
      </p:sp>
      <p:sp>
        <p:nvSpPr>
          <p:cNvPr id="3" name="Content Placeholder 2"/>
          <p:cNvSpPr>
            <a:spLocks noGrp="1"/>
          </p:cNvSpPr>
          <p:nvPr>
            <p:ph idx="1"/>
          </p:nvPr>
        </p:nvSpPr>
        <p:spPr>
          <a:xfrm>
            <a:off x="1103179" y="1855566"/>
            <a:ext cx="10058400" cy="4023360"/>
          </a:xfrm>
        </p:spPr>
        <p:txBody>
          <a:bodyPr/>
          <a:lstStyle/>
          <a:p>
            <a:r>
              <a:rPr lang="en-US" dirty="0" smtClean="0"/>
              <a:t>“</a:t>
            </a:r>
            <a:r>
              <a:rPr lang="en-US" dirty="0"/>
              <a:t>Since virtually every authentication technique can be compromised, financial institutions should not rely solely on any single control for authorizing high risk transactions, but rather institute a system of layered security</a:t>
            </a:r>
            <a:r>
              <a:rPr lang="en-US" dirty="0" smtClean="0"/>
              <a:t>..” (2011 </a:t>
            </a:r>
            <a:r>
              <a:rPr lang="en-US" dirty="0"/>
              <a:t>Supplemental </a:t>
            </a:r>
            <a:r>
              <a:rPr lang="en-US" dirty="0" smtClean="0"/>
              <a:t>guidance)</a:t>
            </a:r>
          </a:p>
          <a:p>
            <a:endParaRPr lang="en-US" dirty="0" smtClean="0"/>
          </a:p>
          <a:p>
            <a:pPr marL="0" indent="0">
              <a:spcBef>
                <a:spcPts val="0"/>
              </a:spcBef>
              <a:spcAft>
                <a:spcPts val="0"/>
              </a:spcAft>
              <a:buNone/>
            </a:pPr>
            <a:r>
              <a:rPr lang="en-US" dirty="0" smtClean="0"/>
              <a:t>A Layered Security approach relies upon different controls at different points of the transaction and consists a combination of the following elements to reduce the risks associated with high risk online activities:</a:t>
            </a:r>
          </a:p>
          <a:p>
            <a:pPr marL="0" indent="0">
              <a:spcBef>
                <a:spcPts val="0"/>
              </a:spcBef>
              <a:spcAft>
                <a:spcPts val="0"/>
              </a:spcAft>
              <a:buNone/>
            </a:pPr>
            <a:endParaRPr lang="en-US" dirty="0" smtClean="0"/>
          </a:p>
          <a:p>
            <a:pPr lvl="1">
              <a:spcBef>
                <a:spcPts val="0"/>
              </a:spcBef>
              <a:spcAft>
                <a:spcPts val="0"/>
              </a:spcAft>
              <a:buFont typeface="Arial" panose="020B0604020202020204" pitchFamily="34" charset="0"/>
              <a:buChar char="•"/>
            </a:pPr>
            <a:r>
              <a:rPr lang="en-US" sz="2000" dirty="0" smtClean="0"/>
              <a:t>Multi-Factor Authentication</a:t>
            </a:r>
          </a:p>
          <a:p>
            <a:pPr marL="201168" lvl="1" indent="0">
              <a:spcBef>
                <a:spcPts val="0"/>
              </a:spcBef>
              <a:spcAft>
                <a:spcPts val="0"/>
              </a:spcAft>
              <a:buNone/>
            </a:pPr>
            <a:endParaRPr lang="en-US" sz="1000" dirty="0"/>
          </a:p>
          <a:p>
            <a:pPr lvl="1">
              <a:buFont typeface="Arial" panose="020B0604020202020204" pitchFamily="34" charset="0"/>
              <a:buChar char="•"/>
            </a:pPr>
            <a:r>
              <a:rPr lang="en-US" sz="2000" dirty="0" smtClean="0"/>
              <a:t>Effective Layered Controls</a:t>
            </a:r>
          </a:p>
          <a:p>
            <a:pPr marL="0" indent="0">
              <a:buNone/>
            </a:pPr>
            <a:endParaRPr lang="en-US" dirty="0"/>
          </a:p>
          <a:p>
            <a:endParaRPr lang="en-US" dirty="0"/>
          </a:p>
        </p:txBody>
      </p:sp>
    </p:spTree>
    <p:extLst>
      <p:ext uri="{BB962C8B-B14F-4D97-AF65-F5344CB8AC3E}">
        <p14:creationId xmlns:p14="http://schemas.microsoft.com/office/powerpoint/2010/main" val="1215907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Multi-Factor Authentication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Multi-Factor Authentication consists of having more than one of the following “Factors”:</a:t>
            </a:r>
          </a:p>
          <a:p>
            <a:pPr marL="0" indent="0">
              <a:buNone/>
            </a:pPr>
            <a:endParaRPr lang="en-US" sz="1000" dirty="0" smtClean="0"/>
          </a:p>
          <a:p>
            <a:pPr>
              <a:buFont typeface="Arial" panose="020B0604020202020204" pitchFamily="34" charset="0"/>
              <a:buChar char="•"/>
            </a:pPr>
            <a:r>
              <a:rPr lang="en-US" dirty="0" smtClean="0"/>
              <a:t>  Something </a:t>
            </a:r>
            <a:r>
              <a:rPr lang="en-US" dirty="0"/>
              <a:t>the user knows (e.g., password, PIN); </a:t>
            </a:r>
          </a:p>
          <a:p>
            <a:pPr>
              <a:buFont typeface="Arial" panose="020B0604020202020204" pitchFamily="34" charset="0"/>
              <a:buChar char="•"/>
            </a:pPr>
            <a:r>
              <a:rPr lang="en-US" dirty="0" smtClean="0"/>
              <a:t>  Something </a:t>
            </a:r>
            <a:r>
              <a:rPr lang="en-US" dirty="0"/>
              <a:t>the user has(e.g., ATM card, smart card); and </a:t>
            </a:r>
          </a:p>
          <a:p>
            <a:pPr>
              <a:buFont typeface="Arial" panose="020B0604020202020204" pitchFamily="34" charset="0"/>
              <a:buChar char="•"/>
            </a:pPr>
            <a:r>
              <a:rPr lang="en-US" dirty="0" smtClean="0"/>
              <a:t>  Something </a:t>
            </a:r>
            <a:r>
              <a:rPr lang="en-US" dirty="0"/>
              <a:t>the user is (e.g., biometric characteristic, such as a fingerprint</a:t>
            </a:r>
            <a:r>
              <a:rPr lang="en-US" dirty="0" smtClean="0"/>
              <a:t>)</a:t>
            </a:r>
          </a:p>
          <a:p>
            <a:pPr marL="0" indent="0">
              <a:buNone/>
            </a:pPr>
            <a:endParaRPr lang="en-US" dirty="0"/>
          </a:p>
          <a:p>
            <a:endParaRPr lang="en-US" dirty="0" smtClean="0"/>
          </a:p>
          <a:p>
            <a:endParaRPr lang="en-US" dirty="0" smtClean="0"/>
          </a:p>
          <a:p>
            <a:endParaRPr lang="en-US" dirty="0" smtClean="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233206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hapter Document" ma:contentTypeID="0x010100A3F1A33742BB40798E5513FD18CF9B2C003B72D47058A44C55BD23D766439AE01300544218735A7670428B5ACB8D82C8FFE3" ma:contentTypeVersion="0" ma:contentTypeDescription="" ma:contentTypeScope="" ma:versionID="b09ee3b0ed035c6fdce0bcd9207fe82e">
  <xsd:schema xmlns:xsd="http://www.w3.org/2001/XMLSchema" xmlns:xs="http://www.w3.org/2001/XMLSchema" xmlns:p="http://schemas.microsoft.com/office/2006/metadata/properties" xmlns:ns2="68bee476-dc73-4b61-9b34-feeb2d76ab53" xmlns:ns3="68BEE476-DC73-4B61-9B34-FEEB2D76AB53" targetNamespace="http://schemas.microsoft.com/office/2006/metadata/properties" ma:root="true" ma:fieldsID="d7b82dbbe8d148c6e7565ade5bce3d92" ns2:_="" ns3:_="">
    <xsd:import namespace="68bee476-dc73-4b61-9b34-feeb2d76ab53"/>
    <xsd:import namespace="68BEE476-DC73-4B61-9B34-FEEB2D76AB53"/>
    <xsd:element name="properties">
      <xsd:complexType>
        <xsd:sequence>
          <xsd:element name="documentManagement">
            <xsd:complexType>
              <xsd:all>
                <xsd:element ref="ns2:NAFileID" minOccurs="0"/>
                <xsd:element ref="ns2:NAInternalAuditTopic" minOccurs="0"/>
                <xsd:element ref="ns2:NAContentSource" minOccurs="0"/>
                <xsd:element ref="ns2:NAIndustry" minOccurs="0"/>
                <xsd:element ref="ns2:NAAuthor" minOccurs="0"/>
                <xsd:element ref="ns2:NADepartment" minOccurs="0"/>
                <xsd:element ref="ns2:NAContentLocation" minOccurs="0"/>
                <xsd:element ref="ns2:NAContentPrivacy" minOccurs="0"/>
                <xsd:element ref="ns2:IIALang" minOccurs="0"/>
                <xsd:element ref="ns2:NASummary" minOccurs="0"/>
                <xsd:element ref="ns3:ChapterDocumentTypeLook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ee476-dc73-4b61-9b34-feeb2d76ab53" elementFormDefault="qualified">
    <xsd:import namespace="http://schemas.microsoft.com/office/2006/documentManagement/types"/>
    <xsd:import namespace="http://schemas.microsoft.com/office/infopath/2007/PartnerControls"/>
    <xsd:element name="NAFileID" ma:index="8" nillable="true" ma:displayName="NAFileID" ma:internalName="NAFileID">
      <xsd:simpleType>
        <xsd:restriction base="dms:Text"/>
      </xsd:simpleType>
    </xsd:element>
    <xsd:element name="NAInternalAuditTopic" ma:index="9" nillable="true" ma:displayName="NAInternalAuditTopic" ma:format="Dropdown" ma:internalName="NAInternalAuditTopic">
      <xsd:simpleType>
        <xsd:restriction base="dms:Choice">
          <xsd:enumeration value="Business Management"/>
          <xsd:enumeration value="Communication"/>
          <xsd:enumeration value="Finance and Compliance Auditing"/>
          <xsd:enumeration value="Fraud"/>
          <xsd:enumeration value="Governance"/>
          <xsd:enumeration value="Internal Audit Activity/Function"/>
          <xsd:enumeration value="Internal Control"/>
          <xsd:enumeration value="Operational/Performance Auditing"/>
          <xsd:enumeration value="Risk"/>
          <xsd:enumeration value="Technology"/>
          <xsd:enumeration value="Other"/>
        </xsd:restriction>
      </xsd:simpleType>
    </xsd:element>
    <xsd:element name="NAContentSource" ma:index="10" nillable="true" ma:displayName="NAContentSource" ma:internalName="NAContentSource">
      <xsd:simpleType>
        <xsd:restriction base="dms:Choice">
          <xsd:enumeration value="[]"/>
          <xsd:enumeration value="Annual Report"/>
          <xsd:enumeration value="Article"/>
          <xsd:enumeration value="Audit Tool (Checklists, Audit Programs)"/>
          <xsd:enumeration value="Bio"/>
          <xsd:enumeration value="Blog"/>
          <xsd:enumeration value="Chapter Leader Materials"/>
          <xsd:enumeration value="Code of Ethics"/>
          <xsd:enumeration value="Committee Document"/>
          <xsd:enumeration value="Conference"/>
          <xsd:enumeration value="Course Outline"/>
          <xsd:enumeration value="Curriculum"/>
          <xsd:enumeration value="FAQ"/>
          <xsd:enumeration value="Forms"/>
          <xsd:enumeration value="Glossary"/>
          <xsd:enumeration value="Instructions"/>
          <xsd:enumeration value="Marketing Material"/>
          <xsd:enumeration value="Matrix"/>
          <xsd:enumeration value="Model"/>
          <xsd:enumeration value="MoU"/>
          <xsd:enumeration value="News/PR"/>
          <xsd:enumeration value="Position Paper"/>
          <xsd:enumeration value="Practice Guide"/>
          <xsd:enumeration value="Practice Advisory"/>
          <xsd:enumeration value="Preparation Guide"/>
          <xsd:enumeration value="Presentation"/>
          <xsd:enumeration value="Press release"/>
          <xsd:enumeration value="Price List"/>
          <xsd:enumeration value="Publication"/>
          <xsd:enumeration value="Report/Paper"/>
          <xsd:enumeration value="Responses"/>
          <xsd:enumeration value="Self-Study"/>
          <xsd:enumeration value="Seminar"/>
          <xsd:enumeration value="Standards"/>
          <xsd:enumeration value="Survey"/>
          <xsd:enumeration value="Webinar"/>
        </xsd:restriction>
      </xsd:simpleType>
    </xsd:element>
    <xsd:element name="NAIndustry" ma:index="11" nillable="true" ma:displayName="NAIndustry" ma:internalName="NAIndustry">
      <xsd:simpleType>
        <xsd:restriction base="dms:Choice">
          <xsd:enumeration value="Construction"/>
          <xsd:enumeration value="Environmental"/>
          <xsd:enumeration value="Financial Services"/>
          <xsd:enumeration value="Gaming"/>
          <xsd:enumeration value="Government"/>
          <xsd:enumeration value="Healthcare"/>
          <xsd:enumeration value="Manufacturing"/>
          <xsd:enumeration value="[]"/>
        </xsd:restriction>
      </xsd:simpleType>
    </xsd:element>
    <xsd:element name="NAAuthor" ma:index="12" nillable="true" ma:displayName="NAAuthor" ma:internalName="NAAuthor">
      <xsd:simpleType>
        <xsd:restriction base="dms:Text"/>
      </xsd:simpleType>
    </xsd:element>
    <xsd:element name="NADepartment" ma:index="13" nillable="true" ma:displayName="NADepartment" ma:internalName="NADepartment">
      <xsd:simpleType>
        <xsd:restriction base="dms:Choice">
          <xsd:enumeration value="Academic Relations"/>
          <xsd:enumeration value="Accounting"/>
          <xsd:enumeration value="Advertising/Sponsorship"/>
          <xsd:enumeration value="Advocacy"/>
          <xsd:enumeration value="AEC"/>
          <xsd:enumeration value="Bookstore"/>
          <xsd:enumeration value="Certification"/>
          <xsd:enumeration value="Chapters"/>
          <xsd:enumeration value="Conferences"/>
          <xsd:enumeration value="Corporate Communications"/>
          <xsd:enumeration value="Customer Relations"/>
          <xsd:enumeration value="E-learning"/>
          <xsd:enumeration value="GAIN"/>
          <xsd:enumeration value="Governance"/>
          <xsd:enumeration value="Human Resources"/>
          <xsd:enumeration value="Information Services"/>
          <xsd:enumeration value="International Conferecnce"/>
          <xsd:enumeration value="Learning Solutions"/>
          <xsd:enumeration value="Global Relations"/>
          <xsd:enumeration value="Marketing"/>
          <xsd:enumeration value="Membership"/>
          <xsd:enumeration value="On-site Training"/>
          <xsd:enumeration value="Publications"/>
          <xsd:enumeration value="Quality"/>
          <xsd:enumeration value="Research Foundation"/>
          <xsd:enumeration value="Seminars"/>
          <xsd:enumeration value="Standards and Guidance"/>
          <xsd:enumeration value="[]"/>
        </xsd:restriction>
      </xsd:simpleType>
    </xsd:element>
    <xsd:element name="NAContentLocation" ma:index="14" nillable="true" ma:displayName="NAContentLocation" ma:internalName="NAContentLocation">
      <xsd:simpleType>
        <xsd:restriction base="dms:Choice">
          <xsd:enumeration value="Global website"/>
          <xsd:enumeration value="N.A. website"/>
          <xsd:enumeration value="Both"/>
        </xsd:restriction>
      </xsd:simpleType>
    </xsd:element>
    <xsd:element name="NAContentPrivacy" ma:index="15" nillable="true" ma:displayName="NAContentPrivacy" ma:internalName="NAContentPrivacy">
      <xsd:simpleType>
        <xsd:restriction base="dms:Choice">
          <xsd:enumeration value="Confidential - High Risk"/>
          <xsd:enumeration value="Private - Medium Risk"/>
          <xsd:enumeration value="Restricted - Low Risk"/>
          <xsd:enumeration value="Public - no risk"/>
          <xsd:enumeration value="[]"/>
        </xsd:restriction>
      </xsd:simpleType>
    </xsd:element>
    <xsd:element name="IIALang" ma:index="16" nillable="true" ma:displayName="NAIIALang" ma:internalName="IIALang">
      <xsd:simpleType>
        <xsd:restriction base="dms:Choice">
          <xsd:enumeration value="Arabic"/>
          <xsd:enumeration value="Azeri"/>
          <xsd:enumeration value="Bosnian"/>
          <xsd:enumeration value="Bulgarian"/>
          <xsd:enumeration value="Chinese (Simplified)"/>
          <xsd:enumeration value="Chinese (Unsimplified)"/>
          <xsd:enumeration value="Croatian"/>
          <xsd:enumeration value="Czech"/>
          <xsd:enumeration value="Danish"/>
          <xsd:enumeration value="Dutch"/>
          <xsd:enumeration value="English"/>
          <xsd:enumeration value="Estonian"/>
          <xsd:enumeration value="Finnish"/>
          <xsd:enumeration value="French"/>
          <xsd:enumeration value="Georgian"/>
          <xsd:enumeration value="German"/>
          <xsd:enumeration value="Hebrew"/>
          <xsd:enumeration value="Hungarian"/>
          <xsd:enumeration value="Indonesian"/>
          <xsd:enumeration value="Italian"/>
          <xsd:enumeration value="Japanese"/>
          <xsd:enumeration value="Korean"/>
          <xsd:enumeration value="Latvian"/>
          <xsd:enumeration value="Lithuanian"/>
          <xsd:enumeration value="Macedonian"/>
          <xsd:enumeration value="Montenegrin"/>
          <xsd:enumeration value="Norwegian"/>
          <xsd:enumeration value="Polish"/>
          <xsd:enumeration value="Portuguese"/>
          <xsd:enumeration value="Romanian"/>
          <xsd:enumeration value="Russian"/>
          <xsd:enumeration value="Serbian"/>
          <xsd:enumeration value="Slovenian"/>
          <xsd:enumeration value="Spanish"/>
          <xsd:enumeration value="Swedish"/>
          <xsd:enumeration value="Tajik"/>
          <xsd:enumeration value="Thai"/>
          <xsd:enumeration value="Turkish"/>
          <xsd:enumeration value="Ukrainian"/>
          <xsd:enumeration value="[]"/>
        </xsd:restriction>
      </xsd:simpleType>
    </xsd:element>
    <xsd:element name="NASummary" ma:index="17" nillable="true" ma:displayName="NASummary" ma:internalName="NASummary">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BEE476-DC73-4B61-9B34-FEEB2D76AB53" elementFormDefault="qualified">
    <xsd:import namespace="http://schemas.microsoft.com/office/2006/documentManagement/types"/>
    <xsd:import namespace="http://schemas.microsoft.com/office/infopath/2007/PartnerControls"/>
    <xsd:element name="ChapterDocumentTypeLookup" ma:index="18" nillable="true" ma:displayName="Chapter Document Type" ma:description="" ma:list="{e4470f4a-42ea-4c58-b484-b5ffec13940f}" ma:internalName="ChapterDocumentTypeLookup" ma:showField="Title" ma:web="{cbc2b22e-c6d6-41a8-9387-3ef58b62f041}">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AContentPrivacy xmlns="68bee476-dc73-4b61-9b34-feeb2d76ab53" xsi:nil="true"/>
    <NAContentSource xmlns="68bee476-dc73-4b61-9b34-feeb2d76ab53" xsi:nil="true"/>
    <ChapterDocumentTypeLookup xmlns="68BEE476-DC73-4B61-9B34-FEEB2D76AB53" xsi:nil="true"/>
    <NAIndustry xmlns="68bee476-dc73-4b61-9b34-feeb2d76ab53" xsi:nil="true"/>
    <NAFileID xmlns="68bee476-dc73-4b61-9b34-feeb2d76ab53" xsi:nil="true"/>
    <IIALang xmlns="68bee476-dc73-4b61-9b34-feeb2d76ab53" xsi:nil="true"/>
    <NADepartment xmlns="68bee476-dc73-4b61-9b34-feeb2d76ab53" xsi:nil="true"/>
    <NAAuthor xmlns="68bee476-dc73-4b61-9b34-feeb2d76ab53" xsi:nil="true"/>
    <NASummary xmlns="68bee476-dc73-4b61-9b34-feeb2d76ab53" xsi:nil="true"/>
    <NAInternalAuditTopic xmlns="68bee476-dc73-4b61-9b34-feeb2d76ab53" xsi:nil="true"/>
    <NAContentLocation xmlns="68bee476-dc73-4b61-9b34-feeb2d76ab53" xsi:nil="true"/>
  </documentManagement>
</p:properties>
</file>

<file path=customXml/itemProps1.xml><?xml version="1.0" encoding="utf-8"?>
<ds:datastoreItem xmlns:ds="http://schemas.openxmlformats.org/officeDocument/2006/customXml" ds:itemID="{FDF08EC0-65DB-4017-8F64-50236971EBD2}"/>
</file>

<file path=customXml/itemProps2.xml><?xml version="1.0" encoding="utf-8"?>
<ds:datastoreItem xmlns:ds="http://schemas.openxmlformats.org/officeDocument/2006/customXml" ds:itemID="{31D15CE7-520B-4FB2-A6E0-0CE032C73199}"/>
</file>

<file path=customXml/itemProps3.xml><?xml version="1.0" encoding="utf-8"?>
<ds:datastoreItem xmlns:ds="http://schemas.openxmlformats.org/officeDocument/2006/customXml" ds:itemID="{674B8CCD-D085-4551-9A18-08D0DCEA7B11}"/>
</file>

<file path=docProps/app.xml><?xml version="1.0" encoding="utf-8"?>
<Properties xmlns="http://schemas.openxmlformats.org/officeDocument/2006/extended-properties" xmlns:vt="http://schemas.openxmlformats.org/officeDocument/2006/docPropsVTypes">
  <Template>Retrospect</Template>
  <TotalTime>948</TotalTime>
  <Words>1563</Words>
  <Application>Microsoft Office PowerPoint</Application>
  <PresentationFormat>Custom</PresentationFormat>
  <Paragraphs>133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Retrospect</vt:lpstr>
      <vt:lpstr>FFIEC Customer Authentication Guidance: Authentication in an Internet Banking Environment  </vt:lpstr>
      <vt:lpstr>About the Speaker</vt:lpstr>
      <vt:lpstr>Discussion Topics</vt:lpstr>
      <vt:lpstr>Overview of the FFIEC</vt:lpstr>
      <vt:lpstr>Evolution of the Guidance</vt:lpstr>
      <vt:lpstr>Evolving Cybercrime Landscape</vt:lpstr>
      <vt:lpstr>Objectives of the Guidance</vt:lpstr>
      <vt:lpstr>Layered Security Approach</vt:lpstr>
      <vt:lpstr>Multi-Factor Authentication</vt:lpstr>
      <vt:lpstr>Multi-Factor Authentication Examples</vt:lpstr>
      <vt:lpstr>Effective Layered Controls </vt:lpstr>
      <vt:lpstr>Establishing Effective Layered Controls</vt:lpstr>
      <vt:lpstr>Risk Assessments</vt:lpstr>
      <vt:lpstr>Recent Court Cases</vt:lpstr>
      <vt:lpstr>New FFIEC Working Group</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FFIEC :Authentication in an Internet Banking Environment</dc:title>
  <dc:creator>Matt</dc:creator>
  <cp:lastModifiedBy>Mariya Balicki</cp:lastModifiedBy>
  <cp:revision>67</cp:revision>
  <cp:lastPrinted>2013-09-26T02:28:31Z</cp:lastPrinted>
  <dcterms:created xsi:type="dcterms:W3CDTF">2013-09-21T18:27:06Z</dcterms:created>
  <dcterms:modified xsi:type="dcterms:W3CDTF">2014-01-09T13:37:42Z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0x010100A3F1A33742BB40798E5513FD18CF9B2C003B72D47058A44C55BD23D766439AE01300544218735A7670428B5ACB8D82C8FFE3</vt:lpwstr>
  </property>
</Properties>
</file>