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5"/>
  </p:notesMasterIdLst>
  <p:sldIdLst>
    <p:sldId id="284" r:id="rId2"/>
    <p:sldId id="278" r:id="rId3"/>
    <p:sldId id="279" r:id="rId4"/>
    <p:sldId id="280" r:id="rId5"/>
    <p:sldId id="281" r:id="rId6"/>
    <p:sldId id="282" r:id="rId7"/>
    <p:sldId id="283" r:id="rId8"/>
    <p:sldId id="285" r:id="rId9"/>
    <p:sldId id="286" r:id="rId10"/>
    <p:sldId id="287" r:id="rId11"/>
    <p:sldId id="288" r:id="rId12"/>
    <p:sldId id="289" r:id="rId13"/>
    <p:sldId id="290" r:id="rId14"/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4" r:id="rId22"/>
    <p:sldId id="265" r:id="rId23"/>
    <p:sldId id="26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EB4B54-ED34-46A5-98A2-760A16363E99}" type="doc">
      <dgm:prSet loTypeId="urn:microsoft.com/office/officeart/2005/8/layout/pyramid2" loCatId="pyramid" qsTypeId="urn:microsoft.com/office/officeart/2005/8/quickstyle/3d2" qsCatId="3D" csTypeId="urn:microsoft.com/office/officeart/2005/8/colors/accent1_4" csCatId="accent1" phldr="1"/>
      <dgm:spPr/>
    </dgm:pt>
    <dgm:pt modelId="{AD2A8DDE-D521-4602-A1DF-8522B94E2E2C}">
      <dgm:prSet phldrT="[Text]"/>
      <dgm:spPr/>
      <dgm:t>
        <a:bodyPr/>
        <a:lstStyle/>
        <a:p>
          <a:r>
            <a:rPr lang="en-US" dirty="0" smtClean="0"/>
            <a:t>SINCERITY</a:t>
          </a:r>
          <a:endParaRPr lang="en-US" dirty="0"/>
        </a:p>
      </dgm:t>
    </dgm:pt>
    <dgm:pt modelId="{1A8303D4-1071-4A2F-9488-F12CAB14F66C}" type="parTrans" cxnId="{735D7A3F-FDA1-4ADF-B89E-9E99E07A2BBC}">
      <dgm:prSet/>
      <dgm:spPr/>
      <dgm:t>
        <a:bodyPr/>
        <a:lstStyle/>
        <a:p>
          <a:endParaRPr lang="en-US"/>
        </a:p>
      </dgm:t>
    </dgm:pt>
    <dgm:pt modelId="{95936D38-3FDA-4F84-8EE2-AB6859555A49}" type="sibTrans" cxnId="{735D7A3F-FDA1-4ADF-B89E-9E99E07A2BBC}">
      <dgm:prSet/>
      <dgm:spPr/>
      <dgm:t>
        <a:bodyPr/>
        <a:lstStyle/>
        <a:p>
          <a:endParaRPr lang="en-US"/>
        </a:p>
      </dgm:t>
    </dgm:pt>
    <dgm:pt modelId="{C7D8B1A8-F6C0-4AAF-8DF7-943EE88D3817}">
      <dgm:prSet phldrT="[Text]"/>
      <dgm:spPr/>
      <dgm:t>
        <a:bodyPr/>
        <a:lstStyle/>
        <a:p>
          <a:r>
            <a:rPr lang="en-US" dirty="0" smtClean="0"/>
            <a:t>EXCITEMENT</a:t>
          </a:r>
          <a:endParaRPr lang="en-US" dirty="0"/>
        </a:p>
      </dgm:t>
    </dgm:pt>
    <dgm:pt modelId="{BA8919EA-1855-4FD2-9DF7-8C98D76670BB}" type="parTrans" cxnId="{B654D581-C2EA-4914-8529-0674FDF5FEF8}">
      <dgm:prSet/>
      <dgm:spPr/>
      <dgm:t>
        <a:bodyPr/>
        <a:lstStyle/>
        <a:p>
          <a:endParaRPr lang="en-US"/>
        </a:p>
      </dgm:t>
    </dgm:pt>
    <dgm:pt modelId="{D55FF987-5D39-43F9-AEB8-7EFD66611E43}" type="sibTrans" cxnId="{B654D581-C2EA-4914-8529-0674FDF5FEF8}">
      <dgm:prSet/>
      <dgm:spPr/>
      <dgm:t>
        <a:bodyPr/>
        <a:lstStyle/>
        <a:p>
          <a:endParaRPr lang="en-US"/>
        </a:p>
      </dgm:t>
    </dgm:pt>
    <dgm:pt modelId="{7D10E496-B71D-42DE-A887-A35A8829136C}">
      <dgm:prSet phldrT="[Text]"/>
      <dgm:spPr/>
      <dgm:t>
        <a:bodyPr/>
        <a:lstStyle/>
        <a:p>
          <a:r>
            <a:rPr lang="en-US" dirty="0" smtClean="0"/>
            <a:t>COMPETENCE</a:t>
          </a:r>
          <a:endParaRPr lang="en-US" dirty="0"/>
        </a:p>
      </dgm:t>
    </dgm:pt>
    <dgm:pt modelId="{9A7C1453-8EAE-4739-9C20-877C8F81A901}" type="parTrans" cxnId="{2E266D48-7E07-4E24-87B6-56598800CCEF}">
      <dgm:prSet/>
      <dgm:spPr/>
      <dgm:t>
        <a:bodyPr/>
        <a:lstStyle/>
        <a:p>
          <a:endParaRPr lang="en-US"/>
        </a:p>
      </dgm:t>
    </dgm:pt>
    <dgm:pt modelId="{AB04148E-4C2B-4753-8900-969A8A8A9157}" type="sibTrans" cxnId="{2E266D48-7E07-4E24-87B6-56598800CCEF}">
      <dgm:prSet/>
      <dgm:spPr/>
      <dgm:t>
        <a:bodyPr/>
        <a:lstStyle/>
        <a:p>
          <a:endParaRPr lang="en-US"/>
        </a:p>
      </dgm:t>
    </dgm:pt>
    <dgm:pt modelId="{4A443BDA-6698-4285-A6B9-0F1A26E2ECE9}">
      <dgm:prSet/>
      <dgm:spPr/>
      <dgm:t>
        <a:bodyPr/>
        <a:lstStyle/>
        <a:p>
          <a:r>
            <a:rPr lang="en-US" dirty="0" smtClean="0"/>
            <a:t>SOPHISTICATION</a:t>
          </a:r>
          <a:endParaRPr lang="en-US" dirty="0"/>
        </a:p>
      </dgm:t>
    </dgm:pt>
    <dgm:pt modelId="{800F4103-CC88-4C7C-8648-7E139698B3B5}" type="parTrans" cxnId="{050C033D-FDD0-4901-AF44-1FE1948356D5}">
      <dgm:prSet/>
      <dgm:spPr/>
      <dgm:t>
        <a:bodyPr/>
        <a:lstStyle/>
        <a:p>
          <a:endParaRPr lang="en-US"/>
        </a:p>
      </dgm:t>
    </dgm:pt>
    <dgm:pt modelId="{2F6C2F4D-66A2-4422-B751-C2063298C184}" type="sibTrans" cxnId="{050C033D-FDD0-4901-AF44-1FE1948356D5}">
      <dgm:prSet/>
      <dgm:spPr/>
      <dgm:t>
        <a:bodyPr/>
        <a:lstStyle/>
        <a:p>
          <a:endParaRPr lang="en-US"/>
        </a:p>
      </dgm:t>
    </dgm:pt>
    <dgm:pt modelId="{99A04849-EDB3-4A40-A1F9-A7FF33B2EA3C}">
      <dgm:prSet/>
      <dgm:spPr/>
      <dgm:t>
        <a:bodyPr/>
        <a:lstStyle/>
        <a:p>
          <a:r>
            <a:rPr lang="en-US" dirty="0" smtClean="0"/>
            <a:t>RUGGEDNESS</a:t>
          </a:r>
          <a:endParaRPr lang="en-US" dirty="0"/>
        </a:p>
      </dgm:t>
    </dgm:pt>
    <dgm:pt modelId="{F3F9AF7F-DCD8-4702-8350-7C541DBA7C0F}" type="parTrans" cxnId="{4500B4C8-F839-4B1B-9F26-A0BEB85BBF8B}">
      <dgm:prSet/>
      <dgm:spPr/>
      <dgm:t>
        <a:bodyPr/>
        <a:lstStyle/>
        <a:p>
          <a:endParaRPr lang="en-US"/>
        </a:p>
      </dgm:t>
    </dgm:pt>
    <dgm:pt modelId="{61FAC634-AD0C-45E8-9DD5-F2BD5B92C450}" type="sibTrans" cxnId="{4500B4C8-F839-4B1B-9F26-A0BEB85BBF8B}">
      <dgm:prSet/>
      <dgm:spPr/>
      <dgm:t>
        <a:bodyPr/>
        <a:lstStyle/>
        <a:p>
          <a:endParaRPr lang="en-US"/>
        </a:p>
      </dgm:t>
    </dgm:pt>
    <dgm:pt modelId="{ACCAEF2D-0939-47D7-97E7-9DBF07203C29}" type="pres">
      <dgm:prSet presAssocID="{86EB4B54-ED34-46A5-98A2-760A16363E99}" presName="compositeShape" presStyleCnt="0">
        <dgm:presLayoutVars>
          <dgm:dir/>
          <dgm:resizeHandles/>
        </dgm:presLayoutVars>
      </dgm:prSet>
      <dgm:spPr/>
    </dgm:pt>
    <dgm:pt modelId="{DDE80F80-6491-49CD-BFEA-B83F49D54DAA}" type="pres">
      <dgm:prSet presAssocID="{86EB4B54-ED34-46A5-98A2-760A16363E99}" presName="pyramid" presStyleLbl="node1" presStyleIdx="0" presStyleCnt="1" custScaleX="140408" custLinFactNeighborX="-8623"/>
      <dgm:spPr/>
    </dgm:pt>
    <dgm:pt modelId="{0F1EF186-5394-4EA1-916A-58E528D940C0}" type="pres">
      <dgm:prSet presAssocID="{86EB4B54-ED34-46A5-98A2-760A16363E99}" presName="theList" presStyleCnt="0"/>
      <dgm:spPr/>
    </dgm:pt>
    <dgm:pt modelId="{7C399F45-0411-47B0-A2DE-5D3884983A1B}" type="pres">
      <dgm:prSet presAssocID="{AD2A8DDE-D521-4602-A1DF-8522B94E2E2C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4D15B-54EC-4034-BB2C-B411586A0820}" type="pres">
      <dgm:prSet presAssocID="{AD2A8DDE-D521-4602-A1DF-8522B94E2E2C}" presName="aSpace" presStyleCnt="0"/>
      <dgm:spPr/>
    </dgm:pt>
    <dgm:pt modelId="{E498EDC0-B04F-4687-B585-0D096BAFB991}" type="pres">
      <dgm:prSet presAssocID="{C7D8B1A8-F6C0-4AAF-8DF7-943EE88D3817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1DDA8E5-831A-4DB7-9166-3E2744A4454F}" type="pres">
      <dgm:prSet presAssocID="{C7D8B1A8-F6C0-4AAF-8DF7-943EE88D3817}" presName="aSpace" presStyleCnt="0"/>
      <dgm:spPr/>
    </dgm:pt>
    <dgm:pt modelId="{306FDA78-C848-4BB1-8F69-8C9534B62E37}" type="pres">
      <dgm:prSet presAssocID="{7D10E496-B71D-42DE-A887-A35A8829136C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7314CC-6812-4836-996D-9D904B7AB033}" type="pres">
      <dgm:prSet presAssocID="{7D10E496-B71D-42DE-A887-A35A8829136C}" presName="aSpace" presStyleCnt="0"/>
      <dgm:spPr/>
    </dgm:pt>
    <dgm:pt modelId="{EC4F67DA-CD5B-4FD2-9C81-61B55643F3D7}" type="pres">
      <dgm:prSet presAssocID="{4A443BDA-6698-4285-A6B9-0F1A26E2ECE9}" presName="aNode" presStyleLbl="fgAcc1" presStyleIdx="3" presStyleCnt="5" custLinFactNeighborY="-5958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A49EC09-9F96-4784-A3A6-722232532B3E}" type="pres">
      <dgm:prSet presAssocID="{4A443BDA-6698-4285-A6B9-0F1A26E2ECE9}" presName="aSpace" presStyleCnt="0"/>
      <dgm:spPr/>
    </dgm:pt>
    <dgm:pt modelId="{F5F0BD38-8505-4E9B-AEE8-0EF71E501A08}" type="pres">
      <dgm:prSet presAssocID="{99A04849-EDB3-4A40-A1F9-A7FF33B2EA3C}" presName="aNode" presStyleLbl="fgAcc1" presStyleIdx="4" presStyleCnt="5" custLinFactY="-410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9BBE1-9BF4-4427-9C2C-C1BB24714B45}" type="pres">
      <dgm:prSet presAssocID="{99A04849-EDB3-4A40-A1F9-A7FF33B2EA3C}" presName="aSpace" presStyleCnt="0"/>
      <dgm:spPr/>
    </dgm:pt>
  </dgm:ptLst>
  <dgm:cxnLst>
    <dgm:cxn modelId="{735D7A3F-FDA1-4ADF-B89E-9E99E07A2BBC}" srcId="{86EB4B54-ED34-46A5-98A2-760A16363E99}" destId="{AD2A8DDE-D521-4602-A1DF-8522B94E2E2C}" srcOrd="0" destOrd="0" parTransId="{1A8303D4-1071-4A2F-9488-F12CAB14F66C}" sibTransId="{95936D38-3FDA-4F84-8EE2-AB6859555A49}"/>
    <dgm:cxn modelId="{B654D581-C2EA-4914-8529-0674FDF5FEF8}" srcId="{86EB4B54-ED34-46A5-98A2-760A16363E99}" destId="{C7D8B1A8-F6C0-4AAF-8DF7-943EE88D3817}" srcOrd="1" destOrd="0" parTransId="{BA8919EA-1855-4FD2-9DF7-8C98D76670BB}" sibTransId="{D55FF987-5D39-43F9-AEB8-7EFD66611E43}"/>
    <dgm:cxn modelId="{6EDEB493-A488-4298-A8B4-8CD2B7E3ADAC}" type="presOf" srcId="{AD2A8DDE-D521-4602-A1DF-8522B94E2E2C}" destId="{7C399F45-0411-47B0-A2DE-5D3884983A1B}" srcOrd="0" destOrd="0" presId="urn:microsoft.com/office/officeart/2005/8/layout/pyramid2"/>
    <dgm:cxn modelId="{4500B4C8-F839-4B1B-9F26-A0BEB85BBF8B}" srcId="{86EB4B54-ED34-46A5-98A2-760A16363E99}" destId="{99A04849-EDB3-4A40-A1F9-A7FF33B2EA3C}" srcOrd="4" destOrd="0" parTransId="{F3F9AF7F-DCD8-4702-8350-7C541DBA7C0F}" sibTransId="{61FAC634-AD0C-45E8-9DD5-F2BD5B92C450}"/>
    <dgm:cxn modelId="{050C033D-FDD0-4901-AF44-1FE1948356D5}" srcId="{86EB4B54-ED34-46A5-98A2-760A16363E99}" destId="{4A443BDA-6698-4285-A6B9-0F1A26E2ECE9}" srcOrd="3" destOrd="0" parTransId="{800F4103-CC88-4C7C-8648-7E139698B3B5}" sibTransId="{2F6C2F4D-66A2-4422-B751-C2063298C184}"/>
    <dgm:cxn modelId="{420F0AFE-E5AC-49D6-8459-39EA0F62D879}" type="presOf" srcId="{4A443BDA-6698-4285-A6B9-0F1A26E2ECE9}" destId="{EC4F67DA-CD5B-4FD2-9C81-61B55643F3D7}" srcOrd="0" destOrd="0" presId="urn:microsoft.com/office/officeart/2005/8/layout/pyramid2"/>
    <dgm:cxn modelId="{2E266D48-7E07-4E24-87B6-56598800CCEF}" srcId="{86EB4B54-ED34-46A5-98A2-760A16363E99}" destId="{7D10E496-B71D-42DE-A887-A35A8829136C}" srcOrd="2" destOrd="0" parTransId="{9A7C1453-8EAE-4739-9C20-877C8F81A901}" sibTransId="{AB04148E-4C2B-4753-8900-969A8A8A9157}"/>
    <dgm:cxn modelId="{718F5616-638C-4B4B-A8FC-82C785A356DB}" type="presOf" srcId="{99A04849-EDB3-4A40-A1F9-A7FF33B2EA3C}" destId="{F5F0BD38-8505-4E9B-AEE8-0EF71E501A08}" srcOrd="0" destOrd="0" presId="urn:microsoft.com/office/officeart/2005/8/layout/pyramid2"/>
    <dgm:cxn modelId="{A9DD393A-E101-4168-A17B-DE1C5714C689}" type="presOf" srcId="{86EB4B54-ED34-46A5-98A2-760A16363E99}" destId="{ACCAEF2D-0939-47D7-97E7-9DBF07203C29}" srcOrd="0" destOrd="0" presId="urn:microsoft.com/office/officeart/2005/8/layout/pyramid2"/>
    <dgm:cxn modelId="{5CA0A477-563D-4874-B0B6-FD82BCCC5DCD}" type="presOf" srcId="{C7D8B1A8-F6C0-4AAF-8DF7-943EE88D3817}" destId="{E498EDC0-B04F-4687-B585-0D096BAFB991}" srcOrd="0" destOrd="0" presId="urn:microsoft.com/office/officeart/2005/8/layout/pyramid2"/>
    <dgm:cxn modelId="{36198BDC-A5FF-400F-9E90-838991F6306F}" type="presOf" srcId="{7D10E496-B71D-42DE-A887-A35A8829136C}" destId="{306FDA78-C848-4BB1-8F69-8C9534B62E37}" srcOrd="0" destOrd="0" presId="urn:microsoft.com/office/officeart/2005/8/layout/pyramid2"/>
    <dgm:cxn modelId="{4F22FA44-CA81-456D-91D0-5B93BFB587C2}" type="presParOf" srcId="{ACCAEF2D-0939-47D7-97E7-9DBF07203C29}" destId="{DDE80F80-6491-49CD-BFEA-B83F49D54DAA}" srcOrd="0" destOrd="0" presId="urn:microsoft.com/office/officeart/2005/8/layout/pyramid2"/>
    <dgm:cxn modelId="{D7A4B3DB-F65E-4204-9B18-5A5E929012E7}" type="presParOf" srcId="{ACCAEF2D-0939-47D7-97E7-9DBF07203C29}" destId="{0F1EF186-5394-4EA1-916A-58E528D940C0}" srcOrd="1" destOrd="0" presId="urn:microsoft.com/office/officeart/2005/8/layout/pyramid2"/>
    <dgm:cxn modelId="{92E4EA67-6762-43B9-AB87-90101CEA870D}" type="presParOf" srcId="{0F1EF186-5394-4EA1-916A-58E528D940C0}" destId="{7C399F45-0411-47B0-A2DE-5D3884983A1B}" srcOrd="0" destOrd="0" presId="urn:microsoft.com/office/officeart/2005/8/layout/pyramid2"/>
    <dgm:cxn modelId="{776DA0DC-722F-4602-8EE2-B95DB5B73D5B}" type="presParOf" srcId="{0F1EF186-5394-4EA1-916A-58E528D940C0}" destId="{4484D15B-54EC-4034-BB2C-B411586A0820}" srcOrd="1" destOrd="0" presId="urn:microsoft.com/office/officeart/2005/8/layout/pyramid2"/>
    <dgm:cxn modelId="{3C93EAD0-5DCA-4D9E-ABD7-0E13F5696E94}" type="presParOf" srcId="{0F1EF186-5394-4EA1-916A-58E528D940C0}" destId="{E498EDC0-B04F-4687-B585-0D096BAFB991}" srcOrd="2" destOrd="0" presId="urn:microsoft.com/office/officeart/2005/8/layout/pyramid2"/>
    <dgm:cxn modelId="{707842AF-F239-46C4-8476-9BBDA5B38108}" type="presParOf" srcId="{0F1EF186-5394-4EA1-916A-58E528D940C0}" destId="{D1DDA8E5-831A-4DB7-9166-3E2744A4454F}" srcOrd="3" destOrd="0" presId="urn:microsoft.com/office/officeart/2005/8/layout/pyramid2"/>
    <dgm:cxn modelId="{71D31BEA-A32C-4341-8AC0-6EF43A6C4C8F}" type="presParOf" srcId="{0F1EF186-5394-4EA1-916A-58E528D940C0}" destId="{306FDA78-C848-4BB1-8F69-8C9534B62E37}" srcOrd="4" destOrd="0" presId="urn:microsoft.com/office/officeart/2005/8/layout/pyramid2"/>
    <dgm:cxn modelId="{C9640BA8-956D-4EE0-8BB7-7E82AC10313B}" type="presParOf" srcId="{0F1EF186-5394-4EA1-916A-58E528D940C0}" destId="{457314CC-6812-4836-996D-9D904B7AB033}" srcOrd="5" destOrd="0" presId="urn:microsoft.com/office/officeart/2005/8/layout/pyramid2"/>
    <dgm:cxn modelId="{68F1C520-C221-4049-B091-A783FF9DE43B}" type="presParOf" srcId="{0F1EF186-5394-4EA1-916A-58E528D940C0}" destId="{EC4F67DA-CD5B-4FD2-9C81-61B55643F3D7}" srcOrd="6" destOrd="0" presId="urn:microsoft.com/office/officeart/2005/8/layout/pyramid2"/>
    <dgm:cxn modelId="{22796CEE-1B26-4DA7-9676-45D52B1786E8}" type="presParOf" srcId="{0F1EF186-5394-4EA1-916A-58E528D940C0}" destId="{EA49EC09-9F96-4784-A3A6-722232532B3E}" srcOrd="7" destOrd="0" presId="urn:microsoft.com/office/officeart/2005/8/layout/pyramid2"/>
    <dgm:cxn modelId="{FEA22896-195A-4F82-8567-711403A43855}" type="presParOf" srcId="{0F1EF186-5394-4EA1-916A-58E528D940C0}" destId="{F5F0BD38-8505-4E9B-AEE8-0EF71E501A08}" srcOrd="8" destOrd="0" presId="urn:microsoft.com/office/officeart/2005/8/layout/pyramid2"/>
    <dgm:cxn modelId="{BBC9994B-995A-4119-86D6-CEA460EFBD23}" type="presParOf" srcId="{0F1EF186-5394-4EA1-916A-58E528D940C0}" destId="{F619BBE1-9BF4-4427-9C2C-C1BB24714B4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345B-FCDB-4243-B5FA-A4A30352425B}" type="datetimeFigureOut">
              <a:rPr lang="en-IN" smtClean="0"/>
              <a:pPr/>
              <a:t>15-03-2017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77C79-8481-4C56-9D68-3C50BE5ABDE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283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879A-6986-4375-B701-CAB8D023D5D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3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1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2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811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26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67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7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2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7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6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3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1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0A94-9E6C-4580-84CC-A6B86CA90DF1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DFD93B-06D1-452F-8D20-7386A9F8A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960" y="642919"/>
            <a:ext cx="101918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2. EXCITEMENT</a:t>
            </a:r>
          </a:p>
          <a:p>
            <a:endParaRPr lang="en-US" sz="4000" b="1" i="1" dirty="0">
              <a:solidFill>
                <a:srgbClr val="C00000"/>
              </a:solidFill>
            </a:endParaRPr>
          </a:p>
        </p:txBody>
      </p:sp>
      <p:pic>
        <p:nvPicPr>
          <p:cNvPr id="3" name="Picture 2" descr="935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6775" y="1190456"/>
            <a:ext cx="3737198" cy="27119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1412776"/>
            <a:ext cx="70561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 Consumers think of brands that create "excitement" as daring, spirited, imaginative and cutting-edge.</a:t>
            </a:r>
          </a:p>
          <a:p>
            <a:endParaRPr lang="en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The excitement brand personality appeals to individuals who want to add a sense of adventure to their lives or who already live exciting lifestyles.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63" y="857232"/>
            <a:ext cx="9334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3. COMPETENCE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pic>
        <p:nvPicPr>
          <p:cNvPr id="3" name="Picture 2" descr="74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6775" y="673940"/>
            <a:ext cx="3135949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1628800"/>
            <a:ext cx="73441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 Brands known for "competency" create images of reliability, intelligence, success, responsibility, dependability and efficiency.</a:t>
            </a:r>
          </a:p>
          <a:p>
            <a:endParaRPr lang="en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 Companies that market their brands as competent can compete with brands marketed for their excitement by presenting an alternative value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63" y="642918"/>
            <a:ext cx="66675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4. SOPHISTICATION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pic>
        <p:nvPicPr>
          <p:cNvPr id="3" name="Picture 2" descr="9888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2171" y="908720"/>
            <a:ext cx="2538963" cy="3057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335360" y="1700808"/>
            <a:ext cx="75848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 Companies that market a brand as "sophisticated" hope to appeal to consumers who want to feel charming, glamorous, elegant and romantic. </a:t>
            </a:r>
          </a:p>
          <a:p>
            <a:endParaRPr lang="en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Brands in this category, such as Rolex or Harrods, may also present themselves as being decidedly upper-class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11" y="642918"/>
            <a:ext cx="6762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5. RUGGEDNESS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pic>
        <p:nvPicPr>
          <p:cNvPr id="3" name="Picture 2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8274" y="705222"/>
            <a:ext cx="2906039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27382" y="1484784"/>
            <a:ext cx="68167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 Consumers who identify themselves as outdoorsy, tough and strong want goods or services that will endure.</a:t>
            </a:r>
          </a:p>
          <a:p>
            <a:endParaRPr lang="en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 They gravitate toward the practical, but demand more than competence. These buyers embrace brands they perceive as "rugged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55093" y="614734"/>
            <a:ext cx="11505063" cy="1091236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Formulation a brand personality</a:t>
            </a:r>
            <a:endParaRPr lang="en-US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3" y="2140800"/>
            <a:ext cx="9034819" cy="408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64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for formulation of brand personality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493"/>
            <a:ext cx="9452212" cy="46074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A. Plan for Personality</a:t>
            </a:r>
          </a:p>
          <a:p>
            <a:pPr marL="0" indent="0">
              <a:buNone/>
            </a:pPr>
            <a:r>
              <a:rPr lang="en-US" dirty="0" smtClean="0"/>
              <a:t>B. Create a Voice</a:t>
            </a:r>
          </a:p>
          <a:p>
            <a:pPr marL="0" indent="0">
              <a:buNone/>
            </a:pPr>
            <a:r>
              <a:rPr lang="en-US" dirty="0" smtClean="0"/>
              <a:t>C. Give your business a persona</a:t>
            </a:r>
          </a:p>
          <a:p>
            <a:pPr marL="0" indent="0">
              <a:buNone/>
            </a:pPr>
            <a:r>
              <a:rPr lang="en-US" dirty="0" smtClean="0"/>
              <a:t>D. Choose a Set of Identifiers </a:t>
            </a:r>
          </a:p>
          <a:p>
            <a:pPr marL="0" indent="0">
              <a:buNone/>
            </a:pPr>
            <a:r>
              <a:rPr lang="en-US" dirty="0" smtClean="0"/>
              <a:t>E. Create a Style Guide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90" y="1690688"/>
            <a:ext cx="633711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8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0" y="33735"/>
            <a:ext cx="10515600" cy="1798910"/>
          </a:xfrm>
        </p:spPr>
        <p:txBody>
          <a:bodyPr/>
          <a:lstStyle/>
          <a:p>
            <a:r>
              <a:rPr lang="en-US" dirty="0" smtClean="0"/>
              <a:t>A. </a:t>
            </a:r>
            <a:r>
              <a:rPr lang="en-US" b="1" u="sng" dirty="0" smtClean="0"/>
              <a:t>Plan for Personality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501254"/>
            <a:ext cx="10807890" cy="514520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</a:t>
            </a:r>
            <a:r>
              <a:rPr lang="en-US" sz="2000" u="sng" dirty="0" smtClean="0"/>
              <a:t>Traditional and established </a:t>
            </a:r>
          </a:p>
          <a:p>
            <a:pPr marL="0" indent="0">
              <a:buNone/>
            </a:pPr>
            <a:r>
              <a:rPr lang="en-US" sz="2000" dirty="0" smtClean="0"/>
              <a:t>Traditional and established brands tend to have a more formal personality and use strong  </a:t>
            </a:r>
          </a:p>
          <a:p>
            <a:pPr marL="0" indent="0">
              <a:buNone/>
            </a:pPr>
            <a:r>
              <a:rPr lang="en-US" sz="2000" dirty="0" smtClean="0"/>
              <a:t> colors, typefaces and symmetry to communicate a message. </a:t>
            </a:r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u="sng" dirty="0" smtClean="0"/>
              <a:t>Modern and high energy. </a:t>
            </a:r>
          </a:p>
          <a:p>
            <a:pPr marL="0" indent="0">
              <a:buNone/>
            </a:pPr>
            <a:r>
              <a:rPr lang="en-US" sz="2000" dirty="0" smtClean="0"/>
              <a:t>Modern and high-energy brands tend to use</a:t>
            </a:r>
          </a:p>
          <a:p>
            <a:pPr marL="0" indent="0">
              <a:buNone/>
            </a:pPr>
            <a:r>
              <a:rPr lang="en-US" sz="2000" dirty="0" smtClean="0"/>
              <a:t>brighter colors, trendy  design techniques </a:t>
            </a:r>
          </a:p>
          <a:p>
            <a:pPr marL="0" indent="0">
              <a:buNone/>
            </a:pPr>
            <a:r>
              <a:rPr lang="en-US" sz="2000" dirty="0" smtClean="0"/>
              <a:t>and have a light tone.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043" y="2876786"/>
            <a:ext cx="4844957" cy="39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143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Voice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93" y="1583140"/>
            <a:ext cx="10698707" cy="45938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 words that you used to determine your brand personality will also help to create </a:t>
            </a:r>
          </a:p>
          <a:p>
            <a:pPr marL="0" indent="0">
              <a:buNone/>
            </a:pPr>
            <a:r>
              <a:rPr lang="en-US" dirty="0" smtClean="0"/>
              <a:t>your voice. A brand voice is the way you speak to your customers.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27" y="2744930"/>
            <a:ext cx="7738281" cy="356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7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your business a persona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Persona- </a:t>
            </a:r>
            <a:r>
              <a:rPr lang="en-US" sz="2000" dirty="0" smtClean="0"/>
              <a:t>The role that one assumes or displays in public or society; or personality, as distinguished from the inner self.</a:t>
            </a:r>
          </a:p>
          <a:p>
            <a:pPr marL="0" indent="0">
              <a:buNone/>
            </a:pPr>
            <a:r>
              <a:rPr lang="en-US" sz="2000" dirty="0" smtClean="0"/>
              <a:t> it can be male or female, young or old, light or </a:t>
            </a:r>
          </a:p>
          <a:p>
            <a:pPr marL="0" indent="0">
              <a:buNone/>
            </a:pPr>
            <a:r>
              <a:rPr lang="en-US" sz="2000" dirty="0" smtClean="0"/>
              <a:t>Serious. Develop guidelines to create consistency </a:t>
            </a:r>
          </a:p>
          <a:p>
            <a:pPr marL="0" indent="0">
              <a:buNone/>
            </a:pPr>
            <a:r>
              <a:rPr lang="en-US" sz="2000" dirty="0" smtClean="0"/>
              <a:t>in expressing the benefits of your business.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11" y="2915289"/>
            <a:ext cx="5245290" cy="394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31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a Set of Identifiers 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 of identity and personality comes in the design process. Your company logo and website are the two biggest identifiers for most customers</a:t>
            </a:r>
          </a:p>
          <a:p>
            <a:pPr marL="0" indent="0">
              <a:buNone/>
            </a:pPr>
            <a:r>
              <a:rPr lang="en-US" dirty="0" smtClean="0"/>
              <a:t>1. Color </a:t>
            </a:r>
          </a:p>
          <a:p>
            <a:pPr marL="0" indent="0">
              <a:buNone/>
            </a:pPr>
            <a:r>
              <a:rPr lang="en-US" dirty="0" smtClean="0"/>
              <a:t>2. Typography</a:t>
            </a:r>
          </a:p>
          <a:p>
            <a:pPr marL="0" indent="0">
              <a:buNone/>
            </a:pPr>
            <a:r>
              <a:rPr lang="en-US" dirty="0" smtClean="0"/>
              <a:t>3. Images </a:t>
            </a:r>
          </a:p>
          <a:p>
            <a:pPr marL="0" indent="0">
              <a:buNone/>
            </a:pPr>
            <a:r>
              <a:rPr lang="en-IN" dirty="0" smtClean="0"/>
              <a:t>4. Shape </a:t>
            </a:r>
          </a:p>
          <a:p>
            <a:pPr marL="0" indent="0">
              <a:buNone/>
            </a:pPr>
            <a:r>
              <a:rPr lang="en-IN" dirty="0" smtClean="0"/>
              <a:t>5. space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832" y="3202912"/>
            <a:ext cx="308610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55" y="4822624"/>
            <a:ext cx="2525716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0" y="5389362"/>
            <a:ext cx="3381375" cy="135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67" y="3007649"/>
            <a:ext cx="25908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2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11" y="714357"/>
            <a:ext cx="101918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solidFill>
                  <a:srgbClr val="C00000"/>
                </a:solidFill>
              </a:rPr>
              <a:t>BRAND </a:t>
            </a:r>
            <a:r>
              <a:rPr lang="en-US" sz="4000" b="1" i="1" smtClean="0">
                <a:solidFill>
                  <a:srgbClr val="C00000"/>
                </a:solidFill>
              </a:rPr>
              <a:t>PERSONALITY</a:t>
            </a:r>
            <a:endParaRPr lang="en-US" sz="4000" b="1" i="1" dirty="0" smtClean="0">
              <a:solidFill>
                <a:srgbClr val="C00000"/>
              </a:solidFill>
            </a:endParaRPr>
          </a:p>
          <a:p>
            <a:endParaRPr lang="en-US" sz="24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dirty="0" smtClean="0"/>
              <a:t>A set of human characteristics that are associated with a brand name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Personality how the brand behaves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Companies uses brand personality to identify with their ideal consumers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Style Guide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979" y="1825625"/>
            <a:ext cx="106168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Once you decide what your brand personality looks like,</a:t>
            </a:r>
          </a:p>
          <a:p>
            <a:pPr marL="0" indent="0">
              <a:buNone/>
            </a:pPr>
            <a:r>
              <a:rPr lang="en-US" sz="2400" dirty="0" smtClean="0"/>
              <a:t> write it down and create a scrapbook of images that link</a:t>
            </a:r>
          </a:p>
          <a:p>
            <a:pPr marL="0" indent="0">
              <a:buNone/>
            </a:pPr>
            <a:r>
              <a:rPr lang="en-US" sz="2400" dirty="0" smtClean="0"/>
              <a:t> to that personality. Create a brand style guide that details</a:t>
            </a:r>
          </a:p>
          <a:p>
            <a:pPr marL="0" indent="0">
              <a:buNone/>
            </a:pPr>
            <a:r>
              <a:rPr lang="en-US" sz="2400" dirty="0" smtClean="0"/>
              <a:t> everything about your business including voice, images, </a:t>
            </a:r>
          </a:p>
          <a:p>
            <a:pPr marL="0" indent="0">
              <a:buNone/>
            </a:pPr>
            <a:r>
              <a:rPr lang="en-US" sz="2400" dirty="0" smtClean="0"/>
              <a:t>color palette, typography options, copy and tone guidelines, </a:t>
            </a:r>
          </a:p>
          <a:p>
            <a:pPr marL="0" indent="0">
              <a:buNone/>
            </a:pPr>
            <a:r>
              <a:rPr lang="en-US" sz="2400" dirty="0" smtClean="0"/>
              <a:t>and usage standards.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917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151"/>
            <a:ext cx="8596668" cy="1089764"/>
          </a:xfrm>
        </p:spPr>
        <p:txBody>
          <a:bodyPr>
            <a:normAutofit fontScale="90000"/>
          </a:bodyPr>
          <a:lstStyle/>
          <a:p>
            <a:r>
              <a:rPr lang="en-IN" dirty="0"/>
              <a:t>Difference between brand personality and brand image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462162"/>
              </p:ext>
            </p:extLst>
          </p:nvPr>
        </p:nvGraphicFramePr>
        <p:xfrm>
          <a:off x="690389" y="1553227"/>
          <a:ext cx="859631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6388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Brand image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Brand personality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429267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r>
                        <a:rPr lang="en-IN" sz="2000" dirty="0" smtClean="0"/>
                        <a:t>.It refers to perception about the    brand in mind of public.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It refers to a set of human characteristics that are attributed to a brand name. It is something to which a person can relate.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065548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2. Brand image denotes the tangible benefits and attributes of brand.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It indicate emotional association of brand.</a:t>
                      </a:r>
                      <a:endParaRPr lang="en-IN" sz="2000" dirty="0"/>
                    </a:p>
                  </a:txBody>
                  <a:tcPr/>
                </a:tc>
              </a:tr>
              <a:tr h="1181893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3. The general meaning of brand image is HOW MARKET PERCEIVES YOU.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includes all the tangible and intangible traits as beliefs, values, attitudes,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interests,.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14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739004"/>
              </p:ext>
            </p:extLst>
          </p:nvPr>
        </p:nvGraphicFramePr>
        <p:xfrm>
          <a:off x="677863" y="525463"/>
          <a:ext cx="8596312" cy="576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19296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 Brand image is the total personality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of the brand. It is the set of perception that the consumer have in mind about particular brand.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Brand personality not only include the personality features and characteristics but also the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demographical feature like age, gender, class, etc.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0229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Brand image</a:t>
                      </a:r>
                      <a:r>
                        <a:rPr lang="en-US" sz="2000" baseline="0" dirty="0" smtClean="0"/>
                        <a:t> is just a development of perception.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Brand personality helps in development</a:t>
                      </a:r>
                      <a:r>
                        <a:rPr lang="en-US" sz="2000" baseline="0" dirty="0" smtClean="0"/>
                        <a:t> of brand equity.</a:t>
                      </a:r>
                      <a:endParaRPr lang="en-IN" sz="2000" dirty="0"/>
                    </a:p>
                  </a:txBody>
                  <a:tcPr/>
                </a:tc>
              </a:tr>
              <a:tr h="136862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</a:t>
                      </a:r>
                      <a:r>
                        <a:rPr lang="en-US" sz="2000" baseline="0" dirty="0" smtClean="0"/>
                        <a:t> Brand image represents the OTHER VIEW.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represents</a:t>
                      </a:r>
                      <a:r>
                        <a:rPr lang="en-US" sz="2000" baseline="0" dirty="0" smtClean="0"/>
                        <a:t> the internal and external characteristics of brand name.</a:t>
                      </a:r>
                      <a:endParaRPr lang="en-IN" sz="2000" dirty="0"/>
                    </a:p>
                  </a:txBody>
                  <a:tcPr/>
                </a:tc>
              </a:tr>
              <a:tr h="136862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7. Brand image helps to understand the total consumers perception about</a:t>
                      </a:r>
                      <a:r>
                        <a:rPr lang="en-US" sz="2000" baseline="0" dirty="0" smtClean="0"/>
                        <a:t> the brand so its nature is appearance oriented.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Brand</a:t>
                      </a:r>
                      <a:r>
                        <a:rPr lang="en-US" sz="2000" baseline="0" dirty="0" smtClean="0"/>
                        <a:t> personality helps in making differentiation among the brands specifically when they are alike.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235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807445"/>
              </p:ext>
            </p:extLst>
          </p:nvPr>
        </p:nvGraphicFramePr>
        <p:xfrm>
          <a:off x="753019" y="839243"/>
          <a:ext cx="8596312" cy="1340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814"/>
                <a:gridCol w="4376498"/>
              </a:tblGrid>
              <a:tr h="134028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8.It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signifies WHAT THE BRAND CURRENTLY STAND FOR, how it is viewed by the customer.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Brand</a:t>
                      </a:r>
                      <a:r>
                        <a:rPr lang="en-US" sz="2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personality indicates the kind of relationship customer has with the brand.</a:t>
                      </a:r>
                      <a:endParaRPr lang="en-IN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86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3"/>
            <a:ext cx="89535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The concept of brand personality  is useful because of following reasons : 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Enriches understanding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Helps gain an in depth understanding of consumer perceptions and attitudes towards the brand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Can provide more insight than is gained by asking about perceptions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 descr="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6264" y="1357298"/>
            <a:ext cx="4095736" cy="3914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211" y="785794"/>
            <a:ext cx="11144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Contributes to a differentiating identity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Can differentiate brands especially where brands are similar in product attributes 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In , fact can define not only the brand but the product class , context and experience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12192000" cy="5949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1584" y="1"/>
            <a:ext cx="7104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i="1" dirty="0" smtClean="0">
                <a:latin typeface="Arial Rounded MT Bold" pitchFamily="34" charset="0"/>
              </a:rPr>
              <a:t>EXAMPLES</a:t>
            </a:r>
            <a:endParaRPr lang="en-IN" sz="4400" b="1" i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8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7648" y="332656"/>
            <a:ext cx="6720747" cy="5112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007435" y="764704"/>
          <a:ext cx="10668075" cy="38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712" y="714356"/>
            <a:ext cx="838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</a:rPr>
              <a:t>1. SINCERITY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pic>
        <p:nvPicPr>
          <p:cNvPr id="4" name="Picture 3" descr="8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6271" y="1015291"/>
            <a:ext cx="3219500" cy="1895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35360" y="1700808"/>
            <a:ext cx="71047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dirty="0" smtClean="0"/>
              <a:t> A brand personality demonstrates "sincerity" when consumers consider it down-to-earth, honest, genuine or cheerful.</a:t>
            </a:r>
          </a:p>
          <a:p>
            <a:endParaRPr lang="en-IN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Brands that are presented as sincere may appeal to customers who want to purchase products that feel familiar and comfortable. 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907</Words>
  <Application>Microsoft Office PowerPoint</Application>
  <PresentationFormat>Widescreen</PresentationFormat>
  <Paragraphs>105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Rounded MT Bold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Formulation a brand personality</vt:lpstr>
      <vt:lpstr>Steps for formulation of brand personality</vt:lpstr>
      <vt:lpstr>A. Plan for Personality</vt:lpstr>
      <vt:lpstr>Create a Voice</vt:lpstr>
      <vt:lpstr>Give your business a persona</vt:lpstr>
      <vt:lpstr>Choose a Set of Identifiers </vt:lpstr>
      <vt:lpstr>Create a Style Guide</vt:lpstr>
      <vt:lpstr>Difference between brand personality and brand image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mohit kumar</dc:creator>
  <cp:lastModifiedBy>8p</cp:lastModifiedBy>
  <cp:revision>34</cp:revision>
  <dcterms:created xsi:type="dcterms:W3CDTF">2015-11-17T13:16:05Z</dcterms:created>
  <dcterms:modified xsi:type="dcterms:W3CDTF">2017-03-15T10:59:19Z</dcterms:modified>
</cp:coreProperties>
</file>