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6" r:id="rId3"/>
    <p:sldId id="302" r:id="rId4"/>
    <p:sldId id="303" r:id="rId5"/>
    <p:sldId id="301" r:id="rId6"/>
    <p:sldId id="257" r:id="rId7"/>
    <p:sldId id="258" r:id="rId8"/>
    <p:sldId id="261" r:id="rId9"/>
    <p:sldId id="260" r:id="rId10"/>
    <p:sldId id="259" r:id="rId11"/>
    <p:sldId id="262" r:id="rId12"/>
    <p:sldId id="264" r:id="rId13"/>
    <p:sldId id="263" r:id="rId14"/>
    <p:sldId id="267" r:id="rId15"/>
    <p:sldId id="268" r:id="rId16"/>
    <p:sldId id="269" r:id="rId17"/>
    <p:sldId id="266" r:id="rId18"/>
    <p:sldId id="265" r:id="rId19"/>
    <p:sldId id="271" r:id="rId20"/>
    <p:sldId id="273" r:id="rId21"/>
    <p:sldId id="274" r:id="rId22"/>
    <p:sldId id="275" r:id="rId23"/>
    <p:sldId id="272" r:id="rId24"/>
    <p:sldId id="278" r:id="rId25"/>
    <p:sldId id="279" r:id="rId26"/>
    <p:sldId id="280" r:id="rId27"/>
    <p:sldId id="281" r:id="rId28"/>
    <p:sldId id="277" r:id="rId29"/>
    <p:sldId id="276" r:id="rId30"/>
    <p:sldId id="283" r:id="rId31"/>
    <p:sldId id="282" r:id="rId32"/>
    <p:sldId id="285" r:id="rId33"/>
    <p:sldId id="284" r:id="rId34"/>
    <p:sldId id="287" r:id="rId35"/>
    <p:sldId id="288" r:id="rId36"/>
    <p:sldId id="286" r:id="rId37"/>
    <p:sldId id="290" r:id="rId38"/>
    <p:sldId id="289" r:id="rId39"/>
    <p:sldId id="270" r:id="rId40"/>
    <p:sldId id="293" r:id="rId41"/>
    <p:sldId id="295" r:id="rId42"/>
    <p:sldId id="294" r:id="rId43"/>
    <p:sldId id="292" r:id="rId44"/>
    <p:sldId id="298" r:id="rId45"/>
    <p:sldId id="297" r:id="rId46"/>
    <p:sldId id="29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C682-10E6-497B-BD78-13AB1ABAE9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14F0-B554-438B-BBEE-FE169A09E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usinessihub.com/wp-content/uploads/2010/03/consumerbehaviou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57150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ernard MT Condensed" pitchFamily="18" charset="0"/>
              </a:rPr>
              <a:t>Consumer Buying Behavior</a:t>
            </a:r>
            <a:endParaRPr lang="en-US" sz="3600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Characteristics Affecting Consumer Behavior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3. Seekers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Earns between Rs.200,000 to Rs.500,000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group includes workers, middle level employees, government employees and business people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class varies widely on the age, </a:t>
            </a:r>
            <a:r>
              <a:rPr lang="en-US" dirty="0" err="1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attittude</a:t>
            </a: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 and other factors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Characteristics Affecting Consumer Behavior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4. Strivers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Earns between Rs.500,000 to Rs.1,000,000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People in this category are considered very successful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group contains business people, large farmers, senior government officials and professionals.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group leads the consumption led growth in India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Characteristics Affecting Consumer Behavior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5. Global Indians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Earns more than Rs.1,000,000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group includes senior government officials, professionals, business people and top business executives.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group registers faster growth rate in India now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group is truly global, purchase international brands and have international cuisine. 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II. SOCIAL FACTORS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Since human beings are social animals, marketers always try to identify influential social groups of consumers.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social groups can be broadly categorized into two: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Reference Group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Family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II. SOCIAL FACTORS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Reference Groups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Reference groups are groups that people refer to when evaluating their own qualities, circumstances, attitudes, values and behaviors (William Thompson &amp; Joseph Hickey – Society in Focus , 2005)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Reference group acts as a frame of reference to which people always refer to evaluate their achievements, their role performance, aspirations and ambitions.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Reference group provide the benchmarks and contrast needed for comparison and evaluation of group and personal characteristics.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II. SOCIAL FACTORS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Family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People discuss with their family before purchasing the valuable items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family influences on decisions come from wife, children and parents.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family focus is always displayed in the advertisements and promotional programs.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III- Personal Factors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Individual factors like age, occupation, lifestyle and personality influence the consumer decision making.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Personality is the image of people’s traits.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Trait includes self confidence, dominance, autonomy, defensiveness, adaptability and aggressiveness.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Companies use the above concepts in their marketing communications.</a:t>
            </a:r>
          </a:p>
          <a:p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IV-Psychological Factors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Motivation (Refer Page No: 84)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Marketer is interested in finding what state of need hierarchy the consumer is in and what type of product to be developed to suit his or her needs.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  <a:p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IV-Psychological Factors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Perception (Refer Page No: 85)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message given by the company may pass through three different selection procedures: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Selective Attention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habit of the people to analyze the information completely and interpreting it is called as selective attention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perception will be developed only after complete analysis of the information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type of people are very difficult to handle as they need more and more information about the product or service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IV-Psychological Factors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2. Selective Distortion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phenomena in which consumer have predispositions and interpret the organizations information as they like it is called as selective distortion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type of perception is both effective and non-effective for the company.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If the consumer understands a wrong message in right way, it is advantageous to the company and vice versa.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Buyer or Consumer Behavior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/>
          </a:bodyPr>
          <a:lstStyle/>
          <a:p>
            <a:pPr marL="285750"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A product or service should have a consumer to buy it. So it is important to marketer to know the following:</a:t>
            </a:r>
          </a:p>
          <a:p>
            <a:pPr marL="685800"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haroni" pitchFamily="2" charset="-79"/>
              </a:rPr>
              <a:t>What does a consumer buy?</a:t>
            </a:r>
          </a:p>
          <a:p>
            <a:pPr marL="685800"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Where from does he buy?</a:t>
            </a:r>
          </a:p>
          <a:p>
            <a:pPr marL="685800"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haroni" pitchFamily="2" charset="-79"/>
              </a:rPr>
              <a:t>When does he buy?</a:t>
            </a:r>
          </a:p>
          <a:p>
            <a:pPr marL="685800"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How much does he buy?</a:t>
            </a:r>
          </a:p>
          <a:p>
            <a:pPr marL="685800"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haroni" pitchFamily="2" charset="-79"/>
              </a:rPr>
              <a:t>Why does he buy?</a:t>
            </a:r>
          </a:p>
          <a:p>
            <a:pPr marL="55563" lvl="2" indent="401638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The first four questions can be answered by carrying out statistical data based on market research known as ‘retail audit’, the answer to the last question is indeed a very difficult one and can be answered by carrying out a ‘motivational research’.</a:t>
            </a:r>
          </a:p>
          <a:p>
            <a:pPr marL="285750" lvl="1">
              <a:buFont typeface="Wingdings" pitchFamily="2" charset="2"/>
              <a:buChar char="§"/>
            </a:pPr>
            <a:endParaRPr lang="en-US" dirty="0" smtClean="0">
              <a:solidFill>
                <a:srgbClr val="002060"/>
              </a:solidFill>
              <a:effectLst/>
              <a:latin typeface="Berlin Sans FB" pitchFamily="34" charset="0"/>
              <a:cs typeface="Aharoni" pitchFamily="2" charset="-79"/>
            </a:endParaRPr>
          </a:p>
          <a:p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IV-Psychological Factors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3. Selective Retention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Consumer will not remember all the points informed by the company.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If a consumer likes the product, he will forget the negative points and remember only the good points about the product or the company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HENRY ASSAEL MODEL</a:t>
            </a:r>
            <a:b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</a:br>
            <a:r>
              <a:rPr lang="en-US" sz="3600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(Types of Buying Decision Behavior)</a:t>
            </a:r>
            <a:endParaRPr lang="en-US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676400"/>
          <a:ext cx="8229600" cy="4038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HIGH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INVOLVEMENT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LOW INVOLVEMENT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SIGNIFICANT DIFFERENCE BETWEEN BRANDS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COMPLEX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BUYING BEHAVIOR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VARIETY SEEKING BUYING BEHAVIOR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FEW DIFFERENCE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BETWEEN BRANDS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DISSONANCE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REDUCING BUYING BEHAVIOR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HABITUAL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BUYING BEHAVIOR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HENRY ASSAEL MODEL</a:t>
            </a:r>
            <a:b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</a:b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(Types of Buying Decision Behavior)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Complex Buying Behavior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Consumers who represent this behavior are highly involved in the purchase of the product or service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If the different between the brands are very high, the process becomes more complex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Example: Ref Page 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HENRY ASSAEL MODEL</a:t>
            </a:r>
            <a:b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</a:b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(Types of Buying Decision Behavior)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2.Dissonance Reducing Buying Behavior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behavior is exhibited when product purchase requires high involvement but only few difference exists between brands.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One of the major disadvantages of this type of behavior is that the customer will show post purchase dissonance which is very difficult to control.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HENRY ASSAEL MODEL</a:t>
            </a:r>
            <a:br>
              <a:rPr lang="en-US" sz="2800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</a:br>
            <a:r>
              <a:rPr lang="en-US" sz="2800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(Types of Buying Decision Behavior)</a:t>
            </a:r>
            <a:endParaRPr lang="en-US" sz="2800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3. Variety Seeking Buying Behavior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When there are significant difference between the brands but customers will not involve more while purchasing, it is called as variety seeking buying behavior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Example : Purchase of biscuits by a consumer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marketer should undertake following steps in this case: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market leader encourage customers to buy repeatedly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Make the product available and visible everywhere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firm that are not market leader should come out with promotion techniques to encourage customers to purchase the product.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HENRY ASSAEL MODEL</a:t>
            </a:r>
            <a:b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</a:b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(Types of Buying Decision Behavior)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4. Habitual Buying Behavior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low involvement between the brands and few differences between the brands leads to the habitual buying behavior.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Example: spice powder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marketer whose customers follow this behavior should adopt the following strategies: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Use price and sales promotions to stimulate product trial.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Use more visual aspects than the wordings in the advertisements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Television is the better media for this type of product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Use classical conditioning theory to create advertisements.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Consumer Buying Decision Process</a:t>
            </a:r>
            <a:endParaRPr lang="en-US" sz="3600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199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Consumer buying decision process passes through five different stages: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90800" y="2362200"/>
            <a:ext cx="3581400" cy="533400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NEED RECOGNITION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0800" y="3124200"/>
            <a:ext cx="3581400" cy="533400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INFORMATION SEARCH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90800" y="3886200"/>
            <a:ext cx="3581400" cy="533400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EVALUATION OF ALTERNATIVES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90800" y="4648200"/>
            <a:ext cx="3581400" cy="533400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PURCHASE DECISION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90800" y="5410200"/>
            <a:ext cx="3581400" cy="533400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POST PURCHASE DECISIONS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962400" y="2895600"/>
            <a:ext cx="7620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038600" y="3657600"/>
            <a:ext cx="7620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038600" y="4419600"/>
            <a:ext cx="7620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038600" y="5181600"/>
            <a:ext cx="7620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1. NEED RECOGNITION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Consumer passes through two types of stimuli at this stage. They are: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Internal stimuli and external stimuli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At this stage the marketer should understand what need of the customer forces the customer towards the product and should highlight those in the communication strategy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2. Information Search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During this stage, the customer want to find out the information about the product, place, price and point of purchase.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In this stage, marketer should give detailed information about the product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communication should highlight the attributes and advantages of the product.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Customer collect information from different sources 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Personal source : Family, friends and </a:t>
            </a:r>
            <a:r>
              <a:rPr lang="en-US" dirty="0" err="1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neighbours</a:t>
            </a:r>
            <a:endParaRPr lang="en-US" dirty="0" smtClean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Commercial sources: Advertising, sales people, dealers, packaging, displays etc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Public Sources: Mass media, consumer rating agencies etc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Experiential Sources: Demonstration, examining the product etc.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3. Evaluation of Alternatives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864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During this stage, the consumer will compare different brands on various set of parameters which he or she thinks needed in the product.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At this stage, the marketer should provide comparative advertisement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advertisement should be different for different segments and highlight the attribute according to the segment.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In general Indian consumer evaluate the following parameters: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Price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Features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Availability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Quality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Durability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Definition of Consumer Behavior</a:t>
            </a:r>
            <a:endParaRPr lang="en-US" sz="3600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marL="285750"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Consumer behavior can be defined as those acts of ‘individuals’  which are directly involved in making decisions to spend their available resources in obtaining and using goods and services.</a:t>
            </a:r>
          </a:p>
          <a:p>
            <a:pPr marL="285750" lvl="1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  <a:latin typeface="Berlin Sans FB" pitchFamily="34" charset="0"/>
                <a:cs typeface="Aharoni" pitchFamily="2" charset="-79"/>
              </a:rPr>
              <a:t>GENERAL CHARACTERISTICS OF CONSUMER BEHAVIOR</a:t>
            </a:r>
          </a:p>
          <a:p>
            <a:pPr marL="514350" lvl="1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The consumer is the King</a:t>
            </a:r>
          </a:p>
          <a:p>
            <a:pPr marL="514350" lvl="1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haroni" pitchFamily="2" charset="-79"/>
              </a:rPr>
              <a:t>The consumer behavior can be known</a:t>
            </a:r>
          </a:p>
          <a:p>
            <a:pPr marL="514350" lvl="1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The consumers’ behavior can be influenced.</a:t>
            </a:r>
            <a:endParaRPr lang="en-US" dirty="0" smtClean="0">
              <a:solidFill>
                <a:srgbClr val="002060"/>
              </a:solidFill>
              <a:effectLst/>
              <a:latin typeface="Berlin Sans FB" pitchFamily="34" charset="0"/>
              <a:cs typeface="Aharoni" pitchFamily="2" charset="-79"/>
            </a:endParaRPr>
          </a:p>
          <a:p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5. Purchase Decision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In this stage consumer really buys the most preferred brand.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In India affordability plays a major role in this stage.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Companies bring many varieties of the products to cater to the needs of customers.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5. Post Purchase Behavior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After purchase the consumer may experience satisfaction or dissatisfaction.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consumers will engage in post purchase actions 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Consumer may develop dissatisfaction if the performance is poorer than what he perceived before purchase.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If satisfied, the consumer may repurchase the product.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BUYER DECISION PROCESS </a:t>
            </a:r>
            <a:br>
              <a:rPr lang="en-US" sz="2800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</a:br>
            <a:r>
              <a:rPr lang="en-US" sz="2800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( NEW PRODUCTS)</a:t>
            </a:r>
            <a:endParaRPr lang="en-US" sz="2800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Philip </a:t>
            </a:r>
            <a:r>
              <a:rPr lang="en-US" dirty="0" err="1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Kotler</a:t>
            </a: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 defines this stage as Product Adoption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He defines it as “ the mental process through which an individual passes from first hearing about an innovation to final adoption”.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Product Adoption Process can shown as follows: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Product Adoption Process (Refer Page No:92)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2971800"/>
            <a:ext cx="1524000" cy="1295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AWARENESS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057400" y="2971800"/>
            <a:ext cx="1524000" cy="1295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33800" y="2971800"/>
            <a:ext cx="1524000" cy="1295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EVALUATION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486400" y="2971800"/>
            <a:ext cx="1524000" cy="1295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62800" y="2971800"/>
            <a:ext cx="1524000" cy="1295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ADOPTION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905000" y="3429000"/>
            <a:ext cx="228600" cy="381000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581400" y="3429000"/>
            <a:ext cx="228600" cy="381000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257800" y="3429000"/>
            <a:ext cx="228600" cy="381000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010400" y="3429000"/>
            <a:ext cx="228600" cy="381000"/>
          </a:xfrm>
          <a:prstGeom prst="rightArrow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Adoption Rate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pic>
        <p:nvPicPr>
          <p:cNvPr id="2050" name="Picture 2" descr="http://www.davecrane.tv/wp-content/uploads/2010/08/Rogers-adoption-curv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305800" cy="4457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Adoption Rate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Consumer Innovators (2.5%)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Adopt any new product that comes to the market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consumers are status conscious people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Marketer should highlight how the new product will bring esteem to the consumer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Early Adopters (13.5%)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consumers observes the advantages of the product and purchase the product when the price falls into the affordable category.</a:t>
            </a:r>
          </a:p>
          <a:p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Adoption Rate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Early Majority (34%)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is one of the two biggest groups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group customers are attracted towards the benefits of the product.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They purchase only after confirming that there are no technical or general problems associated with the product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Late Majority (34%)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the another biggest group in the process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group looks for quality of the product at affordable prices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Laggards (16%)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is the final group of customers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customers are traditional and price conscious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customers take lot of time for adoption of the product.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Buying Motives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Buying Motives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“ The thoughts, feelings, emotions and instincts that induces customer to buy a product are called as buying motives”.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According to Prof. </a:t>
            </a:r>
            <a:r>
              <a:rPr lang="en-US" dirty="0" err="1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D.J.Duncan</a:t>
            </a: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, “buying motives are those influences or considerations which provide the impulse to buy, induce action and determine choice in the purchase of goods and services”.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Buying Motives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2578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0" y="1676400"/>
            <a:ext cx="3124200" cy="7620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BUYING MOTIVES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66800" y="2743200"/>
            <a:ext cx="2895600" cy="7620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 BUYING </a:t>
            </a:r>
          </a:p>
          <a:p>
            <a:pPr algn="ctr"/>
            <a:r>
              <a:rPr lang="en-US" dirty="0" smtClean="0"/>
              <a:t>MOTIVES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953000" y="2743200"/>
            <a:ext cx="2895600" cy="7620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PATRONAGE BUYING MOTIVES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66800" y="3657600"/>
            <a:ext cx="2438400" cy="7620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Emotional Product Buying Motive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66800" y="4648200"/>
            <a:ext cx="2438400" cy="7620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Rational Product Buying Motive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410200" y="3657600"/>
            <a:ext cx="2438400" cy="7620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Emotional Patronage Buying Motive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410200" y="4572000"/>
            <a:ext cx="2438400" cy="7620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Rational Patronage Buying Motive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3505200" y="2438400"/>
            <a:ext cx="685800" cy="228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800600" y="2438400"/>
            <a:ext cx="685800" cy="228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Emotional Product Buying Motive</a:t>
            </a:r>
            <a:endParaRPr lang="en-US" sz="2800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Product buying motives are those influences and reasons which prompt a buyer to chose a particular product in preference to others. 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preferences may be design, shape, dimension, size, color, package etc.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Product Buying Motives are classified into two: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Emotional Product Buying Motives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Rational Product Buying Motives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Five Stage Model of Buyer Decision Process</a:t>
            </a:r>
            <a:endParaRPr lang="en-US" sz="3600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1676400"/>
            <a:ext cx="54102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Need Recognition and Problem Awareness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2590800"/>
            <a:ext cx="54102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Information Search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3581400"/>
            <a:ext cx="54102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Evaluation of Alternatives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4648200"/>
            <a:ext cx="54102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Purchase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5638800"/>
            <a:ext cx="54102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Post Purchase Evaluation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343400" y="2209800"/>
            <a:ext cx="1143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343400" y="3200400"/>
            <a:ext cx="1143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343400" y="4191000"/>
            <a:ext cx="1143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4419600" y="5257800"/>
            <a:ext cx="1143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Emotional Product Buying Motive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When a buyer decides to purchase  a product without thinking over the matter logically and carefully.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buyer takes the decisions on the basis of emotions. 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Following are the list of factors that influence the emotional product buying motives: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Emotional Product Buying Motive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Pride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Imitation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Affection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Comfort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Sexual Appeal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Habit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Recreation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Distinctiveness or individuality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Rational Product Buying Motive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When buyer examines pros and cons of purchasing a product and takes decisions then the behavior is called as rational product buying motives.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Buyers will be looking for any of the following  factors:</a:t>
            </a: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Safety or security</a:t>
            </a: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Value of money </a:t>
            </a: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Suitability and utility</a:t>
            </a: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Durability</a:t>
            </a: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Convenience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Patronage Buying Motives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are those considerations or reasons that make a buyer patronage a particular shop in preference to other shops while buying a product.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Patronage buying motives can be classified as: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Emotional Patronage Buying Motives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Rational Patronage Buying Motives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1. Emotional Patronage Buying Motives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Patronizing a particular shop without logical thinking or reasoning.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involves the following decisions: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Appearance of the shop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Visual merchandizing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Reference group purchase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Prestige issue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Imitation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2. Rational Patronage Buying Motives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When the buyer analyzes a shop carefully and buys the product, it is called as rational patronage buying motives.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This includes the following factors: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Convenience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Value for money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Financial schemes and facilities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Availability of wide range of products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Reputation of the shop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Sales force efficiency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Service provided by the sales executives.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Buyer Behavior Models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Economic Model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Learning Model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Psychoanalytical Model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Sociological Model</a:t>
            </a:r>
          </a:p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 Nicosia </a:t>
            </a: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Model</a:t>
            </a:r>
            <a:endParaRPr lang="en-US" dirty="0" smtClean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Factors Influencing Consumer </a:t>
            </a:r>
            <a:r>
              <a:rPr lang="en-US" b="1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Behavior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The factors that influence consumer behavior are: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Cultural Factors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Social Factors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Personal Factors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effectLst/>
                <a:latin typeface="Berlin Sans FB" pitchFamily="34" charset="0"/>
                <a:cs typeface="Aharoni" pitchFamily="2" charset="-79"/>
              </a:rPr>
              <a:t>Psychological Factors</a:t>
            </a:r>
          </a:p>
          <a:p>
            <a:pPr lvl="1"/>
            <a:endParaRPr lang="en-US" dirty="0" smtClean="0">
              <a:solidFill>
                <a:srgbClr val="002060"/>
              </a:solidFill>
              <a:effectLst/>
              <a:latin typeface="Berlin Sans FB" pitchFamily="34" charset="0"/>
              <a:cs typeface="Aharoni" pitchFamily="2" charset="-79"/>
            </a:endParaRPr>
          </a:p>
          <a:p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Characteristics Affecting Consumer Behavior</a:t>
            </a:r>
            <a:endParaRPr lang="en-US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</a:rPr>
              <a:t>CULTURE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</a:rPr>
              <a:t>Culture is the combination of customs, beliefs and value of consumers in  a particular nation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2060"/>
                </a:solidFill>
                <a:latin typeface="Berlin Sans FB" pitchFamily="34" charset="0"/>
              </a:rPr>
              <a:t>Eg</a:t>
            </a: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</a:rPr>
              <a:t>. KFC added vegetarian burgers in India &amp; McDonald didn’t include beef lets in Indian menu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</a:rPr>
              <a:t>SUBCULTURES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</a:rPr>
              <a:t>Is the part of culture comprising geographic regions, religions, nationalities and racial groups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</a:rPr>
              <a:t>The value system of these groups differs from others.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Characteristics Affecting Consumer Behavior</a:t>
            </a:r>
            <a:endParaRPr lang="en-US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3. SOCIAL CLASS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are permanent groups in the society whose members have common likings.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Mckinsey</a:t>
            </a: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 in their Consumer Report classifies the Indian consumers in 5 different social class.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Deprived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Aspires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Seekers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Strivers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Global Indians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Characteristics Affecting Consumer Behavior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Deprived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Earn less than Rs.90,000 annually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Known as people below poverty line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class is the poorest people in India.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people don’t have continuous employment and earn livelihood from seasonal work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people are less skilled or semi-skilled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ea typeface="BatangChe" pitchFamily="49" charset="-127"/>
              </a:rPr>
              <a:t>Characteristics Affecting Consumer Behavior</a:t>
            </a:r>
            <a:endParaRPr lang="en-US" b="1" dirty="0">
              <a:solidFill>
                <a:srgbClr val="002060"/>
              </a:solidFill>
              <a:latin typeface="Berlin Sans FB" pitchFamily="34" charset="0"/>
              <a:ea typeface="BatangChe" pitchFamily="49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2. Aspires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Earns between Rs.90,000 to Rs.2,00,000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These people include small shop keepers, industrial workers, small land holding farmers etc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erlin Sans FB" pitchFamily="34" charset="0"/>
                <a:cs typeface="Arial" pitchFamily="34" charset="0"/>
              </a:rPr>
              <a:t>Half of their spending is on basic amenities and food</a:t>
            </a:r>
            <a:endParaRPr lang="en-US" dirty="0">
              <a:solidFill>
                <a:srgbClr val="002060"/>
              </a:solidFill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2215</Words>
  <Application>Microsoft Office PowerPoint</Application>
  <PresentationFormat>On-screen Show (4:3)</PresentationFormat>
  <Paragraphs>293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Buyer or Consumer Behavior</vt:lpstr>
      <vt:lpstr>Definition of Consumer Behavior</vt:lpstr>
      <vt:lpstr>Five Stage Model of Buyer Decision Process</vt:lpstr>
      <vt:lpstr>Factors Influencing Consumer Behavior</vt:lpstr>
      <vt:lpstr>Characteristics Affecting Consumer Behavior</vt:lpstr>
      <vt:lpstr>Characteristics Affecting Consumer Behavior</vt:lpstr>
      <vt:lpstr>Characteristics Affecting Consumer Behavior</vt:lpstr>
      <vt:lpstr>Characteristics Affecting Consumer Behavior</vt:lpstr>
      <vt:lpstr>Characteristics Affecting Consumer Behavior</vt:lpstr>
      <vt:lpstr>Characteristics Affecting Consumer Behavior</vt:lpstr>
      <vt:lpstr>Characteristics Affecting Consumer Behavior</vt:lpstr>
      <vt:lpstr>II. SOCIAL FACTORS</vt:lpstr>
      <vt:lpstr>II. SOCIAL FACTORS</vt:lpstr>
      <vt:lpstr>II. SOCIAL FACTORS</vt:lpstr>
      <vt:lpstr>III- Personal Factors</vt:lpstr>
      <vt:lpstr>IV-Psychological Factors</vt:lpstr>
      <vt:lpstr>IV-Psychological Factors</vt:lpstr>
      <vt:lpstr>IV-Psychological Factors</vt:lpstr>
      <vt:lpstr>IV-Psychological Factors</vt:lpstr>
      <vt:lpstr>HENRY ASSAEL MODEL (Types of Buying Decision Behavior)</vt:lpstr>
      <vt:lpstr>HENRY ASSAEL MODEL (Types of Buying Decision Behavior)</vt:lpstr>
      <vt:lpstr>HENRY ASSAEL MODEL (Types of Buying Decision Behavior)</vt:lpstr>
      <vt:lpstr>HENRY ASSAEL MODEL (Types of Buying Decision Behavior)</vt:lpstr>
      <vt:lpstr>HENRY ASSAEL MODEL (Types of Buying Decision Behavior)</vt:lpstr>
      <vt:lpstr>Consumer Buying Decision Process</vt:lpstr>
      <vt:lpstr>1. NEED RECOGNITION</vt:lpstr>
      <vt:lpstr>2. Information Search</vt:lpstr>
      <vt:lpstr>3. Evaluation of Alternatives</vt:lpstr>
      <vt:lpstr>5. Purchase Decision</vt:lpstr>
      <vt:lpstr>5. Post Purchase Behavior</vt:lpstr>
      <vt:lpstr>BUYER DECISION PROCESS  ( NEW PRODUCTS)</vt:lpstr>
      <vt:lpstr>Slide 33</vt:lpstr>
      <vt:lpstr>Adoption Rate</vt:lpstr>
      <vt:lpstr>Adoption Rate</vt:lpstr>
      <vt:lpstr>Adoption Rate</vt:lpstr>
      <vt:lpstr>Buying Motives</vt:lpstr>
      <vt:lpstr>Buying Motives</vt:lpstr>
      <vt:lpstr>Emotional Product Buying Motive</vt:lpstr>
      <vt:lpstr>Emotional Product Buying Motive</vt:lpstr>
      <vt:lpstr>Emotional Product Buying Motive</vt:lpstr>
      <vt:lpstr>Rational Product Buying Motive</vt:lpstr>
      <vt:lpstr>Patronage Buying Motives</vt:lpstr>
      <vt:lpstr>1. Emotional Patronage Buying Motives</vt:lpstr>
      <vt:lpstr>2. Rational Patronage Buying Motives</vt:lpstr>
      <vt:lpstr>Buyer Behavior Models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Affecting Consumer Behavior</dc:title>
  <dc:creator>Salim</dc:creator>
  <cp:lastModifiedBy>Salim</cp:lastModifiedBy>
  <cp:revision>27</cp:revision>
  <dcterms:created xsi:type="dcterms:W3CDTF">2011-12-08T09:31:11Z</dcterms:created>
  <dcterms:modified xsi:type="dcterms:W3CDTF">2014-09-03T12:41:39Z</dcterms:modified>
</cp:coreProperties>
</file>