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74" r:id="rId5"/>
  </p:sldMasterIdLst>
  <p:notesMasterIdLst>
    <p:notesMasterId r:id="rId21"/>
  </p:notesMasterIdLst>
  <p:sldIdLst>
    <p:sldId id="257" r:id="rId6"/>
    <p:sldId id="258" r:id="rId7"/>
    <p:sldId id="261" r:id="rId8"/>
    <p:sldId id="259" r:id="rId9"/>
    <p:sldId id="269" r:id="rId10"/>
    <p:sldId id="270" r:id="rId11"/>
    <p:sldId id="271" r:id="rId12"/>
    <p:sldId id="272" r:id="rId13"/>
    <p:sldId id="273" r:id="rId14"/>
    <p:sldId id="274" r:id="rId15"/>
    <p:sldId id="275" r:id="rId16"/>
    <p:sldId id="276" r:id="rId17"/>
    <p:sldId id="277" r:id="rId18"/>
    <p:sldId id="279"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4" autoAdjust="0"/>
    <p:restoredTop sz="94689"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101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6"/>
  <c:chart>
    <c:title>
      <c:layout/>
      <c:txPr>
        <a:bodyPr/>
        <a:lstStyle/>
        <a:p>
          <a:pPr>
            <a:defRPr sz="4400" b="0"/>
          </a:pPr>
          <a:endParaRPr lang="en-US"/>
        </a:p>
      </c:txPr>
    </c:title>
    <c:view3D>
      <c:rotX val="30"/>
      <c:hPercent val="50"/>
      <c:depthPercent val="100"/>
      <c:perspective val="30"/>
    </c:view3D>
    <c:plotArea>
      <c:layout>
        <c:manualLayout>
          <c:layoutTarget val="inner"/>
          <c:xMode val="edge"/>
          <c:yMode val="edge"/>
          <c:x val="1.1711726218271838E-3"/>
          <c:y val="0.16578725939722264"/>
          <c:w val="0.71714774916939061"/>
          <c:h val="0.82881511893089432"/>
        </c:manualLayout>
      </c:layout>
      <c:pie3DChart>
        <c:varyColors val="1"/>
        <c:ser>
          <c:idx val="0"/>
          <c:order val="0"/>
          <c:tx>
            <c:strRef>
              <c:f>Sheet1!$B$1</c:f>
              <c:strCache>
                <c:ptCount val="1"/>
                <c:pt idx="0">
                  <c:v>Revenue</c:v>
                </c:pt>
              </c:strCache>
            </c:strRef>
          </c:tx>
          <c:dLbls>
            <c:numFmt formatCode="General" sourceLinked="0"/>
            <c:txPr>
              <a:bodyPr/>
              <a:lstStyle/>
              <a:p>
                <a:pPr>
                  <a:defRPr sz="2800">
                    <a:effectLst>
                      <a:outerShdw blurRad="38100" dist="38100" dir="2700000" algn="tl">
                        <a:srgbClr val="000000">
                          <a:alpha val="43137"/>
                        </a:srgbClr>
                      </a:outerShdw>
                    </a:effectLst>
                  </a:defRPr>
                </a:pPr>
                <a:endParaRPr lang="en-US"/>
              </a:p>
            </c:txPr>
            <c:showPercent val="1"/>
            <c:showLeaderLines val="1"/>
          </c:dLbls>
          <c:cat>
            <c:strRef>
              <c:f>Sheet1!$A$2:$A$5</c:f>
              <c:strCache>
                <c:ptCount val="2"/>
                <c:pt idx="0">
                  <c:v>Top 20 % partners</c:v>
                </c:pt>
                <c:pt idx="1">
                  <c:v>other 80%</c:v>
                </c:pt>
              </c:strCache>
            </c:strRef>
          </c:cat>
          <c:val>
            <c:numRef>
              <c:f>Sheet1!$B$2:$B$5</c:f>
              <c:numCache>
                <c:formatCode>General</c:formatCode>
                <c:ptCount val="4"/>
                <c:pt idx="0">
                  <c:v>70</c:v>
                </c:pt>
                <c:pt idx="1">
                  <c:v>30</c:v>
                </c:pt>
              </c:numCache>
            </c:numRef>
          </c:val>
        </c:ser>
      </c:pie3DChart>
    </c:plotArea>
    <c:legend>
      <c:legendPos val="r"/>
      <c:layout>
        <c:manualLayout>
          <c:xMode val="edge"/>
          <c:yMode val="edge"/>
          <c:x val="0.71349145773956302"/>
          <c:y val="0.33069235618712822"/>
          <c:w val="0.27832858316023518"/>
          <c:h val="0.42146170730846994"/>
        </c:manualLayout>
      </c:layout>
      <c:txPr>
        <a:bodyPr/>
        <a:lstStyle/>
        <a:p>
          <a:pPr>
            <a:defRPr sz="3200">
              <a:effectLst>
                <a:outerShdw blurRad="38100" dist="38100" dir="2700000" algn="tl">
                  <a:srgbClr val="000000">
                    <a:alpha val="43137"/>
                  </a:srgbClr>
                </a:outerShdw>
              </a:effectLst>
            </a:defRPr>
          </a:pPr>
          <a:endParaRPr lang="en-US"/>
        </a:p>
      </c:txPr>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8A62A-C159-4525-A68C-800D11C5727B}" type="datetimeFigureOut">
              <a:rPr lang="en-US" smtClean="0"/>
              <a:pPr/>
              <a:t>5/2/2010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26F2E3-6869-4298-BCFD-E8D5A5A8C4F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5/2/2010 3:04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5/2/2010 4:13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5/2/2010 4:17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5/2/2010 4:20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5/2/2010 4:27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5/2/2010 4:30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5/2/2010 4:29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5/2/2010 3:04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5/2/2010 3:04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5/2/2010 3:43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5/2/2010 3:47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5/2/2010 3:52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5/2/2010 3:56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5/2/2010 4:01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5/2/2010 4:10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7.gif"/></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8.gi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haredvue.com/"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hyperlink" Target="http://www.cloudmarketing.org/" TargetMode="External"/><Relationship Id="rId4" Type="http://schemas.openxmlformats.org/officeDocument/2006/relationships/hyperlink" Target="http://www.goarticles.com/cgi-bin/showa.cgi?C=1338258&amp;D=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strategicinsights.net/?src=gotoarticles&amp;article=cloudmarketingrecession"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Cloud Marketing Strategy</a:t>
            </a:r>
            <a:endParaRPr lang="en-US" dirty="0"/>
          </a:p>
        </p:txBody>
      </p:sp>
      <p:sp>
        <p:nvSpPr>
          <p:cNvPr id="3" name="Subtitle 2"/>
          <p:cNvSpPr>
            <a:spLocks noGrp="1"/>
          </p:cNvSpPr>
          <p:nvPr>
            <p:ph type="subTitle" idx="1"/>
          </p:nvPr>
        </p:nvSpPr>
        <p:spPr>
          <a:xfrm>
            <a:off x="730249" y="4344988"/>
            <a:ext cx="7681913" cy="1446212"/>
          </a:xfrm>
        </p:spPr>
        <p:txBody>
          <a:bodyPr>
            <a:normAutofit/>
          </a:bodyPr>
          <a:lstStyle/>
          <a:p>
            <a:r>
              <a:rPr lang="en-US" dirty="0" err="1" smtClean="0"/>
              <a:t>Atabak</a:t>
            </a:r>
            <a:r>
              <a:rPr lang="en-US" dirty="0" smtClean="0"/>
              <a:t> </a:t>
            </a:r>
            <a:r>
              <a:rPr lang="en-US" dirty="0" err="1" smtClean="0"/>
              <a:t>Afshar</a:t>
            </a:r>
            <a:endParaRPr lang="en-US" dirty="0" smtClean="0"/>
          </a:p>
          <a:p>
            <a:endParaRPr lang="en-US" dirty="0" smtClean="0"/>
          </a:p>
          <a:p>
            <a:r>
              <a:rPr lang="en-US" dirty="0" smtClean="0"/>
              <a:t>ISM 158</a:t>
            </a:r>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4343400"/>
          </a:xfrm>
          <a:noFill/>
        </p:spPr>
        <p:txBody>
          <a:bodyPr>
            <a:normAutofit fontScale="92500" lnSpcReduction="10000"/>
          </a:bodyPr>
          <a:lstStyle/>
          <a:p>
            <a:pPr lvl="1">
              <a:buNone/>
            </a:pPr>
            <a:endParaRPr lang="en-US" dirty="0" smtClean="0"/>
          </a:p>
          <a:p>
            <a:pPr lvl="1">
              <a:buNone/>
            </a:pPr>
            <a:endParaRPr lang="en-US" dirty="0" smtClean="0"/>
          </a:p>
          <a:p>
            <a:pPr lvl="1">
              <a:buNone/>
            </a:pPr>
            <a:r>
              <a:rPr lang="en-US" dirty="0" smtClean="0"/>
              <a:t>Communic8 allows companies with partner channels to effectively promote products and services through the channel with well-developed, targeted marketing campaigns. With Commuic8, product managers have more control over the appearance, branding, and overall effectiveness of channel partners' marketing campaigns by controlling the quality of partners’ efforts. Partners are given a centralized location customized with their brand to help promote products and services without having to devote a lot of time on developing marketing materials.</a:t>
            </a:r>
          </a:p>
        </p:txBody>
      </p:sp>
      <p:pic>
        <p:nvPicPr>
          <p:cNvPr id="2051" name="Picture 3" descr="C:\Users\tara.NTSTRATEGY\Desktop\logo[1].gif"/>
          <p:cNvPicPr>
            <a:picLocks noChangeAspect="1" noChangeArrowheads="1"/>
          </p:cNvPicPr>
          <p:nvPr/>
        </p:nvPicPr>
        <p:blipFill>
          <a:blip r:embed="rId3" cstate="print"/>
          <a:srcRect/>
          <a:stretch>
            <a:fillRect/>
          </a:stretch>
        </p:blipFill>
        <p:spPr bwMode="auto">
          <a:xfrm>
            <a:off x="457200" y="381000"/>
            <a:ext cx="5391150" cy="1076325"/>
          </a:xfrm>
          <a:prstGeom prst="rect">
            <a:avLst/>
          </a:prstGeom>
          <a:noFill/>
        </p:spPr>
      </p:pic>
      <p:pic>
        <p:nvPicPr>
          <p:cNvPr id="4098" name="Picture 2" descr="C:\Users\tara.NTSTRATEGY\Desktop\communic8-logo[1].gif"/>
          <p:cNvPicPr>
            <a:picLocks noChangeAspect="1" noChangeArrowheads="1"/>
          </p:cNvPicPr>
          <p:nvPr/>
        </p:nvPicPr>
        <p:blipFill>
          <a:blip r:embed="rId4" cstate="print"/>
          <a:srcRect/>
          <a:stretch>
            <a:fillRect/>
          </a:stretch>
        </p:blipFill>
        <p:spPr bwMode="auto">
          <a:xfrm>
            <a:off x="762000" y="2133600"/>
            <a:ext cx="1676400" cy="266700"/>
          </a:xfrm>
          <a:prstGeom prst="rect">
            <a:avLst/>
          </a:prstGeom>
          <a:noFill/>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4343400"/>
          </a:xfrm>
          <a:noFill/>
        </p:spPr>
        <p:txBody>
          <a:bodyPr>
            <a:normAutofit fontScale="85000" lnSpcReduction="10000"/>
          </a:bodyPr>
          <a:lstStyle/>
          <a:p>
            <a:pPr lvl="1">
              <a:buNone/>
            </a:pPr>
            <a:endParaRPr lang="en-US" dirty="0" smtClean="0"/>
          </a:p>
          <a:p>
            <a:pPr lvl="1">
              <a:buNone/>
            </a:pPr>
            <a:endParaRPr lang="en-US" dirty="0" smtClean="0"/>
          </a:p>
          <a:p>
            <a:r>
              <a:rPr lang="en-US" dirty="0" smtClean="0"/>
              <a:t>When you implement </a:t>
            </a:r>
            <a:r>
              <a:rPr lang="en-US" dirty="0" err="1" smtClean="0"/>
              <a:t>SharedVue</a:t>
            </a:r>
            <a:r>
              <a:rPr lang="en-US" dirty="0" smtClean="0"/>
              <a:t> products, Facilit8 will assist your company with organizing the program around your corporate structure and managing the program. The Facilit8 team will be hands on:</a:t>
            </a:r>
          </a:p>
          <a:p>
            <a:r>
              <a:rPr lang="en-US" dirty="0" smtClean="0"/>
              <a:t>Developing Web content to generate leads on partner websites</a:t>
            </a:r>
          </a:p>
          <a:p>
            <a:r>
              <a:rPr lang="en-US" dirty="0" smtClean="0"/>
              <a:t>Creating automated marketing campaigns for partners</a:t>
            </a:r>
          </a:p>
          <a:p>
            <a:r>
              <a:rPr lang="en-US" dirty="0" smtClean="0"/>
              <a:t>Educating partners on how to be better marketers for your company</a:t>
            </a:r>
            <a:endParaRPr lang="en-US" dirty="0"/>
          </a:p>
        </p:txBody>
      </p:sp>
      <p:pic>
        <p:nvPicPr>
          <p:cNvPr id="2051" name="Picture 3" descr="C:\Users\tara.NTSTRATEGY\Desktop\logo[1].gif"/>
          <p:cNvPicPr>
            <a:picLocks noChangeAspect="1" noChangeArrowheads="1"/>
          </p:cNvPicPr>
          <p:nvPr/>
        </p:nvPicPr>
        <p:blipFill>
          <a:blip r:embed="rId3" cstate="print"/>
          <a:srcRect/>
          <a:stretch>
            <a:fillRect/>
          </a:stretch>
        </p:blipFill>
        <p:spPr bwMode="auto">
          <a:xfrm>
            <a:off x="457200" y="381000"/>
            <a:ext cx="5391150" cy="1076325"/>
          </a:xfrm>
          <a:prstGeom prst="rect">
            <a:avLst/>
          </a:prstGeom>
          <a:noFill/>
        </p:spPr>
      </p:pic>
      <p:pic>
        <p:nvPicPr>
          <p:cNvPr id="5122" name="Picture 2" descr="C:\Users\tara.NTSTRATEGY\Desktop\facilit8-logo[1].gif"/>
          <p:cNvPicPr>
            <a:picLocks noChangeAspect="1" noChangeArrowheads="1"/>
          </p:cNvPicPr>
          <p:nvPr/>
        </p:nvPicPr>
        <p:blipFill>
          <a:blip r:embed="rId4" cstate="print"/>
          <a:srcRect/>
          <a:stretch>
            <a:fillRect/>
          </a:stretch>
        </p:blipFill>
        <p:spPr bwMode="auto">
          <a:xfrm>
            <a:off x="935038" y="2144713"/>
            <a:ext cx="1295400" cy="266700"/>
          </a:xfrm>
          <a:prstGeom prst="rect">
            <a:avLst/>
          </a:prstGeom>
          <a:noFill/>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Benefits for Enterprise &amp;Channel Partners</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lnSpcReduction="10000"/>
          </a:bodyPr>
          <a:lstStyle/>
          <a:p>
            <a:r>
              <a:rPr lang="en-US" dirty="0" smtClean="0"/>
              <a:t>Increase Sales</a:t>
            </a:r>
          </a:p>
          <a:p>
            <a:r>
              <a:rPr lang="en-US" dirty="0" smtClean="0"/>
              <a:t>Decrease Operation Costs</a:t>
            </a:r>
          </a:p>
          <a:p>
            <a:r>
              <a:rPr lang="en-US" dirty="0" smtClean="0"/>
              <a:t>Implement Marketing Campaigns</a:t>
            </a:r>
          </a:p>
          <a:p>
            <a:r>
              <a:rPr lang="en-US" dirty="0" smtClean="0"/>
              <a:t>Save Money and Time</a:t>
            </a:r>
          </a:p>
          <a:p>
            <a:r>
              <a:rPr lang="en-US" dirty="0" smtClean="0"/>
              <a:t>Establish Seamless Communication</a:t>
            </a:r>
          </a:p>
          <a:p>
            <a:r>
              <a:rPr lang="en-US" dirty="0" smtClean="0"/>
              <a:t>Maintain Consistent Messaging</a:t>
            </a:r>
            <a:endParaRPr lang="en-US" dirty="0" smtClean="0"/>
          </a:p>
          <a:p>
            <a:r>
              <a:rPr lang="en-US" dirty="0" smtClean="0"/>
              <a:t>Eliminate Competitor Encroachment</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List of Companies using </a:t>
            </a:r>
            <a:r>
              <a:rPr lang="en-US" dirty="0" err="1" smtClean="0"/>
              <a:t>SharedVue</a:t>
            </a:r>
            <a:r>
              <a:rPr lang="en-US" dirty="0" smtClean="0"/>
              <a:t> Cloud Marketing Strategy</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92500" lnSpcReduction="20000"/>
          </a:bodyPr>
          <a:lstStyle/>
          <a:p>
            <a:pPr>
              <a:buNone/>
            </a:pPr>
            <a:r>
              <a:rPr lang="en-US" dirty="0" smtClean="0"/>
              <a:t>Platinum Systems, </a:t>
            </a:r>
            <a:r>
              <a:rPr lang="en-US" dirty="0" smtClean="0"/>
              <a:t>Inc</a:t>
            </a:r>
          </a:p>
          <a:p>
            <a:pPr>
              <a:buNone/>
            </a:pPr>
            <a:r>
              <a:rPr lang="en-US" dirty="0" err="1" smtClean="0"/>
              <a:t>Perivue</a:t>
            </a:r>
            <a:r>
              <a:rPr lang="en-US" dirty="0" smtClean="0"/>
              <a:t> </a:t>
            </a:r>
            <a:r>
              <a:rPr lang="en-US" dirty="0" smtClean="0"/>
              <a:t>Networks</a:t>
            </a:r>
          </a:p>
          <a:p>
            <a:pPr>
              <a:buNone/>
            </a:pPr>
            <a:r>
              <a:rPr lang="en-US" dirty="0" err="1" smtClean="0"/>
              <a:t>Innonet</a:t>
            </a:r>
            <a:r>
              <a:rPr lang="en-US" dirty="0" smtClean="0"/>
              <a:t>, </a:t>
            </a:r>
            <a:r>
              <a:rPr lang="en-US" dirty="0" smtClean="0"/>
              <a:t>LLC</a:t>
            </a:r>
          </a:p>
          <a:p>
            <a:pPr>
              <a:buNone/>
            </a:pPr>
            <a:r>
              <a:rPr lang="en-US" dirty="0" err="1" smtClean="0"/>
              <a:t>Cyberian</a:t>
            </a:r>
            <a:r>
              <a:rPr lang="en-US" dirty="0" smtClean="0"/>
              <a:t> </a:t>
            </a:r>
            <a:r>
              <a:rPr lang="en-US" dirty="0" smtClean="0"/>
              <a:t>Technologies</a:t>
            </a:r>
          </a:p>
          <a:p>
            <a:pPr>
              <a:buNone/>
            </a:pPr>
            <a:r>
              <a:rPr lang="en-US" dirty="0" err="1" smtClean="0"/>
              <a:t>TelcoCapital</a:t>
            </a:r>
            <a:r>
              <a:rPr lang="en-US" dirty="0" smtClean="0"/>
              <a:t> </a:t>
            </a:r>
            <a:r>
              <a:rPr lang="en-US" dirty="0" smtClean="0"/>
              <a:t>Systems</a:t>
            </a:r>
          </a:p>
          <a:p>
            <a:pPr>
              <a:buNone/>
            </a:pPr>
            <a:r>
              <a:rPr lang="en-US" dirty="0" smtClean="0"/>
              <a:t>Fulcrum </a:t>
            </a:r>
            <a:r>
              <a:rPr lang="en-US" dirty="0" smtClean="0"/>
              <a:t>Group</a:t>
            </a:r>
          </a:p>
          <a:p>
            <a:pPr>
              <a:buNone/>
            </a:pPr>
            <a:r>
              <a:rPr lang="en-US" dirty="0" smtClean="0"/>
              <a:t>Data </a:t>
            </a:r>
            <a:r>
              <a:rPr lang="en-US" dirty="0" smtClean="0"/>
              <a:t>America</a:t>
            </a:r>
          </a:p>
          <a:p>
            <a:pPr>
              <a:buNone/>
            </a:pPr>
            <a:r>
              <a:rPr lang="en-US" dirty="0" smtClean="0"/>
              <a:t>Iron-Tree Data Networks</a:t>
            </a:r>
            <a:endParaRPr lang="en-US" dirty="0"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Resources</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pPr>
              <a:buNone/>
            </a:pPr>
            <a:r>
              <a:rPr lang="en-US" u="sng" dirty="0" smtClean="0">
                <a:hlinkClick r:id="rId3"/>
              </a:rPr>
              <a:t>http://</a:t>
            </a:r>
            <a:r>
              <a:rPr lang="en-US" u="sng" dirty="0" smtClean="0">
                <a:hlinkClick r:id="rId3"/>
              </a:rPr>
              <a:t>sharedvue.com</a:t>
            </a:r>
            <a:endParaRPr lang="en-US" u="sng" dirty="0" smtClean="0"/>
          </a:p>
          <a:p>
            <a:pPr>
              <a:buNone/>
            </a:pPr>
            <a:r>
              <a:rPr lang="en-US" u="sng" dirty="0" smtClean="0">
                <a:hlinkClick r:id="rId4"/>
              </a:rPr>
              <a:t>http://</a:t>
            </a:r>
            <a:r>
              <a:rPr lang="en-US" u="sng" dirty="0" smtClean="0">
                <a:hlinkClick r:id="rId4"/>
              </a:rPr>
              <a:t>www.goarticles.com/cgi-bin/showa.cgi?C=1338258&amp;D=P</a:t>
            </a:r>
            <a:endParaRPr lang="en-US" u="sng" dirty="0" smtClean="0"/>
          </a:p>
          <a:p>
            <a:pPr>
              <a:buNone/>
            </a:pPr>
            <a:r>
              <a:rPr lang="en-US" u="sng" dirty="0" smtClean="0">
                <a:hlinkClick r:id="rId5"/>
              </a:rPr>
              <a:t>http://www.cloudmarketing.org</a:t>
            </a:r>
            <a:r>
              <a:rPr lang="en-US" u="sng" dirty="0" smtClean="0">
                <a:hlinkClick r:id="rId5"/>
              </a:rPr>
              <a:t>/</a:t>
            </a:r>
            <a:endParaRPr lang="en-US" u="sng" dirty="0" smtClean="0"/>
          </a:p>
          <a:p>
            <a:pPr>
              <a:buNone/>
            </a:pPr>
            <a:endParaRPr lang="en-US" u="sng" dirty="0"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estion-mark-crop[1].jpg"/>
          <p:cNvPicPr>
            <a:picLocks noChangeAspect="1"/>
          </p:cNvPicPr>
          <p:nvPr/>
        </p:nvPicPr>
        <p:blipFill>
          <a:blip r:embed="rId3" cstate="print"/>
          <a:stretch>
            <a:fillRect/>
          </a:stretch>
        </p:blipFill>
        <p:spPr>
          <a:xfrm>
            <a:off x="1" y="0"/>
            <a:ext cx="9144000" cy="6858000"/>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Vendors and Channel Partner Marketing Scenario</a:t>
            </a:r>
            <a:endParaRPr lang="en-US" dirty="0"/>
          </a:p>
        </p:txBody>
      </p:sp>
      <p:sp>
        <p:nvSpPr>
          <p:cNvPr id="3" name="Text Placeholder 2"/>
          <p:cNvSpPr>
            <a:spLocks noGrp="1"/>
          </p:cNvSpPr>
          <p:nvPr>
            <p:ph type="body" sz="quarter" idx="10"/>
          </p:nvPr>
        </p:nvSpPr>
        <p:spPr>
          <a:xfrm>
            <a:off x="381000" y="1905000"/>
            <a:ext cx="8382000" cy="2954655"/>
          </a:xfrm>
        </p:spPr>
        <p:txBody>
          <a:bodyPr/>
          <a:lstStyle/>
          <a:p>
            <a:r>
              <a:rPr lang="en-US" dirty="0" smtClean="0"/>
              <a:t>Cut resources to lesser-performing partners</a:t>
            </a:r>
            <a:endParaRPr lang="en-US" dirty="0" smtClean="0"/>
          </a:p>
          <a:p>
            <a:r>
              <a:rPr lang="en-US" dirty="0" smtClean="0"/>
              <a:t>Small portion of partners generate most of Revenue</a:t>
            </a:r>
            <a:endParaRPr lang="en-US" dirty="0" smtClean="0"/>
          </a:p>
          <a:p>
            <a:r>
              <a:rPr lang="en-US" dirty="0" smtClean="0"/>
              <a:t>Losing their sales result in losing market</a:t>
            </a:r>
            <a:endParaRPr lang="en-US" dirty="0" smtClean="0"/>
          </a:p>
          <a:p>
            <a:r>
              <a:rPr lang="en-US" dirty="0" smtClean="0"/>
              <a:t>New competitor make it harder to tap into new sales</a:t>
            </a:r>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dirty="0" smtClean="0"/>
              <a:t>Pie Chart </a:t>
            </a:r>
            <a:r>
              <a:rPr dirty="0" smtClean="0"/>
              <a:t>Example for a vendor</a:t>
            </a:r>
            <a:endParaRPr lang="en-US" dirty="0"/>
          </a:p>
        </p:txBody>
      </p:sp>
      <p:graphicFrame>
        <p:nvGraphicFramePr>
          <p:cNvPr id="5" name="Chart 4"/>
          <p:cNvGraphicFramePr/>
          <p:nvPr/>
        </p:nvGraphicFramePr>
        <p:xfrm>
          <a:off x="619125" y="1293813"/>
          <a:ext cx="7762875" cy="48894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Cloud Marketing Strategy</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pPr lvl="1"/>
            <a:r>
              <a:rPr lang="en-US" dirty="0" smtClean="0"/>
              <a:t>use </a:t>
            </a:r>
            <a:r>
              <a:rPr lang="en-US" dirty="0" smtClean="0"/>
              <a:t>limited budgets to help both ends of the channel reach the </a:t>
            </a:r>
            <a:r>
              <a:rPr lang="en-US" dirty="0" smtClean="0"/>
              <a:t>end</a:t>
            </a:r>
            <a:endParaRPr lang="en-US" dirty="0" smtClean="0"/>
          </a:p>
          <a:p>
            <a:pPr lvl="1"/>
            <a:r>
              <a:rPr lang="en-US" dirty="0" smtClean="0"/>
              <a:t>will limit competitor encroachment and allow for capture of market share</a:t>
            </a:r>
            <a:endParaRPr lang="en-US" dirty="0" smtClean="0"/>
          </a:p>
          <a:p>
            <a:pPr lvl="1"/>
            <a:r>
              <a:rPr lang="en-US" dirty="0" smtClean="0"/>
              <a:t>marketers with the largest channel presence will be able to come in and capture </a:t>
            </a:r>
            <a:r>
              <a:rPr lang="en-US" dirty="0" smtClean="0"/>
              <a:t>larger portion </a:t>
            </a:r>
            <a:r>
              <a:rPr lang="en-US" dirty="0" smtClean="0"/>
              <a:t>of the market</a:t>
            </a:r>
            <a:endParaRPr lang="en-US"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What </a:t>
            </a:r>
            <a:r>
              <a:rPr lang="en-US" dirty="0" smtClean="0"/>
              <a:t>is </a:t>
            </a:r>
            <a:r>
              <a:rPr lang="en-US" dirty="0" smtClean="0"/>
              <a:t>Cloud Marketing ?</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pPr lvl="1"/>
            <a:r>
              <a:rPr lang="en-US" sz="4400" b="1" dirty="0" smtClean="0"/>
              <a:t>Traditional Marketing + Software as a </a:t>
            </a:r>
            <a:r>
              <a:rPr lang="en-US" sz="4400" b="1" dirty="0" smtClean="0"/>
              <a:t>Service</a:t>
            </a:r>
          </a:p>
          <a:p>
            <a:pPr lvl="1">
              <a:buNone/>
            </a:pPr>
            <a:endParaRPr lang="en-US" sz="4400" b="1" dirty="0" smtClean="0"/>
          </a:p>
          <a:p>
            <a:pPr lvl="1"/>
            <a:r>
              <a:rPr lang="en-US" sz="4400" b="1" dirty="0" smtClean="0"/>
              <a:t>supported by a third </a:t>
            </a:r>
            <a:r>
              <a:rPr lang="en-US" sz="4400" b="1" dirty="0" smtClean="0"/>
              <a:t>party</a:t>
            </a:r>
          </a:p>
          <a:p>
            <a:pPr lvl="1"/>
            <a:endParaRPr lang="en-US"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Current Practice Vs Cloud Marketing</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pPr lvl="1"/>
            <a:r>
              <a:rPr lang="en-US" dirty="0" smtClean="0"/>
              <a:t>Vendor provides Partner Portal access</a:t>
            </a:r>
          </a:p>
          <a:p>
            <a:pPr lvl="1"/>
            <a:r>
              <a:rPr lang="en-US" dirty="0" smtClean="0"/>
              <a:t>Vendor updates their end</a:t>
            </a:r>
          </a:p>
          <a:p>
            <a:pPr lvl="1"/>
            <a:r>
              <a:rPr lang="en-US" dirty="0" smtClean="0"/>
              <a:t>Partners need to get the information and placed it to their website</a:t>
            </a:r>
          </a:p>
          <a:p>
            <a:pPr lvl="1"/>
            <a:r>
              <a:rPr lang="en-US" b="1" dirty="0" smtClean="0"/>
              <a:t>not all </a:t>
            </a:r>
            <a:r>
              <a:rPr lang="en-US" b="1" dirty="0" smtClean="0"/>
              <a:t>Partners </a:t>
            </a:r>
            <a:r>
              <a:rPr lang="en-US" b="1" dirty="0" smtClean="0"/>
              <a:t>have a </a:t>
            </a:r>
            <a:r>
              <a:rPr lang="en-US" b="1" dirty="0" smtClean="0">
                <a:hlinkClick r:id="rId3"/>
              </a:rPr>
              <a:t>Web developer</a:t>
            </a:r>
            <a:r>
              <a:rPr lang="en-US" b="1" dirty="0" smtClean="0"/>
              <a:t> on </a:t>
            </a:r>
            <a:r>
              <a:rPr lang="en-US" b="1" dirty="0" smtClean="0"/>
              <a:t>hand.</a:t>
            </a:r>
          </a:p>
          <a:p>
            <a:pPr lvl="1"/>
            <a:r>
              <a:rPr lang="en-US" dirty="0" smtClean="0"/>
              <a:t>By the time content actually reaches VAR websites, it may already be outdated</a:t>
            </a:r>
            <a:endParaRPr lang="en-US" dirty="0"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Current Practice Vs Cloud Marketing</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92500"/>
          </a:bodyPr>
          <a:lstStyle/>
          <a:p>
            <a:r>
              <a:rPr lang="en-US" dirty="0" smtClean="0"/>
              <a:t>With Cloud Marketing Strategy each Partner</a:t>
            </a:r>
          </a:p>
          <a:p>
            <a:pPr lvl="1"/>
            <a:r>
              <a:rPr lang="en-US" dirty="0" smtClean="0"/>
              <a:t>Have custom </a:t>
            </a:r>
            <a:r>
              <a:rPr lang="en-US" dirty="0" smtClean="0"/>
              <a:t>console tailored </a:t>
            </a:r>
            <a:r>
              <a:rPr lang="en-US" dirty="0" smtClean="0"/>
              <a:t>to their specific relationship with the </a:t>
            </a:r>
            <a:r>
              <a:rPr lang="en-US" dirty="0" smtClean="0"/>
              <a:t>vendor</a:t>
            </a:r>
            <a:endParaRPr lang="en-US" dirty="0" smtClean="0"/>
          </a:p>
          <a:p>
            <a:pPr lvl="1"/>
            <a:r>
              <a:rPr lang="en-US" dirty="0" smtClean="0"/>
              <a:t>select which bits of information they want to appear on their websites and it appears there </a:t>
            </a:r>
            <a:r>
              <a:rPr lang="en-US" dirty="0" smtClean="0"/>
              <a:t>automatically</a:t>
            </a:r>
          </a:p>
          <a:p>
            <a:pPr lvl="1"/>
            <a:r>
              <a:rPr lang="en-US" b="1" dirty="0" smtClean="0"/>
              <a:t>Effective time to market: </a:t>
            </a:r>
            <a:r>
              <a:rPr lang="en-US" b="1" dirty="0" smtClean="0"/>
              <a:t>zero</a:t>
            </a:r>
          </a:p>
          <a:p>
            <a:endParaRPr lang="en-US" dirty="0" smtClean="0"/>
          </a:p>
          <a:p>
            <a:r>
              <a:rPr lang="en-US" dirty="0" smtClean="0"/>
              <a:t>Who can offer such solution ??</a:t>
            </a:r>
            <a:endParaRPr lang="en-US" dirty="0" smtClean="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Cloud Marketing Strategy</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pPr lvl="1">
              <a:buNone/>
            </a:pPr>
            <a:endParaRPr lang="en-US" dirty="0" smtClean="0"/>
          </a:p>
          <a:p>
            <a:pPr lvl="1">
              <a:buNone/>
            </a:pPr>
            <a:endParaRPr lang="en-US" dirty="0" smtClean="0"/>
          </a:p>
          <a:p>
            <a:pPr lvl="1">
              <a:buNone/>
            </a:pPr>
            <a:endParaRPr lang="en-US" dirty="0" smtClean="0"/>
          </a:p>
          <a:p>
            <a:pPr lvl="1">
              <a:buNone/>
            </a:pPr>
            <a:r>
              <a:rPr lang="en-US" dirty="0" smtClean="0"/>
              <a:t>    The </a:t>
            </a:r>
            <a:r>
              <a:rPr lang="en-US" dirty="0" err="1" smtClean="0"/>
              <a:t>SharedVue</a:t>
            </a:r>
            <a:r>
              <a:rPr lang="en-US" dirty="0" smtClean="0"/>
              <a:t> Platform is the base for all our Cloud Marketing solutions. It comes standard with advanced metrics and analytics making it easy for you to monitor marketing efforts across the entire partner channel</a:t>
            </a:r>
            <a:endParaRPr lang="en-US" dirty="0" smtClean="0"/>
          </a:p>
        </p:txBody>
      </p:sp>
      <p:pic>
        <p:nvPicPr>
          <p:cNvPr id="2051" name="Picture 3" descr="C:\Users\tara.NTSTRATEGY\Desktop\logo[1].gif"/>
          <p:cNvPicPr>
            <a:picLocks noChangeAspect="1" noChangeArrowheads="1"/>
          </p:cNvPicPr>
          <p:nvPr/>
        </p:nvPicPr>
        <p:blipFill>
          <a:blip r:embed="rId3" cstate="print"/>
          <a:srcRect/>
          <a:stretch>
            <a:fillRect/>
          </a:stretch>
        </p:blipFill>
        <p:spPr bwMode="auto">
          <a:xfrm>
            <a:off x="1981200" y="1981200"/>
            <a:ext cx="5391150" cy="1076325"/>
          </a:xfrm>
          <a:prstGeom prst="rect">
            <a:avLst/>
          </a:prstGeom>
          <a:noFill/>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4343400"/>
          </a:xfrm>
          <a:noFill/>
        </p:spPr>
        <p:txBody>
          <a:bodyPr>
            <a:normAutofit fontScale="92500" lnSpcReduction="10000"/>
          </a:bodyPr>
          <a:lstStyle/>
          <a:p>
            <a:pPr lvl="1">
              <a:buNone/>
            </a:pPr>
            <a:endParaRPr lang="en-US" dirty="0" smtClean="0"/>
          </a:p>
          <a:p>
            <a:pPr lvl="1">
              <a:buNone/>
            </a:pPr>
            <a:endParaRPr lang="en-US" dirty="0" smtClean="0"/>
          </a:p>
          <a:p>
            <a:pPr lvl="1">
              <a:buNone/>
            </a:pPr>
            <a:r>
              <a:rPr lang="en-US" dirty="0" smtClean="0"/>
              <a:t>Syndic8 provides a direct pipeline from a cloud server, containing product content, to the websites of dealers, channel distributors, retail locations or </a:t>
            </a:r>
            <a:r>
              <a:rPr lang="en-US" dirty="0" smtClean="0"/>
              <a:t>B2B </a:t>
            </a:r>
            <a:r>
              <a:rPr lang="en-US" dirty="0" smtClean="0"/>
              <a:t>locations. With a minimum of time and hassle, content is seamlessly and automatically updated on a regular basis—across the entire partner channel. By accessing convenient admin and partner consoles, channel marketers and their partners can choose what prepackaged content appears on partners' sites and can “customize” it easily, at any time to reflect their focus</a:t>
            </a:r>
            <a:endParaRPr lang="en-US" dirty="0" smtClean="0"/>
          </a:p>
        </p:txBody>
      </p:sp>
      <p:pic>
        <p:nvPicPr>
          <p:cNvPr id="2051" name="Picture 3" descr="C:\Users\tara.NTSTRATEGY\Desktop\logo[1].gif"/>
          <p:cNvPicPr>
            <a:picLocks noChangeAspect="1" noChangeArrowheads="1"/>
          </p:cNvPicPr>
          <p:nvPr/>
        </p:nvPicPr>
        <p:blipFill>
          <a:blip r:embed="rId3" cstate="print"/>
          <a:srcRect/>
          <a:stretch>
            <a:fillRect/>
          </a:stretch>
        </p:blipFill>
        <p:spPr bwMode="auto">
          <a:xfrm>
            <a:off x="457200" y="381000"/>
            <a:ext cx="5391150" cy="1076325"/>
          </a:xfrm>
          <a:prstGeom prst="rect">
            <a:avLst/>
          </a:prstGeom>
          <a:noFill/>
        </p:spPr>
      </p:pic>
      <p:pic>
        <p:nvPicPr>
          <p:cNvPr id="3075" name="Picture 3" descr="C:\Users\tara.NTSTRATEGY\Desktop\syndic8-logo.gif"/>
          <p:cNvPicPr>
            <a:picLocks noChangeAspect="1" noChangeArrowheads="1"/>
          </p:cNvPicPr>
          <p:nvPr/>
        </p:nvPicPr>
        <p:blipFill>
          <a:blip r:embed="rId4" cstate="print"/>
          <a:srcRect/>
          <a:stretch>
            <a:fillRect/>
          </a:stretch>
        </p:blipFill>
        <p:spPr bwMode="auto">
          <a:xfrm>
            <a:off x="762000" y="2133600"/>
            <a:ext cx="1266825" cy="266700"/>
          </a:xfrm>
          <a:prstGeom prst="rect">
            <a:avLst/>
          </a:prstGeom>
          <a:noFill/>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Teal feathered clouds template Segoe">
  <a:themeElements>
    <a:clrScheme name="Teal Template-Template">
      <a:dk1>
        <a:srgbClr val="000000"/>
      </a:dk1>
      <a:lt1>
        <a:srgbClr val="FFFFFF"/>
      </a:lt1>
      <a:dk2>
        <a:srgbClr val="056981"/>
      </a:dk2>
      <a:lt2>
        <a:srgbClr val="BEECE7"/>
      </a:lt2>
      <a:accent1>
        <a:srgbClr val="FFC000"/>
      </a:accent1>
      <a:accent2>
        <a:srgbClr val="6B8EC7"/>
      </a:accent2>
      <a:accent3>
        <a:srgbClr val="DF8045"/>
      </a:accent3>
      <a:accent4>
        <a:srgbClr val="35C595"/>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0" ma:contentTypeDescription="Create a new document." ma:contentTypeScope="" ma:versionID="b6358c8e9ccf10d22debe3a56dce56ac"/>
</file>

<file path=customXml/itemProps1.xml><?xml version="1.0" encoding="utf-8"?>
<ds:datastoreItem xmlns:ds="http://schemas.openxmlformats.org/officeDocument/2006/customXml" ds:itemID="{7C1384F3-9DC4-40BD-9E50-5F92B41C2C08}">
  <ds:schemaRefs>
    <ds:schemaRef ds:uri="http://schemas.microsoft.com/sharepoint/v3/contenttype/forms"/>
  </ds:schemaRefs>
</ds:datastoreItem>
</file>

<file path=customXml/itemProps2.xml><?xml version="1.0" encoding="utf-8"?>
<ds:datastoreItem xmlns:ds="http://schemas.openxmlformats.org/officeDocument/2006/customXml" ds:itemID="{E01553E1-2A52-4384-8620-4940999B7C5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621CF65-8078-4D42-9434-AC8FBE92C5AC}">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1_Teal feathered clouds template Segoe</Template>
  <TotalTime>90</TotalTime>
  <Words>2080</Words>
  <Application>Microsoft Office PowerPoint</Application>
  <PresentationFormat>On-screen Show (4:3)</PresentationFormat>
  <Paragraphs>133</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1_Teal feathered clouds template Segoe</vt:lpstr>
      <vt:lpstr>White with Courier font for code slides</vt:lpstr>
      <vt:lpstr>Cloud Marketing Strategy</vt:lpstr>
      <vt:lpstr>Vendors and Channel Partner Marketing Scenario</vt:lpstr>
      <vt:lpstr>Pie Chart Example for a vendor</vt:lpstr>
      <vt:lpstr>Cloud Marketing Strategy </vt:lpstr>
      <vt:lpstr>What is Cloud Marketing ? </vt:lpstr>
      <vt:lpstr>Current Practice Vs Cloud Marketing </vt:lpstr>
      <vt:lpstr>Current Practice Vs Cloud Marketing </vt:lpstr>
      <vt:lpstr>Cloud Marketing Strategy </vt:lpstr>
      <vt:lpstr> </vt:lpstr>
      <vt:lpstr> </vt:lpstr>
      <vt:lpstr> </vt:lpstr>
      <vt:lpstr>Benefits for Enterprise &amp;Channel Partners </vt:lpstr>
      <vt:lpstr>List of Companies using SharedVue Cloud Marketing Strategy </vt:lpstr>
      <vt:lpstr>Resources </vt:lpstr>
      <vt:lpstr>Slide 15</vt:lpstr>
    </vt:vector>
  </TitlesOfParts>
  <Company>Office07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Marketing Strategy</dc:title>
  <dc:creator>Tara Wyatt</dc:creator>
  <cp:lastModifiedBy>Tara Wyatt</cp:lastModifiedBy>
  <cp:revision>9</cp:revision>
  <dcterms:created xsi:type="dcterms:W3CDTF">2010-05-02T22:04:26Z</dcterms:created>
  <dcterms:modified xsi:type="dcterms:W3CDTF">2010-05-02T23:34:31Z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TC102867789990</vt:lpwstr>
  </property>
</Properties>
</file>