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4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636586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Shape 2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Shape 2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4572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72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457200" y="4955189"/>
            <a:ext cx="8229600" cy="16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304800" algn="l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None/>
              <a:defRPr sz="4800" b="0" i="0" u="none" strike="noStrike" cap="none" baseline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457200" y="548639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Shape 12"/>
          <p:cNvCxnSpPr/>
          <p:nvPr/>
        </p:nvCxnSpPr>
        <p:spPr>
          <a:xfrm>
            <a:off x="457200" y="4844510"/>
            <a:ext cx="8229600" cy="0"/>
          </a:xfrm>
          <a:prstGeom prst="straightConnector1">
            <a:avLst/>
          </a:prstGeom>
          <a:noFill/>
          <a:ln w="5715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ColTx" type="twoColTx">
  <p:cSld name="twoColTx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rgbClr val="DA0002"/>
                </a:solidFill>
              </a:defRPr>
            </a:lvl1pPr>
            <a:lvl2pPr rtl="0">
              <a:defRPr>
                <a:solidFill>
                  <a:srgbClr val="DA0002"/>
                </a:solidFill>
              </a:defRPr>
            </a:lvl2pPr>
            <a:lvl3pPr rtl="0">
              <a:defRPr>
                <a:solidFill>
                  <a:srgbClr val="DA0002"/>
                </a:solidFill>
              </a:defRPr>
            </a:lvl3pPr>
            <a:lvl4pPr rtl="0">
              <a:defRPr>
                <a:solidFill>
                  <a:srgbClr val="DA0002"/>
                </a:solidFill>
              </a:defRPr>
            </a:lvl4pPr>
            <a:lvl5pPr rtl="0">
              <a:defRPr>
                <a:solidFill>
                  <a:srgbClr val="DA0002"/>
                </a:solidFill>
              </a:defRPr>
            </a:lvl5pPr>
            <a:lvl6pPr rtl="0">
              <a:defRPr>
                <a:solidFill>
                  <a:srgbClr val="DA0002"/>
                </a:solidFill>
              </a:defRPr>
            </a:lvl6pPr>
            <a:lvl7pPr rtl="0">
              <a:defRPr>
                <a:solidFill>
                  <a:srgbClr val="DA0002"/>
                </a:solidFill>
              </a:defRPr>
            </a:lvl7pPr>
            <a:lvl8pPr rtl="0">
              <a:defRPr>
                <a:solidFill>
                  <a:srgbClr val="DA0002"/>
                </a:solidFill>
              </a:defRPr>
            </a:lvl8pPr>
            <a:lvl9pPr rtl="0">
              <a:defRPr>
                <a:solidFill>
                  <a:srgbClr val="DA0002"/>
                </a:solidFill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rgbClr val="DA000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Only" type="titleOnly">
  <p:cSld name="title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defRPr>
                <a:solidFill>
                  <a:schemeClr val="accent1"/>
                </a:solidFill>
              </a:defRPr>
            </a:lvl1pPr>
            <a:lvl2pPr rtl="0">
              <a:defRPr>
                <a:solidFill>
                  <a:schemeClr val="accent1"/>
                </a:solidFill>
              </a:defRPr>
            </a:lvl2pPr>
            <a:lvl3pPr rtl="0">
              <a:defRPr>
                <a:solidFill>
                  <a:schemeClr val="accent1"/>
                </a:solidFill>
              </a:defRPr>
            </a:lvl3pPr>
            <a:lvl4pPr rtl="0">
              <a:defRPr>
                <a:solidFill>
                  <a:schemeClr val="accent1"/>
                </a:solidFill>
              </a:defRPr>
            </a:lvl4pPr>
            <a:lvl5pPr rtl="0">
              <a:defRPr>
                <a:solidFill>
                  <a:schemeClr val="accent1"/>
                </a:solidFill>
              </a:defRPr>
            </a:lvl5pPr>
            <a:lvl6pPr rtl="0">
              <a:defRPr>
                <a:solidFill>
                  <a:schemeClr val="accent1"/>
                </a:solidFill>
              </a:defRPr>
            </a:lvl6pPr>
            <a:lvl7pPr rtl="0">
              <a:defRPr>
                <a:solidFill>
                  <a:schemeClr val="accent1"/>
                </a:solidFill>
              </a:defRPr>
            </a:lvl7pPr>
            <a:lvl8pPr rtl="0">
              <a:defRPr>
                <a:solidFill>
                  <a:schemeClr val="accent1"/>
                </a:solidFill>
              </a:defRPr>
            </a:lvl8pPr>
            <a:lvl9pPr rtl="0"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cxnSp>
        <p:nvCxnSpPr>
          <p:cNvPr id="24" name="Shape 24"/>
          <p:cNvCxnSpPr/>
          <p:nvPr/>
        </p:nvCxnSpPr>
        <p:spPr>
          <a:xfrm>
            <a:off x="457200" y="1524000"/>
            <a:ext cx="8229600" cy="0"/>
          </a:xfrm>
          <a:prstGeom prst="straightConnector1">
            <a:avLst/>
          </a:prstGeom>
          <a:noFill/>
          <a:ln w="50800" cap="flat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_ONLY">
  <p:cSld name="CAPTION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1pPr>
            <a:lvl2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2pPr>
            <a:lvl3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3pPr>
            <a:lvl4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4pPr>
            <a:lvl5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5pPr>
            <a:lvl6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6pPr>
            <a:lvl7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666"/>
              <a:buFont typeface="Arial"/>
              <a:buChar char="•"/>
              <a:defRPr sz="1800">
                <a:solidFill>
                  <a:schemeClr val="dk1"/>
                </a:solidFill>
              </a:defRPr>
            </a:lvl7pPr>
            <a:lvl8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ourier New"/>
              <a:buChar char="o"/>
              <a:defRPr sz="1800">
                <a:solidFill>
                  <a:schemeClr val="dk1"/>
                </a:solidFill>
              </a:defRPr>
            </a:lvl8pPr>
            <a:lvl9pPr marL="285750" indent="-28575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Wingdings"/>
              <a:buChar char="§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cxnSp>
        <p:nvCxnSpPr>
          <p:cNvPr id="27" name="Shape 27"/>
          <p:cNvCxnSpPr/>
          <p:nvPr/>
        </p:nvCxnSpPr>
        <p:spPr>
          <a:xfrm>
            <a:off x="457200" y="5757014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hape 29"/>
          <p:cNvCxnSpPr/>
          <p:nvPr/>
        </p:nvCxnSpPr>
        <p:spPr>
          <a:xfrm>
            <a:off x="457200" y="150852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indent="228600" algn="l" rtl="0">
              <a:spcBef>
                <a:spcPts val="0"/>
              </a:spcBef>
              <a:buClr>
                <a:schemeClr val="accent1"/>
              </a:buClr>
              <a:buSzPct val="100000"/>
              <a:buFont typeface="Arial"/>
              <a:buNone/>
              <a:defRPr sz="3600" b="1" i="0" u="none" strike="noStrike" cap="none" baseline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342900" algn="l" rtl="0">
              <a:spcBef>
                <a:spcPts val="600"/>
              </a:spcBef>
              <a:buClr>
                <a:schemeClr val="dk1"/>
              </a:buClr>
              <a:buSzPct val="166666"/>
              <a:buFont typeface="Arial"/>
              <a:buChar char="•"/>
              <a:defRPr sz="30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indent="-285750" algn="l" rtl="0">
              <a:spcBef>
                <a:spcPts val="480"/>
              </a:spcBef>
              <a:buClr>
                <a:schemeClr val="dk1"/>
              </a:buClr>
              <a:buSzPct val="100000"/>
              <a:buFont typeface="Courier New"/>
              <a:buChar char="o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indent="-228600" algn="l" rtl="0">
              <a:spcBef>
                <a:spcPts val="480"/>
              </a:spcBef>
              <a:buClr>
                <a:schemeClr val="dk1"/>
              </a:buClr>
              <a:buSzPct val="100000"/>
              <a:buFont typeface="Wingdings"/>
              <a:buChar char="§"/>
              <a:defRPr sz="2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indent="-228600" algn="l" rtl="0">
              <a:spcBef>
                <a:spcPts val="360"/>
              </a:spcBef>
              <a:buClr>
                <a:schemeClr val="dk1"/>
              </a:buClr>
              <a:buSzPct val="166666"/>
              <a:buFont typeface="Arial"/>
              <a:buChar char="•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Courier New"/>
              <a:buChar char="o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indent="-228600" algn="l" rtl="0">
              <a:spcBef>
                <a:spcPts val="360"/>
              </a:spcBef>
              <a:buClr>
                <a:schemeClr val="dk1"/>
              </a:buClr>
              <a:buSzPct val="100000"/>
              <a:buFont typeface="Wingdings"/>
              <a:buChar char="§"/>
              <a:defRPr sz="18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7" name="Shape 7"/>
          <p:cNvCxnSpPr/>
          <p:nvPr/>
        </p:nvCxnSpPr>
        <p:spPr>
          <a:xfrm>
            <a:off x="457200" y="6697679"/>
            <a:ext cx="8229600" cy="0"/>
          </a:xfrm>
          <a:prstGeom prst="straightConnector1">
            <a:avLst/>
          </a:prstGeom>
          <a:noFill/>
          <a:ln w="50800" cap="flat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oney.howstuffworks.com/marketing-plan.ht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tools.com/pages/article/newTMC_09.htm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cworld.com/us/products/categories/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quickmba.com/strategy/core-competencies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rketresearch.com/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g.com/en_US/brands/all_brands.shtml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2.bp.blogspot.com/-yXl-bt50naw/TW4q04JyxKI/AAAAAAAAAGw/BZMGBng7m8w/s1600/Page+8.jpg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rs-inc.com/pricing_plan4.asp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tmba.com/marketing/pricing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cnet.com/2100-1040-274821.htm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sinessinsider.com/overhyped-product-failures-2011-7?op=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dtools.com/pages/article/newSTR_94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ctrTitle"/>
          </p:nvPr>
        </p:nvSpPr>
        <p:spPr>
          <a:xfrm>
            <a:off x="457200" y="751679"/>
            <a:ext cx="8229600" cy="40124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Strategic Market Planning in a Nutshell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ubTitle" idx="1"/>
          </p:nvPr>
        </p:nvSpPr>
        <p:spPr>
          <a:xfrm>
            <a:off x="457200" y="4955189"/>
            <a:ext cx="4666200" cy="1643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3600"/>
              <a:t>Graham Austin, Ph.D.</a:t>
            </a:r>
          </a:p>
          <a:p>
            <a:pPr>
              <a:buNone/>
            </a:pPr>
            <a:r>
              <a:rPr lang="en" sz="3600"/>
              <a:t>23 May, 2013</a:t>
            </a:r>
          </a:p>
        </p:txBody>
      </p:sp>
      <p:sp>
        <p:nvSpPr>
          <p:cNvPr id="33" name="Shape 33"/>
          <p:cNvSpPr/>
          <p:nvPr/>
        </p:nvSpPr>
        <p:spPr>
          <a:xfrm>
            <a:off x="6585594" y="4932641"/>
            <a:ext cx="1882017" cy="1688497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The way the pieces fit together</a:t>
            </a:r>
          </a:p>
        </p:txBody>
      </p:sp>
      <p:sp>
        <p:nvSpPr>
          <p:cNvPr id="92" name="Shape 92"/>
          <p:cNvSpPr/>
          <p:nvPr/>
        </p:nvSpPr>
        <p:spPr>
          <a:xfrm>
            <a:off x="1286162" y="1727200"/>
            <a:ext cx="6329204" cy="462130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Ugly, but informative...</a:t>
            </a:r>
          </a:p>
        </p:txBody>
      </p:sp>
      <p:sp>
        <p:nvSpPr>
          <p:cNvPr id="98" name="Shape 98"/>
          <p:cNvSpPr/>
          <p:nvPr/>
        </p:nvSpPr>
        <p:spPr>
          <a:xfrm>
            <a:off x="1299884" y="1666938"/>
            <a:ext cx="6544230" cy="490905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Words of wisdom</a:t>
            </a:r>
          </a:p>
        </p:txBody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pPr lvl="0" algn="ctr" rtl="0">
              <a:buNone/>
            </a:pPr>
            <a:r>
              <a:rPr lang="en" sz="4800" b="1">
                <a:latin typeface="Corsiva"/>
                <a:ea typeface="Corsiva"/>
                <a:cs typeface="Corsiva"/>
                <a:sym typeface="Corsiva"/>
              </a:rPr>
              <a:t>Consumers don't know what they want. They only want what they know.</a:t>
            </a:r>
          </a:p>
          <a:p>
            <a:endParaRPr lang="en" sz="4800" b="1">
              <a:latin typeface="Corsiva"/>
              <a:ea typeface="Corsiva"/>
              <a:cs typeface="Corsiva"/>
              <a:sym typeface="Corsiva"/>
            </a:endParaRPr>
          </a:p>
          <a:p>
            <a:endParaRPr lang="en" sz="4800" b="1">
              <a:latin typeface="Corsiva"/>
              <a:ea typeface="Corsiva"/>
              <a:cs typeface="Corsiva"/>
              <a:sym typeface="Corsiva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can we control?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Marketers can control </a:t>
            </a:r>
            <a:r>
              <a:rPr lang="en" i="1"/>
              <a:t>only</a:t>
            </a:r>
            <a:r>
              <a:rPr lang="en"/>
              <a:t> the marketing mix.</a:t>
            </a:r>
          </a:p>
          <a:p>
            <a:endParaRPr lang="en"/>
          </a:p>
          <a:p>
            <a:endParaRPr lang="en"/>
          </a:p>
        </p:txBody>
      </p:sp>
      <p:sp>
        <p:nvSpPr>
          <p:cNvPr id="111" name="Shape 111"/>
          <p:cNvSpPr/>
          <p:nvPr/>
        </p:nvSpPr>
        <p:spPr>
          <a:xfrm>
            <a:off x="3049012" y="2399550"/>
            <a:ext cx="2844230" cy="407905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Don't despair!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With hard work, good thinking, smart decision making, good timing, and good luck, it's possible to be successful in the incredibly </a:t>
            </a:r>
            <a:r>
              <a:rPr lang="en" i="1"/>
              <a:t>dynamic</a:t>
            </a:r>
            <a:r>
              <a:rPr lang="en"/>
              <a:t> modern marketplace.</a:t>
            </a:r>
          </a:p>
        </p:txBody>
      </p:sp>
      <p:sp>
        <p:nvSpPr>
          <p:cNvPr id="118" name="Shape 118"/>
          <p:cNvSpPr/>
          <p:nvPr/>
        </p:nvSpPr>
        <p:spPr>
          <a:xfrm>
            <a:off x="2472034" y="3577028"/>
            <a:ext cx="4199930" cy="299087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concept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500">
                <a:solidFill>
                  <a:srgbClr val="000000"/>
                </a:solidFill>
              </a:rPr>
              <a:t>A philosophy that an organization should try to provide products that </a:t>
            </a:r>
            <a:r>
              <a:rPr lang="en" sz="3500" i="1">
                <a:solidFill>
                  <a:srgbClr val="000000"/>
                </a:solidFill>
              </a:rPr>
              <a:t>satisfy customers’</a:t>
            </a:r>
            <a:r>
              <a:rPr lang="en" sz="3500">
                <a:solidFill>
                  <a:srgbClr val="000000"/>
                </a:solidFill>
              </a:rPr>
              <a:t> </a:t>
            </a:r>
            <a:r>
              <a:rPr lang="en" sz="3500" i="1">
                <a:solidFill>
                  <a:srgbClr val="000000"/>
                </a:solidFill>
              </a:rPr>
              <a:t>needs</a:t>
            </a:r>
            <a:r>
              <a:rPr lang="en" sz="3500">
                <a:solidFill>
                  <a:srgbClr val="000000"/>
                </a:solidFill>
              </a:rPr>
              <a:t> through a coordinated set of activities that also allows the </a:t>
            </a:r>
            <a:r>
              <a:rPr lang="en" sz="3500" i="1">
                <a:solidFill>
                  <a:srgbClr val="000000"/>
                </a:solidFill>
              </a:rPr>
              <a:t>organization to achieve its goals</a:t>
            </a:r>
            <a:r>
              <a:rPr lang="en" sz="3500">
                <a:solidFill>
                  <a:srgbClr val="000000"/>
                </a:solidFill>
              </a:rPr>
              <a:t>.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Goals should be SMART</a:t>
            </a:r>
          </a:p>
        </p:txBody>
      </p:sp>
      <p:sp>
        <p:nvSpPr>
          <p:cNvPr id="130" name="Shape 130"/>
          <p:cNvSpPr/>
          <p:nvPr/>
        </p:nvSpPr>
        <p:spPr>
          <a:xfrm>
            <a:off x="1883377" y="1833562"/>
            <a:ext cx="5377244" cy="450570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plan</a:t>
            </a:r>
          </a:p>
        </p:txBody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500">
                <a:solidFill>
                  <a:srgbClr val="000000"/>
                </a:solidFill>
              </a:rPr>
              <a:t>A</a:t>
            </a:r>
            <a:r>
              <a:rPr lang="en" sz="3500">
                <a:solidFill>
                  <a:srgbClr val="000000"/>
                </a:solidFill>
                <a:hlinkClick r:id="rId3"/>
              </a:rPr>
              <a:t> </a:t>
            </a:r>
            <a:r>
              <a:rPr lang="en" sz="3500" u="sng">
                <a:solidFill>
                  <a:srgbClr val="000000"/>
                </a:solidFill>
                <a:hlinkClick r:id="rId3"/>
              </a:rPr>
              <a:t>written document</a:t>
            </a:r>
            <a:r>
              <a:rPr lang="en" sz="3500">
                <a:solidFill>
                  <a:srgbClr val="000000"/>
                </a:solidFill>
              </a:rPr>
              <a:t> that specifies the activities to be performed to implement and control the organization’s marketing activities.</a:t>
            </a:r>
          </a:p>
        </p:txBody>
      </p:sp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Environmental analysis: STEEPLE</a:t>
            </a:r>
          </a:p>
        </p:txBody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You have to </a:t>
            </a:r>
            <a:r>
              <a:rPr lang="en" u="sng">
                <a:solidFill>
                  <a:schemeClr val="hlink"/>
                </a:solidFill>
                <a:hlinkClick r:id="rId3"/>
              </a:rPr>
              <a:t>consider</a:t>
            </a:r>
            <a:r>
              <a:rPr lang="en"/>
              <a:t> the following environments, that can (and will) affect your business: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S</a:t>
            </a:r>
            <a:r>
              <a:rPr lang="en"/>
              <a:t>ociocultural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T</a:t>
            </a:r>
            <a:r>
              <a:rPr lang="en"/>
              <a:t>echnological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/>
              <a:t>conomic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/>
              <a:t>cological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P</a:t>
            </a:r>
            <a:r>
              <a:rPr lang="en"/>
              <a:t>olitical</a:t>
            </a:r>
          </a:p>
          <a:p>
            <a:pPr marL="13716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L</a:t>
            </a:r>
            <a:r>
              <a:rPr lang="en"/>
              <a:t>egal</a:t>
            </a:r>
          </a:p>
          <a:p>
            <a:pPr marL="1371600" lvl="0" indent="-41910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>
                <a:solidFill>
                  <a:srgbClr val="FF0000"/>
                </a:solidFill>
              </a:rPr>
              <a:t>E</a:t>
            </a:r>
            <a:r>
              <a:rPr lang="en"/>
              <a:t>thical</a:t>
            </a:r>
          </a:p>
        </p:txBody>
      </p:sp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 scanning matrix</a:t>
            </a:r>
          </a:p>
        </p:txBody>
      </p:sp>
      <p:sp>
        <p:nvSpPr>
          <p:cNvPr id="148" name="Shape 148"/>
          <p:cNvSpPr/>
          <p:nvPr/>
        </p:nvSpPr>
        <p:spPr>
          <a:xfrm>
            <a:off x="2399438" y="1715239"/>
            <a:ext cx="4345122" cy="484936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Who'da thunk this would be a wildly successful product? </a:t>
            </a:r>
          </a:p>
        </p:txBody>
      </p:sp>
      <p:sp>
        <p:nvSpPr>
          <p:cNvPr id="39" name="Shape 39"/>
          <p:cNvSpPr/>
          <p:nvPr/>
        </p:nvSpPr>
        <p:spPr>
          <a:xfrm>
            <a:off x="1000125" y="1805400"/>
            <a:ext cx="7143750" cy="4762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Internal analysis </a:t>
            </a:r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9922"/>
              </a:lnSpc>
              <a:spcBef>
                <a:spcPts val="0"/>
              </a:spcBef>
              <a:buClr>
                <a:srgbClr val="000000"/>
              </a:buClr>
              <a:buSzPct val="31428"/>
              <a:buFont typeface="Arial"/>
              <a:buNone/>
            </a:pPr>
            <a:r>
              <a:rPr lang="en" sz="3500">
                <a:solidFill>
                  <a:srgbClr val="000000"/>
                </a:solidFill>
              </a:rPr>
              <a:t>Core competencies are things </a:t>
            </a:r>
            <a:r>
              <a:rPr lang="en" sz="3500" u="sng">
                <a:solidFill>
                  <a:schemeClr val="hlink"/>
                </a:solidFill>
                <a:hlinkClick r:id="rId3"/>
              </a:rPr>
              <a:t>a firm does extremely well</a:t>
            </a:r>
            <a:r>
              <a:rPr lang="en" sz="3500">
                <a:solidFill>
                  <a:srgbClr val="000000"/>
                </a:solidFill>
              </a:rPr>
              <a:t>, which </a:t>
            </a:r>
            <a:r>
              <a:rPr lang="en" sz="3500" i="1">
                <a:solidFill>
                  <a:srgbClr val="000000"/>
                </a:solidFill>
              </a:rPr>
              <a:t>sometimes</a:t>
            </a:r>
            <a:r>
              <a:rPr lang="en" sz="3500">
                <a:solidFill>
                  <a:srgbClr val="000000"/>
                </a:solidFill>
              </a:rPr>
              <a:t> give it an advantage over its competition. </a:t>
            </a:r>
          </a:p>
          <a:p>
            <a:endParaRPr lang="en" sz="3500">
              <a:solidFill>
                <a:srgbClr val="000000"/>
              </a:solidFill>
            </a:endParaRPr>
          </a:p>
          <a:p>
            <a:pPr>
              <a:buNone/>
            </a:pPr>
            <a:r>
              <a:rPr lang="en" sz="3500" u="sng">
                <a:solidFill>
                  <a:srgbClr val="000000"/>
                </a:solidFill>
                <a:hlinkClick r:id="rId4"/>
              </a:rPr>
              <a:t>This is an excellent overview of core competencies, including examples</a:t>
            </a:r>
            <a:r>
              <a:rPr lang="en" sz="3500" u="sng">
                <a:solidFill>
                  <a:srgbClr val="000000"/>
                </a:solidFill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SWOT: A snapshot</a:t>
            </a:r>
          </a:p>
        </p:txBody>
      </p:sp>
      <p:sp>
        <p:nvSpPr>
          <p:cNvPr id="160" name="Shape 160"/>
          <p:cNvSpPr/>
          <p:nvPr/>
        </p:nvSpPr>
        <p:spPr>
          <a:xfrm>
            <a:off x="2255469" y="1802707"/>
            <a:ext cx="4633061" cy="475599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Competitive advantage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 sz="3500">
                <a:solidFill>
                  <a:srgbClr val="000000"/>
                </a:solidFill>
              </a:rPr>
              <a:t>The result of a company’s matching a core competency to opportunities it has discovered in the marketplace (i.e., a strategic window).</a:t>
            </a:r>
          </a:p>
        </p:txBody>
      </p:sp>
    </p:spTree>
  </p:cSld>
  <p:clrMapOvr>
    <a:masterClrMapping/>
  </p:clrMapOvr>
  <p:transition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research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9921"/>
              </a:lnSpc>
              <a:spcBef>
                <a:spcPts val="0"/>
              </a:spcBef>
              <a:buClr>
                <a:srgbClr val="000000"/>
              </a:buClr>
              <a:buSzPct val="34375"/>
              <a:buFont typeface="Arial"/>
              <a:buNone/>
            </a:pPr>
            <a:r>
              <a:rPr lang="en" sz="3200">
                <a:solidFill>
                  <a:srgbClr val="000000"/>
                </a:solidFill>
              </a:rPr>
              <a:t>The systematic design, collection, interpretation, and reporting of information to help marketers solve specific marketing problems or take advantage of marketing opportunities.</a:t>
            </a:r>
          </a:p>
          <a:p>
            <a:endParaRPr lang="en" sz="3200">
              <a:solidFill>
                <a:srgbClr val="000000"/>
              </a:solidFill>
            </a:endParaRPr>
          </a:p>
          <a:p>
            <a:pPr lvl="0" rtl="0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 sz="2800" b="1" u="sng">
                <a:solidFill>
                  <a:srgbClr val="009999"/>
                </a:solidFill>
                <a:hlinkClick r:id="rId3"/>
              </a:rPr>
              <a:t>Marketresearch.com</a:t>
            </a:r>
          </a:p>
          <a:p>
            <a:endParaRPr lang="en" sz="2800" b="1" u="sng">
              <a:solidFill>
                <a:srgbClr val="009999"/>
              </a:solidFill>
              <a:hlinkClick r:id="rId3"/>
            </a:endParaRPr>
          </a:p>
        </p:txBody>
      </p:sp>
    </p:spTree>
  </p:cSld>
  <p:clrMapOvr>
    <a:masterClrMapping/>
  </p:clrMapOvr>
  <p:transition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Benefits of market research</a:t>
            </a:r>
          </a:p>
        </p:txBody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48920" rtl="0">
              <a:lnSpc>
                <a:spcPct val="119921"/>
              </a:lnSpc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Facilitates strategic planning</a:t>
            </a:r>
          </a:p>
          <a:p>
            <a:pPr marL="342900" lvl="0" indent="-248920" rtl="0">
              <a:lnSpc>
                <a:spcPct val="119921"/>
              </a:lnSpc>
              <a:spcBef>
                <a:spcPts val="1153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Assess opportunities/threats</a:t>
            </a:r>
          </a:p>
          <a:p>
            <a:pPr marL="342900" lvl="0" indent="-248920" rtl="0">
              <a:lnSpc>
                <a:spcPct val="119921"/>
              </a:lnSpc>
              <a:spcBef>
                <a:spcPts val="1153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Ascertain potential for success</a:t>
            </a:r>
          </a:p>
          <a:p>
            <a:pPr marL="342900" lvl="0" indent="-248920">
              <a:lnSpc>
                <a:spcPct val="119921"/>
              </a:lnSpc>
              <a:spcBef>
                <a:spcPts val="1153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Determine feasibility</a:t>
            </a:r>
          </a:p>
        </p:txBody>
      </p:sp>
    </p:spTree>
  </p:cSld>
  <p:clrMapOvr>
    <a:masterClrMapping/>
  </p:clrMapOvr>
  <p:transition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What is a product?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2409900" cy="2121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25781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Good </a:t>
            </a:r>
          </a:p>
          <a:p>
            <a:pPr marL="457200" lvl="0" indent="-298450" rtl="0">
              <a:lnSpc>
                <a:spcPct val="125781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Service</a:t>
            </a:r>
          </a:p>
          <a:p>
            <a:pPr marL="457200" lvl="0" indent="-29845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Idea 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3287050" y="279400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  <p:sp>
        <p:nvSpPr>
          <p:cNvPr id="186" name="Shape 186"/>
          <p:cNvSpPr/>
          <p:nvPr/>
        </p:nvSpPr>
        <p:spPr>
          <a:xfrm>
            <a:off x="3287050" y="2227082"/>
            <a:ext cx="4314825" cy="413383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Product line &amp; product mix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4062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Item -- specific version of product</a:t>
            </a:r>
          </a:p>
          <a:p>
            <a:pPr marL="457200" lvl="0" indent="-298450" rtl="0">
              <a:lnSpc>
                <a:spcPct val="114062"/>
              </a:lnSpc>
              <a:spcBef>
                <a:spcPts val="13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Line -- closely related items viewed as a unit</a:t>
            </a:r>
          </a:p>
          <a:p>
            <a:pPr marL="457200" lvl="0" indent="-298450" rtl="0">
              <a:lnSpc>
                <a:spcPct val="114062"/>
              </a:lnSpc>
              <a:spcBef>
                <a:spcPts val="13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Mix -- total group of products</a:t>
            </a:r>
          </a:p>
          <a:p>
            <a:pPr marL="457200" lvl="0" indent="-298450" rtl="0">
              <a:lnSpc>
                <a:spcPct val="114062"/>
              </a:lnSpc>
              <a:spcBef>
                <a:spcPts val="13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Width of mix -- number of lines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Depth of mix</a:t>
            </a:r>
            <a:r>
              <a:rPr lang="en" sz="3500">
                <a:solidFill>
                  <a:srgbClr val="000000"/>
                </a:solidFill>
              </a:rPr>
              <a:t> -- number of different products in line</a:t>
            </a:r>
          </a:p>
          <a:p>
            <a:endParaRPr lang="en" sz="35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Where do new product ideas come from?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9922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Customers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Employees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Distributors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Competitors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R &amp; D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Consultants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Good ol’ entrepreneurial creativity</a:t>
            </a:r>
          </a:p>
          <a:p>
            <a:endParaRPr lang="en" sz="3500">
              <a:solidFill>
                <a:srgbClr val="2F1311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Why products fail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9922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Failure to match product to needs</a:t>
            </a:r>
          </a:p>
          <a:p>
            <a:pPr marL="457200" lvl="0" indent="-298450" rtl="0">
              <a:lnSpc>
                <a:spcPct val="119922"/>
              </a:lnSpc>
              <a:spcBef>
                <a:spcPts val="8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Failure to send right message</a:t>
            </a:r>
          </a:p>
          <a:p>
            <a:pPr marL="457200" lvl="0" indent="-298450" rtl="0">
              <a:lnSpc>
                <a:spcPct val="119922"/>
              </a:lnSpc>
              <a:spcBef>
                <a:spcPts val="8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Technical/design problems</a:t>
            </a:r>
          </a:p>
          <a:p>
            <a:pPr marL="457200" lvl="0" indent="-298450" rtl="0">
              <a:lnSpc>
                <a:spcPct val="119922"/>
              </a:lnSpc>
              <a:spcBef>
                <a:spcPts val="8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Poor timing</a:t>
            </a:r>
          </a:p>
          <a:p>
            <a:pPr marL="457200" lvl="0" indent="-298450" rtl="0">
              <a:lnSpc>
                <a:spcPct val="119922"/>
              </a:lnSpc>
              <a:spcBef>
                <a:spcPts val="8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Overestimate market</a:t>
            </a:r>
          </a:p>
          <a:p>
            <a:pPr marL="457200" lvl="0" indent="-298450" rtl="0">
              <a:lnSpc>
                <a:spcPct val="119922"/>
              </a:lnSpc>
              <a:spcBef>
                <a:spcPts val="8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Ineffective promotion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Insufficient distribution</a:t>
            </a:r>
          </a:p>
          <a:p>
            <a:endParaRPr lang="en" sz="35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sz="3400"/>
              <a:t>So what makes a product a success?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9922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Fills consumer needs and wants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Differentiation from substitute / competitors’ products</a:t>
            </a:r>
          </a:p>
          <a:p>
            <a:pPr marL="457200" lvl="0" indent="-298450" rtl="0">
              <a:lnSpc>
                <a:spcPct val="119922"/>
              </a:lnSpc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Provides a benefit </a:t>
            </a:r>
          </a:p>
          <a:p>
            <a:pPr lvl="0" rtl="0">
              <a:lnSpc>
                <a:spcPct val="119922"/>
              </a:lnSpc>
              <a:buNone/>
            </a:pPr>
            <a:r>
              <a:rPr lang="en" sz="3500">
                <a:solidFill>
                  <a:srgbClr val="2F1311"/>
                </a:solidFill>
              </a:rPr>
              <a:t>    to a large number of </a:t>
            </a:r>
          </a:p>
          <a:p>
            <a:pPr lvl="0" rtl="0">
              <a:lnSpc>
                <a:spcPct val="119922"/>
              </a:lnSpc>
              <a:buNone/>
            </a:pPr>
            <a:r>
              <a:rPr lang="en" sz="3500">
                <a:solidFill>
                  <a:srgbClr val="2F1311"/>
                </a:solidFill>
              </a:rPr>
              <a:t>    people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2F1311"/>
                </a:solidFill>
              </a:rPr>
              <a:t>Packaging!</a:t>
            </a:r>
          </a:p>
          <a:p>
            <a:endParaRPr lang="en" sz="3500">
              <a:solidFill>
                <a:srgbClr val="2F1311"/>
              </a:solidFill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5863666" y="3009517"/>
            <a:ext cx="2205309" cy="3558381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Or this?</a:t>
            </a:r>
          </a:p>
        </p:txBody>
      </p:sp>
      <p:sp>
        <p:nvSpPr>
          <p:cNvPr id="45" name="Shape 45"/>
          <p:cNvSpPr/>
          <p:nvPr/>
        </p:nvSpPr>
        <p:spPr>
          <a:xfrm>
            <a:off x="851554" y="1680150"/>
            <a:ext cx="7440891" cy="490549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cxnSp>
        <p:nvCxnSpPr>
          <p:cNvPr id="46" name="Shape 46"/>
          <p:cNvCxnSpPr/>
          <p:nvPr/>
        </p:nvCxnSpPr>
        <p:spPr>
          <a:xfrm rot="10800000" flipH="1">
            <a:off x="313775" y="4960700"/>
            <a:ext cx="687300" cy="477899"/>
          </a:xfrm>
          <a:prstGeom prst="straightConnector1">
            <a:avLst/>
          </a:prstGeom>
          <a:noFill/>
          <a:ln w="38100" cap="flat">
            <a:solidFill>
              <a:srgbClr val="FF0000"/>
            </a:solidFill>
            <a:prstDash val="solid"/>
            <a:round/>
            <a:headEnd type="none" w="lg" len="lg"/>
            <a:tailEnd type="stealth" w="lg" len="lg"/>
          </a:ln>
        </p:spPr>
      </p:cxnSp>
    </p:spTree>
  </p:cSld>
  <p:clrMapOvr>
    <a:masterClrMapping/>
  </p:clrMapOvr>
  <p:transition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Differentiation</a:t>
            </a:r>
          </a:p>
        </p:txBody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075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Make sure your product is different and better (in some way) than your competitors'!</a:t>
            </a:r>
          </a:p>
        </p:txBody>
      </p:sp>
      <p:sp>
        <p:nvSpPr>
          <p:cNvPr id="218" name="Shape 218"/>
          <p:cNvSpPr/>
          <p:nvPr/>
        </p:nvSpPr>
        <p:spPr>
          <a:xfrm>
            <a:off x="1809757" y="2675700"/>
            <a:ext cx="5248067" cy="400863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Product positioning</a:t>
            </a:r>
          </a:p>
        </p:txBody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3122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20089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Product positioning</a:t>
            </a:r>
            <a:br>
              <a:rPr lang="en" sz="3500">
                <a:solidFill>
                  <a:srgbClr val="000000"/>
                </a:solidFill>
              </a:rPr>
            </a:br>
            <a:r>
              <a:rPr lang="en" sz="3500">
                <a:solidFill>
                  <a:srgbClr val="000000"/>
                </a:solidFill>
              </a:rPr>
              <a:t> </a:t>
            </a:r>
            <a:r>
              <a:rPr lang="en" sz="3100">
                <a:solidFill>
                  <a:srgbClr val="000000"/>
                </a:solidFill>
              </a:rPr>
              <a:t>Creating and maintaining a certain     </a:t>
            </a:r>
          </a:p>
          <a:p>
            <a:pPr lvl="0" rtl="0">
              <a:lnSpc>
                <a:spcPct val="120089"/>
              </a:lnSpc>
              <a:spcBef>
                <a:spcPts val="0"/>
              </a:spcBef>
              <a:buNone/>
            </a:pPr>
            <a:r>
              <a:rPr lang="en" sz="3100">
                <a:solidFill>
                  <a:srgbClr val="000000"/>
                </a:solidFill>
              </a:rPr>
              <a:t>     concept of a product in customers' minds.</a:t>
            </a:r>
          </a:p>
          <a:p>
            <a:pPr marL="457200" lvl="0" indent="-298450" rtl="0">
              <a:lnSpc>
                <a:spcPct val="119922"/>
              </a:lnSpc>
              <a:spcBef>
                <a:spcPts val="130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Perceptual Mapping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52380"/>
              <a:buFont typeface="Arial"/>
              <a:buChar char="•"/>
            </a:pPr>
            <a:r>
              <a:rPr lang="en" sz="3500">
                <a:solidFill>
                  <a:srgbClr val="000000"/>
                </a:solidFill>
              </a:rPr>
              <a:t>Repositioning</a:t>
            </a:r>
          </a:p>
          <a:p>
            <a:pPr>
              <a:buNone/>
            </a:pPr>
            <a:r>
              <a:rPr lang="en"/>
              <a:t>   </a:t>
            </a:r>
          </a:p>
        </p:txBody>
      </p:sp>
      <p:sp>
        <p:nvSpPr>
          <p:cNvPr id="225" name="Shape 225"/>
          <p:cNvSpPr txBox="1"/>
          <p:nvPr/>
        </p:nvSpPr>
        <p:spPr>
          <a:xfrm>
            <a:off x="5229400" y="3496250"/>
            <a:ext cx="3000000" cy="3000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 </a:t>
            </a:r>
          </a:p>
        </p:txBody>
      </p:sp>
      <p:sp>
        <p:nvSpPr>
          <p:cNvPr id="226" name="Shape 226"/>
          <p:cNvSpPr/>
          <p:nvPr/>
        </p:nvSpPr>
        <p:spPr>
          <a:xfrm>
            <a:off x="5088806" y="3977768"/>
            <a:ext cx="3597993" cy="2518481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Factors that affect pricing decisions</a:t>
            </a:r>
          </a:p>
        </p:txBody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233" name="Shape 233"/>
          <p:cNvSpPr/>
          <p:nvPr/>
        </p:nvSpPr>
        <p:spPr>
          <a:xfrm>
            <a:off x="457199" y="1789582"/>
            <a:ext cx="8229600" cy="45304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Development of pricing objectives</a:t>
            </a:r>
          </a:p>
        </p:txBody>
      </p:sp>
      <p:sp>
        <p:nvSpPr>
          <p:cNvPr id="239" name="Shape 2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1143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Pricing objectives</a:t>
            </a:r>
            <a:r>
              <a:rPr lang="en"/>
              <a:t> -- goals that describe what your firm wants to achieve through pricing</a:t>
            </a:r>
          </a:p>
          <a:p>
            <a:endParaRPr lang="en"/>
          </a:p>
        </p:txBody>
      </p:sp>
      <p:sp>
        <p:nvSpPr>
          <p:cNvPr id="240" name="Shape 240"/>
          <p:cNvSpPr/>
          <p:nvPr/>
        </p:nvSpPr>
        <p:spPr>
          <a:xfrm>
            <a:off x="2017062" y="2743200"/>
            <a:ext cx="5109875" cy="3808789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Pricing objectives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42900" lvl="0" indent="-248920" rtl="0">
              <a:spcBef>
                <a:spcPts val="0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Survival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Profit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Return on Investment (ROI)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Market Share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Cash Flow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Status Quo</a:t>
            </a:r>
          </a:p>
          <a:p>
            <a:pPr marL="342900" lvl="0" indent="-248920" rtl="0">
              <a:spcBef>
                <a:spcPts val="1444"/>
              </a:spcBef>
              <a:buClr>
                <a:srgbClr val="000000"/>
              </a:buClr>
              <a:buSzPct val="166666"/>
              <a:buFont typeface="Arial"/>
              <a:buChar char="•"/>
            </a:pPr>
            <a:r>
              <a:rPr lang="en" sz="3200">
                <a:solidFill>
                  <a:srgbClr val="000000"/>
                </a:solidFill>
              </a:rPr>
              <a:t>Product Quality</a:t>
            </a:r>
          </a:p>
          <a:p>
            <a:endParaRPr lang="en" sz="3200">
              <a:solidFill>
                <a:srgbClr val="000000"/>
              </a:solidFill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4325475" y="3138900"/>
            <a:ext cx="3810000" cy="34290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/>
        </p:nvSpPr>
        <p:spPr>
          <a:xfrm>
            <a:off x="415912" y="6599227"/>
            <a:ext cx="4092885" cy="251122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l">
              <a:lnSpc>
                <a:spcPct val="1197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Copyright © Houghton Mifflin Company. All rights reserved.</a:t>
            </a:r>
          </a:p>
        </p:txBody>
      </p:sp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74635" y="90472"/>
            <a:ext cx="8656942" cy="1119487"/>
          </a:xfrm>
          <a:prstGeom prst="rect">
            <a:avLst/>
          </a:prstGeom>
        </p:spPr>
        <p:txBody>
          <a:bodyPr lIns="38100" tIns="38100" rIns="38100" bIns="38100" anchor="t" anchorCtr="0">
            <a:noAutofit/>
          </a:bodyPr>
          <a:lstStyle/>
          <a:p>
            <a:pPr marL="0" marR="0" indent="0" algn="ctr">
              <a:lnSpc>
                <a:spcPct val="10795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Stages For Establishing Prices</a:t>
            </a:r>
          </a:p>
        </p:txBody>
      </p:sp>
      <p:sp>
        <p:nvSpPr>
          <p:cNvPr id="254" name="Shape 254"/>
          <p:cNvSpPr/>
          <p:nvPr/>
        </p:nvSpPr>
        <p:spPr>
          <a:xfrm>
            <a:off x="1390634" y="1552567"/>
            <a:ext cx="6334110" cy="476248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Stages for establishing prices</a:t>
            </a:r>
          </a:p>
        </p:txBody>
      </p:sp>
      <p:sp>
        <p:nvSpPr>
          <p:cNvPr id="260" name="Shape 260"/>
          <p:cNvSpPr/>
          <p:nvPr/>
        </p:nvSpPr>
        <p:spPr>
          <a:xfrm>
            <a:off x="1404945" y="1805415"/>
            <a:ext cx="6334110" cy="476248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 u="sng">
                <a:solidFill>
                  <a:srgbClr val="FF0000"/>
                </a:solidFill>
                <a:hlinkClick r:id="rId3"/>
              </a:rPr>
              <a:t>Pricing strategies</a:t>
            </a:r>
          </a:p>
        </p:txBody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98450" rtl="0">
              <a:lnSpc>
                <a:spcPct val="119791"/>
              </a:lnSpc>
              <a:spcBef>
                <a:spcPts val="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Differential Pricing – different prices to different buyers for the same product</a:t>
            </a:r>
          </a:p>
          <a:p>
            <a:pPr marL="457200" lvl="0" indent="-298450" rtl="0">
              <a:lnSpc>
                <a:spcPct val="119791"/>
              </a:lnSpc>
              <a:spcBef>
                <a:spcPts val="50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New-Product Pricing</a:t>
            </a:r>
          </a:p>
          <a:p>
            <a:pPr marL="457200" lvl="0" indent="-298450" rtl="0">
              <a:lnSpc>
                <a:spcPct val="119791"/>
              </a:lnSpc>
              <a:spcBef>
                <a:spcPts val="50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Product-Line Pricing – establishing prices of multiple products within a product line</a:t>
            </a:r>
          </a:p>
          <a:p>
            <a:pPr marL="457200" lvl="0" indent="-298450" rtl="0">
              <a:lnSpc>
                <a:spcPct val="119791"/>
              </a:lnSpc>
              <a:spcBef>
                <a:spcPts val="50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Psychological Pricing – influence customer perception to make a product’s price attractive</a:t>
            </a:r>
          </a:p>
          <a:p>
            <a:pPr marL="457200" lvl="0" indent="-298450" rtl="0">
              <a:lnSpc>
                <a:spcPct val="119791"/>
              </a:lnSpc>
              <a:spcBef>
                <a:spcPts val="50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Professional Pricing – fees set by professional standards in your particular field</a:t>
            </a:r>
          </a:p>
          <a:p>
            <a:pPr marL="457200" lvl="0" indent="-29845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67901"/>
              <a:buFont typeface="Arial"/>
              <a:buChar char="•"/>
            </a:pPr>
            <a:r>
              <a:rPr lang="en" sz="2700">
                <a:solidFill>
                  <a:srgbClr val="000000"/>
                </a:solidFill>
              </a:rPr>
              <a:t>Promotional Pricing</a:t>
            </a:r>
          </a:p>
          <a:p>
            <a:endParaRPr lang="en" sz="2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ut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Distribution</a:t>
            </a:r>
          </a:p>
        </p:txBody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You need to consider: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geographic coverage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how far do you want to go? local, regional, national, global...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you can target specific markets, such as cities &gt;100,000 population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channels of distribution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direct, wholesale, retail...</a:t>
            </a:r>
          </a:p>
          <a:p>
            <a:pPr marL="457200" lvl="0" indent="-419100" rtl="0">
              <a:buClr>
                <a:schemeClr val="dk1"/>
              </a:buClr>
              <a:buSzPct val="166666"/>
              <a:buFont typeface="Arial"/>
              <a:buChar char="•"/>
            </a:pPr>
            <a:r>
              <a:rPr lang="en"/>
              <a:t>logistics</a:t>
            </a:r>
          </a:p>
          <a:p>
            <a:pPr marL="914400" lvl="1" indent="-381000" rtl="0">
              <a:buClr>
                <a:schemeClr val="dk1"/>
              </a:buClr>
              <a:buSzPct val="80000"/>
              <a:buFont typeface="Courier New"/>
              <a:buChar char="o"/>
            </a:pPr>
            <a:r>
              <a:rPr lang="en"/>
              <a:t>transportation costs, tax laws, personnel...</a:t>
            </a:r>
          </a:p>
        </p:txBody>
      </p:sp>
    </p:spTree>
  </p:cSld>
  <p:clrMapOvr>
    <a:masterClrMapping/>
  </p:clrMapOvr>
  <p:transition spd="slow">
    <p:cut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That's all, folks!</a:t>
            </a:r>
          </a:p>
        </p:txBody>
      </p:sp>
      <p:sp>
        <p:nvSpPr>
          <p:cNvPr id="278" name="Shape 27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algn="ctr">
              <a:buNone/>
            </a:pPr>
            <a:r>
              <a:rPr lang="en"/>
              <a:t>Now, onto the Q&amp;A</a:t>
            </a:r>
          </a:p>
        </p:txBody>
      </p:sp>
      <p:sp>
        <p:nvSpPr>
          <p:cNvPr id="279" name="Shape 279"/>
          <p:cNvSpPr/>
          <p:nvPr/>
        </p:nvSpPr>
        <p:spPr>
          <a:xfrm>
            <a:off x="2342991" y="1809662"/>
            <a:ext cx="4458017" cy="37840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Or this?</a:t>
            </a:r>
          </a:p>
        </p:txBody>
      </p:sp>
      <p:sp>
        <p:nvSpPr>
          <p:cNvPr id="52" name="Shape 52"/>
          <p:cNvSpPr/>
          <p:nvPr/>
        </p:nvSpPr>
        <p:spPr>
          <a:xfrm>
            <a:off x="1043534" y="1765577"/>
            <a:ext cx="7237758" cy="482095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How did they do it?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ctr">
              <a:buNone/>
            </a:pPr>
            <a:r>
              <a:rPr lang="en" sz="6000" b="1"/>
              <a:t>Strategic planning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geniuses</a:t>
            </a:r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6923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>
              <a:buNone/>
            </a:pPr>
            <a:r>
              <a:rPr lang="en"/>
              <a:t>        2013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lvl="0" algn="ctr" rtl="0">
              <a:buNone/>
            </a:pPr>
            <a:r>
              <a:rPr lang="en"/>
              <a:t>1963</a:t>
            </a:r>
          </a:p>
        </p:txBody>
      </p:sp>
      <p:sp>
        <p:nvSpPr>
          <p:cNvPr id="66" name="Shape 66"/>
          <p:cNvSpPr/>
          <p:nvPr/>
        </p:nvSpPr>
        <p:spPr>
          <a:xfrm>
            <a:off x="582730" y="2428741"/>
            <a:ext cx="3367583" cy="251387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67" name="Shape 67"/>
          <p:cNvSpPr/>
          <p:nvPr/>
        </p:nvSpPr>
        <p:spPr>
          <a:xfrm>
            <a:off x="4264200" y="2428741"/>
            <a:ext cx="3757702" cy="2513875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strategy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8927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>
                <a:solidFill>
                  <a:srgbClr val="000000"/>
                </a:solidFill>
              </a:rPr>
              <a:t>A plan of action for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>
                <a:solidFill>
                  <a:srgbClr val="000000"/>
                </a:solidFill>
              </a:rPr>
              <a:t>identifying and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>
                <a:solidFill>
                  <a:srgbClr val="000000"/>
                </a:solidFill>
              </a:rPr>
              <a:t>analyzing a target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>
                <a:solidFill>
                  <a:srgbClr val="000000"/>
                </a:solidFill>
              </a:rPr>
              <a:t>market and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developing a marketing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 u="sng">
                <a:solidFill>
                  <a:schemeClr val="hlink"/>
                </a:solidFill>
                <a:hlinkClick r:id="rId3"/>
              </a:rPr>
              <a:t>mix</a:t>
            </a:r>
            <a:r>
              <a:rPr lang="en" sz="3500">
                <a:solidFill>
                  <a:srgbClr val="000000"/>
                </a:solidFill>
              </a:rPr>
              <a:t> to meet the needs 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Clr>
                <a:srgbClr val="000000"/>
              </a:buClr>
              <a:buSzPct val="31428"/>
              <a:buFont typeface="Arial"/>
              <a:buNone/>
            </a:pPr>
            <a:r>
              <a:rPr lang="en" sz="3500">
                <a:solidFill>
                  <a:srgbClr val="000000"/>
                </a:solidFill>
              </a:rPr>
              <a:t>of that market.</a:t>
            </a:r>
          </a:p>
          <a:p>
            <a:pPr lvl="0" rtl="0">
              <a:lnSpc>
                <a:spcPct val="119922"/>
              </a:lnSpc>
              <a:spcBef>
                <a:spcPts val="0"/>
              </a:spcBef>
              <a:buNone/>
            </a:pPr>
            <a:r>
              <a:rPr lang="en" sz="3500">
                <a:solidFill>
                  <a:srgbClr val="000000"/>
                </a:solidFill>
              </a:rPr>
              <a:t> </a:t>
            </a:r>
          </a:p>
          <a:p>
            <a:endParaRPr lang="en" sz="3500">
              <a:solidFill>
                <a:srgbClr val="000000"/>
              </a:solidFill>
            </a:endParaRPr>
          </a:p>
        </p:txBody>
      </p:sp>
      <p:sp>
        <p:nvSpPr>
          <p:cNvPr id="74" name="Shape 74"/>
          <p:cNvSpPr/>
          <p:nvPr/>
        </p:nvSpPr>
        <p:spPr>
          <a:xfrm>
            <a:off x="5439550" y="1824300"/>
            <a:ext cx="3441587" cy="4274867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In other words, marketing is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4800" b="1">
                <a:solidFill>
                  <a:srgbClr val="000000"/>
                </a:solidFill>
                <a:latin typeface="Corsiva"/>
                <a:ea typeface="Corsiva"/>
                <a:cs typeface="Corsiva"/>
                <a:sym typeface="Corsiva"/>
              </a:rPr>
              <a:t>
Putting the right product in the right place, at the right price, at the right time</a:t>
            </a:r>
          </a:p>
          <a:p>
            <a:endParaRPr lang="en" sz="4800" b="1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endParaRPr lang="en" sz="4800" b="1">
              <a:solidFill>
                <a:srgbClr val="000000"/>
              </a:solidFill>
              <a:latin typeface="Corsiva"/>
              <a:ea typeface="Corsiva"/>
              <a:cs typeface="Corsiva"/>
              <a:sym typeface="Corsiva"/>
            </a:endParaRPr>
          </a:p>
          <a:p>
            <a:pPr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Simple, right</a:t>
            </a:r>
            <a:r>
              <a:rPr lang="en"/>
              <a:t>?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Marketing Mix = The 4 Ps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buNone/>
            </a:pPr>
            <a:r>
              <a:rPr lang="en"/>
              <a:t>
The </a:t>
            </a:r>
            <a:r>
              <a:rPr lang="en" u="sng">
                <a:solidFill>
                  <a:schemeClr val="hlink"/>
                </a:solidFill>
                <a:hlinkClick r:id="rId3"/>
              </a:rPr>
              <a:t>marketing mix</a:t>
            </a:r>
            <a:r>
              <a:rPr lang="en"/>
              <a:t> is comprised of</a:t>
            </a:r>
          </a:p>
          <a:p>
            <a:endParaRPr lang="en"/>
          </a:p>
          <a:p>
            <a:pPr marL="914400" lvl="0" indent="457200" rtl="0">
              <a:buNone/>
            </a:pPr>
            <a:r>
              <a:rPr lang="en"/>
              <a:t>Products</a:t>
            </a:r>
          </a:p>
          <a:p>
            <a:pPr marL="914400" lvl="0" indent="457200" rtl="0">
              <a:buNone/>
            </a:pPr>
            <a:r>
              <a:rPr lang="en"/>
              <a:t>Pricing</a:t>
            </a:r>
          </a:p>
          <a:p>
            <a:pPr marL="914400" lvl="0" indent="457200" rtl="0">
              <a:buNone/>
            </a:pPr>
            <a:r>
              <a:rPr lang="en"/>
              <a:t>Promotions</a:t>
            </a:r>
          </a:p>
          <a:p>
            <a:pPr marL="914400" lvl="0" indent="457200" rtl="0">
              <a:buNone/>
            </a:pPr>
            <a:r>
              <a:rPr lang="en"/>
              <a:t>Distribution (f.k.a. Place)</a:t>
            </a:r>
          </a:p>
          <a:p>
            <a:endParaRPr lang="en"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>
  <a:themeElements>
    <a:clrScheme name="Custom 218">
      <a:dk1>
        <a:srgbClr val="000000"/>
      </a:dk1>
      <a:lt1>
        <a:srgbClr val="FFFFFF"/>
      </a:lt1>
      <a:dk2>
        <a:srgbClr val="5B595A"/>
      </a:dk2>
      <a:lt2>
        <a:srgbClr val="CFD4D4"/>
      </a:lt2>
      <a:accent1>
        <a:srgbClr val="CC0202"/>
      </a:accent1>
      <a:accent2>
        <a:srgbClr val="228AFF"/>
      </a:accent2>
      <a:accent3>
        <a:srgbClr val="FBC82F"/>
      </a:accent3>
      <a:accent4>
        <a:srgbClr val="253E91"/>
      </a:accent4>
      <a:accent5>
        <a:srgbClr val="F68D0C"/>
      </a:accent5>
      <a:accent6>
        <a:srgbClr val="257E12"/>
      </a:accent6>
      <a:hlink>
        <a:srgbClr val="144C72"/>
      </a:hlink>
      <a:folHlink>
        <a:srgbClr val="8C9D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662</Words>
  <Application>Microsoft Office PowerPoint</Application>
  <PresentationFormat>On-screen Show (4:3)</PresentationFormat>
  <Paragraphs>166</Paragraphs>
  <Slides>39</Slides>
  <Notes>39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/>
      <vt:lpstr>Strategic Market Planning in a Nutshell</vt:lpstr>
      <vt:lpstr>Who'da thunk this would be a wildly successful product? </vt:lpstr>
      <vt:lpstr>Or this?</vt:lpstr>
      <vt:lpstr>Or this?</vt:lpstr>
      <vt:lpstr>How did they do it?</vt:lpstr>
      <vt:lpstr>Marketing geniuses</vt:lpstr>
      <vt:lpstr>Marketing strategy</vt:lpstr>
      <vt:lpstr>In other words, marketing is</vt:lpstr>
      <vt:lpstr>Marketing Mix = The 4 Ps</vt:lpstr>
      <vt:lpstr>The way the pieces fit together</vt:lpstr>
      <vt:lpstr>Ugly, but informative...</vt:lpstr>
      <vt:lpstr>Words of wisdom</vt:lpstr>
      <vt:lpstr>What can we control?</vt:lpstr>
      <vt:lpstr>Don't despair!</vt:lpstr>
      <vt:lpstr>Marketing concept</vt:lpstr>
      <vt:lpstr>Goals should be SMART</vt:lpstr>
      <vt:lpstr>Marketing plan</vt:lpstr>
      <vt:lpstr>Environmental analysis: STEEPLE</vt:lpstr>
      <vt:lpstr>A scanning matrix</vt:lpstr>
      <vt:lpstr>Internal analysis </vt:lpstr>
      <vt:lpstr>SWOT: A snapshot</vt:lpstr>
      <vt:lpstr>Competitive advantage</vt:lpstr>
      <vt:lpstr>Marketing research</vt:lpstr>
      <vt:lpstr>Benefits of market research</vt:lpstr>
      <vt:lpstr>What is a product?</vt:lpstr>
      <vt:lpstr>Product line &amp; product mix</vt:lpstr>
      <vt:lpstr>Where do new product ideas come from?</vt:lpstr>
      <vt:lpstr>Why products fail</vt:lpstr>
      <vt:lpstr>So what makes a product a success?</vt:lpstr>
      <vt:lpstr>Differentiation</vt:lpstr>
      <vt:lpstr>Product positioning</vt:lpstr>
      <vt:lpstr>Factors that affect pricing decisions</vt:lpstr>
      <vt:lpstr>Development of pricing objectives</vt:lpstr>
      <vt:lpstr>Pricing objectives</vt:lpstr>
      <vt:lpstr>Stages For Establishing Prices</vt:lpstr>
      <vt:lpstr>Stages for establishing prices</vt:lpstr>
      <vt:lpstr>Pricing strategies</vt:lpstr>
      <vt:lpstr>Distribution</vt:lpstr>
      <vt:lpstr>That's all, folks!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 Market Planning in a Nutshell</dc:title>
  <dc:creator>Lee, Audrey</dc:creator>
  <cp:lastModifiedBy>Lee, Audrey</cp:lastModifiedBy>
  <cp:revision>1</cp:revision>
  <dcterms:modified xsi:type="dcterms:W3CDTF">2013-05-29T20:41:13Z</dcterms:modified>
</cp:coreProperties>
</file>