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80" r:id="rId12"/>
    <p:sldId id="281" r:id="rId13"/>
    <p:sldId id="266" r:id="rId14"/>
    <p:sldId id="283" r:id="rId15"/>
    <p:sldId id="267" r:id="rId16"/>
    <p:sldId id="265" r:id="rId17"/>
    <p:sldId id="284" r:id="rId18"/>
    <p:sldId id="312" r:id="rId19"/>
    <p:sldId id="286" r:id="rId20"/>
    <p:sldId id="285" r:id="rId21"/>
    <p:sldId id="288" r:id="rId22"/>
    <p:sldId id="287" r:id="rId23"/>
    <p:sldId id="290" r:id="rId24"/>
    <p:sldId id="291" r:id="rId25"/>
    <p:sldId id="292" r:id="rId26"/>
    <p:sldId id="299" r:id="rId27"/>
    <p:sldId id="293" r:id="rId28"/>
    <p:sldId id="298" r:id="rId29"/>
    <p:sldId id="306" r:id="rId30"/>
    <p:sldId id="303" r:id="rId31"/>
    <p:sldId id="302" r:id="rId32"/>
    <p:sldId id="304" r:id="rId33"/>
    <p:sldId id="305" r:id="rId34"/>
    <p:sldId id="295" r:id="rId35"/>
    <p:sldId id="313" r:id="rId36"/>
    <p:sldId id="314" r:id="rId37"/>
    <p:sldId id="308" r:id="rId38"/>
    <p:sldId id="307" r:id="rId39"/>
    <p:sldId id="296" r:id="rId40"/>
    <p:sldId id="294" r:id="rId41"/>
    <p:sldId id="297" r:id="rId42"/>
    <p:sldId id="309" r:id="rId43"/>
    <p:sldId id="31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9900"/>
    <a:srgbClr val="00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F1AA-6439-469F-AEA1-F90903DB5B22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560D-FD92-4AA0-B2A0-584442B0B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aisyroc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rshmallowpeep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vfc.com/brands/jeanswear/wrangler-europe" TargetMode="External"/><Relationship Id="rId18" Type="http://schemas.openxmlformats.org/officeDocument/2006/relationships/image" Target="../media/image23.jpeg"/><Relationship Id="rId26" Type="http://schemas.openxmlformats.org/officeDocument/2006/relationships/image" Target="../media/image27.jpeg"/><Relationship Id="rId3" Type="http://schemas.openxmlformats.org/officeDocument/2006/relationships/hyperlink" Target="http://www.vfc.com/brands/contemporary/7-for-all-mankind" TargetMode="External"/><Relationship Id="rId21" Type="http://schemas.openxmlformats.org/officeDocument/2006/relationships/hyperlink" Target="http://www.vfc.com/brands/outdoor/reef" TargetMode="External"/><Relationship Id="rId7" Type="http://schemas.openxmlformats.org/officeDocument/2006/relationships/hyperlink" Target="http://www.vfc.com/brands/sportswear/nautica" TargetMode="External"/><Relationship Id="rId12" Type="http://schemas.openxmlformats.org/officeDocument/2006/relationships/image" Target="../media/image20.jpeg"/><Relationship Id="rId17" Type="http://schemas.openxmlformats.org/officeDocument/2006/relationships/hyperlink" Target="http://www.vfc.com/brands/outdoor/eastpak" TargetMode="External"/><Relationship Id="rId25" Type="http://schemas.openxmlformats.org/officeDocument/2006/relationships/hyperlink" Target="http://www.vfc.com/brands/contemporary/lucy" TargetMode="External"/><Relationship Id="rId2" Type="http://schemas.openxmlformats.org/officeDocument/2006/relationships/image" Target="../media/image15.gif"/><Relationship Id="rId16" Type="http://schemas.openxmlformats.org/officeDocument/2006/relationships/image" Target="../media/image22.jpeg"/><Relationship Id="rId20" Type="http://schemas.openxmlformats.org/officeDocument/2006/relationships/image" Target="../media/image24.jpeg"/><Relationship Id="rId29" Type="http://schemas.openxmlformats.org/officeDocument/2006/relationships/hyperlink" Target="http://www.vfc.com/brands/jeanswear/aura-from-the-women-at-wrangl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www.vfc.com/brands/outdoor/kipling-europe" TargetMode="External"/><Relationship Id="rId24" Type="http://schemas.openxmlformats.org/officeDocument/2006/relationships/image" Target="../media/image26.jpeg"/><Relationship Id="rId32" Type="http://schemas.openxmlformats.org/officeDocument/2006/relationships/image" Target="../media/image30.jpeg"/><Relationship Id="rId5" Type="http://schemas.openxmlformats.org/officeDocument/2006/relationships/hyperlink" Target="http://www.vfc.com/brands/jeanswear/lee" TargetMode="External"/><Relationship Id="rId15" Type="http://schemas.openxmlformats.org/officeDocument/2006/relationships/hyperlink" Target="http://www.vfc.com/brands/outdoor/vans" TargetMode="External"/><Relationship Id="rId23" Type="http://schemas.openxmlformats.org/officeDocument/2006/relationships/hyperlink" Target="http://www.vfc.com/brands/jeanswear/rustler" TargetMode="External"/><Relationship Id="rId28" Type="http://schemas.openxmlformats.org/officeDocument/2006/relationships/image" Target="../media/image28.jpeg"/><Relationship Id="rId10" Type="http://schemas.openxmlformats.org/officeDocument/2006/relationships/image" Target="../media/image19.jpeg"/><Relationship Id="rId19" Type="http://schemas.openxmlformats.org/officeDocument/2006/relationships/hyperlink" Target="http://www.vfc.com/brands/outdoor/the-north-face" TargetMode="External"/><Relationship Id="rId31" Type="http://schemas.openxmlformats.org/officeDocument/2006/relationships/hyperlink" Target="http://www.vfc.com/brands/vf-imagewear/image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://www.vfc.com/brands/outdoor/jansport" TargetMode="External"/><Relationship Id="rId14" Type="http://schemas.openxmlformats.org/officeDocument/2006/relationships/image" Target="../media/image21.jpeg"/><Relationship Id="rId22" Type="http://schemas.openxmlformats.org/officeDocument/2006/relationships/image" Target="../media/image25.jpeg"/><Relationship Id="rId27" Type="http://schemas.openxmlformats.org/officeDocument/2006/relationships/hyperlink" Target="http://www.vfc.com/brands/jeanswear/riders" TargetMode="External"/><Relationship Id="rId30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www.vfc.com/brands/vf-imagewear/image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19.jpeg"/><Relationship Id="rId39" Type="http://schemas.openxmlformats.org/officeDocument/2006/relationships/hyperlink" Target="http://www.vfc.com/brands/outdoor/lucy" TargetMode="External"/><Relationship Id="rId3" Type="http://schemas.openxmlformats.org/officeDocument/2006/relationships/hyperlink" Target="http://www.vfc.com/brands/jeanswear/lee" TargetMode="External"/><Relationship Id="rId21" Type="http://schemas.openxmlformats.org/officeDocument/2006/relationships/hyperlink" Target="http://www.vfc.com/brands/outdoor/the-north-face" TargetMode="External"/><Relationship Id="rId34" Type="http://schemas.openxmlformats.org/officeDocument/2006/relationships/image" Target="../media/image35.jpeg"/><Relationship Id="rId7" Type="http://schemas.openxmlformats.org/officeDocument/2006/relationships/hyperlink" Target="http://www.vfc.com/brands/jeanswear/riders" TargetMode="External"/><Relationship Id="rId12" Type="http://schemas.openxmlformats.org/officeDocument/2006/relationships/image" Target="../media/image31.jpeg"/><Relationship Id="rId17" Type="http://schemas.openxmlformats.org/officeDocument/2006/relationships/hyperlink" Target="http://www.vfc.com/brands/sportswear/nautica" TargetMode="External"/><Relationship Id="rId25" Type="http://schemas.openxmlformats.org/officeDocument/2006/relationships/hyperlink" Target="http://www.vfc.com/brands/outdoor/jansport" TargetMode="External"/><Relationship Id="rId33" Type="http://schemas.openxmlformats.org/officeDocument/2006/relationships/hyperlink" Target="http://www.vfc.com/brands/contemporary/ella-moss" TargetMode="External"/><Relationship Id="rId38" Type="http://schemas.openxmlformats.org/officeDocument/2006/relationships/image" Target="../media/image25.jpeg"/><Relationship Id="rId2" Type="http://schemas.openxmlformats.org/officeDocument/2006/relationships/image" Target="../media/image15.gif"/><Relationship Id="rId16" Type="http://schemas.openxmlformats.org/officeDocument/2006/relationships/image" Target="../media/image33.jpeg"/><Relationship Id="rId20" Type="http://schemas.openxmlformats.org/officeDocument/2006/relationships/image" Target="../media/image20.jpeg"/><Relationship Id="rId29" Type="http://schemas.openxmlformats.org/officeDocument/2006/relationships/hyperlink" Target="http://www.vfc.com/brands/contemporary/7-for-all-manki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www.vfc.com/brands/vf-imagewear/majestic" TargetMode="External"/><Relationship Id="rId24" Type="http://schemas.openxmlformats.org/officeDocument/2006/relationships/image" Target="../media/image22.jpeg"/><Relationship Id="rId32" Type="http://schemas.openxmlformats.org/officeDocument/2006/relationships/image" Target="../media/image34.jpeg"/><Relationship Id="rId37" Type="http://schemas.openxmlformats.org/officeDocument/2006/relationships/hyperlink" Target="http://www.vfc.com/brands/outdoor/reef" TargetMode="External"/><Relationship Id="rId40" Type="http://schemas.openxmlformats.org/officeDocument/2006/relationships/image" Target="../media/image27.jpeg"/><Relationship Id="rId5" Type="http://schemas.openxmlformats.org/officeDocument/2006/relationships/hyperlink" Target="http://www.vfc.com/brands/jeanswear/wrangler-europe" TargetMode="External"/><Relationship Id="rId15" Type="http://schemas.openxmlformats.org/officeDocument/2006/relationships/image" Target="../media/image32.jpeg"/><Relationship Id="rId23" Type="http://schemas.openxmlformats.org/officeDocument/2006/relationships/hyperlink" Target="http://www.vfc.com/brands/outdoor/vans" TargetMode="External"/><Relationship Id="rId28" Type="http://schemas.openxmlformats.org/officeDocument/2006/relationships/image" Target="../media/image23.jpeg"/><Relationship Id="rId36" Type="http://schemas.openxmlformats.org/officeDocument/2006/relationships/image" Target="../media/image36.jpeg"/><Relationship Id="rId10" Type="http://schemas.openxmlformats.org/officeDocument/2006/relationships/image" Target="../media/image29.jpeg"/><Relationship Id="rId19" Type="http://schemas.openxmlformats.org/officeDocument/2006/relationships/hyperlink" Target="http://www.vfc.com/brands/sportswear/kipling-us" TargetMode="External"/><Relationship Id="rId31" Type="http://schemas.openxmlformats.org/officeDocument/2006/relationships/hyperlink" Target="http://www.vfc.com/brands/contemporary/john-varvatos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www.vfc.com/brands/jeanswear/aura-from-the-women-at-wrangler" TargetMode="External"/><Relationship Id="rId14" Type="http://schemas.openxmlformats.org/officeDocument/2006/relationships/image" Target="../media/image30.jpeg"/><Relationship Id="rId22" Type="http://schemas.openxmlformats.org/officeDocument/2006/relationships/image" Target="../media/image24.jpeg"/><Relationship Id="rId27" Type="http://schemas.openxmlformats.org/officeDocument/2006/relationships/hyperlink" Target="http://www.vfc.com/brands/outdoor/eastpak" TargetMode="External"/><Relationship Id="rId30" Type="http://schemas.openxmlformats.org/officeDocument/2006/relationships/image" Target="../media/image16.jpeg"/><Relationship Id="rId35" Type="http://schemas.openxmlformats.org/officeDocument/2006/relationships/hyperlink" Target="http://www.vfc.com/brands/contemporary/splendi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4.bp.blogspot.com/-2CphajCSzpU/TW66b0dkLDI/AAAAAAAAAF8/v9BDh4lIWvI/s1600/bmx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2.jpeg"/><Relationship Id="rId5" Type="http://schemas.openxmlformats.org/officeDocument/2006/relationships/hyperlink" Target="http://www.vfc.com/brands/outdoor/the-north-face" TargetMode="External"/><Relationship Id="rId10" Type="http://schemas.openxmlformats.org/officeDocument/2006/relationships/hyperlink" Target="http://www.vfc.com/brands/outdoor/vans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fc.com/brands/contemporary/7-for-all-mankind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fc.com/brands/sportswear/naut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vfc.com/brands/vf-imagewear/majest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jpeg"/><Relationship Id="rId2" Type="http://schemas.openxmlformats.org/officeDocument/2006/relationships/hyperlink" Target="http://www.wholefoodsmark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Customer-Driven Marketing Strategy: Creating Value for Target Customers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Market Segmentation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006600"/>
                </a:solidFill>
              </a:rPr>
              <a:t>Demographic</a:t>
            </a:r>
            <a:r>
              <a:rPr lang="en-US" b="1" dirty="0" smtClean="0">
                <a:solidFill>
                  <a:srgbClr val="006600"/>
                </a:solidFill>
              </a:rPr>
              <a:t> segmentation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Dividing the market into groups based on variables such as age, gender, family size, family life cycle, income, occupation, education, religion, race, generation, and nationality.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Examples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Age: </a:t>
            </a:r>
            <a:r>
              <a:rPr lang="en-US" dirty="0" smtClean="0"/>
              <a:t>Under 6, 6-11, 12-19, 20-34, 35-49, 50-64, 65+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Gender: </a:t>
            </a:r>
            <a:r>
              <a:rPr lang="en-US" dirty="0" smtClean="0"/>
              <a:t>Male, female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Family life cycle: </a:t>
            </a:r>
            <a:r>
              <a:rPr lang="en-US" dirty="0" smtClean="0"/>
              <a:t>Young, single; married, no children; married with children; single parents, unmarried couples; older, married, no children under 18; older, single; other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Income: </a:t>
            </a:r>
            <a:r>
              <a:rPr lang="en-US" dirty="0" smtClean="0"/>
              <a:t>Under $20,000; $20,000-$30,000; $30,000-$50,000; $50,000-$100,000; $100,000-$250,000; $250,000 and over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Gender segmentation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http://www.daisyrock.com/</a:t>
            </a:r>
            <a:endParaRPr lang="en-US" dirty="0" smtClean="0"/>
          </a:p>
          <a:p>
            <a:r>
              <a:rPr lang="en-US" b="1" dirty="0" smtClean="0"/>
              <a:t>Daisy Rock </a:t>
            </a:r>
            <a:r>
              <a:rPr lang="en-US" dirty="0" smtClean="0"/>
              <a:t>offers a complete line of smaller, lighter, professional-quality guitars with fun shapes and glossy finishes geared toward women. </a:t>
            </a:r>
            <a:endParaRPr lang="en-US" dirty="0"/>
          </a:p>
        </p:txBody>
      </p:sp>
      <p:pic>
        <p:nvPicPr>
          <p:cNvPr id="32770" name="Picture 2" descr="http://www.proaudiovideo.net/cheapbandgear/large/feature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75863"/>
            <a:ext cx="3390900" cy="292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Income segmentation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retailers-such as </a:t>
            </a:r>
            <a:r>
              <a:rPr lang="en-US" b="1" dirty="0" smtClean="0"/>
              <a:t>pound and dollar stores</a:t>
            </a:r>
            <a:r>
              <a:rPr lang="en-US" dirty="0" smtClean="0"/>
              <a:t>-successfully target low- and middle-income groups. The core market for such stores is families with incomes under $30,000.</a:t>
            </a:r>
            <a:endParaRPr lang="en-US" dirty="0"/>
          </a:p>
        </p:txBody>
      </p:sp>
      <p:pic>
        <p:nvPicPr>
          <p:cNvPr id="39940" name="Picture 4" descr="http://farm4.static.flickr.com/3080/3193434251_19775b3c3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62350"/>
            <a:ext cx="4191000" cy="3143250"/>
          </a:xfrm>
          <a:prstGeom prst="rect">
            <a:avLst/>
          </a:prstGeom>
          <a:noFill/>
        </p:spPr>
      </p:pic>
      <p:sp>
        <p:nvSpPr>
          <p:cNvPr id="39938" name="AutoShape 2" descr="data:image/jpg;base64,/9j/4AAQSkZJRgABAQAAAQABAAD/2wCEAAkGBhQSBRQPERQUFBUVFhcZFxYXFhscHxkYFxcbIhgeGx4XGzIqGR4lJBggKzsiLycxLzAsGh8xNTw2QS8rODMBCQoKDQsNGQ4OGjUkHyQtNC41NDU1NC0pLSw0NTAvNSkxNDQsKi81KTUxMDQ0My8sNC0sMiw0LDQtMTQ1LDQzNf/AABEIAFgAWAMBIgACEQEDEQH/xAAcAAADAQEBAQEBAAAAAAAAAAAABgcFBAIBAwj/xABBEAACAQIEBAIFCQcCBwEAAAABAgMEEQAFEiEGBxMxIkEUMlF0sxcjNjdCU2FygTNSkZKT0dNxsSRDYqKj4fAV/8QAGwEAAQUBAQAAAAAAAAAAAAAABAIDBQYHAQD/xAA2EQABAgQDBQYFAgcAAAAAAAABAgMABBEhBTFBBhJRYYEycZGhstETIjWxwULhFBUWIzRSU//aAAwDAQACEQMRAD8AcuYnM8ZfMKaFFlnK6jqJ0xqe2rTuxNvVuNtye10X5da77qk/kl/zYzecH1mTfkh+GMJmL7hWCyT0oh11NSb5kfYiBVuKCqCKL8utd91SfyS/5saGS83K+pqSg/8AzobW8UxlUeI2FvnSWN/IDEpx6SMtIFUEsdgALknysB54kHNn8PKSEooeNVe8J+KqLXU8wqxeMIcuD0jyvJ05SKecCIm1rapx1NifZ2/HHiLj7M/SqtZIYY0popZA7004EnTawAvMANV79z+uFeavvzJgzEJuqwtLGzqj9VY9L2Ukt3tuRj8IK2pjy2sSokdxUQskatMdKszg3PWIA22uMVsyeHp3UkprRNaqvvE310HHTnDu8uGfK+YmbVGT+kRRUFjIY1VmdGdlAJ0B5gG79r32OMao53ZglS0bw0qspKspSW4INiD89jxmswXgWCGIUskMUB1pOCsnWYkyPC2we1xsrG9txic4lpLCJGY3lKbFK2uqtNP1cOXWEKWoaxRvl1rvuqT+SX/Nj58utd91SfyS/wCbE7wYkf5Bh3/PzV7wj4q+Mf0Zy85hpmVKysoinjALoDcMDtqS+9rjcb6bgXNwSYnHIr6cy+6v8aHBigYpLIlJxbLeQp5gH8wUg7yamM3nB9Zs/wCSH4YwmYc+cH1mz/kh+GMKVHSmSrWMELfux7KoF2Y/goBP6Y0LCFBGHNqVkB7wK52zHbkmQvU1AADab6fCLlmtfSgJsTbckkKo3Yja73lmSJDUCOOJZ7euI5W0iwQkM0SF57CQXOyXNgmPNPQL6GKKGMtMdIeMnT042F40Nu7BmSWQEaSbqb2UChw5ZTUFDLUBdIVLyPbU3TjBIGwuQN9sZFtJtS9OuFpokN5ACxVzJBrfQQeywEipzhcy3I640XWhb0U7hYPCiA+Kx0ohAXcCxGohb3Um2P3bh6uhIkhmZ2YAOplZgvkSBNs5tvey+O+2k2DZleZJUZYlRESUkUMpIIuD22PbHXbFCVOOBRBSO6nkYK3REvr6ARZk0VZGLy3KSRaFOwBs5ZVjnG5HiXVqXYWZbJuccKj0ZZ4PVkOldiqs4NilmPzMt/8AlsbH7J+yL+JAWsCCR5A4n+a5P6LUCmYrJS1D+ONtgI2ZEIsFtqBdLPqB8O47k2TBNo5qQcHwj3pPZVxtoYZdZSsXiMshDkEEEGxBFiCO4Psx8w1cU8OPFVyxOWeSCxWUj9rCQSmo+ciqp38wkn7ouqY3vC8SZxOWTMNa5jgYi1oKDQxRuRP05l91f40ODByJ+nMvur/GhwYoOP8A1Fzp6RBTXYEZvOD6zZvyQ/DGOPgKiV82LPbQCgYn9wapJP8AthI/0bHZzg+s2f8AJD8MY8cBVJjhldVDMokIVhcEilmsCPMbNt7L4mpxxTWzSlIz3aeJpDaRV6KJkNTIKipzF06cQjlbpm+rVcMykk910HbSLNI4FxviWwZu+a0FfUVtU6tFEWhpkfSh2bsv2gtgPab7nFZ4Tmhh4MleV7qmozhn16LItwT9q6gHbazC21sRvMeFaOqoaqsyyZ0SnXW8E6WIU3sY2Um42tY7jzOMfkwgrcr8tCkBVK0vl14+cHqyEaFRBUZfk2XVOX+l9SaIPJYl4mO3g0Be59nsO34bHMXjZm4rjoKp5qamWONpxBbWzugYqSfsi9vPsdjthUpcxzXKqCnqVkcQSqrRgvrjIIvpKk+E28tj7MUHirPqCeho6l6IVVdURI0UC3vv+/b1kBva4N7HyvglwAOoWUhY+YBQzrzra19bRwZQtcxOXUWXZPFmFDNKt3UWLb+IEqyMoB8u2G3g7ODmXLRp6tepNSNIFewuxSO4JuCDdWsRY39mMWv4DzfNp0eukip4lPhiG+i/sRDubeZbDtwKlLT8NzU1CWlNM7rKSpBeYDfy37WFvYMBzL4/hkpUrfcScxoOBPlCki/KFWsoGkySllT5yVWmiA0EE+tNACpIIVglgP3Jrb4nGY04TMGVb6b3S/fQwDJf8dLDFWoaf/gY5W2aSspwIy2kKFjZl0lTpXUHJAXaxUd7nE34oh05xpsRZLWNr+F3UXt52UY0LYSaUJp2XrYivWv7wJNJsDDfyJ+nMvur/GhwYORP05l91f40ODD+P/UXOnpEca7AjN5wfWbP+SH4Yxn8C5p0M9DE2ClZD/pGTr/8byH9MaHOD6zZ/wAkPwxhQp6lo6lZENmUgg/iP9x+GLdLSiZ7BRLKyUkj7wwVbrlYsWSxLEZcuq4/DVNIl0BA0nVpY+ADxavXDGzOim22FvOeBKvLOD61aeWmkpnQmQvGVm0+y6ixtf223OwvjT4ezA1dJTpG4WSHUIQxA1L4W6epkbTJEY1IOk6oxcb6tLNw/wATxVGVdCteEyMQjKwAVmZQShDbagbqR5lDYeWMJmkTOHvqQtNwRvJ7jYjoM/aJMbqxUQm5Xy9rMxyGjFbURJSJHG0cUSnUV0C2okWDWPe5tc7Y7sx5Mmp4pmmkn6UHTSOBYjdlVEVQrahbSAOwO98VCGBUgCIoVVACqBYADsAB2GPeIo4o+lRLdEi9AALVNfHnC9waxCJ+T2aU1SRR1AKH7SStEbf9S3/2Jw15TkjZTwMabrxelTOJJCXIAXYNuCGCgLYvta7G4tfD7necx0uWNPKTpFhYC5JP/wBcnsACThGFUHzCarqIpzG7aY4NZK1MgC9MJGLawoVrkjTax8jg1M5MTaf7oG6DwuojSE7oSbR9REgihC6tMML1lQSgazzIVjDpe9ivUuBuNINzcnErz2QnNSCLFFRCPYyqNY/Riw/TD7xLmvRoG6jI80jCWZlsVLkDoxxsNzHZRdCPUjubaheZsxLEk3J3JPmT3ONU2Ew9aQ5Or/V8o53qT3Vy5QDNLySIovIn6cy+6v8AGhwYORP05l91f40ODDeP/UXOnpEda7AjN5wfWbP+SH4YwmYc+cH1mTfkh+GMJmL3gv8AgNd35gVztGOrL8yeGfUu4NtSm9jY3HY3Ug7hgQQe2Haj4khnpCZEYvuerGNUsbEWZpIQQs6kbGRQCR6wB3xPsPXCETR0j0qxRJXSFJoPSIwwmh0X6aFv2bH1gwtftcWxGbQYPKT7W+4KLGShYgc+KRr52hbTikm0blFnbeiLUU+YwTOqqvTecoH02uxExAudwVsLAggkjfrnz6dFZzXU5Dk+BqmFWRbAGwUEA92GkkqdvF3CxmIZuHFzOOEgyTuBGFdumEUBmMiWYktcDVfY23tjuoaSeKYfOJBGtLHNLLrcLFHNfRGw0XdvYt/Pa2+M4f2TmEmqSkipF87aZaG1tcqwYHxHbHly9MdITykBmcsOlFoYtqvJIglnQBiCQCxHmt8FbnqrUCTqrJO40rUEAIg7r6IoINvI38Jt42NrH88vyb0qqiPpIqaZtaIy6i4nRNSxlaosItSg2YD+GMDjTLYUymKYxSU1U0jBoZJzK7RafDI990N9rG18H4dsshyYCZxdeQz1sqtDS16DvhK3yB8ojD4haU1gaUWDamQatV9RuzMftMx3LefsAAAysBJ898GNaYZSw2G0igFrWEAE1NYovIn6cy+6v8aHBg5E/TmX3V/jQ4MZrj/1Fzp6RBjXYENnM7lg9bXCspCvV0hZI2Ng4X1SreTDtY7EAdreJA+R/M/uE/rJ/fBgwiVxqclWg02qw5VjxbSo1MHyP5n9wn9ZP742su4Rz6ChEUQQKoIS8kTGPV36bNvHf8DgwYdcx2bdFHKEc0gx4NJGUdD8JZwuV0sFOjQCnRgxjqlGtnfUzWBH8DjWzHhutqM1r+tSv0KtIgumaHqRtB+zJBex7m41eePmDApxSYUa2r3XuQqviKx3cEcNJwTXUuQpBRwMX9JjnkkllhW5i9RVVJGsD5kn/wBYedcrsynzuaoWljjEsjPo9IQ6dRuRfa/8MGDDrWNTbaisEVOZpnHC2kxxfI/mf3Cf1k/vg+R/M/uI/wCsn98GDBP9RT/+w8BHPhJincsOXRy+J55yrTyKFsu4jS9yt7eIk2ue3hW3mSYMGIR95cw4XXDUmHAKCgj/2Q=="/>
          <p:cNvSpPr>
            <a:spLocks noChangeAspect="1" noChangeArrowheads="1"/>
          </p:cNvSpPr>
          <p:nvPr/>
        </p:nvSpPr>
        <p:spPr bwMode="auto">
          <a:xfrm>
            <a:off x="98425" y="-407988"/>
            <a:ext cx="838200" cy="838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Picture 4" descr="http://www.2dollarshop.co.nz/img/home/hom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629025" cy="286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Market Segmentation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006600"/>
                </a:solidFill>
              </a:rPr>
              <a:t>Psychographic</a:t>
            </a:r>
            <a:r>
              <a:rPr lang="en-US" b="1" dirty="0" smtClean="0">
                <a:solidFill>
                  <a:srgbClr val="006600"/>
                </a:solidFill>
              </a:rPr>
              <a:t> segmentation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Dividing a market into different groups based on social class, lifestyle, or personality characteristics.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Examples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Social class: </a:t>
            </a:r>
            <a:r>
              <a:rPr lang="en-US" dirty="0" smtClean="0"/>
              <a:t>Lower lowers, upper lowers, working class, middle class, upper middles, lower uppers, upper uppers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Lifestyle: </a:t>
            </a:r>
            <a:r>
              <a:rPr lang="en-US" dirty="0" smtClean="0"/>
              <a:t>Achievers, strivers, survivors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Personality: </a:t>
            </a:r>
            <a:r>
              <a:rPr lang="en-US" dirty="0" smtClean="0"/>
              <a:t>Compulsive, gregarious, authoritarian, ambitious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Lifestyle segmentation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Surfing lifestyle</a:t>
            </a:r>
            <a:r>
              <a:rPr lang="en-US" dirty="0" smtClean="0"/>
              <a:t>: Roxy, Quicksilver</a:t>
            </a:r>
            <a:endParaRPr lang="en-US" dirty="0"/>
          </a:p>
        </p:txBody>
      </p:sp>
      <p:pic>
        <p:nvPicPr>
          <p:cNvPr id="1026" name="Picture 2" descr="http://wallpampers.com/pictures/3798/Quiksilver-s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430"/>
            <a:ext cx="4752975" cy="3800845"/>
          </a:xfrm>
          <a:prstGeom prst="rect">
            <a:avLst/>
          </a:prstGeom>
          <a:noFill/>
        </p:spPr>
      </p:pic>
      <p:pic>
        <p:nvPicPr>
          <p:cNvPr id="1028" name="Picture 4" descr="http://www.surfingvancouverisland.com/surf/photos2009/90610roxy640x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4038600" cy="2681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Market Segmentation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006600"/>
                </a:solidFill>
              </a:rPr>
              <a:t>Behavioral</a:t>
            </a:r>
            <a:r>
              <a:rPr lang="en-US" b="1" dirty="0" smtClean="0">
                <a:solidFill>
                  <a:srgbClr val="006600"/>
                </a:solidFill>
              </a:rPr>
              <a:t> segmentation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Dividing a market into groups based on consumer knowledge, attitudes, uses, or responses to a product.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Examples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Occasions: </a:t>
            </a:r>
            <a:r>
              <a:rPr lang="en-US" dirty="0" smtClean="0"/>
              <a:t>Regular occasion; special occasion; holidays; seasonal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Benefits: </a:t>
            </a:r>
            <a:r>
              <a:rPr lang="en-US" dirty="0" smtClean="0"/>
              <a:t>Quality, service, economy, convenience, speed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User status: </a:t>
            </a:r>
            <a:r>
              <a:rPr lang="en-US" dirty="0" smtClean="0"/>
              <a:t>Nonuser, ex-user, potential user, first-time user, regular user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User rates: </a:t>
            </a:r>
            <a:r>
              <a:rPr lang="en-US" dirty="0" smtClean="0"/>
              <a:t>Light user, medium user, heavy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Occasion segmentation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http://www.marshmallowpeeps.com/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Peeps</a:t>
            </a:r>
            <a:r>
              <a:rPr lang="en-US" dirty="0" smtClean="0"/>
              <a:t> creates different shaped marshmallow treats for special holidays when it captures most of its sales but advertises that Peeps are “Always in Season” to increase the demand for non-holiday occasions.</a:t>
            </a:r>
            <a:endParaRPr lang="en-US" dirty="0"/>
          </a:p>
        </p:txBody>
      </p:sp>
      <p:pic>
        <p:nvPicPr>
          <p:cNvPr id="5122" name="Picture 2" descr="http://www.paisleypetunia.com/blog/wp-content/uploads/2009/04/peeps_4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768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Segmentation International Markets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Intermarket</a:t>
            </a:r>
            <a:r>
              <a:rPr lang="en-US" b="1" dirty="0" smtClean="0">
                <a:solidFill>
                  <a:srgbClr val="006600"/>
                </a:solidFill>
              </a:rPr>
              <a:t> segmentation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Forming segments of consumers who have similar needs and buying behavior even though they are located in different countries.</a:t>
            </a:r>
          </a:p>
          <a:p>
            <a:endParaRPr lang="en-US" b="1" dirty="0" smtClean="0">
              <a:solidFill>
                <a:srgbClr val="0066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Coca-Cola: </a:t>
            </a:r>
            <a:r>
              <a:rPr lang="en-US" dirty="0" smtClean="0">
                <a:solidFill>
                  <a:srgbClr val="006600"/>
                </a:solidFill>
              </a:rPr>
              <a:t>World’s teen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IKEA:</a:t>
            </a:r>
            <a:r>
              <a:rPr lang="en-US" dirty="0" smtClean="0">
                <a:solidFill>
                  <a:srgbClr val="006600"/>
                </a:solidFill>
              </a:rPr>
              <a:t> global middle class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Lexus:</a:t>
            </a:r>
            <a:r>
              <a:rPr lang="en-US" dirty="0" smtClean="0">
                <a:solidFill>
                  <a:srgbClr val="006600"/>
                </a:solidFill>
              </a:rPr>
              <a:t> global elite</a:t>
            </a:r>
          </a:p>
        </p:txBody>
      </p:sp>
      <p:pic>
        <p:nvPicPr>
          <p:cNvPr id="35842" name="Picture 2" descr="http://www.infobarrel.com/media/image/2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3276600" cy="1143986"/>
          </a:xfrm>
          <a:prstGeom prst="rect">
            <a:avLst/>
          </a:prstGeom>
          <a:noFill/>
        </p:spPr>
      </p:pic>
      <p:pic>
        <p:nvPicPr>
          <p:cNvPr id="35844" name="Picture 4" descr="http://28.media.tumblr.com/tumblr_kw2q3zf5qd1qac6sbo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1238250" cy="1238250"/>
          </a:xfrm>
          <a:prstGeom prst="rect">
            <a:avLst/>
          </a:prstGeom>
          <a:noFill/>
        </p:spPr>
      </p:pic>
      <p:pic>
        <p:nvPicPr>
          <p:cNvPr id="35846" name="Picture 6" descr="http://www.ridelust.com/wp-content/uploads/lexus-lfa-roadst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181600"/>
            <a:ext cx="2190750" cy="146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we use </a:t>
            </a:r>
            <a:r>
              <a:rPr lang="en-US" u="sng" dirty="0" smtClean="0">
                <a:solidFill>
                  <a:srgbClr val="FF0000"/>
                </a:solidFill>
              </a:rPr>
              <a:t>multiple segmentation bases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use </a:t>
            </a:r>
            <a:r>
              <a:rPr lang="en-US" b="1" u="sng" dirty="0" smtClean="0">
                <a:solidFill>
                  <a:srgbClr val="FF0000"/>
                </a:solidFill>
              </a:rPr>
              <a:t>multiple segmentation bases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 </a:t>
            </a:r>
          </a:p>
          <a:p>
            <a:r>
              <a:rPr lang="en-US" dirty="0" smtClean="0"/>
              <a:t>It can help companies to identify and better understand key customer segments, target them more efficiently, and tailor market offerings and messages to their specific needs.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Market Segmentation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Market Targeting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Differentiation and Positioning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Requirements for Effective Segmentation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Measurable: </a:t>
            </a:r>
            <a:r>
              <a:rPr lang="en-US" dirty="0" smtClean="0"/>
              <a:t>not too hard to identify and measure</a:t>
            </a:r>
          </a:p>
          <a:p>
            <a:r>
              <a:rPr lang="en-US" b="1" i="1" dirty="0" smtClean="0"/>
              <a:t>Accessible: </a:t>
            </a:r>
            <a:r>
              <a:rPr lang="en-US" dirty="0" smtClean="0"/>
              <a:t>effectively reached and served  </a:t>
            </a:r>
          </a:p>
          <a:p>
            <a:r>
              <a:rPr lang="en-US" b="1" i="1" dirty="0" smtClean="0"/>
              <a:t>Substantial: </a:t>
            </a:r>
            <a:r>
              <a:rPr lang="en-US" dirty="0" smtClean="0"/>
              <a:t>large or profitable enough to serve</a:t>
            </a:r>
          </a:p>
          <a:p>
            <a:r>
              <a:rPr lang="en-US" b="1" i="1" dirty="0" smtClean="0"/>
              <a:t>Differentiable:</a:t>
            </a:r>
            <a:r>
              <a:rPr lang="en-US" dirty="0" smtClean="0"/>
              <a:t> worthy to separate segments</a:t>
            </a:r>
          </a:p>
          <a:p>
            <a:r>
              <a:rPr lang="en-US" b="1" i="1" dirty="0" smtClean="0"/>
              <a:t>Actionable:</a:t>
            </a:r>
            <a:r>
              <a:rPr lang="en-US" dirty="0" smtClean="0"/>
              <a:t> possible to develop separate marketing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Market Targeting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Market Targeting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Target market </a:t>
            </a:r>
            <a:r>
              <a:rPr lang="en-US" dirty="0" smtClean="0"/>
              <a:t>= A set of buyers sharing common needs or characteristics that the company decides to serve.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Market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 Evaluating Market Segment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Three factors:</a:t>
            </a:r>
          </a:p>
          <a:p>
            <a:r>
              <a:rPr lang="en-US" b="1" dirty="0" smtClean="0"/>
              <a:t>Segment size and growth</a:t>
            </a:r>
          </a:p>
          <a:p>
            <a:r>
              <a:rPr lang="en-US" b="1" dirty="0" smtClean="0"/>
              <a:t>Segment structural attractiveness</a:t>
            </a:r>
            <a:r>
              <a:rPr lang="en-US" dirty="0" smtClean="0"/>
              <a:t>: </a:t>
            </a:r>
            <a:r>
              <a:rPr lang="en-US" i="1" dirty="0" smtClean="0"/>
              <a:t>competitors, substitute products, power of buyers, powerful suppliers</a:t>
            </a:r>
          </a:p>
          <a:p>
            <a:r>
              <a:rPr lang="en-US" b="1" dirty="0" smtClean="0"/>
              <a:t>Company objectives and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Market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 Selecting Target Market Segments</a:t>
            </a:r>
          </a:p>
          <a:p>
            <a:r>
              <a:rPr lang="en-US" dirty="0" smtClean="0"/>
              <a:t>Company must decide which and how many segments it will target.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Target selection strategies: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Undifferentiated(mass) marketing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Differentiated(segmented) marketing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Concentrated(niche) marketing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Micromarketing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Target Selection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Undifferentiated(mass) Marketing</a:t>
            </a:r>
          </a:p>
          <a:p>
            <a:r>
              <a:rPr lang="en-US" dirty="0" smtClean="0"/>
              <a:t>A market-coverage strategy in which a firm decides to ignore market segment differences and go after the whole market with one offer.</a:t>
            </a:r>
          </a:p>
          <a:p>
            <a:endParaRPr lang="en-US" dirty="0" smtClean="0"/>
          </a:p>
          <a:p>
            <a:r>
              <a:rPr lang="en-US" dirty="0" smtClean="0"/>
              <a:t>Focuses on what is </a:t>
            </a:r>
            <a:r>
              <a:rPr lang="en-US" b="1" i="1" dirty="0" smtClean="0"/>
              <a:t>common</a:t>
            </a:r>
            <a:r>
              <a:rPr lang="en-US" dirty="0" smtClean="0"/>
              <a:t> in the needs of consumers rather than on what is </a:t>
            </a:r>
            <a:r>
              <a:rPr lang="en-US" i="1" dirty="0" smtClean="0"/>
              <a:t>different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0.gstatic.com/images?q=tbn:ANd9GcQIXWpcbt3a5h4AVrXtEKZvjTYzpRvSuQYVTFx5VIC_qZouC1Ni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1847850" cy="2466975"/>
          </a:xfrm>
          <a:prstGeom prst="rect">
            <a:avLst/>
          </a:prstGeom>
          <a:noFill/>
        </p:spPr>
      </p:pic>
      <p:sp>
        <p:nvSpPr>
          <p:cNvPr id="17412" name="AutoShape 4" descr="data:image/jpg;base64,/9j/4AAQSkZJRgABAQAAAQABAAD/2wCEAAkGBhQPEBQUDxQUFBQUFBQUFBQUFRUVFBQVFBQVFRQUFRQXHCYeFxkkGRQUHy8gIycpLCwsFR4xNTAqNSYrLCkBCQoKDgwOGg8PGi4dHCQwLCwsLCksLDUpLCkpLCopKSkpKS0sKSkqKiwsLCwpKSwpLCksKSwqKSwsLCkpLCwpLP/AABEIAOkA2AMBIgACEQEDEQH/xAAbAAACAwEBAQAAAAAAAAAAAAAAAQQFBgIDB//EAEIQAAEEAAQDBQUDCQcFAQAAAAEAAgMRBBIhMQUTQQYiUWFxFDKBkaEjscFCUlNykrLC0eEVJDNigqLwNGODs/EH/8QAGgEBAAMBAQEAAAAAAAAAAAAAAAEDBAIFBv/EADMRAAIBAgMECAUEAwAAAAAAAAABAgMRBCExBRJBcRMiMjNRYaHRgZGx4fAVI0LBFDRS/9oADAMBAAIRAxEAPwD6mF1SQTCsORppJ0oJGF0EgEwoA0UhOkABNIpqQNMJJhQBoQUkA00k0A00kwgBNCFABCEKQCEJqAJCaEAkJoQFcF0kE6XZAwmAlS6CgkdJopCgDTSTUgKTQhAC6CQCagAUk0IACaaEAJoQoAJoTQCTQikAIQikAITQgEhNCkFemik1JAALoICaEgE0k0ABNIKLxLijMO0F+pOjWjd1b+gFiz5jxpcykoK8tCUr5ImUlzB4hZR3acTCiHN3trXOBGumrSCdK6qNE7DXZYQb35sxJ/adt6rxKu2IxlaMfmaFQdszb2hZeDFQj3Hvb5cx1fIlSZOIE0I5RfmM2nwCmG14ydmvX7HMqLRf0jMs85uIftK0WdO7pVeZ1XtDg3ZalkBd+dt6HLqAtbxU2rwg38/Yr3VxLwOCM4VYWNA1kA9AD+C7IZ+k+n9U6bENd36i0fEnHENHUJsna7Yg/FZ/HvjY+nZTYsHKNdaI+75qJHxmKPWSNhI/NI36UfPTfxXnfqlWNXo6kUvn9y7ok1dGuC6ULg/EWYqFssJtrujtHNNd5jh0cDoQpq96Mt4ztAmkmuyAQhNQBITQpAkJpKAQF0EgE10QMJpJoSNCEIBrG9r3E4uJjQSXRd3ahlMj3X4aA/srZBY7te/LjMM7wdG0+kjpYj/7Qs+IpxqpQlo2juDad0U0nAnkkkhv1P0XpDwoD3nud5bBXOIUYhI7Ow8OF+Y6eb4nizDtGzR8dfvXqJSNtPgghIhao04Q7KtyOHJvU7biHDYkLp87juSvINTXZB0JD4lMTurcqqxXaKGKQRveBvZ/JafBx6FWbVF08kdypygk5K1yLxaU5Wk60a1130VQXZruq08AfKuqu8bDmjcPKx6jVUkAHRfN7SoqNZS8UbKErxsWnZLiQwUGKdTqjmvI0gWZWRuaLO1ud123X0Ph0jnQxmTLnLGl2Q23MRrlPUeBXzCM/Y49pAObCxzN06s5sbvWjyvovpfBtMNDXSKMfJgH4L1sI1KhGRkqZSaJqEJrScAhMBCASKTTpAc0hNCArwF0AvTlrrIouDzpPKvTKnlS4PLKnkXplTpLg88qwn/6KCCSN2wtePWOR0n8K39LGdt4s0zQesYafQueD9CsuKnuxUvBr6llNXZ3O4EWNjRHodR9FBmlazV5DR4uIA+pXHB57wULj0iAIHjHbHD5tKxUfDDxNwfiJmtzZjFG0tc4NBINNvQba9V6+4nq7IpRuGSB2rSCPKiPmF1S+d4XmcLxYaXF0bi0PGoa5riAH0aAcK38l9FBv71zOG753CzEAnlUPG8Yhw5IlkY01eW+8dNKA1VPL27hztDGSPDiAXaNAsgdTquVTlLRHR78S7KiZ7nB+Vr3Mc5gaKJbuSfiVfBqxHEe1cx9pawtZy7DS0Eu0flJJ2ulSx8XxDJopHSveSzN3nOoNNiiBp0tdwwjV3o2dzruaSk720PojuMwCTlOkYH7ZS4b/m+F+W6rWR0SPAkfI0sPyw7BGU2ZPaiCdcxBZn0Pjeq3Eeps2bDTZ3Om/wBCvH2xR3YRkvMtw8us0ScPDmxDI7yjEYfE4ZxG4JDJW/SN6+kcGwIgw8UTbIjYGgnc1uT6mz8V85fNynwyn3Ypmuea2jc18UhrwDZL+C+mcNxDZYmPYba5ttNEWL0NHXXdUbLqOVDd8GRXVp3PekUu6RS9O5Qc0il1SKQHNJ0nSdKAc0hdUhARE0k0AJpJoBhCAhACx/bZv2rD/wBv7nOWwWT7aD7SP9Q/vFYcf3LLaXaKDgWsU8R/JmfQ/wAkoEg+rnLL4SFrOMENAAp7QOgHJv7wfktDwp+XFSN6SwtePWN2Q18CqDHzNh4qHyODGgBxNGqMdDYHwr4r2sLLpKSfjEpkrSseXb0AzxN68s3W9l4y/GrVXNipMSMTM6SQOhMWVrXFoY0nKQB46Kx4Y53EuIGUNPJjc034BvuNPmSHE14qPxPhsuGOKjDHOGIrI++4BnzW6+q2R3YpRepw7vJEKTG+04hrn1mdEGk6gZmRkE10ur+KjN1giJr/ABneu0Z6/FWsPCmuxULI5I9Iqzbgvc1wLQAN9R4IPB2RRlj7kLJJMuXXvtyg52btbR06LiWJpQWuRdHC1ZStu258/MhYx3exYJ313o3zAVK4bgHyzYT7NzoxGwOdlOUNzPGp6ahWuC4XLJckbGwF1Akt7rswfmeSbrorbgMzcJEWzSiQl5LWx3IRpsKHx0WV45SyisvEteClGN95N+Cz9Sjb2FxFmLOwQ83mA7uNgjUDyob9VrcbhQwsy6DKG/s7KwwuIbKxr4yHNcAQR1BXnxBltHkfv0WDaLdXDy+ZXRW7NJnhhgvoPC/8GP8AV/8An0WBgX0Dh7aij/Ub9wXg7I7yXI1YnREhCEL6IxAi0IQDQlSEA0JJoCKgJJoBoQmgBCEIBrKdtB34v1XfvBaoLMdsxrF6P+9qxY7uX8C2l2jF4mXlzYZ/Tm8t3pKA0X9SvfiPZOLETullc42GtyAgNAaNjWvVRO0EGfDSVoQA8f6dT9LV9wzENlhY9v5TQTXjXeHzsfBaNm1m6Cs81l/ZFaHWK/HcMZhsLIMM0MpoPdOVxojd++16lVEnC8w+0xLWxyyNYGZjKWkPJYxsl6nU3p1XvxDh+JlL2ta4F/Ma97ndwscRywwA1oBWybOxYLnNdK7l3na0UHh5a0Ek7HbwSpJzlkmejRdOhC2/bkrkaXFYTDvzMaXTRF0ZbowZ4gG53D8QrFnG2Nxj2lsYbRGdot73BjHVbbvdw+CkScIw0ADpyyxzDmlcBfM9+795QXdsMHAMsIL/AAEbO6TtWd1C1ZCjUeiSRVUr0nwb4ZsMHgJp5GuxDCWc3mAPOzHB9x5Pi0/Be3DOyz4g37UtLHuc3JtTgRXe8j9FAm7W4qUfYYcM00dIQ4euhA+9QJhiZml2IxRDQNRFQaKHeFMy+e5K4mqNPvZq/PP0OHiasso6eS9zYjFQYKNrHysY1o05j2gnW7rc6noFU8Q7dYfI4RB8760bG3c2Kourr4BYVnFsHGfs45ZiLzEg5CSbs3vuPVbLs7iopYhJh2hrXGqDQ2iCbBAVOJxlOnTaUJNaZ5L3KIwcpXvmaHWtN6O1b6+Oi+hYIfZM69xmvj3Rqvn7R3fOjXrS+hYUUxl/mt/dC8nZCzm+RbieCPVCEL3zICLQhAFoQhSBJpIQEZFoQgGE6STQAmhCAazXbIf4X/k/gWlWd7YjSI+b/uYseN7lllLtIyGIbbSD1BCq8E/E4FoZFD7RAbczKcr2ZjdE7Vd9FbzbFU/GMfLFh3mM6taS0HYHe15mAxn+PNxaunw8zTVp7yumdP49jnnu4aOBpPvTOc51Vr3QBR6aqC92JmJbJjSCNSyAMDW37oNUa0PVZvh+JMpjcOIVIfebI3u3Y7obYB+B6qZ2Zjy47FgnU9K8Hggj9penXx1VKW5aNl4O+vmZowV0nc5MmEYZXPzyOhoPLybc4msoJ1JseKcHEsYAJIMIwRkimsFSuB2cdetXfmqTi2AdNLieVXcdmdrqRZGw6i1YcQ4zHPDC2GWVsoY1nJY28ztAS46aUNFXN1Jpbzcr63vZZeCCaTyy/PMuO1OPLMId2PlytAJ1bmFkE+Kq+BPdh5MRhJDm7rpGEbWAM/0o/BRouFzYpuFiLJGxRh2d7h1zOILQTZ0oK1d2HayRr4ZnsIuy7vuJPdPgAKv5rIlRpQdOclnd+x3eU3dIp+De1uwUggyNht9uJGd2gLg0dei1fYSRnsbSzQNc/PZ2doSb6bhSODcCZhYjEwlzSS4566gA9NtPqq9mHGMLsPhGiLDNcGyyMaG5zrma2hroN/NVzqxr70Vkr3v7/wBHai4WbNyG2x1dWnzGo8F9Gavnsbso2vyH4BfQ11sn+fwGI4DQkhe4ZRoSQgBCaSkDQhCAjISTUAaEIQDQhCAaz/bAdyL9Z37v9FoFRdrh9kzyk+9jv5LNi+5kWU+0jHSbKsxWbI7l5c1HKHXlvpddFaSqFS+Xk7M9BK6MLxHh02KGT2NscpPemzBrBV3RHr5/FWc3ZAktfHO6KTI1ry3XNTQCdSKulpwEALTLGztaOS+f1uVKguJWcG4C3CscGlz3PNue7dx/luprMI1pJa0NJ3IFE/H4/VScvioXF8WYoHvb7zW2L8eiz786ks3myzdjFaEiv+fVRp+LQxECSVjSaoFw1K+fzcTnfGSZHudO8taMxrK2robauNb9FLixDInRwSYWB3K/xHWXl1C3m2j6G/Beitmtdp35fczvELga3iUxmeMPE6swzzPaQSyPagdrcf5q44Xg2RNDI2hrW6AAUALWc7EtDopZQ0NMkx0AAAa1oygDYDXotZhBrv67LHiP230S0X1LafW6zJ8jLYQaFgda0sXr0X0IrBw3uBda+Wh6reFehshPdkynEaoEIQvbMoIQhACEIQAhCFJBGTQhQSNCEIBoQmgBUvaxtwDykb9WvCu1Tdqh/d/9bfucs+J7qXI7h2kYXGYgRtzEaW0aeZq1Vx8UDxbWGi4N3budrCn8VeRE8gAkUaIsbi9FQxYsNw5ewDM2Rtt1yg3o4NJ0K+dUFJXse3RpqUL2zvYs38RaHllEuBqtB6ak9QpGFlztDiKvoSD1roqbiWNLHMLWMzFrZLIs2RS9I+KFroQA1rHVZokEnRwBO1Fcul1ckdug3FNIuXLOdsm3CBmoF2rQLc+vAeWp+C0r20s92hwxeCWRc2RhAaO8QxpAzuIBo3anCd6mefWfVMfxHGwSctsULrjZkBzEF1HctYNybXDsUGROjDKc54z9zKaAFRgnvau/5qrnDca9jZI0ZOc54DWtYzLE0AVq3dxJOisuzvZpznjEYvMXWXNY6icx1zv8NtGr3ZVo0otyWS0z1MKi5PIuezvDfZ8NG11Zqzuo/lOGo/D4K6wrV5Bmn1tecnGIYffeL6Mb3nk6UA0a6r5yTlVk5LNs3pKKNLw2rcOpA+WZtraFZLgcVlw8Q394LWFfQbN/11zZjrdsEIQvQKgQhCkgEIQgBCEICME0gmgGmkmgBOkk0JGqftV/0x/Xb/ErhU/ao/3Y/rN/FUYju5cjqHaR894kLjcHXVD3TR94bKke2NjZIqkIuy4EElzToB9VfyFeOfVfNb+7kexSquKsVOF4VFK2w+Q1bdS3TrtSkHgcemr6HS9PVTGkAGh1s0OvwWal4lLI1ry+RglcWxQwMDpHgOIsvdo3a/JWU1UqvquwqYqUeLNHh2iNlFzqsm5Haj4+CqOL4rBy6PkJfdVC52c1+SWt3+Kpn8nI9xgkfKHZbxTxIzS7JyuI08KV5EJ8JJycsT80XMj5MYjGrSdBudb9aW+ls6rfeinf4L3PPqYhS1InDsMyIg4TByvd+kxBDQKvUF3X0CnvmxJzc2eDD0C4tjaZZA0CySSRrXgF6cClc6ZmuJlfmBe0gMia0gZ81jSjdAK2HZJ7jy3csRiR8glaKmcHknI75izZW39OlKX7kl6t+uXoUKqkur+fnMzM0MeUOlOKxFmgXu5MJ/Ko1WlLcdmuzUMbWvjYxmZoPcokgi/fOp3UGHhmDiijY+RjnMIlthGZ5bmGYt1sV08lrOGTtka17PdcARYrT06K6eCpJWzfPT5KxCm2zvhJ5cpab1IaPnutOs5DHWJb5lpWjWLAXip0+CbsWVc7MSE0L0SkSEUhSAQhJAO0LlCAi81HNUHnrk4hdWILDnJGdVrsUvJ2NSwLY4lcHGqkl4goU3ECpsDRv4mB1VH2g4wHxFo8QfkqyXEk9VW4ybQqiuv22vIsgs0eBcvK1w+VeXNXy8lmelEk2onBHyMw8scT44XwTEF0rba6N5zs16XmK75y64dhWc6QyG2Sxsa9jqyExm2u9enwXobMqxp1bS0f1KMRByjkRsFwqB7pnylkndb9nAwsYzO6gW3uRlPpqrHhuB5b82HhcX6NEs7y4NbWoA6VtQUlnF8NA5zWNyloBORmlGyACN9jovTC9qWSsDogaIsZiAddrA2X0VXFwgryeX54GGNJt5IkuweKeSTKyMf5GAk69XHWjpopf9iMMvNe5xI1AshoOlmr126qt/th5OhAHgB+KRxTju4/Mry6m16a7Kb9DQsNLiW+HwGGhAytjFE9ASvWPiR2aA1UjNVOw1LysRtOrUVo9X6l8MPGJecH1mbepvc+hWppZ7s9h7cXHYaD1P8ARaJbNlpqk5Piyit2hUik0l6xQBSTSpCBEJUuklIEQhNCAyLsUvJ+LUdy8XNXYPd+MXhJilwWLkwpc6scOmJXmXr35CPZ0uSRXFRcTHYVn7KuXYK1yyTK4nCv6O+igvwM3R4H+kfito7htrn+yVjeGp3vYtVVmKOCxH6T/a3+SXseJ/Sf7W/yW5bwnyXtHwYeCLDU/wDkOrI+YYvgM8hJc/V2WyG17l5dttz811wrs5PhzcTgLFEUSD6gml9Vj4IPBTIuCt8Fe6cN3dtkVb2dz51HhMX+c39j+qlR4DFk7j9j+q+kR8KaOimRYEDosrwdN/xLOnkj53hOE447Bp9WkfxLRcN7O4o1n5QHq4n5D+a1scACkNFLl7PovVD/ACJHGCwvKYG3ddVKBXmCna2wgoqy0KG7ndotc2i12QdWhc2i0B0laSEAFCSFIMe6BcnDqy5SOQoJKz2ZHs6s+QjkICuGHTGGVhyE+ShNyB7OuhhlO5S6ESgXIIwq7GEU4RrpsaC5CbhF6twqlhi7DEII7cOvZsK9GsXoGIDlsa9GtTAXQCkgYCYQhAMJpJhANCEkA7Ttc2i1IHaAUrQhAyULlCArOWnkXoUBQdHGRGReqEIPIRp8peiagk8uWjlr1QpIPPIug1dBNCTkMXYahqYQDAXQCAgoQdBNJqEA07SQEA07SQEA0WgpIBotIJqQCSaEAk0ihCD/2Q=="/>
          <p:cNvSpPr>
            <a:spLocks noChangeAspect="1" noChangeArrowheads="1"/>
          </p:cNvSpPr>
          <p:nvPr/>
        </p:nvSpPr>
        <p:spPr bwMode="auto">
          <a:xfrm>
            <a:off x="77788" y="-1058863"/>
            <a:ext cx="20574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memorylaneminis.com/shop/images/domino-sugar.JPG"/>
          <p:cNvPicPr>
            <a:picLocks noChangeAspect="1" noChangeArrowheads="1"/>
          </p:cNvPicPr>
          <p:nvPr/>
        </p:nvPicPr>
        <p:blipFill>
          <a:blip r:embed="rId3" cstate="print"/>
          <a:srcRect l="23077" t="14783" r="25000" b="12237"/>
          <a:stretch>
            <a:fillRect/>
          </a:stretch>
        </p:blipFill>
        <p:spPr bwMode="auto">
          <a:xfrm>
            <a:off x="6248400" y="3048000"/>
            <a:ext cx="2057400" cy="3124200"/>
          </a:xfrm>
          <a:prstGeom prst="rect">
            <a:avLst/>
          </a:prstGeom>
          <a:noFill/>
        </p:spPr>
      </p:pic>
      <p:sp>
        <p:nvSpPr>
          <p:cNvPr id="17416" name="AutoShape 8" descr="data:image/jpg;base64,/9j/4AAQSkZJRgABAQAAAQABAAD/2wCEAAkGBhMSERQUEhIVFRIVGBUWFxQYFxcUFBUVFRQVFBUUFRcXGyYeGBojGRYUHy8gJCcpLCwsFR4xNTAqNSYrLCkBCQoKDgwOGg8PGiwkHx81LSwsLCwqLCwsLSwsNCksLCwsLCwtKSwsLCwsLCkpLCwsLCksKSwpLCksKSwsLCwsKf/AABEIAOEA4QMBIgACEQEDEQH/xAAcAAEAAgMBAQEAAAAAAAAAAAAABQYDBAcCAQj/xABFEAABAwEFBAYGBwYFBQEAAAABAAIRAwQGEiExBSJBURMyYXGBkQcUcqGxwRYkQlKy0eEVI1Nis8IzNHOSokN0w/DxJf/EABoBAQACAwEAAAAAAAAAAAAAAAABBAIDBgX/xAAyEQACAQIEAwUHBAMAAAAAAAAAAQIDEQQSITETQVEFIjJh4RQVMzRxgZFSobHBIyTR/9oADAMBAAIRAxEAPwDuKIiAIiIAiIgC06m1aYMYp7s152xacFIxqd0eP6Ku+qwvIx+Plh5KEFrubqdNSV2WA7bpcz5FP25S5nyKr7mwV6DV53vet0Rt4MSf/bdLmfIp+2qXM+RUBhX1tKU971uiHBiT37apcz5FDtqlzPkVBFkL4GJ73rdEODEnv23S5nyT9tUuZ8lAerle+iT3vW6IcGJO/tmnzPkvv7Wp8z5KC6OEco971uiHBiTZ21T5nyX1u2aZ0J8ioKnSlZalOBp5aqfe9boiODEmWbXpExijvyW4CqpUY7mHBSuwrWXBzSIwxHjwV7B9pOtU4c1uYTp2V0S6Ii9o0BERAEREAREQBERAEREAREQENeecDI+98iq/bbwU6IaKpIkEzEiAQ3WcjJCnr0uhjPb+RXKPSk6KTPZP9Vq5rGU1VxmR87FmLtTuWqve+zDVxHgPkVlbfWxx/iH/AG/quHU6Dct0T4q0bH9G9qtADhRwMOjqhLQR2DVbV2bSeiuXpYWpGOaUkjpQvtY/4h/2/qvovzYx/wBQ+X6qlVPQ5aGif3TuwOcD4SFBW66T6L4qWd7R24iMuMgwpl2ZTjvc1woSnpGcWdT+nFj4vP8At/VfPp3Yv4vuXIBsumdGjzP5rafshglpZhcBOYdJynnkI+K1+w0fM3PA1lzR1f6e2L+L7l5df2wjWrHguRU9mUzqNdNYnlqvLtns+5n3n809hoeZPsFbqjrZ9INh/jDxkfJYzfyxfx2eZ/Jckr2JjdWnzP5rTNBvL3n81ksBQfUn3fX/AFI7bT9IdhGXTN8JPyXo38sbtKh74/VcQFnby95/NeLTRaGyBnI4lSuz6L01NdTBVqcHNtaH6FsdUVWCpTnCeYg+SlNhM33ZQYHdqq3c+1gWSnPBtP30mH5qy7EtIc90ch8VRwkMmLSXJlOTvC5MoiLrioEREAREQBERAEREAREQBERAQd6x+7Z7f9pXKPSif3LPZP8AVausXpP7tntf2lcn9Kf+C32f/I1c9X+fRYXwyubHLaDTVa1r64jAHZtpiJNSDq7gAchqsFr21annHUrVSTxxuA8ADAWFtrbhbzIzAWtUrzzjlMq7mlex1dOnFpNq5Y7qbUt1W0MpULTUa53Fzi4ADMk4pyVtvDfm02Os2zONK0HC3GSws33HIEYiNCM+1afof2Zv1rQ4ZMGBp7SMT/8AjChdn2Fu1NpVsdVzcbnOaWtxEsaYGc7sNw5q1HMoqz1Z51RU51pXSywWunMm74bStNkdT6ShZW9ICQ6m2XAiJGYjjyXmpdQ+qPtles2MOOGEuD5yaCTEZwFEX62a1lrp2am+pULWsYS9xe7E4xA5AAgq0+k2sLPYaFlbliLQQPu0m73m4grFxTzOXIhNxVKMN5fx97nMX2xx7O5WK6V2alvxAVmMDetILqkHkNI8VlsVxQyzetW2qaNIxhYGzUfOggnIngrvcOwUbLY6tppuc5jwam+0NeG0wd0wSFjTo3l3jfisWo03w99k+Vzll4rA2jaalJry8U3YcR4kax2KOwqxbAupX2hWe4brMRc+q4ZDEZAA4mFMWe4Vmr1H0bNanuqUhLnOYOidnhIaQZkFYqm3qje8TCmssnqt/Uo5ZlK0beSWx2gK6W66VOnWqUumLujgF0AbxbJgToDkqrtamMHVghzZ/VQtJJMxr1IzoScen9HXLo0j6pSMmS1sj2QGf2q53ebvPyGg4qsXPH1Kh7PxM/NWrYPWd3BeHhvnfuznX8Mm0RF1pUCIiAIiIAiIgCIiAIiIAiIgIG9z4ZT9v+0rlPpR/wAEez/5GrrN6W/u2e18iuWek6kPVCeO6PDpBK56u/8AfX2LK+Gc7aMgvQCkth3btFqaTQpYw2A4yBBIka9ikbPd60WY1KlWy06jKIHSNe9pa3EMTTAOZjNX8revI6xVoRilfWy0LxRHqGwydKlRkg8cdbqz3DJR/oe2cAa9ocMmjADyyxP90LV25ea2VKFKnXslA07RBpCQc43XADqkTxWO7ttt+z6psQoMc+scQpvcNSMMh4yggRCs5lnT5I8nhydGabWaTvvyW/4PN1B67th1Y5ta59XsLW7rB5EeSlNvVW2rbtGg7OnTLWkcC4NNQ+e75KA2Rt21UtoHo6dLpnk0jRGFtPL7IIMAiNVmtpt9rtrgykxlooEvLaZaIO7JL53zoPcsFLu28zdOm+JmbSSjZa7crkt6X7W41aFETGEuDR9pziA3y08VM3sf6nsdtJuRLadId533e7EFAU7zW+2NJbRs7XUMnWh+FvRuJjdL8mmQvlvvFb7VZqzDQoubQyq1AWuIlpBc0TrhnMLNyXefU0KlJKnB2tB66+hZaVYWXYgezU0gSRxdVOEuCj/RfSayhXtLgQ3MYj91gxO8ioTYe2bfRslFnQ06tnru6OiKhGZdo3nh71u2e8G0aNK0B9mo1KVI4ajAWhtGR1Q1mrYzRNXT6IxlRkoThdd5735X22Kbb9uirUc8tzc9ziZjrdyidsWkOpnmXM7gBlHkpx2wLTaagcykyarTUY1ha1uAGJAnKOSgtvWJ9EmnUGF7S2RIOokZjsVWMGpJno18nAmo7pM7HdBxFjpewz8AVsu86Xv7h8VTrq1fqlH2G/hAVuu0d9/cPivGw/zq+rOcfwywoiLrCqEREAREQBERAEREAREQBERAQt6DuM9r+0rlnpPP1U893+o1dSvR1Ge1/aVy70nD6oQMzunn/wBRq5yv8+vsWV8Mh/RQ4+v0xnHR1e7/AAypS7FdrdnbQdUp9K0VRLC4tkYeYzC53ZdoPYZYKjTES3IrKbbVDTu1Aw5uzyPevVUmtPr+56062Glq58o8nyOsW2kxwsFdzOjoUKD65A3sADRgaJzOZ9y2KAbaauzLXTc5+F5ove4AOIAOEuA0zxea5I22vLeu6I0kxHLuX1loeBAc4DkCQFLra7FmOBzRTjL6acnf/pZrAP8A9of9y/8AE5WsWunY7TWrVHPY6vag1mFodiZTADgZ0aS8Z/yqsXK2HUe5tqbUYHMqhjWva901C0lpJbw115LFabuWmuDWNRr6j7SaGATnU1LgdA38khmSul5kVo05TyylZJWf8/0W9tiq0LXaKIsvrFitD2uLREsx/ajlMnPkvmzGULHUqUWGbPaLSaBJOKB0Lxgxcd4geKpNr2RgrNottgfWL20nANqANLjBOImHAHLJat5NimyVTRNXG5pOKGvYARyxdaZ1CcRrW2xCw0Z93P4l0etuep0S0YXUbKymNyy29lJp5sa4NB96x1NtiyVrc97cVJ9sayoImWOpET4Llra7ho52s6nXmsdrtzgM3OIJ0niOJlRxm3otSZ4KNOLc5d3np53Ow2Kwso2+zspHFS9VrlkGZa55cBPjErkV5LG5jodRfQktIpvJLg2ebsyFibtGsyIFVsCBBIgawOQlau0LfUq9YPLst50k5cFLle2n7lJ1KMITtUu2mtnc7ddOyj1KgZjdP4jCtV3GgPfHIfFVG6QmyUQT9hv4Qrhd6jhc7uC5/DfOr6s89/DJ1ERdaVQiIgCIiAIiIAiIgCIiAIiICEvT1Ge18iq1XsTKkYpy0glvhlqFZL1dRntfIqBaVyXabaxLa8i5T8BiZsynxbPeSfiq16RLKxll3GtbPSAwAJAZIBjXNW9qqnpM/wAoO+p/TWnCzk60bvmY1EsrKfsejTFGmSxpkZlwmZ/LsWttmwsZDqYIDpGE5wQBmOxT+xHtNmoghvVbwxGRznRRV4bLvSNHSR3zmAO9e/KDuepg8fFyjB36GW718n2OiabGAk1BUJOhAGEsI4ghexfAsp4KNMU8No9ZaZJwuIgsH8uqr1SiWuIOo1XxOJJaXPZeGpSeZrcnbVeCk+qK4swbWxtqEh7sGJpDjDZymPete8e2xa6rqvR4HuJc7fLhnwaDoMlFQihzbRnGjCLTXI+LDtOzODGPLSGl0AnKTHBTGxaLcRe4Th0GoLuEjiFivbWllPXN58MtOzuUU5d9Ip9oz/wTiuh1awWFrmYnMBJJJMZnPiVmOzWcGHwJCybIqHomyOa3xW7Fzc6klJ6nPJKxo2XZ+BsN3RmfMyVPXdJxOBM5D4qMq1idFIXaBxvnkPirGAd8TEip4SwoiLsimEREAREQBERAEREAREQBERAQd6+oz2vkVW7TaxSpPqOnCxpcY1honJWO9fUp+18iqxtCm00KgfJYWOxARJEZgTlK5PtJJ4rXyLlPwGps+9DKr2NZTfvmJIAAODHBz+6o70mj6o3vqf0152BTswr0xRNcODIhxbgAaMmuETMcuCek4/VG99T+mopwjDEwUVb6mDbcHcgdi2iqKFMAUeqIlrydMph8TxUpQdUc6ar6eCC4htMAwNYJkzMKL2NQrdDSjDBYCNZiO5bVRlfCZDSI0GRIHDTIro3foXYQWRZUr2K1brM7G4n7RJ59sTzAhYRZ1ZaWzzWAwkYZOGT2dX2pBEdi8t2HUMwzTWCDHfmqU04nr4bGJwtPRorhoLa2bYBUeWfac2GE6BwM5+AIUvU2FUDS7AYAJnLQeK1LNTc1zXhuQIMzpBEqKer1MsRjIQpuUXckKV2y5g3jTqsaA6RLTGjpGnx7FB3uoltKgHQX9IQSNOrwPHnmrrUdAxN0fryJGvcVWL6Nn1eRE1T2fZW3OuJaJ4OJxE5waZdaV4G0mNaWuJ6PHlxJ0a2dSV6sl7KNQnMtGFjg52QOP7I7RoVmst3adalRc8vkUgGwQAwubDnMyycRzXy13FplhFIljv3YBOYa2meA5niV4LVBu0r3NPeWxIUrW0mAQT/7pz8NFPXcO87uHxUVZtlUqAESYxQCZALzLy0cJOalLuGXv7h8VOCyrEwyifhZYERF2BUCIiAIiIAiIgCIiAIiIAiIgIC9x3KftfIqobUq2gYegY14IOLEAc8QjUjLDKt97+pT9r5FQFndK5TtGWXEt2vsXKavAg2Pt8GKVMO4HCzIRoc5lR/pBc/1Cn0oipv4h24M9FcwFUfSf/lB3v8AwLXhquetBWW5hONos1NkChTstndUfgxMbqYkgYsvNZ9nVm1axYxgNNoyqB5dkABmI5yPBRlPYnrdnsbSMqbWuMkQWlgEZ5wY4SrPY7Eygd1rWU8smngc25cT+S6V+RvhJqKNe0WFjHta0cMUdugI7dfNZDZYzw5uMGMpWzZmB9YkGRhOYzHA/Nbdq2YXAYXYSM9J7lolBvU1VL5tTXstkBGEjUkYeyM+Pavhu/S3iW5u48gNAELMBL+kaWtIDv5XaZ+JC3MLw2TzzMgCNcX6K/TlDKk1saJRkr22ZCVaDiBTcNwFxgHCHTuyTGUAqu+kKlgFCDLRUmTrmyQD3DirLtuuaRY53F404tBxF3dkqtf9pNNri9pHS7rROQIyngVXeW7S6mUoSyZup0/Zrw2zNJHUZmPZ71qfSqllukE6S5mf/JZtluDrOQTALqjZGusKo2pxa40S20OJOPpJYXDBk5tN0brXCDBzXM06cJykpdTNtpKxbqVvFZjXgEAzkYJyJHAkcFM3b67+4fFVzZtLomNaSTEySZMkyc+Oqst3XgudHIJgre1Rttczn4CeREXYFMIiIAiIgCIiAIiIAiIgCIiAgL3dSn7XyKpdr2Q+pUDhVLWRBZEg5R4c+9XW9vUp+18iqXbtm1nvDqdc0wPs5xoR8c1y+OdsU9baFuHgMLbt1Q/H6yesHYY3ZAiO6FEX/spp2EAuxEuqEnvbkB2DRSv0ftRcD62YyyGLLKCO3nnxUT6QLOadga1zi4hz8znqO1RRk3Vh3k9eRhJd16GXY+yzUs9kqTutZwJxO3A2I5A5qUZZ2kb48ddMgOUcfFRditFRlisgAJHRggtGmJoycpCybMYWNO8CQC5oAy/kcD2QvfdRXcUizTj3FJsyF7qb5DctJ0MQMxz/AEUmKjxnidHCRl4rTtVhpuwl9MuwiBk3IDgvVegTuhzwDG6A3D5eXksTF6lbttCqxtRjtKtQOkZiBOXvHkp2lYatRmGo8GmAIHVOWnas7aRAIMuIHEAcRyXqjb2hzmVHgEndOmUDd8FEYpySk9GY1nJq75D9k06jWBxxNbkOMdkqsekqxMZZWFoj960TwV3whueg1knLw5KpX9pesUG06b24g8OMmBA1g8Vb4VOKvYpzqu1r6Fi2CcVDP+JV/GvdXZgNUVJOQjD9kng4jmFXLHedtCngxNJxPdIn7Tpjkvjr+jn/AMQuYfZ+Ic5NLe/M3KvC1i1limrr9Z/cPiuci+w4n/iFb/R7t9toqVQPstafMlbcLgK1KtGclohKvGSsi9IiLpDQEREAREQBERAEREAREQBERAQF7Tu0/aP4Sq5aGOdTeGuwuLXBrvuuIyd4FWK93Vp+0fgVAVKoa2ToOWZPIAcSVyfad/aXbyLlLwGhsmw12PmrWxiIiTE8DByyUJ6UHfVPE/BWGy7Va9wbEFwluYcHCJ1GhjOFW/SgfqniteHcniIuRjO2R2N671reLJZwDpTZw/lCkDWcczrEacFGXd/yln/02fhCkVbqVZ5nqzdBLKj0KrkLzyHkvij9qbZZRGZk8Aop8Wo7RbE5RgrskHV4EmI7gq9tTbFEEGA5zdOMKCt23alZ0CczAaOJOS33WZtko1BUHSWqq0tYwAu6NrhDnOOkwV7NHCW1m7lGdaU9FojVtN4atQwyczAA1M8F6st27VVMvBYyXBz3mAzCYdIV5oXPoRQqsaRUZgc4CTiIZkI4b0HwUvScKhe0sBa0iZGRfrpx71ejFI1qBWqV3WNIs1az9JRIllqAwvbiEkOPGDwWPZlwIbaqbyzew9DUiXCDIJHDkVeacyZnPh+S1ajiHOLWE5ADPI9kLIlRKzT9HNACl0j3F0gPDeo48p1arldTZ7KReG0adPgMOZcwaFx4lYWThDnSD9oH8uakdht3nGcoH/1QLWJlERYkhERAEREAREQBERAEREAREQFfvd1aftH8JVbtFIubAMEFrhOktOIA9khWS9/Vp+0fgVAMXJ9ptrEtryLlPwERsnYr6bgX5BoAAxBxIa0taJAEayoj0oH6p4q4Km+lA/VfEfFa8NNzxEWyKitBm9d3/KUP9Jn4QpBR13j9Uof6TPwhR14bwBgLGHPieSuwoyrVGkZSqKnBMy7ZvCGbrOt8Fp1Lsvqvo/vWnp2lzHHQuHWZ3hYLnWQWl9drxINN28dWvndcPer/ALA2E2jRawnpC3ekgGHGJw8gvfo0Y042RQbc3eRoWK69Oz5U2B78LQXGJa4auBcCBr7lI7PsL2PJfUfUaRkHhgLXayC0DKFuPrnpcLtImOXDPxhei0YYzxe9b79DNIzMqjEIGZ1PdzWsbRBc6Sc4jlnrHNeqpxAhrsJ5iJ96+AYnAkZt0PA9hWDuZJI37OZEz3fktSxVnOc9riDB8uztWN9u5uDTyWSxUwCS4b5MyOIU3vsLaGyamokT/wC6rd2E52JwMZAaaTnkopwAJIJ8VJ3frAueBGQHv4pcixOIiKDEIiIAiIgCIiAIiIAiIgCIiAr97urT9o/BQDVP3u6tP2j8FX2rke1PmH9i7S8B7lUz0n/5XxHxVyVZvxZW1WMY7JpMuP8AK3M+J0WrBK9eJFXwMiBtgUrFQA6xpMj/AGhVTpekeC+YkT3EiVk2ja+kfkIaIDRwDRkAug3U2O6lSLHtaQ4Co2oADqM2HENfzXYUaKgrIo3cndnrY2xOibaW0C5rn4DTeQCejyMtJ1+0D4K0WduBoaJni7t1zK+0SAM8oGUwO+OSV2iOsBI17OMLa/I2JGWswdYdaIzWF4aCCMRMeHilJmFkCMHmfNYulJMTucfyWJkkYLUwADMw92IkajLgtrpWubhbMxlKx16eIsM4QJA4yPzXrpmCWjKPM9xOqIy5GOg4YN8y48DEtHZyW3ReSMnNngdMuS0aNHpXFtRoaOsNZI4ArbdRLmywtEayMo+ShBnjaFSHsBObiQYzjJSFz6wL6kEQAB2yCdVE2ihgBe4ZtIJdxA/l5qdurhmoWgQ6HSFHMh2yljREWRqCIiAIiIAiIgCIiAIiIAiIgIC9rd2n7R+Cr4VivX1Ge18lXQVyPafzL+xdpeE+qgX22xJLQcvkNPPVXXalpwUnGYyieU8fBcg2pa+kqOPbl3K52RQu3VfLRGjES2iT1xa+GsWupY21RBlpIABmdF0OrZ3GadNmFpiXTDREacZyVcuDVtHRNLsBs5lrch0gw5a8Wzl4K34ToCRMrpeRpiH0Q53MxpwA5Qta0WJ27oWhwy4wcsl7o0MOrjMyOxbNSqQRlxWvRm3Yy07OSZBy0wxlHPvWoxr2viBhM/8AxbLbSMcCZ7iIWE18TX4NZjPQdoTQK5lexr2xh0yyBy7itGuC0wBPKfhPBHbYcxzGRm7TI5xqZXum1zi4ucBJy7FDdzJJo2alIOhxPaOeY0WG20C2mQx2TuGvaszqYDSMQJkZd3Neq9Ju7JLYBgTuHvHNS1chOxoi0l4wl2EAACftHkp+6tkDXPMbxABjsJUQxlNr5dqefA6SFL3ZrA1ajZ0APhJgol1Ik9NCyIiKTUEREAREQBERAEREAREQBERARd4LKX0stWnF8j7lVmtlX1RtfYNJxkDCeMaeS8btDs+VeXEp78zfTqKKszmN+nPbSGBriMJzAJAJMZ+Cpd0djdPXlwhjYJJbLT/KZXfXXcYftH3Lz9GWfed7llhYYnD08mRP7+hjLJJ3uUyx2ZlFgps6gJcOQk4iAe8rfZV13gSdOEZaKxm69P7zvcvn0WZ953uVni4v9C/PoSsnUrAfvAmJ4iV9rPxEAcxJmMgdFZ/owz7zvcvguuz77vcseJi/0L8+hleBV7bQ38WMb3ATx5lZLPQBlrXYB4QTzEqy/Rdn33e5Pouz77vcozYq/gX59BmjbcrO0QRhggkcV8ZYw9oJdE9YcD3TmrMLrM++73L6LsM++73JnxV/Avz6DNG25V7S9tNwLM4GccV6tNrDmt3SSc+7xVn+jDPvO9y9C7jIjE5HPF8oR/PoM0ClWmXOxOBMDJo0nSFa7p2WGl+ckBsnLSSY7M1uU7uUhqCe8qTp0w0AAQBoAt1DjtvipL6GE5J7HpERWzUEREAREQBERAEREAREQBERAF8REB9REQBERAfF9REAREQBERAEREB8X1EQBERAEREAREQBERAf/9k="/>
          <p:cNvSpPr>
            <a:spLocks noChangeAspect="1" noChangeArrowheads="1"/>
          </p:cNvSpPr>
          <p:nvPr/>
        </p:nvSpPr>
        <p:spPr bwMode="auto">
          <a:xfrm>
            <a:off x="77788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http://www.britishcornershop.co.uk/images/large/CLEN1541.jpg"/>
          <p:cNvPicPr>
            <a:picLocks noChangeAspect="1" noChangeArrowheads="1"/>
          </p:cNvPicPr>
          <p:nvPr/>
        </p:nvPicPr>
        <p:blipFill>
          <a:blip r:embed="rId4" cstate="print"/>
          <a:srcRect l="18286" r="20000"/>
          <a:stretch>
            <a:fillRect/>
          </a:stretch>
        </p:blipFill>
        <p:spPr bwMode="auto">
          <a:xfrm>
            <a:off x="3352800" y="2743200"/>
            <a:ext cx="2057400" cy="3333750"/>
          </a:xfrm>
          <a:prstGeom prst="rect">
            <a:avLst/>
          </a:prstGeom>
          <a:noFill/>
        </p:spPr>
      </p:pic>
      <p:pic>
        <p:nvPicPr>
          <p:cNvPr id="17420" name="Picture 12" descr="http://t1.gstatic.com/images?q=tbn:ANd9GcRrqIX_kGT2-FL6A07exXMGlyjse9uuMDEbPXJJR_rjIOr1g1xXI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609600"/>
            <a:ext cx="2466975" cy="1847851"/>
          </a:xfrm>
          <a:prstGeom prst="rect">
            <a:avLst/>
          </a:prstGeom>
          <a:noFill/>
        </p:spPr>
      </p:pic>
      <p:pic>
        <p:nvPicPr>
          <p:cNvPr id="17422" name="Picture 14" descr="http://t0.gstatic.com/images?q=tbn:ANd9GcSXDO2xLevzowcpb3WKTKueqynnCO6lfL5BVXiY8zNQkwoP1mhdj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09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Target Selection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Font typeface="+mj-lt"/>
              <a:buAutoNum type="arabicPeriod" startAt="2"/>
            </a:pPr>
            <a:r>
              <a:rPr lang="en-US" sz="3200" b="1" dirty="0" smtClean="0">
                <a:solidFill>
                  <a:srgbClr val="002060"/>
                </a:solidFill>
              </a:rPr>
              <a:t>Differentiated(segmented) Marketing</a:t>
            </a:r>
          </a:p>
          <a:p>
            <a:r>
              <a:rPr lang="en-US" dirty="0" smtClean="0"/>
              <a:t>A market-coverage strategy in which a firm decides to target several market segments and designs separate offers for each.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Differentiated(segmented) Marketing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VF Corporation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Documents and Settings\UserXP\Desktop\V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838200"/>
            <a:ext cx="1724025" cy="1619250"/>
          </a:xfrm>
          <a:prstGeom prst="rect">
            <a:avLst/>
          </a:prstGeom>
          <a:noFill/>
        </p:spPr>
      </p:pic>
      <p:pic>
        <p:nvPicPr>
          <p:cNvPr id="1029" name="Picture 5" descr="7 For All Manki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247775" cy="1047751"/>
          </a:xfrm>
          <a:prstGeom prst="rect">
            <a:avLst/>
          </a:prstGeom>
          <a:noFill/>
        </p:spPr>
      </p:pic>
      <p:pic>
        <p:nvPicPr>
          <p:cNvPr id="1031" name="Picture 7" descr="L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590800"/>
            <a:ext cx="1247775" cy="1047751"/>
          </a:xfrm>
          <a:prstGeom prst="rect">
            <a:avLst/>
          </a:prstGeom>
          <a:noFill/>
        </p:spPr>
      </p:pic>
      <p:pic>
        <p:nvPicPr>
          <p:cNvPr id="1033" name="Picture 9" descr="Nautic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810000"/>
            <a:ext cx="1247775" cy="1047751"/>
          </a:xfrm>
          <a:prstGeom prst="rect">
            <a:avLst/>
          </a:prstGeom>
          <a:noFill/>
        </p:spPr>
      </p:pic>
      <p:pic>
        <p:nvPicPr>
          <p:cNvPr id="1035" name="Picture 11" descr="JanSpor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029200"/>
            <a:ext cx="1247775" cy="1047751"/>
          </a:xfrm>
          <a:prstGeom prst="rect">
            <a:avLst/>
          </a:prstGeom>
          <a:noFill/>
        </p:spPr>
      </p:pic>
      <p:pic>
        <p:nvPicPr>
          <p:cNvPr id="1037" name="Picture 13" descr="Kipli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3810000"/>
            <a:ext cx="1247775" cy="1047751"/>
          </a:xfrm>
          <a:prstGeom prst="rect">
            <a:avLst/>
          </a:prstGeom>
          <a:noFill/>
        </p:spPr>
      </p:pic>
      <p:pic>
        <p:nvPicPr>
          <p:cNvPr id="1039" name="Picture 15" descr="Wrangler Europ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5200" y="2590800"/>
            <a:ext cx="1247775" cy="1047751"/>
          </a:xfrm>
          <a:prstGeom prst="rect">
            <a:avLst/>
          </a:prstGeom>
          <a:noFill/>
        </p:spPr>
      </p:pic>
      <p:pic>
        <p:nvPicPr>
          <p:cNvPr id="1041" name="Picture 17" descr="Vans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5200" y="3810000"/>
            <a:ext cx="1247775" cy="1047751"/>
          </a:xfrm>
          <a:prstGeom prst="rect">
            <a:avLst/>
          </a:prstGeom>
          <a:noFill/>
        </p:spPr>
      </p:pic>
      <p:pic>
        <p:nvPicPr>
          <p:cNvPr id="1043" name="Picture 19" descr="Eastpak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81200" y="5105400"/>
            <a:ext cx="1247775" cy="1047751"/>
          </a:xfrm>
          <a:prstGeom prst="rect">
            <a:avLst/>
          </a:prstGeom>
          <a:noFill/>
        </p:spPr>
      </p:pic>
      <p:pic>
        <p:nvPicPr>
          <p:cNvPr id="1045" name="Picture 21" descr="The North Face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81400" y="5105400"/>
            <a:ext cx="1247775" cy="1047751"/>
          </a:xfrm>
          <a:prstGeom prst="rect">
            <a:avLst/>
          </a:prstGeom>
          <a:noFill/>
        </p:spPr>
      </p:pic>
      <p:pic>
        <p:nvPicPr>
          <p:cNvPr id="1047" name="Picture 23" descr="Reef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3810000"/>
            <a:ext cx="1247775" cy="1047751"/>
          </a:xfrm>
          <a:prstGeom prst="rect">
            <a:avLst/>
          </a:prstGeom>
          <a:noFill/>
        </p:spPr>
      </p:pic>
      <p:pic>
        <p:nvPicPr>
          <p:cNvPr id="1049" name="Picture 25" descr="Rustler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29200" y="2590800"/>
            <a:ext cx="1247775" cy="1047751"/>
          </a:xfrm>
          <a:prstGeom prst="rect">
            <a:avLst/>
          </a:prstGeom>
          <a:noFill/>
        </p:spPr>
      </p:pic>
      <p:pic>
        <p:nvPicPr>
          <p:cNvPr id="1051" name="Picture 27" descr="Lucy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029200" y="5105400"/>
            <a:ext cx="1247775" cy="1047751"/>
          </a:xfrm>
          <a:prstGeom prst="rect">
            <a:avLst/>
          </a:prstGeom>
          <a:noFill/>
        </p:spPr>
      </p:pic>
      <p:pic>
        <p:nvPicPr>
          <p:cNvPr id="1053" name="Picture 29" descr="Riders by the Makers of Lee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553200" y="2590800"/>
            <a:ext cx="1247775" cy="1047751"/>
          </a:xfrm>
          <a:prstGeom prst="rect">
            <a:avLst/>
          </a:prstGeom>
          <a:noFill/>
        </p:spPr>
      </p:pic>
      <p:pic>
        <p:nvPicPr>
          <p:cNvPr id="1055" name="Picture 31" descr="Aura From The Women At Wrangler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553200" y="3810000"/>
            <a:ext cx="1247775" cy="1047751"/>
          </a:xfrm>
          <a:prstGeom prst="rect">
            <a:avLst/>
          </a:prstGeom>
          <a:noFill/>
        </p:spPr>
      </p:pic>
      <p:pic>
        <p:nvPicPr>
          <p:cNvPr id="1057" name="Picture 33" descr="Red Kap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553200" y="5105400"/>
            <a:ext cx="1247775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Differentiated(segmented) Marketing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754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Five major segments: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Jeanswear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Imagewear</a:t>
            </a:r>
            <a:r>
              <a:rPr lang="en-US" b="1" dirty="0" smtClean="0"/>
              <a:t> (</a:t>
            </a:r>
            <a:r>
              <a:rPr lang="en-US" b="1" dirty="0" err="1" smtClean="0"/>
              <a:t>workwear</a:t>
            </a:r>
            <a:r>
              <a:rPr lang="en-US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Outdoor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Sportwear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Contempolary</a:t>
            </a:r>
            <a:r>
              <a:rPr lang="en-US" b="1" dirty="0" smtClean="0"/>
              <a:t> Brands</a:t>
            </a:r>
            <a:endParaRPr lang="en-US" b="1" dirty="0"/>
          </a:p>
        </p:txBody>
      </p:sp>
      <p:pic>
        <p:nvPicPr>
          <p:cNvPr id="1027" name="Picture 3" descr="C:\Documents and Settings\UserXP\Desktop\V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5238750"/>
            <a:ext cx="1724025" cy="1619250"/>
          </a:xfrm>
          <a:prstGeom prst="rect">
            <a:avLst/>
          </a:prstGeom>
          <a:noFill/>
        </p:spPr>
      </p:pic>
      <p:pic>
        <p:nvPicPr>
          <p:cNvPr id="5" name="Picture 7" descr="L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014937"/>
            <a:ext cx="685800" cy="575863"/>
          </a:xfrm>
          <a:prstGeom prst="rect">
            <a:avLst/>
          </a:prstGeom>
          <a:noFill/>
        </p:spPr>
      </p:pic>
      <p:pic>
        <p:nvPicPr>
          <p:cNvPr id="6" name="Picture 15" descr="Wrangler Eur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014937"/>
            <a:ext cx="685800" cy="575863"/>
          </a:xfrm>
          <a:prstGeom prst="rect">
            <a:avLst/>
          </a:prstGeom>
          <a:noFill/>
        </p:spPr>
      </p:pic>
      <p:pic>
        <p:nvPicPr>
          <p:cNvPr id="7" name="Picture 29" descr="Riders by the Makers of Le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014937"/>
            <a:ext cx="685800" cy="575863"/>
          </a:xfrm>
          <a:prstGeom prst="rect">
            <a:avLst/>
          </a:prstGeom>
          <a:noFill/>
        </p:spPr>
      </p:pic>
      <p:pic>
        <p:nvPicPr>
          <p:cNvPr id="8" name="Picture 31" descr="Aura From The Women At Wrangl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014937"/>
            <a:ext cx="685800" cy="575863"/>
          </a:xfrm>
          <a:prstGeom prst="rect">
            <a:avLst/>
          </a:prstGeom>
          <a:noFill/>
        </p:spPr>
      </p:pic>
      <p:pic>
        <p:nvPicPr>
          <p:cNvPr id="58370" name="Picture 2" descr="Majestic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2700737"/>
            <a:ext cx="685800" cy="575863"/>
          </a:xfrm>
          <a:prstGeom prst="rect">
            <a:avLst/>
          </a:prstGeom>
          <a:noFill/>
        </p:spPr>
      </p:pic>
      <p:pic>
        <p:nvPicPr>
          <p:cNvPr id="10" name="Picture 33" descr="Red Kap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2700737"/>
            <a:ext cx="685800" cy="575863"/>
          </a:xfrm>
          <a:prstGeom prst="rect">
            <a:avLst/>
          </a:prstGeom>
          <a:noFill/>
        </p:spPr>
      </p:pic>
      <p:pic>
        <p:nvPicPr>
          <p:cNvPr id="58372" name="Picture 4" descr="Bulwark">
            <a:hlinkClick r:id="rId13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7000" y="2700737"/>
            <a:ext cx="685800" cy="575863"/>
          </a:xfrm>
          <a:prstGeom prst="rect">
            <a:avLst/>
          </a:prstGeom>
          <a:noFill/>
        </p:spPr>
      </p:pic>
      <p:pic>
        <p:nvPicPr>
          <p:cNvPr id="58374" name="Picture 6" descr="Chef Designs">
            <a:hlinkClick r:id="rId13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2700737"/>
            <a:ext cx="685800" cy="575863"/>
          </a:xfrm>
          <a:prstGeom prst="rect">
            <a:avLst/>
          </a:prstGeom>
          <a:noFill/>
        </p:spPr>
      </p:pic>
      <p:pic>
        <p:nvPicPr>
          <p:cNvPr id="58376" name="Picture 8" descr="Nautica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19400" y="4724400"/>
            <a:ext cx="675330" cy="565393"/>
          </a:xfrm>
          <a:prstGeom prst="rect">
            <a:avLst/>
          </a:prstGeom>
          <a:noFill/>
        </p:spPr>
      </p:pic>
      <p:pic>
        <p:nvPicPr>
          <p:cNvPr id="58378" name="Picture 10" descr="Kipling U.S.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81400" y="4724400"/>
            <a:ext cx="685800" cy="575863"/>
          </a:xfrm>
          <a:prstGeom prst="rect">
            <a:avLst/>
          </a:prstGeom>
          <a:noFill/>
        </p:spPr>
      </p:pic>
      <p:pic>
        <p:nvPicPr>
          <p:cNvPr id="58380" name="Picture 12" descr="The North Face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67001" y="3824688"/>
            <a:ext cx="685800" cy="575863"/>
          </a:xfrm>
          <a:prstGeom prst="rect">
            <a:avLst/>
          </a:prstGeom>
          <a:noFill/>
        </p:spPr>
      </p:pic>
      <p:pic>
        <p:nvPicPr>
          <p:cNvPr id="58382" name="Picture 14" descr="Vans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0" y="3824688"/>
            <a:ext cx="685800" cy="575863"/>
          </a:xfrm>
          <a:prstGeom prst="rect">
            <a:avLst/>
          </a:prstGeom>
          <a:noFill/>
        </p:spPr>
      </p:pic>
      <p:pic>
        <p:nvPicPr>
          <p:cNvPr id="58384" name="Picture 16" descr="JanSport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91000" y="3824688"/>
            <a:ext cx="685800" cy="575863"/>
          </a:xfrm>
          <a:prstGeom prst="rect">
            <a:avLst/>
          </a:prstGeom>
          <a:noFill/>
        </p:spPr>
      </p:pic>
      <p:pic>
        <p:nvPicPr>
          <p:cNvPr id="58386" name="Picture 18" descr="Eastpak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953000" y="3824688"/>
            <a:ext cx="685800" cy="575863"/>
          </a:xfrm>
          <a:prstGeom prst="rect">
            <a:avLst/>
          </a:prstGeom>
          <a:noFill/>
        </p:spPr>
      </p:pic>
      <p:pic>
        <p:nvPicPr>
          <p:cNvPr id="58388" name="Picture 20" descr="7 For All Mankind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48200" y="5562600"/>
            <a:ext cx="685800" cy="575863"/>
          </a:xfrm>
          <a:prstGeom prst="rect">
            <a:avLst/>
          </a:prstGeom>
          <a:noFill/>
        </p:spPr>
      </p:pic>
      <p:pic>
        <p:nvPicPr>
          <p:cNvPr id="58390" name="Picture 22" descr="John Varvatos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486400" y="5562600"/>
            <a:ext cx="685800" cy="575863"/>
          </a:xfrm>
          <a:prstGeom prst="rect">
            <a:avLst/>
          </a:prstGeom>
          <a:noFill/>
        </p:spPr>
      </p:pic>
      <p:pic>
        <p:nvPicPr>
          <p:cNvPr id="58392" name="Picture 24" descr="Ella Moss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248400" y="5562600"/>
            <a:ext cx="685800" cy="575863"/>
          </a:xfrm>
          <a:prstGeom prst="rect">
            <a:avLst/>
          </a:prstGeom>
          <a:noFill/>
        </p:spPr>
      </p:pic>
      <p:pic>
        <p:nvPicPr>
          <p:cNvPr id="58394" name="Picture 26" descr="Splendid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010400" y="5562600"/>
            <a:ext cx="685800" cy="575863"/>
          </a:xfrm>
          <a:prstGeom prst="rect">
            <a:avLst/>
          </a:prstGeom>
          <a:noFill/>
        </p:spPr>
      </p:pic>
      <p:pic>
        <p:nvPicPr>
          <p:cNvPr id="58396" name="Picture 28" descr="Reef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715000" y="3824688"/>
            <a:ext cx="685800" cy="575863"/>
          </a:xfrm>
          <a:prstGeom prst="rect">
            <a:avLst/>
          </a:prstGeom>
          <a:noFill/>
        </p:spPr>
      </p:pic>
      <p:pic>
        <p:nvPicPr>
          <p:cNvPr id="58398" name="Picture 30" descr="Lucy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477001" y="3824688"/>
            <a:ext cx="685800" cy="57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Market Segmentation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Dividing a market into smaller groups with distinct needs, characteristics, or behavior that might require separate marketing strategies or mixes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http://4.bp.blogspot.com/-2CphajCSzpU/TW66b0dkLDI/AAAAAAAAAF8/v9BDh4lIWvI/s320/bmx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3048000" cy="2400301"/>
          </a:xfrm>
          <a:prstGeom prst="rect">
            <a:avLst/>
          </a:prstGeom>
          <a:noFill/>
        </p:spPr>
      </p:pic>
      <p:pic>
        <p:nvPicPr>
          <p:cNvPr id="55308" name="Picture 12" descr="http://skate.vans.com/images/shoes_h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429250"/>
            <a:ext cx="7067550" cy="1428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offers top-of-the-line gear and apparel 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for diehard outdoor enthusiasts, 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especially those who prefer cold weather activities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21" descr="The North Fa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8600"/>
            <a:ext cx="1299555" cy="10912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5298" name="Picture 2" descr="http://cdn.thenorthface.com/wcsstore/TNF_STORE_US_ECOM/Attachment/navBanner_blog_v2_773x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524000"/>
            <a:ext cx="7362825" cy="1028701"/>
          </a:xfrm>
          <a:prstGeom prst="rect">
            <a:avLst/>
          </a:prstGeom>
          <a:noFill/>
        </p:spPr>
      </p:pic>
      <p:pic>
        <p:nvPicPr>
          <p:cNvPr id="55300" name="Picture 4" descr="Backgroun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600200"/>
            <a:ext cx="1905000" cy="1905000"/>
          </a:xfrm>
          <a:prstGeom prst="rect">
            <a:avLst/>
          </a:prstGeom>
          <a:noFill/>
        </p:spPr>
      </p:pic>
      <p:pic>
        <p:nvPicPr>
          <p:cNvPr id="55310" name="Picture 14" descr="Pat Gudauskas - Rata Vul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505200"/>
            <a:ext cx="3810000" cy="19843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67600" y="3733800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creates footwear, apparel and accessories for skate, surf and snowboarders the world over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17" descr="Van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4133849"/>
            <a:ext cx="1247775" cy="10477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</a:rPr>
              <a:t>supplies premium denim and accessories sold in boutiques and high-end department stores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1202" name="Picture 2" descr="http://www.7forallmankind.com/images/landing_den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89" y="1600200"/>
            <a:ext cx="6607111" cy="5111817"/>
          </a:xfrm>
          <a:prstGeom prst="rect">
            <a:avLst/>
          </a:prstGeom>
          <a:noFill/>
        </p:spPr>
      </p:pic>
      <p:pic>
        <p:nvPicPr>
          <p:cNvPr id="5" name="Picture 5" descr="7 For All Manki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247775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FF0066"/>
                </a:solidFill>
              </a:rPr>
              <a:t>focuses on people who enjoy </a:t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>high-end casual apparel </a:t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>inspired by sailing and the sea.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66"/>
                </a:solidFill>
              </a:rPr>
              <a:t>Nautica</a:t>
            </a:r>
            <a:r>
              <a:rPr lang="en-US" b="1" dirty="0" smtClean="0">
                <a:solidFill>
                  <a:srgbClr val="FF0066"/>
                </a:solidFill>
              </a:rPr>
              <a:t> products </a:t>
            </a:r>
            <a:r>
              <a:rPr lang="en-US" dirty="0" smtClean="0">
                <a:solidFill>
                  <a:srgbClr val="FF0066"/>
                </a:solidFill>
              </a:rPr>
              <a:t>offer refined, casual classics that are always crisp, clean and distinct. </a:t>
            </a:r>
            <a:br>
              <a:rPr lang="en-US" dirty="0" smtClean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4" name="Picture 9" descr="Naut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1247775" cy="1047751"/>
          </a:xfrm>
          <a:prstGeom prst="rect">
            <a:avLst/>
          </a:prstGeom>
          <a:noFill/>
        </p:spPr>
      </p:pic>
      <p:pic>
        <p:nvPicPr>
          <p:cNvPr id="56322" name="Picture 2" descr="http://NAU.imageg.net/cms_widgets/42/75/427576_assets/hp-030711.jpg"/>
          <p:cNvPicPr>
            <a:picLocks noChangeAspect="1" noChangeArrowheads="1"/>
          </p:cNvPicPr>
          <p:nvPr/>
        </p:nvPicPr>
        <p:blipFill>
          <a:blip r:embed="rId4" cstate="print"/>
          <a:srcRect b="28889"/>
          <a:stretch>
            <a:fillRect/>
          </a:stretch>
        </p:blipFill>
        <p:spPr bwMode="auto">
          <a:xfrm>
            <a:off x="0" y="2895600"/>
            <a:ext cx="913447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produce the highest-quality athletic wear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and do it for every Major League Baseball club,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the National Basketball Association,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most major colleges and universities,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and sports fans everywhere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7346" name="Picture 2" descr="Majest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1247775" cy="1047751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650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42830" tIns="0" rIns="142830" bIns="85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650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42830" tIns="0" rIns="142830" bIns="85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0" name="Picture 6" descr="Shop New 2011 MLB G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8229600" cy="3223191"/>
          </a:xfrm>
          <a:prstGeom prst="rect">
            <a:avLst/>
          </a:prstGeom>
          <a:noFill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0"/>
            <a:ext cx="650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42830" tIns="0" rIns="142830" bIns="85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Target Selection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1" indent="-514350">
              <a:buFont typeface="+mj-lt"/>
              <a:buAutoNum type="arabicPeriod" startAt="3"/>
            </a:pPr>
            <a:r>
              <a:rPr lang="en-US" sz="3200" b="1" dirty="0" smtClean="0">
                <a:solidFill>
                  <a:srgbClr val="002060"/>
                </a:solidFill>
              </a:rPr>
              <a:t>Concentrated(niche) Marketing</a:t>
            </a:r>
          </a:p>
          <a:p>
            <a:r>
              <a:rPr lang="en-US" dirty="0" smtClean="0"/>
              <a:t>A market-coverage strategy in which a firm goes after a large share of one or few segments or niches.</a:t>
            </a:r>
          </a:p>
          <a:p>
            <a:endParaRPr lang="en-US" dirty="0" smtClean="0"/>
          </a:p>
          <a:p>
            <a:r>
              <a:rPr lang="en-US" dirty="0" smtClean="0"/>
              <a:t>Through concentrated marketing, firms achieves a strong market position because of its greater knowledge of consumer needs in the niche it serves and special reputation it acquires.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Target Selection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Concentrated(niche) Marketing</a:t>
            </a:r>
          </a:p>
          <a:p>
            <a:r>
              <a:rPr lang="en-US" dirty="0" err="1" smtClean="0"/>
              <a:t>Niching</a:t>
            </a:r>
            <a:r>
              <a:rPr lang="en-US" dirty="0" smtClean="0"/>
              <a:t> lets smaller companies focus their limited resources on serving niches that may be unimportant to or overlooked by larger competitors.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Whole Foods Market </a:t>
            </a:r>
            <a:r>
              <a:rPr lang="en-US" dirty="0" smtClean="0"/>
              <a:t>offers organic, natural, and gourmet foods where </a:t>
            </a:r>
            <a:r>
              <a:rPr lang="en-US" dirty="0" err="1" smtClean="0"/>
              <a:t>Wal</a:t>
            </a:r>
            <a:r>
              <a:rPr lang="en-US" dirty="0" smtClean="0"/>
              <a:t>-Marts can’t serve well. </a:t>
            </a:r>
            <a:endParaRPr lang="en-US" dirty="0"/>
          </a:p>
        </p:txBody>
      </p:sp>
      <p:pic>
        <p:nvPicPr>
          <p:cNvPr id="63490" name="Picture 2" descr="Whole Foods Mark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47788"/>
            <a:ext cx="1905000" cy="809625"/>
          </a:xfrm>
          <a:prstGeom prst="rect">
            <a:avLst/>
          </a:prstGeom>
          <a:noFill/>
        </p:spPr>
      </p:pic>
      <p:pic>
        <p:nvPicPr>
          <p:cNvPr id="63493" name="Picture 5" descr="http://t0.gstatic.com/images?q=tbn:ANd9GcRKxC3oV6r3Cj7-Hn40_t2dtU8KWdVSt5ONSSRoe8hM0u6rrsB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76775"/>
            <a:ext cx="2438400" cy="1876425"/>
          </a:xfrm>
          <a:prstGeom prst="rect">
            <a:avLst/>
          </a:prstGeom>
          <a:noFill/>
        </p:spPr>
      </p:pic>
      <p:pic>
        <p:nvPicPr>
          <p:cNvPr id="63495" name="Picture 7" descr="http://t3.gstatic.com/images?q=tbn:ANd9GcSEFwXMO1MdZLtTsLME7A7i8yG8pChupS_ZAXMhCwVZ8muQxsb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029200"/>
            <a:ext cx="2009775" cy="1524001"/>
          </a:xfrm>
          <a:prstGeom prst="rect">
            <a:avLst/>
          </a:prstGeom>
          <a:noFill/>
        </p:spPr>
      </p:pic>
      <p:pic>
        <p:nvPicPr>
          <p:cNvPr id="63497" name="Picture 9" descr="http://t0.gstatic.com/images?q=tbn:ANd9GcRnQaIju_ARm4j8xiye3iLWPiLA0aecqkbZWjq3O5I0a9MjMJSU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6975" y="0"/>
            <a:ext cx="2867025" cy="1590675"/>
          </a:xfrm>
          <a:prstGeom prst="rect">
            <a:avLst/>
          </a:prstGeom>
          <a:noFill/>
        </p:spPr>
      </p:pic>
      <p:sp>
        <p:nvSpPr>
          <p:cNvPr id="63499" name="AutoShape 11" descr="data:image/jpg;base64,/9j/4AAQSkZJRgABAQAAAQABAAD/2wCEAAkGBhMSERUUExMWFRUVGBwZGBgYGB8cIBsbHRweHB4cGxscHCYfIBojGhwcHy8gIycpLSwtHB4xNTAqNSYrLCoBCQoKDgwOGg8PGi8kHyQuKiwsKiopLCovLy8sLSwtLCwsNCwvLC8sLCwsLCwsLCwsKSwsLCwsKSwsLCwsLCwsLP/AABEIALcBEwMBIgACEQEDEQH/xAAcAAACAgMBAQAAAAAAAAAAAAAFBgQHAAIDAQj/xABIEAACAQIEAwUECAMGBAQHAAABAhEDIQAEEjEFBkETIlFhcTKBkaEHFCNCUrHB0RXS8DNTYoKS4UNyovEXJIOTFkRjc8LT4v/EABoBAAIDAQEAAAAAAAAAAAAAAAIDAQQFAAb/xAA0EQABAwIEAggFBQADAAAAAAABAAIRAyEEEjFBIlEFE2FxgZGh8BQyscHRFSNS4fFCU2L/2gAMAwEAAhEDEQA/AFPMco53OhWFGLSqCoi6VMlVVHqGppv3ZjceRwnZmlVo1OzIKurAQwggg7EEAz5EYIDj5L20oStRGcAqzhyzanIkl7gSBsADN5gvmHaqtRk207gmYESdRMm3p5DbCxI1TTe4RNeXsxXQMEq1QqwTTQsqAT3bAwZkkW3m+BLUlRSDeWEGOgBkgnxkW8hthsTnzMBCFzHZBQFo0ULoqrB7y6GCyo3DFmYteb4Xs7WqZyq7sJdu80ACWN5gQL3MADfEAndS4A6JlydDhBVRUq5p3gToVEQbTEksTe5PgTEC/vERTyNZuyqVaSklaiUavaQQhI0uyqHTUZIYAggwZg4T6PDqs2Gx3n9cTsnTqB31KrSCGEdBeBOw2/LywJHIo4cBxNXXLcXSrXD5hWqDSSe+wZqkGDq3JLRe533O8LMKiZkwvdVvZDK4tsCxUq02k6b3t0x5W4ZeUYTPs3Hw6e7B7kTkl+IV2QdxUE1HaTpnYQCveMGAT0JO14e9tNuYmyC5PajPI3Ji5sdomYC1wSxXslKKDYT0JNxp0xHTF25Lhy01CimFEDvDytc7n1OFjlPkH+HM5SsaoqBQQy6YKyQQQT1J8MNdPOdGlZ/qxx5HH4ttarlnhGn9z7CuNBDbILX5XTtnroNLvZ7WY+J6hvPr88S+H0YJWy/9vngjmNISFPrgTlgKryHIFNmRhESwiRJ6DxHxscZtTNnAJnTefCU9ri5hB0XXi5nSqAsSLf7+GA5yDimC4KFSdx5+O0bYanqBSBtY3H5Y5Z1tNFmI1HS3di5t+f74tuwwMuJ7exDTxBYA0BLuUpz3nqsBMaR4eR/r9uPF2aovcUnQTDR0PQkf7xgbwkmoR23csJWT7XUH08P6LOtYLpVVFR99IOmF8d9vLFPK6coi3vxV6p+1UB1PkEByPE0aihUez1Hznzn4RiBxjLnNpokoCe4/TX0B6wRMwPSdsNB4eqqHRSrzcAgCSenlPxwPzuTNRbPBpyT1mDsO9t5gRtHXFhjuPNyVhlVjjw2vrrCrWhwapmM4lL6vrND21FgwB3dh0ki/UHDDxDhLo47eqwhVAQMQBCgTC3JMCb4FZnLZ76y9XJLVK1V0VSpUAiR7JMfdCm2r1vA7vzK2WoimcmSSsVHq3YkE6mJAtYiALCMb5mo1oDhposfpGk81HHZd8lzfQyjOXV2BUhSLQ3rI32n88D89zxmc3TKU1drRpphmO3ULJ+WE/jXG0rH2QoO8fM7YtnNfSNkstSGXyKjQqjS6qQLi/dtJ8WPWd98E6gabBwye1ZBbIuov0Wcg0XoVK2dpntGdhoqFl0osXKyLkkmT0iOuIfMmYzlPMvkMo4SgmhlUTYHYagC24MLPQeeJvJvBWzyNmMxmnppVY6aakKCFMFiSCLlY09dIJJsAIzvFU4XnXC1Wqlu+GeCwlYuQAJWLW67TgAXOqEm5vzjb6IyYbZFszwTOU1/8wAyPcnsxMFYiSSYgmVt0tg9Q4WKaI9GgjpMkxOgCNkEAjcdYjbCpzP8ASutanFCmVGmG1EXM9AOo2B3PXHbh30sGhRRXUSiqHBB1GIEqDG5HXxvthdTD1CbKQZkT4pvzlNECsFQo33jIgnoeg8vQY4MZHdpo3oZ/PHTlyr9by4cqnZ1B3lJte5ToZExbY38MJ3FMhWyWYK06zlGuocO8LJsWCmSD5+Fr4p06L/lOq4PkSilWvWeoaaUACZ71iAL+/wB0T+eGbg+UdWRO0qGmog6yOgsJAnvHz9MJb8wlu6wuD3agFQQR171IGetiMOfKfHRnS1I/8NVYkSNUki4gAMCBJBI7wjDxQeNBdWaVRsFOVRgiegxuuZWMRqGQ/ExYDYH98b18ooFpWOg2t0jwxrudXDS8AARoUqGTErnmMi73VtB/ryx0y+Y0AI1yBcz18fecSKVeff8A1tiNVyGqqrsoIWSPIxbCeqyQ/DkyTBOqIOkZX6KVqbwxmNfrY8RjMWesp/8AYfMfhLg8l8j8CzNH6wGzKhlA2A66hEwNt5sTExeCGzivGuFtSYDLvqOsdpTqOdpCkitMaoB3kAkSTIx241yYKkJQq5IVB3RSoO4LRMiaph2BG67nzAlGyvBMxVrNSRGLgwVCmZBuNIEki9gOmLdnXTMxaMsIxyTxjK5V2q1qHbsJ0KTCiBINgTqnugRHeBMRiVzXxvLZj7WnqSoDBXUzoykSCruNasDIKtIk90wMBa3DqmVDrUpmW3DqVKm8ETcb7EQfdgKXOCygmUsuLRCaUzAahAWLbk+1ubecRbywU5C5cfPVymoqpHeO9t9vhhSpZmoKZVVZlLWMTBCm1h4EE+QGGXlnmypkadSnoK1G8RBAjwO2FuaQCAnur9YQXbJz479GGVURSziCrMaGi/TcHfE7kpMxkapyeZQAvFSkwgioBbTrHgb+O464rrh/MFGWbMK9TunSqkCWJ+8TsoE7XOD/AAbjVdygYuqI5ajqkkAwIBa5WQPfijjqObDkOP8AqfhyHPhXUcw330Cj0kfEfvjNCspm3vsf98LvK1HNOA7uwBuUYSb+IMafS+CXF8myXQkNBOnp/t/VseRcHCSRI05+v4T3Umh+QOE9nv8AKVOb+cGyk01E1CAVkW0n73nsRHiPDAXkLmsmtUD1ZsXCsACXJGq+09Y6zOAlStmeLZsKlBlbswylpCinJhyxHskkwQL9JwXr8s5jKCXVTTG5QzHmQQDHnGNL4VlGj1bxDz279i2KFOhUaGZhJ9VY+Q40axOkEx1iw8pNpxoBW7xdfcCD8PHHbl7L9nSVCZ0jcdSbn5k4ItpGrrbFNuH65mYvtfU++Sw6j2seQwWSE2dD5tlBk6VYDwnUCT8N+mGYUJVWqkCIKnbzBBI3n0wsZcqmczRXTqLoZPRdIIHprZjGDGczPaKNdTUIIBpgtBtBIgHT1sLAHC2MEy2dGx5K/WaTltAgfRbcRzlQsaCDSojUzR16z1t4efhgdTzBpuEewPenoegjyAn54nZXNmmQj6CI06t5BO5LCSYHgN/djOMcPUoxDjumBqAtCgad5iPn7hiCBeU6k4MIYRY7/dS83mKK5csRJ2N7jw9BbfCK2aNaqKhofWaSkhqakDWV1AG4gQSCehvODX1RnyhZg6hh3ZgavEgN3gI8sLg5sPDRpy5So1ZBJZbjTG2gACAeo6Xvc38GJMDX/dVFdnV0XxxazJ7o99iF5/I5viVVqdPJ6IiSQqoo6d4CJjosk3tgPl/oyzT5tcqSilpJaWKqo3b2RO4EdSQLbixeHfSjlaWTpzpNRhNTeQ5HeLW/FaCbgCLYVs9zsjUmzYrMtfUUSjEfZmDrLRvIFptHhjWpPxAMMbA+/ivMZQNUX5t5YzHCsioWsK9JD3pXSyhjIIGpgRqPiDtvE4S+UcrSzmcH112RdOqSdJMee+C+c4nntNOvm0f6u709Zq3MAzdVAIUGTFug3vjnzpmlzzumTpq4od7tKYYArF2bUSVvbeLT1Jw+mwgOHMniB0+30UGJlFuFcIyNDiqOHerlxSLAkFgtQfdLR7QB1RuDiV9LHNOUr5YdheoTEgdBeDbYGD7/AFwNPP8AQp5I5b6uhJtJPsp+ErEk9JkeO+6vynXyWur9dLgaG0GC3e6LAvPnMeOBbQcT1jpMQpzWhG+T+dq1N0VqJrLpKrTVSST0IAmbyPfg7wfmftNQrBC6sy6WQOFg7Xk2Ijptv1wCyfNgylCmBRYOaZVWKwJJvLHcgQ1heYsJwRyXIzZsiupfLM4BVih0OYBmxBDEQTvPhOF1mtBJIyjY6oYtATbWfNaQVNOnIsOzWnPWZKk7dRidyhnq9KpUObrUhqMwDqJsB7rAAz4DFc8Z4zxLINTy+aE0gxam86g5iJFQ3MD7pgjqOuNcvznJBO/n++K76dYQ5kEc0JqFhV9pxYbrDLuDP6R+uCFBtShvETimv/FUQqqvZaYFoM+JM/lh+4Jxd69N6lDvoDAJOkEwCYBUHqOg/XFiniKtI/uAuGwGycz9ywsmFqqK521Rfxif3/THlXiFwAJvfA3h/LC6+3rMXrkRKsVVVP3FUG6/80yb4V+eeE53tadOjVepSryvZgKsECTrcAEpHiYteZGDe7EtEtAAPLZPYym50Su+b4XnK1R6lHNCnSdiUUibTvtsdx5EYzDJkOEVVpoGKBgADBJE+R0jGYzfha5vk9ArJrgGAQvlavxB1Q0hVLIrMYG2r2dQM3kAX9MFuW+damVoVVQd+o16oJDCb2IIJuAeoMXBgQSzH0bZanpL8Qo2dUqaAW0gkyQ0QSI92OGY5UyVRFOVzFVCzlFevS0UnYAHSKodtLEMphwBcTpGPTy1whUYLTIsifOH0jpm6C0uz1sKcNUqKJ1CIamfa3DSGgENtIGK5epFwf39+CfDeGo1VRXqDQtQq66wGsJF27oUkEahMXt7ILhxPMcIqNppUTRTvJTq6y2plC96pRaWWmZ9qZ3sSCMQ0Blmhc6XGSgXL/B6VSkWqZpMvfRphmLkeIWQANQ7zGBvEA4gcxcP+rVitOqKtMjuuLgxEwdrE7bjqBOIS5s0qgjZSdus2PhKkWiep2nG9VqmaeEXqzRsqiZO5OlB5mwjBReUJIiF7kirESCALtAJsN7DFu/R3yxUzJTNVy2kx2eokllHskzso+6Ou+29Y8vZQ06mqqraVglbrrRhO9pUjpsetsXzwDnyk4gKUpqNOpiAJ6AA7CBvsLDrjH6TeYDWgxuRe3LxVjDvgGNUx1AtFYQ4g1OIhQz1DeOvQDz6YkUyKg1SNPTz9MV99I/MyKfqtNvtGHf8h+H1O58B648zTFStUDGCBy2A5/6tChSD3ZXa7lHMlWKUQtKiWpmGAomCpYk3k6bkzsN8HOHZTUCKnfgzBFx5MNpjpireXOdPqwOXqPZj3WBkWix8rWO1+mLJ4Fx1eyloOpiZHXp+mH1mGm8dbpzjVWsTh3NBLOeyn1cw6nugMPyHlHvt5Y6V2HZmp0gk+gFz+uORKVCNLkEEkBtpPpHXHPj1TssuzBiSBeYMgmJ90zgS+WQL+O6zhTlwbEGUt5XlSKlWvVrQtVtXZwLQIFz1jpt646ZfgdWm7PQqBgBAJIBPiI2nzm8+uCGXzzVKaFqYqKSAFB2F5Y7W2sbG+J3DqVNTLKlNuqAyBubdIjqIwIktBJ9j33q8+tVbIdfaIBH57EB4M6VGL5jdTADR3T5gmJ9f98GqimoqgUlZCbNFhB3J6D1wEfiSJmajBR43veOk47V+P5azVBDGQFBi2+w66ryPH3YW1oNiE6rSeSHhtreFve6IDLrUq6wJC6YXcDxnzmcLfNPDaDVnZ1pqzIrOWIGoCYFxcmCbfpj1c41NWZHgOxCsQdJ8i0dJX44VuYPrb6alJF1qpIdbM6NIICNueoJgxMG8Y0cHRcHgusPJZuKrUxLWOnbuS9wLKcNFcjNyE7SCVkhRHkCYnwvfyjBfk/kLKcQq1tNZlQauxVYBhTGpgwNtu6DPiccOF8u5GlnUGdmlS7IErUJbviAS0KIViZAIgD5LuazY+tOuVOmmXbs7Ed09bmRIAsfAY9Fd12k9+yypTlQ+s8TzY4fVrr2NJYDogBdVMg9775EyTYQbGb8uN8PPDkbLZPMa6WYqqlUMBqUiQNRCjugTMD0Jm0PMVMnRybGkKy51YK1wxAP4gYNhEwBcWviDW5FzhyYzWpNAIOgNcE7HwBuDBvfzwDYMXgfVci/Gfo3y9DKJmfrLFmUtpIWHi7BQBbrH674j1TlK+XofVKSNmxVVKdOdT1OrM2yhNomDPjviZm/o0r/VS/1ym1TT/Z6G2g6l1z8yI9MCeU/o+q1qD5j6zTy7JGlXsTNwZBkT49MQx7XCS6Y71BHYjfFcxW4vmaeQqUvqtWleqXb74G8dBGwBMza0YEcR5mzHDq1TKu/bMjLpqrUbSApE9zZjC6YNlvE2OCfL/wBF2YzSPma2ap0WaYVl1zBI7x1KBJnbV44F5PkFqpdKzqj02KFjUVVBVtNibEE7AQTItjmvonhmRpCkg6qxKvNWQzvD9GY0lWWSbQrAEhpmxEevS8xitOHZ/h6r38oagiTFQqwtuCCb+s+EXx2zbZfKocs+Wps2g6qkByZ7wamw8gBqm3e3wGyeUyzUIY1BU1CWtpCiZjqSTHoJOBo0G0gYJhQTzRHL8ukUUqVK6JrZkGoiCUJDEMs6lECWFgWXffF68nUyMilOmvZ6QVAZSDI3JEyZae916TvioaPL6dgtWmKTooXtKa1TqA1z31bVuy2B3tthi4XzhURtKdo9E2ns9LDzDaibmCD1kzEjCKzs2k/RMY9rdU/Dmk064o1GpqRuGaGadtAmT12B+WJ6cUqdtpak6oEkVCIBaR3R1Fo3ibxthL4TzPSOdJemRUSmFQsLgE94An71hPWPXDpX47Sem2uAuk6p2iL/ACxVa4hpDnERoNlbIDiMoldG4y07YzAXl7l6i2Vos1bMOWQNqNeoJ1d4WD9AY92MwWav/P1/td+0LQq8r8u5ZqYprmyqggw2W8AwvFQE2cj9sC1+jnKzbO23ANF4n07QH54WhzgV9gv/AJ6jN+SLjYc/Vh91fi3741RSrDQ/Rd1tE6hHh9F2W1av4iRee7lj8vtcT0+jfJEz29Zj/gy8T8ahA+GFP/xCr/hX4v8AvjR+fKx3A+LH8yRg8lY6lDnoDRPP/h9w4NLUs3UP+OolMfAKtvfgtleW8oi6KOSpBmIIWpVaoDEwTqfSCAWPkNe2K1p8+EEE0gdJJADAbiDP2ZkeR989CHAubkrVitcrSU95Szd0wZCVCVIKxP3e8YmMV6lGtEzbvSX1h/wbCsfM8JNSBUCS2oB7OWNupOkEQ1zPTujbAurUVXdDRLL2RkRpUXEVFeFhQ0qJAkNAgWYRzDzAlBS61UOuY7GysVOpBUXfVp0iAFXzthcq8/r2ahabM5BNXWRBc6QGBAkgDXY3nTJYCMV6eGeRIuq5JKf8nx5kp/2opqonRTQMV27sDYi5IsAoWDcTp/E5C6Wo5mgxH2dYa2UsAQD3TBO1p71rmcVvU51UrH1ZADOzuNySbgg3nYz8LY7UefjSaaNIoRMEVJnpJ7k+cAi+DGAiS0X8E2nWewgynd8tw52M5OmrbHsswUbf8DMIv004J5H6vSpinTp5hFBJE6X33uItOKwq88u9PQUkCd2ZiZJNyReJt4QPDEenzcRsiD1BP5RiXYF1QQ+471o0scBrb1VsHPkGVZ/en++JGY4gK1Fqb1aqaxBK0gYHlLYqZOeKg6J8H/mx2HPtXxX4P/NhX6SyZDR5p56QadT6K1Mi9KmoAqZho69mB+pxs1ekDOnMn10L+a/riqjzox3Yf6ah/XEnL80UPv3PiA4/Ok2C/SgdguPSLdZPkn585llcsKMu5AhsxJJsBCI3gBsMDOJ8GLOjUuzSSO8rkkm5DDvFnAEHpvYm5wP5Z5qyiZhWBliCBqGqLGY106ai07uPftgrzDxGkSznu01gVAJI9oqO6ELaYVR3VgWNw2AqYZ1JwaFRxGMfVGUEx2ytadHPU50qKoqNNRk7+l9O7Ar3ZTUNIUb7Tp1dF4qtKqNeXpsJ7+t0LKY3M67wQ5DQZAFgSTDpfSDlVRKcgJpgxReQACFDalI07Who1dQoGB2e5qydUtqqMyGIQirCjyBotBixOo9YjDGYaq83b9lQKM1KlLNJpWmzTGsAXMyQt5LRCwIEaxG942Q5e4eymr9WkKRFRK7KBMaR3nALGZiNj5EBaXjuXptNGpA6qy1HnfY9mpFjHXpvEY9qc2ZXQwanqYyVZdaQTF50XYGYJBgWvuHDCVWWBt3j8qaby0zqmHPci5SubPmkHgOzcf8ASJ+eO+b5SZqfY/XKopEgsppG5AiY7QCY64SjzXSvCEk9WYm/ifshONV55qr7JA9z/wA2GfD1hF9O5aIrYc6tT8eX2K6Dm4AXSHFCWj31YwMofR5TQiM4xAEd7L38v+NFuk4WB9I+YH4fg/8ANjVvpIzP+H4N/NgBh6zbCFxfheRT1Q5b7JNCZqrUWZIeiD8tfj44DVuVKaVC/bVxqbUzOUDFj4GFgn39MKzc9VmPfEjqAzD5kkfLBrI8RovkszmVYpVo6F7EqhVldwO9M61nfuCLXxBoVGX58kDqtEDhbKJcep9tVap2T1KpgGoxLeyoAsg0CwAsPzwL4TyrXzP9npiJiwMf4dTAXIgkbafcYWV59CFG+ryykH+1IEgz7Oi2wFjsLRhmyfP1bOpXLBaKW1EVIa9rSveWSBpMwTNsc5tam2fuqdR+fUAdy1zfAqtFlprTVNEMp0qe8dSuASC3UA9IUGCAIN5ThHaKvc1PSAFRQCWBMkaYOgpMMYk98MCCbBOHcx0agqUy2rsWPeZQ2pTuVMg+0AsjfUAI6keV+Zs0M09Isq06NPtHtYJqCklTLCAS5uLKN5Wab21HWOyUF7Wqr2kdqvZEAjUpcA372kR4m4ImGuAbdq9NVTs8yr1EJgtTzLBTBiCDEeOlukb4ROZebg9ZqbL2gpOQHWoAHi2r2GBm53IuYMG4utzIjKF7AwCD/ajoIA/stgNvU4s08G6AU+lVNM81cfDuKU6NNadM5oIohR2lNoHhJQmPfjMUr/GKXSgR/wCqf5MZgjgiVb+Lb/H1UdiD91Pgf5scjlgcOPJ/LK1g1R9LLIABuAsmXY+oA0i5nwkYN5vlGg7BU7JWqRpVeovOn2rgiDvvbYxafi2NflgqjlMKsxlB442XLAYfOEctUoC1CKbuYhwrQV30WInaSxgahabYmvy1T1OtPs6rgj2Oy7u9jTC6SDE2AI0n0wLsa0HQqIVdqkeHwx69EGxj3DDrm+XKRIgqqkAMYCxMSZvEG8iLdL4k8D4NQpuBU7OqWPZw2mwA1l+8sAsQVk7AR1x3xrMsgKQJVfDIL446HIKep/r3YfuOZXLlGVTBVZJCKCak2BKiAAGMxAMDfC9muEh9ZVCtkjvDuiQrHbcuQI/xeWDZi2u2UEIKuSAMydvLp7sSuK8HVKzoGJg726gEzHWTGHPl3lel2XeMzBhhcysg7dFO20nYkjEviXLlMs2uWDK0GQGBUSNwfu/d+G2AONYHRlRBirb+EL4nHo4Qviflhv5a4BTfNU1awWmXuZ1DVpWR/hM+tp2ku1Pl2kKjOiq5Sm2lSikFt9gt9uvicJrdJspOyZZ8VcpYIvpmpMeCpr+Dp+I/LHo4QnicfQPCEy7J2lTL01UjZqSiD1AlfGY2PlgXnK1BaIKZRHAbvBVTU4JuFgTvb1NvAoHS7S7Jkv3/ANKG4Rzm5gbd39qlBwpP6/747Lw5fAfP+bFyZHO0FVe0ytJWiYNNDAJsCdO4Fj5g+uN8tk8iKr5js0BK6QnZqyhz9/SRAgWtvM73x36xTzZSz1TfgakT9lTtPJgEEASCCDBNxtu0fHE/OZl6rlqkMSSTIbrBMw4mSAZM4sDM8XoNV7E5agG9kkU1UGSCGWVlQQNjJvAJwSPCKGhqT06LNqAXTTAIkEETpBjbe84N3STG8TqfddQzBF4+bQwbKqa6BwAaVK3grf8A7MR/4ev4F+Dfz4d8nwtFYKUV4MHuiTfBXOclrUUinSKBhvaR5ghR6449MURqFaf0UWavHkqvfhaH7o+B/mxz/hKeH5/vhg5h5Nr5QAtU1qTBYFhB8xJsfXy8JAZZitQS0gyCGkiehv5x7pxoUsQys3PTuFnVKJp6kLw8LX+hjT+Fr/QGLnp0MjVy5qLl6OoafZopHeIF7WF484sZnGuZ4Zk0UD6vTMx/wgTJOyhQZxTxXSLMO4Ncwyb6o6WGNRuabdypc8KXxPwGMHCV8T8MXtT4LlVYFsnSCMdJDUltNgQWWxBIm+xPljOcuH5fJZdHp5HLlA+iozUkJVfZVrrN3Kyb+EjVqw7D4xldpc1uiXUoFhF9VRi8PA/7DGDhigz+gx9CcN5By9SkhqpQFSQ9QU6VPSBEhFhbLsSSSTe98duMcr8Lamy6cvRYAd5AmoXBEgXIJgX3mJvi1mESRHikZbwCvnv6v5L/AKRjU0hcWg7iBBjaRj6WyvKuSNMMcplp03PYpB8x3RY74Qq3ImbfNvTpmjTQuWVzl6AUUoWIVaUs2piskgHQTiC4WtquhVNRp6G1JYwRI8CIPxFsbUazotRUdlFUAVIPtAGQCd4nH0LwzkWjRNNavZZgsWLF8tREwOmlO6AY3J9+DD8o5Jt8pl//AGU/lxwh0296qCAF8twB0X4Y0I8l+GPpyrylkyuk5SjY200ad/C+mw8cLeY5ayVJwjLlg9IKTKU9TKSZDUwCSTFiBPeAkxcOsGsKYOioMoPAfP8AfGYvjN8pVWdimXydNZ7qlKIMdCQaRIJF48+m2MwPXf8Agqch9wkzh1Knkqi0UmS0FVa7SVkhmViEQEubEkqBLANBLi/HqYohVZ6gcBglQirqMC6tVAe24YkixsDbDs70nLIlCnUM6a6aBqCkQZP3hPnJiRhO47wugpFSmqUmUq2kINLICFaQxhCq2lQAdYkTJGRmDiCUThAU7I5dqdSp9pmjUqUxFGiy/YIYUM71SKKVGNjax7QgkjEXOOaaTpV6ppVHWtmh3nWmVZ6LsFK1kKHUlSk4MCRYXWTx7uszKahbMl3fUVPswrOi3KhgKgaCshgd765jmclTC6lBRRenoqEMjnU2hXKnQgMKNIBJMGMPl2kILI3R4eut6SU+8mmQ9T7MB1VgyuoPaA6o73XZsc6WWdq9ML2FX7UKQ0CDHsltTSADZSJts3skPwTmOnQaqpdHpayFWJUhLAhSbqYEC5sOunHDJZ5XztElOzVRUC6JUsoR3J7tgDJAAJ6wbTgRTdPYolWxVy+RoualRl1AaQCe6hW5KCDDSd7mRAi4KvzPwDJ18t9YpIz7szCq6sACRrYOrB4EtBCmOvgVfmHK0lo0VAfLVKU272kaoAO+51X8sAuLZKmBVr5N2K0yCwQka0IWbAgMQehsY9+IbwmyImUrUOYny47HvdpqpggTsFUfZ1PZgqNMMB3SDuCMcOIc2lg6yoghRTYspABEl9A0T09obezMQSqcESsFiuCiE6FSkdQUgHvF2AVfdM9Ccb0eSlBDdsCk91O4DabFg8TG+kHrEYtDqNXG666XuF8wFc4rqxqajDaVPeLC+lQLKG2A8Jvi0cu9cupUqmpbAm5I22t1wC4fladBlVCA7G8lSxse6TJhetoNh0wSydU02aoxTVBAKbkSSJ84O/kfHGN0g5j3jLa3mt/o0VOriJBJ8Lf56qfRzjuDSdkpgC/eWYFu6sz4m4GIK8N7pem7NEsDaCNoEXB85N8dgKWYpqs9nEEsACzOCT1BtMD0XzjHXI8TUFaZCqswzbkqLzebnyxQLWtH1V+arXOAFu7/AH3sFHo8FzVVVPZhFbrUZVgfi0gloMeE4m0OF5nJq7q6urRJpzIjyIn3i+InGuKimy6alSorH7qaiCdgW1ACxJk+G3gQr5mqlMmRp6KT3o2v0n34lxIbMa9qQ6s95yWi1oP3UIcaogaguuobs73uLiLyL9d7DEIVKmrWFcjo8GAekttgvwCjS7FqvZKWJJJIB9AJ29w8cSOXuLPVJhDAABLMSIv6TsCCAJnbEgSNVz67KLi1rfMoblOGtTDOdJ7QC5BtB1HSY6228PPHPNZqvTCuXSNYQANqa9i1rQp3gnrMRGCFUj6w9Mf2bXAUwDI94gGYEeWJ1fhVIAMWYtNySt5tB7shY2A2+eAGU/NeBZDUrGRm3vp6dnahHEct9bodjq/tBpLkSF897xAPr4b47ZX6MOHBAGDuw3c1GBJ9FIA9I+ODvY03WAxAtEQNtpt+uAubzxpuVJuNvMeOJp4irhxDDY8jF/BVHMGIMARCkZPkv6ujplq7aKmmUqX9iYAYDz8OmIedoCpqWs0MLETEW3Ebz+uN/wD4hIG5n5Yi5ukmYYdlp7SQWdlDAj7wYss+YKkR4xsb6xrODnHx+ibTpOpDK4W7vPwUHN8Xo5E0wgLKpDGNwFMtF5MTPjth7ytSlmcsS2moK6wLBpU2HiI1DUDttvhNocu0UfU1SnWYXBKatN7aQ8gkeJ2wc4fzRQpqiHTTZbR1MbFQbdTI852vjU6Pq0wck3M3S8bTztBpiYhecM4FWYujlqdByq6UaS8d3USBKqyq032YSSwjBjg9OnScqtBU0DTrPtEAgGTAnYHbp6YKcOrIUXQQwA62O3UG43+ePVRSxMAEiZmfeBtjeY1sCFhuJBuvc1mzSWJLE+g0g21HyB+PTGdgTXSsKkKEKMkSG1FWVgZsRHgZBOAPEs+Smlj7Dg1GsQyypUgL0IMRAgiD44I8AzmssoP2dNV0k7tIkExsIiLmZnyxAkFRMo43jG2ONTOoi6mOgeLWn0G5P54i8Z4ymVpl322VRux8ukeZ26494dRLRVqga2ghZJCDoBMX8bbz5YIuvA1UgWkrKfG6erS0pMRrhSZMCFY6o8yBPScDs3wgfXkzQBFQUzTskg3a5YCZCnxAuN4wP5zOXziZnKHLrmK1GktUISFJBJvTaQ0jygGQs3xtyJxxa1Erqq9rRVVZKpJYLfSbhbkWuBMTeRhbp0J8lMbhMY4k39xV/wCn+bGYjZ2tV1nSCVtEegxmCzH+R9PwpgclVOWrEqpSqTWUL2qMIkASNJk6oBi8Gw9MSuIcSFdXSoAG0tDzFoW1zpJLfG1wAcJVPOw+uHXuh5g+ztIJER5m3jjpU4sHqAp3wAdSuZMMIkMkSQ3pG99sZZoO1Sw5WDy9ncnRinSSmhJnvA6iRMnVfvSF753PTfETjHB0rUYNFULao7o+yqSxDoRY0XIY6QYVmke0YWKOd1roq6zTGnQQ16Z2kLtHQi0z06Hchn61GiyhlYowKdZUm4g/1byxXhzTM3RdZKh/R3ypSTW1YLraQEKTBVmDKskzeN73GwIln4hy+KlPVl5Ig96zAW0mAsmRcbE2O++OfDuNhnJpOq6gKhUop2BUmXrIB4CbztPejehxBGzAdHyuszpIBaoTHeJCwk2uQTEbwMc+o8uzFFFkp5XhNTJrTq10D0hKO1O/dgnUbAq0CNLAHVEXMGEvOarRBMa4ZUdRvqB9q0hgQCFIsSTth9rtmgtYdtSzAdT9m97HdY2ZYtE/HCJxblyoxFemKVGRDq1ofrAANtrEifOTh1N7XnjUQW6LflWsKhd6lSmBUZmCuwWQ0EDeyj4DacFq/GwhuDRE27MQx9ZYCPT44UsrUcVTQSk7gFY0AvushRpHhtaQAfPBjilPiAUApmEVyYBWQCvo8LF/ajB1KcuUArvXrpm6qq8qtNZJI0m4Eb3AtMk9MMeQ4JQaiAGeYszMT/Qwmco02+3Bha4IgVkVjFrOpB+8PUWvh0yGeSnTCkgtpuR1Pl5eAxl4uz8k6fiZXo8CHimCwG95B7TZC8jw7TmNDt9kbnxkQAB0vIEnbfBvNVaDU3SmlIOt4tq07ariYN7z0wNy/GVYsunWGMEWva146G+IeT5VdMwzduCLELLEkkk7xcDbbFRokEuMFX6+fO3NP28VK4dxZ/7FVLQNlHnuelz1ONeJ/WKa9+m4F4tPu7s3xlTNe2qqZdhOm5LdBbfrAHifHGvCuMlqho1Q6ge0jQD4CYJgg7g3GIynWLBG8hjwYEnbc9y5cG4yURbTa6nx6z75GCb8TrZjuohJH4F6eFhEet8B83wkiuEptAdjdthaZIG1gdsH6uWqUaKiizVAN4AWSTv3mj4m0b2xDgJ4d0OINJsPtJvdCaRqioGNOoAGCyUbfw288E8xxSV9ozPy/ecd+B9tmTp7TQFMNqI6HTFpBud5IwPrZCka1TU8qnQGCf8AebTiDTNnEW0SesZVdfYTa67U+LbRbEPMdpmqn2UHQO8SQAJuJJ6+W98arTy8FWBIi1RWJMXgwTvIggjcEWjEjlgLSotTBtJ1eJvE3v8A0MdlDOJM4WtNSmL7T2rs3Lx0H7dQ43AUxPhq9+4GMyWeagGpt3XiDI+A226z1xwyVWsM0UCM1NYYArGoQfvE7CFPSdibX6818T0VKDMoVrwZBBAg9D0J+ZwWQmB42SKb3Vn9W64vyGn2UDgufpQWaupK9ArqNUCNTFWWxMbj3bYG8by4d9QkaGkkN0B2DKbz4g38cEsxnKbUgKdP7V2FwLb/AAI2JnyjHenyA7he2zEU3mRTWG8gS1o8YxYY4BwcLIwWsBbWM2i+/kgvC+MZ2ggqqBWoop1BSQ0b3kwYDWkgmYEwoFhcLyWcjVqqAuCSr6ShncGSGB8GEDbcYgZLlBqObSv2vaKJjUqoVkyW+zAV/eLWtYQ+18ylNS7uEVRdmIAA8ybY9LRfTqnMzbWV5muCNwe72EpcW5Zq1wR3aZnWbtLuNu+F2F+hPpEGVy3w+vRLNWKIzkBgveEKSZUm4BBPhB6YFUucsrWztEGqSandVFdtBB1BSdSqpGoaTBY6yFv1J8yvVy6mujmpSWSyMCxUH2mDCS1MASVa4Ew0d3BHNFtEotg31RriXCKWaUJVWdJBBBgg2mD+E/P1AIqfmvnHiPDar0GdadNmZqZg1C1KQAEapI1AdOhYyIAJa+W83WqIWFRn1PAWDNJoB0uJEU9JGlgYgq15JMnjfK1PPI9LNT3NUQwJW3ddbGDEmD0EdcPphxsRHagLgBKrnlLhGazWYbVVrD2jUfUfs9ZDEKSINSoR7YN1k3AgPmRp06FVqjqWqKGTtnOplQH2JY3XewBkbdMdkyaZdVXLtoRFGimady5szu5IPfsSSZ7o9MLnHOJtSTLjSO0qM6KWYd1qYBH2pgmVY2AJY7CYws08p4t0T62ccNgrCy/MFIKAZBAgiR0t0OMwp5PgmeZFL5PLM0XL5k6veDSMGOknGYZxbFKvySvxPgFKmmtRUUKsP2WlHpydIrEqgNWmbhhUJIBtN5EU+WS9Y0+0AI06Gpix72kqqnSATqBlj3RO+Ba8SCowL1NZtAPd0ybN1JMnbaes4YchxXuv3ERghpFdEFh4TEq2kC5v8TjJBqN3REgpiyPK1JkDtIQlQA0AOh2dXprAkjulj3tQJAkTD5h4GVP2dRdPe7N4LSwEmnU0mFMCxuGPhiY/NFSoAUrKrwGakRCgm4IdiYIESDAHQ2vrnuJKhLVW1ahfRDBjYdSIve43wokyiskfhZrUzA7QNcw1HUpSZJ16lTTtq1HaRIjTgvmadfT9tl6lU9CWpU6YHQ9nIYDzYxJAgGMGMtxChlUhS71FFMsTsWUd1WP92kEwPvGbxiQOcQV0ohqLvU0AqLmakrLCGkmTF+m8zUqZjIaiDRoSlvhPMqZUMAjNUY6bNqVB4L1LkzPlt1wX4vy/mM4EKhUVjY6+9UJFwAp0wrA3L3AEeBiUMkhrrWDBfsgUDtOxM6dZ8AAt56SbYcKfGGpaRWNUsAWZmJSkR006QdUHSAGte4BMYHNlcCxcG7FLPK/DBlF7OstWlVZyWqRp7gBnSzCQT3F1C99wYIZE4/TAqaGFRFGlVp04KUwoLanFwAx3gCw2gnAjivGU7PVRpBXRVIhgZ77AdyACD3tgpEoAI2X34zmMyxYB3sARSS53APdud41QbRji01CXFGOEwtOc8rRqO2YoREkOykg2VY7sggkmLRNut8ecpLlnXTUYs2thpLmDEEdTaOg3vjbivLB7INmCMstopBtTEDaRLQSb7+FpnCu3NIoN2aKEQ+2yAdp/hljNlMHQIHvw11LraWRpuFew9R+Hd1h0NomPHsVn8XCKimkoRYMR0I3mfd8RgMUdYNdmWRYARY7EzPwtvgFnOd6DhStRiSbIRsSepjbzw41KaVqK6HFSrUBKhxakIMvpJuZbSD0kneMZJw72fOIns5LfOLYyn+2cx7+fbdaUtVOn2QqMqOSwabsD0JFwTYW6Wx14ZwIIWegpJcQSTAUj8MmP66Y2p5OiwprUYsiKAyk7ttFhIW02vgbxLjBplkpU2NOmoY6IimhJjczNifdivxP4GlRV6tv7jwAdyR7PlZR+JcQqUMwDmEdFBkMRIabEgrIgKSYthjz+aoVaZWBBXebkkWIMWE+GB+c4gK2XGs921yeh6/r8Nuu1ThWWWj2dNLEGDLEqZF2YGF9dsTrESD2e9Qe9TVDCGmt3W0Uz+IUcvSC0QAYIkTI3nvWInwk9Z8MBuB16dVGDFQ2qQTuReIO8R0mN7Y8zfBxNMCs1VTZh3QfCSRNvFSAdsTXoUcop00kJjvOwB/MG3kMEIDYm/v6oslOmzKzffTT7LhwvgbKzNrSAe6Tpt/zX8h75tc45ZjilT60FCGq+kTpBfqQJPmNjvYY3yNOhUDBQ4Z2JlGI0nr3GkDxiMdeBUxSFRGIZxuxNyZEMD6EHra2JJ3d+ENGmymw5Ljbx7Z0U1uYa+pgaNVWQTdDKg+em4MY41mWonavTVySd/uz1A8+p9MQsjUq1NdQVAVpsA6iQ6qTCvvBBNrC0g7YlZmmtZKgRgJsqkBlJO8g9CRcX3jAPbBvZBTdTc0upDS1pHh4/6vK1Ud0wJJkeVtwI64L1+KkjukgDbyjwwscV4ZWCKcsodl0HQLARGoAk7WIjoI3xKfiOhCjjSZB7xgi1xGxm1/LEOadQfz7KZ1bakQL/AJ/CYaPEWAuZBmL7EeGJdDjK5otl6io69mIUidRAIYQbG17kC4sdwoVc3UC3V4vp7pAveQSIvgdRfXpVdTaGPsi4BOoERtJLA40+jCadQ5uQ19+SzsdhRkkc9l145wGjlK4qlVekwVU7TU2hyGLUnEFm++wXwlSUOlsMw+kjJ5anVp/Wataoq6gK6NM6YFIAKCJIurEkEzJGxPPU0zmRFFf/ACzdxtRE9m4IkgvANtQn2obbEXg/0b8NygNWqFqsL665sD4hPZH+bU3njfYGukt0WDUcYAdqEF5OyNV2UnSgqCQrgxFPUKbe0DpKggEkyEvPdIexSqBRqQAgTpEBZN5ujEHcHvHc774A8P44hzjvMIUUA3I6kQB0hJJ3gg2BwcoVfYJIIaCqMDIiFmRIAJg6YsWubxhzbBVlzHBHZ+1U09T+19mVMbQSXa/SNMWwE4jy52oZKJLVKbfelVIkSNYAENFwbHyw55bMqxOm9/a6E9YPX3Y45+sqU2IUnxC7+uk9esYB5Dro2gCyj5ImpTVqdYqpA7pCHSRYqZEyGke7GYSuMLTasxAgGIEHbSL7DffHmF5zy9SpyDmqsqK6XNPYbqL+/e/mMe8G4molGMS0rNiSd7x6RPjbriJwnmlljUSD4zb5/vhqp80a00uKTqfx0h+ek/nhFTM0QWq02hTf8rloaxN2Cgm0qAtvDwt4m+IPF+IAUuy1BhvqE2noLXPoPScEBUoN/wAOn/lcj4DVbHaimXBn6tQPmxk/EthAc0GSFIwR/kh38eJpkqxEwGAsYHRveT1MjxxzomCpV9MHa6nYjdgOhwXrDLkz2FAGIsY+QbG9HP06d0Sgh8Qmo/HScQcuwR/B31UNUzFaqoWnVqBaa6WCMVaJsDECAzASepGD6cvZowWApg3btqyj5LLX6+uIFXmio1jWqHyUR+Z/TA3N8eVbuQP/ALjz8hH64EtLtAnDDMF3FMxyGUSRUqmoTHcogiIM2Yyd+oAPTbHNuYky6lMtSp5YeQ1VD6m7T5sRhHzXNaxCkt5L3F/KT8DgNWz1SoIJhTsFsD+pwxmFcfm0UmtRp/KJKKcwcyliQrFmO7EyfjsPQe84VJvMT64IU6JG0D1AIj326Y8fJwLX92NCm1rBAWdVqOqGShoGHPlTmzTpp1DcWUkmL9JF1PmJB8uq41C3Sf632F/0xxanHhHriKtNtVuVymjVfRdmarhyOeoCXJfU0SrsGUiTdGA3v4mfXBSpmst2dUAEJWCpUJkEhTIX0lj8cU9w7jz07SWB3vf52b/N8cG8rzBTLBu6rRE3pmPDqvwxj1MAQ7MPRbHxjazQ13MG/em/O8VpGsjIgVKLK7m4BEwDBsYYhrbBcH8/nlzFJlWqqI0FtPtMBJ0MxPsz4bzHjhLy/HWGzv7wGHyI/LHT68jGSKRneaZH5LiucJEZTHqrT6jKoh4nxUzinN9MdkqrYNeB7ugvAjx2wbVTWp66TKhABDEaoboRNlHXVvtGF+jmaSmRSoA+MkEeh6Y1TMIvsBE/5ajflOBdhQIym/anPqsqNyEQOz/Ub4RTWmHOYJeqWknVuRYRYjbCseNIM2zboxGgm4IAA9Lx+WJTZineRTuZMlmk+czONW4ugtI9Fp/vAxLcMZJdebWsoZWZREM07SmHLcap6zUpqoqMIOmBbpMCDEeQwGp16xzBBeiO0ckBSW0jczsCetuuAfEOZFA3j/mYD/pW/wA8BstzTorI42BuYixt6nxucMbgHFpi9rSkjGUqb7Wk3Vw1Mm1KmopCo5b7pIliTuDYAA7zYAT0xEopSqyaqS2orG+ll7u6mJkG+C/D6tB8vrLlqrCAuo+IMAC8EXnb5445XPLSoBFCqqA+gHiT8cZT2hgHM3/pODqmckaacr855JczchzS1EpYwT0vA9dxg/wXLKo7wsNlGK/yXNlOrmqktAZu4TYECwj1ib+Jw6UXmLmMRiKdRhaKgVsltenwHvhEM7xZQQhsG8PDrfpeBfqR1jCrzHxRa80UJpVVYAuajlCsfgnfYTc+1G8YPVMsNaVFd1KhgSDAZSNiLiAfiJnpFVcT5oSpmKjiVUsYI7wIFg0HaQAYAxo9GGpJyHa/fNljYqnTbao202PPnPirO4YpppT7NKVWFCsoZbFQQpXWJsDawi+9jhhyXGKgXvp2YA6mT7ifXcz1xT2Q5iHRlb0YqfgZ/LDHkuaAN2dfn+R/TGrUxGIFj6BVRhMO67SrDyHHqVQmnRJdhHs3CmfxRcjxuJm9sTeLcXpqH1MnsXuLRMkGfdt+WK++u0KtyyMfMX+Yx2pZan90J6WI+BtgGYxrBBaUJ6PJMh3oiP12wkkSqkCCbQNPh92MZiOapP4P9CHHuGfqVP8Aj6of0538vRUe2cH4KQ/yfrfGiZ5htC+igYk57ImnVdN9LEA+I6H4RjjoxoCCJWbO69bilT8cekYz+K1f7xvjjwqInpMYLcA5SzOdn6vRLgbsSFE+AZyAT5DAONNgl0AIs7uZQr+LVv71vjjQ8Uq/3jfHDdmvos4hTUs1AADeKlM/INhazOTam2llg+G/lFuvlgadWjUswg90Li925KhnOud3Y+pJxvQztRJ0MVneP9sG6HKuZYSKJHrAxOo8gZth7CD1YftiDiKLdXDzQ5iUAy+fqsQrVHKsYIJJHwnGr8WrgmK1WASB9o380YL1OWKyFtQVdEk3PTwOmCfLEDjHGe1r1KjrDMxJA2HQD4AYax7H/KZXSo38Xr/3tT/3H/mx4OKVv7x/9TfvjX68ngfgMM/JmQp1aisygydKhgDc2B09bmB+liCMASjY0vMBDeH5bP1gGpLVK9G1aQfRmIB9xx5XXPowVkqyxhd2n0IJBtfFzZvO5ahGlXLqO8QCZkCIJIUeij57QKHF6FV6i6AkWUwApFtzqBUkm2/r0VWc6wr3wzY1Mqr2ymeKHXSLA7aisGPC98Cc6atMhXpBT/yKZ85uD7sXTTz1FnNOodJBGllACsCCYAGzQL9DE4jcy8Ey9VVCaZ+9CgAgxYjabTNth444VY2QOw42Pmqco51xsgHpTX9sG+XaNfM1hTgIgu7mmp0r5CLsdgJHwBxwzXAmFQqiyOn9RP8AXoTYHAcoaCUVQLrogVKitBV3Yg9Lg6QVBB20jocMcREqu1jgb6Jy4Nypk0pgmh2rRM1FX80VQfh8MbZzljI1E+0y5VrXX7MgE2iLH/MPHwxmW5io5l9C5k0KlhDEQ0ie7qEN6WPriPx/mg5dlUutQAQZAViRY7W6zGFZTqntOayrTm/k/MZbVUoN21ISYIAcKPEAQ0eUG06QMI7cSdt5+A/bF35vjVOqg0LAIBHUEzYzO9ipUgEEQcVrxvlRqZq1UakKKk+3UVW2nSqG7G8DTOCa4f8AJDWpkCQlYVgDYD/Sv7Y6niL2vEEEEKoIIuDIUGca/WV/oYl8Nois4RCuo2AaFk+AJ6+XXDDAuVVXXK8bq6Y7eqoPQPpH646ni7hdIrvp/D2g0/6dMfLEpuFVKZjUhb8KOGbpsiS0XF4w15D6KeI1EV+zVAwkB30tHmsEj0N/EDCIabhMzu3Kr9u9aV0/5f0ScE8nxTMUlhMzUUeAqW+BQiMEuZeDVuH1Fp5nuFhqUgswYdYYCCQdxuLeIxM4JyrXzcmg1KpG8Vlt6iZHvwNSI4vVc1zh8pQPM8ZzLhlfNVCrCCO1sR4RpAjy644UmHWrH+Wmf/ww/wBP6KuIn7tP/wB0Y7L9E/EPCmP/AFv/AOcC0QOEeQUlxd8xVfzTO9U/6E/kxwPZKLVHHoAPyxZVL6JM+zAM9NFJu3aFo9wFz5W92Grhv0NZRYNepWrnrLaF9wXvf9RwQkqJhUM9Zf72rjRMwJ/tao/zx+mPpJPos4YP/lV971CfiXnEfOfRJw9x3UqUj4pVc/Jyy/LB5SozL58n/wCvV/1/7YzFpZv6GMwHbs8xTZJ7pcsGjzAUifQ/DbGYRmCKTzVbccZO1PjpBNiRNxJgeAGBD118Rt0n9tsXhw3h9CiDSWNajUxLtaCBOoqNJPtABSL7jfCrn+TctVztQuRDHTAbQNbLKvChiSQNRsAZHUk4q0ce0cDhpukxAuq67pXcDH0BQz9LLZSmmXEGmq6fwkeJPnMz5+eKv5u5ZyuXTSlN0qMWKvqYoQDsAwB8jMbHDTyFkGylLt8wBmAY7FtRICwIIVhYzIkjyBwjHubWphzSbTY7rmnVNrcbzOYpMEpEAC7OCPctp+WKry2RI4pSVlFRi5IXpMTJ8hGLK5jzVZcsalFKjwSNKKwcrMzABkDx8sV3yz2dVxncw1QNqIpgHSAJ0kuYk7NYRt52pYbMGucdIjx2XOEkKzE4DRQd/VUfqQQBPgu9sS6eUpMukKyE7Gbflhc4jx+kqhdWqbqFD3B9kmZIBmReDA8ccW4l2ROqozqLBO0ImBd2YSQOkA39QZhmFdVcGpjGhzoalTnTKVZOgFmFUqmqe8CO8QPBTv6DxEq78mVWMmopJubE/lhz4hknRGqJXAd9kDyxUnctOpfAAm/gBiLn61XLsFrpUDAAkrmGYEESCDeLG/v9Mehw9PqmhqJ1EtuUnNydU/Gn/V+2JOXzb5VkKGGSACI6DzHjh24SozFOrVNR6SUgBrqMjd8+yole8ZjqN1wmcyUQKzMs6XOpJ8DeJ8sWDM3UstcJj5e5krV66/Wa7iiWmodCH0nu7yQJvE4zm6lTo13WlUdRJKudiZKlXHhIswBmBIvIScjnHpklWIncbzBBuPUDEniHGalar2taozubyTJ/YDyw4BuXS6bnJvKYF4j3qZIiDYhpVrCSD0N2t0k3tifxPj0K2mUM2mAYIna42Iwu8FRoFQMqKpnvXUkQdutgZPQfAkshwgZ6rUqmVRnJCIQIFyBJ2tG3oDthbgAJKKm+SQh2W4oylghH2kKSRJjUGt52ifCfLBXPZ+pRq1OzkhkUaiDtANvMTE7ESfDHTiXK9GjqZQFH3ZL7+Elrn4fngWnG9VI02JVoIF2IIBkCLzFx6MfXHNDXoKstAW9Wm7lWMnroNpG8D1G3n7sdM7x9mgGbC0wZjaZsbCJ3tHpAp8WmmVNQg3gCbx8vjH7i6j9QfW/X9cOgAQlUnkFMeQ4onswyMTe5g+6QVbzBvEbWwRzVWlVSKjoG6z4EAC59N8J9PMyY3Pl5eWPcrnGLkdAet/KL26ReeuKz6eZWwc3CVOzHLeoyg7ouTB/QYkUOWdIDEoomJJm8TB0g6bTvGx8MFv4lpI1FitmCK5UCRYFpm3W1zOJNXiuXrjS1LsjEa1IMjwhVUNBuJE+B6YAtMQmjC01av0b8pLk8sWlTVzEOzrcaY7ig9QASfVjhoNUqTN4Fh1MD+v2xUvIvN9TKMuWrEtRc91hfQTsVk3ptIMdDPmBaRqgjUIIZe6fLqJ9wP/bAzAtaFRqUiw3XLi/A6Ofy5pZmkGU3gm6sNmVhcN5j02JGEDkv6OKmV4jVOorRpyoJAmsrXUHpAgMSNmURF4sfJ1UBCBpO9+vifniWxxLjmbrokiy2VQBA6YwnHKm248MeVasfLEfEAMnRdluti2PBWGOZqeONS/gR78INYzIKLKu0g/7417SLdMa0zONjQnricznCWhdYar3XjzHnYnxxmI/d5fRdZVWeJpSFJ2VRUqodRuS6Ele+fxGJsdtxgZkuL0xWqCnRpsbNqZNRFoF2N4CwJnGYzGU6k1pMch9knMSETzWbfM0HWtQRgYMAKNrsxIO5J6+EiMCuSMjXqGsFTXTLaNTMARaQF66hIMkRPkTjzGYXNj4KYkhFuMcwVaGmkS1Ws7FYBCrAFw3iwsZnpAnCFzDm6lCsFYidIZQJiGmD53ne56jGYzFjDsa4ieSBxJEohy1xzs2eaS6XTv6Y7kyNSA2nym8bjC9m+Jlc01MEgLIHTe52J8vgPDGYzF7DNBquPYnUToiHB+JNTqdotzeQb6h1DbyPUYJ8Z4lTr0tSqNVMjUAIDI2qoGAJMdwMNOq1oOMxmNItFitR44VDqcMNKjTftAVZ20CCYvAa/dkppMwYkiMb8fCVaRSWdk2cmANphdO1o8euMxmJaMzrqqxoylIdVGViCLixuP3x7RFizRpHmfkAP1GPcZg1XcSLLvnK7ayhMBISBtvMemr53vhw5O4qaDLUEbdRPj898ZjMC64urFEIpxXmntaboaahWiDplvmbfPywlNw81CxTcDVBPTxn16YzGY5rQHQFNf5VGNNCA0CTE7g+Wk36RII8d7Y5UckH1BCdUaoYCNI3MyTb+vPMZhjtEtlMEhQ69Mod7zGJ/CYNuu4/XHmMwCa2z4TFRzLKsQhER3qaN1O5In541bP6YLUqTKbxpK2/yMIxmMwWUQrwKmpn1CAmkUpFrgPqWZmVBGtYnaT5Ri4eTOK66PZVNxdfO7fC6k+/GYzFJ9iq1e4CLV8uH0VU9oQZAiVsSL+m+OmYzmqiW1Fbi46XGPMZig48cc1UItKk5DNahf2oviUVkk/DGYzB0wDwoDZRKdRhZgJn1keON1pBvd/VsZjMJo8ViicpAtjbVjMZi61xBhAQvQcZjMZh4KGF/9k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AutoShape 13" descr="data:image/jpg;base64,/9j/4AAQSkZJRgABAQAAAQABAAD/2wCEAAkGBhMSERUUExMWFRUVGBwZGBgYGB8cIBsbHRweHB4cGxscHCYfIBojGhwcHy8gIycpLSwtHB4xNTAqNSYrLCoBCQoKDgwOGg8PGi8kHyQuKiwsKiopLCovLy8sLSwtLCwsNCwvLC8sLCwsLCwsLCwsKSwsLCwsKSwsLCwsLCwsLP/AABEIALcBEwMBIgACEQEDEQH/xAAcAAACAgMBAQAAAAAAAAAAAAAFBgQHAAIDAQj/xABIEAACAQIEAwUECAMGBAQHAAABAhEDIQAEEjEFBkETIlFhcTKBkaEHFCNCUrHB0RXS8DNTYoKS4UNyovEXJIOTFkRjc8LT4v/EABoBAAIDAQEAAAAAAAAAAAAAAAIDAQQFAAb/xAA0EQABAwIEAggFBQADAAAAAAABAAIRAyEEEjFBIlEFE2FxgZGh8BQyscHRFSNS4fFCU2L/2gAMAwEAAhEDEQA/AFPMco53OhWFGLSqCoi6VMlVVHqGppv3ZjceRwnZmlVo1OzIKurAQwggg7EEAz5EYIDj5L20oStRGcAqzhyzanIkl7gSBsADN5gvmHaqtRk207gmYESdRMm3p5DbCxI1TTe4RNeXsxXQMEq1QqwTTQsqAT3bAwZkkW3m+BLUlRSDeWEGOgBkgnxkW8hthsTnzMBCFzHZBQFo0ULoqrB7y6GCyo3DFmYteb4Xs7WqZyq7sJdu80ACWN5gQL3MADfEAndS4A6JlydDhBVRUq5p3gToVEQbTEksTe5PgTEC/vERTyNZuyqVaSklaiUavaQQhI0uyqHTUZIYAggwZg4T6PDqs2Gx3n9cTsnTqB31KrSCGEdBeBOw2/LywJHIo4cBxNXXLcXSrXD5hWqDSSe+wZqkGDq3JLRe533O8LMKiZkwvdVvZDK4tsCxUq02k6b3t0x5W4ZeUYTPs3Hw6e7B7kTkl+IV2QdxUE1HaTpnYQCveMGAT0JO14e9tNuYmyC5PajPI3Ji5sdomYC1wSxXslKKDYT0JNxp0xHTF25Lhy01CimFEDvDytc7n1OFjlPkH+HM5SsaoqBQQy6YKyQQQT1J8MNdPOdGlZ/qxx5HH4ttarlnhGn9z7CuNBDbILX5XTtnroNLvZ7WY+J6hvPr88S+H0YJWy/9vngjmNISFPrgTlgKryHIFNmRhESwiRJ6DxHxscZtTNnAJnTefCU9ri5hB0XXi5nSqAsSLf7+GA5yDimC4KFSdx5+O0bYanqBSBtY3H5Y5Z1tNFmI1HS3di5t+f74tuwwMuJ7exDTxBYA0BLuUpz3nqsBMaR4eR/r9uPF2aovcUnQTDR0PQkf7xgbwkmoR23csJWT7XUH08P6LOtYLpVVFR99IOmF8d9vLFPK6coi3vxV6p+1UB1PkEByPE0aihUez1Hznzn4RiBxjLnNpokoCe4/TX0B6wRMwPSdsNB4eqqHRSrzcAgCSenlPxwPzuTNRbPBpyT1mDsO9t5gRtHXFhjuPNyVhlVjjw2vrrCrWhwapmM4lL6vrND21FgwB3dh0ki/UHDDxDhLo47eqwhVAQMQBCgTC3JMCb4FZnLZ76y9XJLVK1V0VSpUAiR7JMfdCm2r1vA7vzK2WoimcmSSsVHq3YkE6mJAtYiALCMb5mo1oDhposfpGk81HHZd8lzfQyjOXV2BUhSLQ3rI32n88D89zxmc3TKU1drRpphmO3ULJ+WE/jXG0rH2QoO8fM7YtnNfSNkstSGXyKjQqjS6qQLi/dtJ8WPWd98E6gabBwye1ZBbIuov0Wcg0XoVK2dpntGdhoqFl0osXKyLkkmT0iOuIfMmYzlPMvkMo4SgmhlUTYHYagC24MLPQeeJvJvBWzyNmMxmnppVY6aakKCFMFiSCLlY09dIJJsAIzvFU4XnXC1Wqlu+GeCwlYuQAJWLW67TgAXOqEm5vzjb6IyYbZFszwTOU1/8wAyPcnsxMFYiSSYgmVt0tg9Q4WKaI9GgjpMkxOgCNkEAjcdYjbCpzP8ASutanFCmVGmG1EXM9AOo2B3PXHbh30sGhRRXUSiqHBB1GIEqDG5HXxvthdTD1CbKQZkT4pvzlNECsFQo33jIgnoeg8vQY4MZHdpo3oZ/PHTlyr9by4cqnZ1B3lJte5ToZExbY38MJ3FMhWyWYK06zlGuocO8LJsWCmSD5+Fr4p06L/lOq4PkSilWvWeoaaUACZ71iAL+/wB0T+eGbg+UdWRO0qGmog6yOgsJAnvHz9MJb8wlu6wuD3agFQQR171IGetiMOfKfHRnS1I/8NVYkSNUki4gAMCBJBI7wjDxQeNBdWaVRsFOVRgiegxuuZWMRqGQ/ExYDYH98b18ooFpWOg2t0jwxrudXDS8AARoUqGTErnmMi73VtB/ryx0y+Y0AI1yBcz18fecSKVeff8A1tiNVyGqqrsoIWSPIxbCeqyQ/DkyTBOqIOkZX6KVqbwxmNfrY8RjMWesp/8AYfMfhLg8l8j8CzNH6wGzKhlA2A66hEwNt5sTExeCGzivGuFtSYDLvqOsdpTqOdpCkitMaoB3kAkSTIx241yYKkJQq5IVB3RSoO4LRMiaph2BG67nzAlGyvBMxVrNSRGLgwVCmZBuNIEki9gOmLdnXTMxaMsIxyTxjK5V2q1qHbsJ0KTCiBINgTqnugRHeBMRiVzXxvLZj7WnqSoDBXUzoykSCruNasDIKtIk90wMBa3DqmVDrUpmW3DqVKm8ETcb7EQfdgKXOCygmUsuLRCaUzAahAWLbk+1ubecRbywU5C5cfPVymoqpHeO9t9vhhSpZmoKZVVZlLWMTBCm1h4EE+QGGXlnmypkadSnoK1G8RBAjwO2FuaQCAnur9YQXbJz479GGVURSziCrMaGi/TcHfE7kpMxkapyeZQAvFSkwgioBbTrHgb+O464rrh/MFGWbMK9TunSqkCWJ+8TsoE7XOD/AAbjVdygYuqI5ajqkkAwIBa5WQPfijjqObDkOP8AqfhyHPhXUcw330Cj0kfEfvjNCspm3vsf98LvK1HNOA7uwBuUYSb+IMafS+CXF8myXQkNBOnp/t/VseRcHCSRI05+v4T3Umh+QOE9nv8AKVOb+cGyk01E1CAVkW0n73nsRHiPDAXkLmsmtUD1ZsXCsACXJGq+09Y6zOAlStmeLZsKlBlbswylpCinJhyxHskkwQL9JwXr8s5jKCXVTTG5QzHmQQDHnGNL4VlGj1bxDz279i2KFOhUaGZhJ9VY+Q40axOkEx1iw8pNpxoBW7xdfcCD8PHHbl7L9nSVCZ0jcdSbn5k4ItpGrrbFNuH65mYvtfU++Sw6j2seQwWSE2dD5tlBk6VYDwnUCT8N+mGYUJVWqkCIKnbzBBI3n0wsZcqmczRXTqLoZPRdIIHprZjGDGczPaKNdTUIIBpgtBtBIgHT1sLAHC2MEy2dGx5K/WaTltAgfRbcRzlQsaCDSojUzR16z1t4efhgdTzBpuEewPenoegjyAn54nZXNmmQj6CI06t5BO5LCSYHgN/djOMcPUoxDjumBqAtCgad5iPn7hiCBeU6k4MIYRY7/dS83mKK5csRJ2N7jw9BbfCK2aNaqKhofWaSkhqakDWV1AG4gQSCehvODX1RnyhZg6hh3ZgavEgN3gI8sLg5sPDRpy5So1ZBJZbjTG2gACAeo6Xvc38GJMDX/dVFdnV0XxxazJ7o99iF5/I5viVVqdPJ6IiSQqoo6d4CJjosk3tgPl/oyzT5tcqSilpJaWKqo3b2RO4EdSQLbixeHfSjlaWTpzpNRhNTeQ5HeLW/FaCbgCLYVs9zsjUmzYrMtfUUSjEfZmDrLRvIFptHhjWpPxAMMbA+/ivMZQNUX5t5YzHCsioWsK9JD3pXSyhjIIGpgRqPiDtvE4S+UcrSzmcH112RdOqSdJMee+C+c4nntNOvm0f6u709Zq3MAzdVAIUGTFug3vjnzpmlzzumTpq4od7tKYYArF2bUSVvbeLT1Jw+mwgOHMniB0+30UGJlFuFcIyNDiqOHerlxSLAkFgtQfdLR7QB1RuDiV9LHNOUr5YdheoTEgdBeDbYGD7/AFwNPP8AQp5I5b6uhJtJPsp+ErEk9JkeO+6vynXyWur9dLgaG0GC3e6LAvPnMeOBbQcT1jpMQpzWhG+T+dq1N0VqJrLpKrTVSST0IAmbyPfg7wfmftNQrBC6sy6WQOFg7Xk2Ijptv1wCyfNgylCmBRYOaZVWKwJJvLHcgQ1heYsJwRyXIzZsiupfLM4BVih0OYBmxBDEQTvPhOF1mtBJIyjY6oYtATbWfNaQVNOnIsOzWnPWZKk7dRidyhnq9KpUObrUhqMwDqJsB7rAAz4DFc8Z4zxLINTy+aE0gxam86g5iJFQ3MD7pgjqOuNcvznJBO/n++K76dYQ5kEc0JqFhV9pxYbrDLuDP6R+uCFBtShvETimv/FUQqqvZaYFoM+JM/lh+4Jxd69N6lDvoDAJOkEwCYBUHqOg/XFiniKtI/uAuGwGycz9ywsmFqqK521Rfxif3/THlXiFwAJvfA3h/LC6+3rMXrkRKsVVVP3FUG6/80yb4V+eeE53tadOjVepSryvZgKsECTrcAEpHiYteZGDe7EtEtAAPLZPYym50Su+b4XnK1R6lHNCnSdiUUibTvtsdx5EYzDJkOEVVpoGKBgADBJE+R0jGYzfha5vk9ArJrgGAQvlavxB1Q0hVLIrMYG2r2dQM3kAX9MFuW+damVoVVQd+o16oJDCb2IIJuAeoMXBgQSzH0bZanpL8Qo2dUqaAW0gkyQ0QSI92OGY5UyVRFOVzFVCzlFevS0UnYAHSKodtLEMphwBcTpGPTy1whUYLTIsifOH0jpm6C0uz1sKcNUqKJ1CIamfa3DSGgENtIGK5epFwf39+CfDeGo1VRXqDQtQq66wGsJF27oUkEahMXt7ILhxPMcIqNppUTRTvJTq6y2plC96pRaWWmZ9qZ3sSCMQ0Blmhc6XGSgXL/B6VSkWqZpMvfRphmLkeIWQANQ7zGBvEA4gcxcP+rVitOqKtMjuuLgxEwdrE7bjqBOIS5s0qgjZSdus2PhKkWiep2nG9VqmaeEXqzRsqiZO5OlB5mwjBReUJIiF7kirESCALtAJsN7DFu/R3yxUzJTNVy2kx2eokllHskzso+6Ou+29Y8vZQ06mqqraVglbrrRhO9pUjpsetsXzwDnyk4gKUpqNOpiAJ6AA7CBvsLDrjH6TeYDWgxuRe3LxVjDvgGNUx1AtFYQ4g1OIhQz1DeOvQDz6YkUyKg1SNPTz9MV99I/MyKfqtNvtGHf8h+H1O58B648zTFStUDGCBy2A5/6tChSD3ZXa7lHMlWKUQtKiWpmGAomCpYk3k6bkzsN8HOHZTUCKnfgzBFx5MNpjpireXOdPqwOXqPZj3WBkWix8rWO1+mLJ4Fx1eyloOpiZHXp+mH1mGm8dbpzjVWsTh3NBLOeyn1cw6nugMPyHlHvt5Y6V2HZmp0gk+gFz+uORKVCNLkEEkBtpPpHXHPj1TssuzBiSBeYMgmJ90zgS+WQL+O6zhTlwbEGUt5XlSKlWvVrQtVtXZwLQIFz1jpt646ZfgdWm7PQqBgBAJIBPiI2nzm8+uCGXzzVKaFqYqKSAFB2F5Y7W2sbG+J3DqVNTLKlNuqAyBubdIjqIwIktBJ9j33q8+tVbIdfaIBH57EB4M6VGL5jdTADR3T5gmJ9f98GqimoqgUlZCbNFhB3J6D1wEfiSJmajBR43veOk47V+P5azVBDGQFBi2+w66ryPH3YW1oNiE6rSeSHhtreFve6IDLrUq6wJC6YXcDxnzmcLfNPDaDVnZ1pqzIrOWIGoCYFxcmCbfpj1c41NWZHgOxCsQdJ8i0dJX44VuYPrb6alJF1qpIdbM6NIICNueoJgxMG8Y0cHRcHgusPJZuKrUxLWOnbuS9wLKcNFcjNyE7SCVkhRHkCYnwvfyjBfk/kLKcQq1tNZlQauxVYBhTGpgwNtu6DPiccOF8u5GlnUGdmlS7IErUJbviAS0KIViZAIgD5LuazY+tOuVOmmXbs7Ed09bmRIAsfAY9Fd12k9+yypTlQ+s8TzY4fVrr2NJYDogBdVMg9775EyTYQbGb8uN8PPDkbLZPMa6WYqqlUMBqUiQNRCjugTMD0Jm0PMVMnRybGkKy51YK1wxAP4gYNhEwBcWviDW5FzhyYzWpNAIOgNcE7HwBuDBvfzwDYMXgfVci/Gfo3y9DKJmfrLFmUtpIWHi7BQBbrH674j1TlK+XofVKSNmxVVKdOdT1OrM2yhNomDPjviZm/o0r/VS/1ym1TT/Z6G2g6l1z8yI9MCeU/o+q1qD5j6zTy7JGlXsTNwZBkT49MQx7XCS6Y71BHYjfFcxW4vmaeQqUvqtWleqXb74G8dBGwBMza0YEcR5mzHDq1TKu/bMjLpqrUbSApE9zZjC6YNlvE2OCfL/wBF2YzSPma2ap0WaYVl1zBI7x1KBJnbV44F5PkFqpdKzqj02KFjUVVBVtNibEE7AQTItjmvonhmRpCkg6qxKvNWQzvD9GY0lWWSbQrAEhpmxEevS8xitOHZ/h6r38oagiTFQqwtuCCb+s+EXx2zbZfKocs+Wps2g6qkByZ7wamw8gBqm3e3wGyeUyzUIY1BU1CWtpCiZjqSTHoJOBo0G0gYJhQTzRHL8ukUUqVK6JrZkGoiCUJDEMs6lECWFgWXffF68nUyMilOmvZ6QVAZSDI3JEyZae916TvioaPL6dgtWmKTooXtKa1TqA1z31bVuy2B3tthi4XzhURtKdo9E2ns9LDzDaibmCD1kzEjCKzs2k/RMY9rdU/Dmk064o1GpqRuGaGadtAmT12B+WJ6cUqdtpak6oEkVCIBaR3R1Fo3ibxthL4TzPSOdJemRUSmFQsLgE94An71hPWPXDpX47Sem2uAuk6p2iL/ACxVa4hpDnERoNlbIDiMoldG4y07YzAXl7l6i2Vos1bMOWQNqNeoJ1d4WD9AY92MwWav/P1/td+0LQq8r8u5ZqYprmyqggw2W8AwvFQE2cj9sC1+jnKzbO23ANF4n07QH54WhzgV9gv/AJ6jN+SLjYc/Vh91fi3741RSrDQ/Rd1tE6hHh9F2W1av4iRee7lj8vtcT0+jfJEz29Zj/gy8T8ahA+GFP/xCr/hX4v8AvjR+fKx3A+LH8yRg8lY6lDnoDRPP/h9w4NLUs3UP+OolMfAKtvfgtleW8oi6KOSpBmIIWpVaoDEwTqfSCAWPkNe2K1p8+EEE0gdJJADAbiDP2ZkeR989CHAubkrVitcrSU95Szd0wZCVCVIKxP3e8YmMV6lGtEzbvSX1h/wbCsfM8JNSBUCS2oB7OWNupOkEQ1zPTujbAurUVXdDRLL2RkRpUXEVFeFhQ0qJAkNAgWYRzDzAlBS61UOuY7GysVOpBUXfVp0iAFXzthcq8/r2ahabM5BNXWRBc6QGBAkgDXY3nTJYCMV6eGeRIuq5JKf8nx5kp/2opqonRTQMV27sDYi5IsAoWDcTp/E5C6Wo5mgxH2dYa2UsAQD3TBO1p71rmcVvU51UrH1ZADOzuNySbgg3nYz8LY7UefjSaaNIoRMEVJnpJ7k+cAi+DGAiS0X8E2nWewgynd8tw52M5OmrbHsswUbf8DMIv004J5H6vSpinTp5hFBJE6X33uItOKwq88u9PQUkCd2ZiZJNyReJt4QPDEenzcRsiD1BP5RiXYF1QQ+471o0scBrb1VsHPkGVZ/en++JGY4gK1Fqb1aqaxBK0gYHlLYqZOeKg6J8H/mx2HPtXxX4P/NhX6SyZDR5p56QadT6K1Mi9KmoAqZho69mB+pxs1ekDOnMn10L+a/riqjzox3Yf6ah/XEnL80UPv3PiA4/Ok2C/SgdguPSLdZPkn585llcsKMu5AhsxJJsBCI3gBsMDOJ8GLOjUuzSSO8rkkm5DDvFnAEHpvYm5wP5Z5qyiZhWBliCBqGqLGY106ai07uPftgrzDxGkSznu01gVAJI9oqO6ELaYVR3VgWNw2AqYZ1JwaFRxGMfVGUEx2ytadHPU50qKoqNNRk7+l9O7Ar3ZTUNIUb7Tp1dF4qtKqNeXpsJ7+t0LKY3M67wQ5DQZAFgSTDpfSDlVRKcgJpgxReQACFDalI07Who1dQoGB2e5qydUtqqMyGIQirCjyBotBixOo9YjDGYaq83b9lQKM1KlLNJpWmzTGsAXMyQt5LRCwIEaxG942Q5e4eymr9WkKRFRK7KBMaR3nALGZiNj5EBaXjuXptNGpA6qy1HnfY9mpFjHXpvEY9qc2ZXQwanqYyVZdaQTF50XYGYJBgWvuHDCVWWBt3j8qaby0zqmHPci5SubPmkHgOzcf8ASJ+eO+b5SZqfY/XKopEgsppG5AiY7QCY64SjzXSvCEk9WYm/ifshONV55qr7JA9z/wA2GfD1hF9O5aIrYc6tT8eX2K6Dm4AXSHFCWj31YwMofR5TQiM4xAEd7L38v+NFuk4WB9I+YH4fg/8ANjVvpIzP+H4N/NgBh6zbCFxfheRT1Q5b7JNCZqrUWZIeiD8tfj44DVuVKaVC/bVxqbUzOUDFj4GFgn39MKzc9VmPfEjqAzD5kkfLBrI8RovkszmVYpVo6F7EqhVldwO9M61nfuCLXxBoVGX58kDqtEDhbKJcep9tVap2T1KpgGoxLeyoAsg0CwAsPzwL4TyrXzP9npiJiwMf4dTAXIgkbafcYWV59CFG+ryykH+1IEgz7Oi2wFjsLRhmyfP1bOpXLBaKW1EVIa9rSveWSBpMwTNsc5tam2fuqdR+fUAdy1zfAqtFlprTVNEMp0qe8dSuASC3UA9IUGCAIN5ThHaKvc1PSAFRQCWBMkaYOgpMMYk98MCCbBOHcx0agqUy2rsWPeZQ2pTuVMg+0AsjfUAI6keV+Zs0M09Isq06NPtHtYJqCklTLCAS5uLKN5Wab21HWOyUF7Wqr2kdqvZEAjUpcA372kR4m4ImGuAbdq9NVTs8yr1EJgtTzLBTBiCDEeOlukb4ROZebg9ZqbL2gpOQHWoAHi2r2GBm53IuYMG4utzIjKF7AwCD/ajoIA/stgNvU4s08G6AU+lVNM81cfDuKU6NNadM5oIohR2lNoHhJQmPfjMUr/GKXSgR/wCqf5MZgjgiVb+Lb/H1UdiD91Pgf5scjlgcOPJ/LK1g1R9LLIABuAsmXY+oA0i5nwkYN5vlGg7BU7JWqRpVeovOn2rgiDvvbYxafi2NflgqjlMKsxlB442XLAYfOEctUoC1CKbuYhwrQV30WInaSxgahabYmvy1T1OtPs6rgj2Oy7u9jTC6SDE2AI0n0wLsa0HQqIVdqkeHwx69EGxj3DDrm+XKRIgqqkAMYCxMSZvEG8iLdL4k8D4NQpuBU7OqWPZw2mwA1l+8sAsQVk7AR1x3xrMsgKQJVfDIL446HIKep/r3YfuOZXLlGVTBVZJCKCak2BKiAAGMxAMDfC9muEh9ZVCtkjvDuiQrHbcuQI/xeWDZi2u2UEIKuSAMydvLp7sSuK8HVKzoGJg726gEzHWTGHPl3lel2XeMzBhhcysg7dFO20nYkjEviXLlMs2uWDK0GQGBUSNwfu/d+G2AONYHRlRBirb+EL4nHo4Qviflhv5a4BTfNU1awWmXuZ1DVpWR/hM+tp2ku1Pl2kKjOiq5Sm2lSikFt9gt9uvicJrdJspOyZZ8VcpYIvpmpMeCpr+Dp+I/LHo4QnicfQPCEy7J2lTL01UjZqSiD1AlfGY2PlgXnK1BaIKZRHAbvBVTU4JuFgTvb1NvAoHS7S7Jkv3/ANKG4Rzm5gbd39qlBwpP6/747Lw5fAfP+bFyZHO0FVe0ytJWiYNNDAJsCdO4Fj5g+uN8tk8iKr5js0BK6QnZqyhz9/SRAgWtvM73x36xTzZSz1TfgakT9lTtPJgEEASCCDBNxtu0fHE/OZl6rlqkMSSTIbrBMw4mSAZM4sDM8XoNV7E5agG9kkU1UGSCGWVlQQNjJvAJwSPCKGhqT06LNqAXTTAIkEETpBjbe84N3STG8TqfddQzBF4+bQwbKqa6BwAaVK3grf8A7MR/4ev4F+Dfz4d8nwtFYKUV4MHuiTfBXOclrUUinSKBhvaR5ghR6449MURqFaf0UWavHkqvfhaH7o+B/mxz/hKeH5/vhg5h5Nr5QAtU1qTBYFhB8xJsfXy8JAZZitQS0gyCGkiehv5x7pxoUsQys3PTuFnVKJp6kLw8LX+hjT+Fr/QGLnp0MjVy5qLl6OoafZopHeIF7WF484sZnGuZ4Zk0UD6vTMx/wgTJOyhQZxTxXSLMO4Ncwyb6o6WGNRuabdypc8KXxPwGMHCV8T8MXtT4LlVYFsnSCMdJDUltNgQWWxBIm+xPljOcuH5fJZdHp5HLlA+iozUkJVfZVrrN3Kyb+EjVqw7D4xldpc1uiXUoFhF9VRi8PA/7DGDhigz+gx9CcN5By9SkhqpQFSQ9QU6VPSBEhFhbLsSSSTe98duMcr8Lamy6cvRYAd5AmoXBEgXIJgX3mJvi1mESRHikZbwCvnv6v5L/AKRjU0hcWg7iBBjaRj6WyvKuSNMMcplp03PYpB8x3RY74Qq3ImbfNvTpmjTQuWVzl6AUUoWIVaUs2piskgHQTiC4WtquhVNRp6G1JYwRI8CIPxFsbUazotRUdlFUAVIPtAGQCd4nH0LwzkWjRNNavZZgsWLF8tREwOmlO6AY3J9+DD8o5Jt8pl//AGU/lxwh0296qCAF8twB0X4Y0I8l+GPpyrylkyuk5SjY200ad/C+mw8cLeY5ayVJwjLlg9IKTKU9TKSZDUwCSTFiBPeAkxcOsGsKYOioMoPAfP8AfGYvjN8pVWdimXydNZ7qlKIMdCQaRIJF48+m2MwPXf8Agqch9wkzh1Knkqi0UmS0FVa7SVkhmViEQEubEkqBLANBLi/HqYohVZ6gcBglQirqMC6tVAe24YkixsDbDs70nLIlCnUM6a6aBqCkQZP3hPnJiRhO47wugpFSmqUmUq2kINLICFaQxhCq2lQAdYkTJGRmDiCUThAU7I5dqdSp9pmjUqUxFGiy/YIYUM71SKKVGNjax7QgkjEXOOaaTpV6ppVHWtmh3nWmVZ6LsFK1kKHUlSk4MCRYXWTx7uszKahbMl3fUVPswrOi3KhgKgaCshgd765jmclTC6lBRRenoqEMjnU2hXKnQgMKNIBJMGMPl2kILI3R4eut6SU+8mmQ9T7MB1VgyuoPaA6o73XZsc6WWdq9ML2FX7UKQ0CDHsltTSADZSJts3skPwTmOnQaqpdHpayFWJUhLAhSbqYEC5sOunHDJZ5XztElOzVRUC6JUsoR3J7tgDJAAJ6wbTgRTdPYolWxVy+RoualRl1AaQCe6hW5KCDDSd7mRAi4KvzPwDJ18t9YpIz7szCq6sACRrYOrB4EtBCmOvgVfmHK0lo0VAfLVKU272kaoAO+51X8sAuLZKmBVr5N2K0yCwQka0IWbAgMQehsY9+IbwmyImUrUOYny47HvdpqpggTsFUfZ1PZgqNMMB3SDuCMcOIc2lg6yoghRTYspABEl9A0T09obezMQSqcESsFiuCiE6FSkdQUgHvF2AVfdM9Ccb0eSlBDdsCk91O4DabFg8TG+kHrEYtDqNXG666XuF8wFc4rqxqajDaVPeLC+lQLKG2A8Jvi0cu9cupUqmpbAm5I22t1wC4fladBlVCA7G8lSxse6TJhetoNh0wSydU02aoxTVBAKbkSSJ84O/kfHGN0g5j3jLa3mt/o0VOriJBJ8Lf56qfRzjuDSdkpgC/eWYFu6sz4m4GIK8N7pem7NEsDaCNoEXB85N8dgKWYpqs9nEEsACzOCT1BtMD0XzjHXI8TUFaZCqswzbkqLzebnyxQLWtH1V+arXOAFu7/AH3sFHo8FzVVVPZhFbrUZVgfi0gloMeE4m0OF5nJq7q6urRJpzIjyIn3i+InGuKimy6alSorH7qaiCdgW1ACxJk+G3gQr5mqlMmRp6KT3o2v0n34lxIbMa9qQ6s95yWi1oP3UIcaogaguuobs73uLiLyL9d7DEIVKmrWFcjo8GAekttgvwCjS7FqvZKWJJJIB9AJ29w8cSOXuLPVJhDAABLMSIv6TsCCAJnbEgSNVz67KLi1rfMoblOGtTDOdJ7QC5BtB1HSY6228PPHPNZqvTCuXSNYQANqa9i1rQp3gnrMRGCFUj6w9Mf2bXAUwDI94gGYEeWJ1fhVIAMWYtNySt5tB7shY2A2+eAGU/NeBZDUrGRm3vp6dnahHEct9bodjq/tBpLkSF897xAPr4b47ZX6MOHBAGDuw3c1GBJ9FIA9I+ODvY03WAxAtEQNtpt+uAubzxpuVJuNvMeOJp4irhxDDY8jF/BVHMGIMARCkZPkv6ujplq7aKmmUqX9iYAYDz8OmIedoCpqWs0MLETEW3Ebz+uN/wD4hIG5n5Yi5ukmYYdlp7SQWdlDAj7wYss+YKkR4xsb6xrODnHx+ibTpOpDK4W7vPwUHN8Xo5E0wgLKpDGNwFMtF5MTPjth7ytSlmcsS2moK6wLBpU2HiI1DUDttvhNocu0UfU1SnWYXBKatN7aQ8gkeJ2wc4fzRQpqiHTTZbR1MbFQbdTI852vjU6Pq0wck3M3S8bTztBpiYhecM4FWYujlqdByq6UaS8d3USBKqyq032YSSwjBjg9OnScqtBU0DTrPtEAgGTAnYHbp6YKcOrIUXQQwA62O3UG43+ePVRSxMAEiZmfeBtjeY1sCFhuJBuvc1mzSWJLE+g0g21HyB+PTGdgTXSsKkKEKMkSG1FWVgZsRHgZBOAPEs+Smlj7Dg1GsQyypUgL0IMRAgiD44I8AzmssoP2dNV0k7tIkExsIiLmZnyxAkFRMo43jG2ONTOoi6mOgeLWn0G5P54i8Z4ymVpl322VRux8ukeZ26494dRLRVqga2ghZJCDoBMX8bbz5YIuvA1UgWkrKfG6erS0pMRrhSZMCFY6o8yBPScDs3wgfXkzQBFQUzTskg3a5YCZCnxAuN4wP5zOXziZnKHLrmK1GktUISFJBJvTaQ0jygGQs3xtyJxxa1Erqq9rRVVZKpJYLfSbhbkWuBMTeRhbp0J8lMbhMY4k39xV/wCn+bGYjZ2tV1nSCVtEegxmCzH+R9PwpgclVOWrEqpSqTWUL2qMIkASNJk6oBi8Gw9MSuIcSFdXSoAG0tDzFoW1zpJLfG1wAcJVPOw+uHXuh5g+ztIJER5m3jjpU4sHqAp3wAdSuZMMIkMkSQ3pG99sZZoO1Sw5WDy9ncnRinSSmhJnvA6iRMnVfvSF753PTfETjHB0rUYNFULao7o+yqSxDoRY0XIY6QYVmke0YWKOd1roq6zTGnQQ16Z2kLtHQi0z06Hchn61GiyhlYowKdZUm4g/1byxXhzTM3RdZKh/R3ypSTW1YLraQEKTBVmDKskzeN73GwIln4hy+KlPVl5Ig96zAW0mAsmRcbE2O++OfDuNhnJpOq6gKhUop2BUmXrIB4CbztPejehxBGzAdHyuszpIBaoTHeJCwk2uQTEbwMc+o8uzFFFkp5XhNTJrTq10D0hKO1O/dgnUbAq0CNLAHVEXMGEvOarRBMa4ZUdRvqB9q0hgQCFIsSTth9rtmgtYdtSzAdT9m97HdY2ZYtE/HCJxblyoxFemKVGRDq1ofrAANtrEifOTh1N7XnjUQW6LflWsKhd6lSmBUZmCuwWQ0EDeyj4DacFq/GwhuDRE27MQx9ZYCPT44UsrUcVTQSk7gFY0AvushRpHhtaQAfPBjilPiAUApmEVyYBWQCvo8LF/ajB1KcuUArvXrpm6qq8qtNZJI0m4Eb3AtMk9MMeQ4JQaiAGeYszMT/Qwmco02+3Bha4IgVkVjFrOpB+8PUWvh0yGeSnTCkgtpuR1Pl5eAxl4uz8k6fiZXo8CHimCwG95B7TZC8jw7TmNDt9kbnxkQAB0vIEnbfBvNVaDU3SmlIOt4tq07ariYN7z0wNy/GVYsunWGMEWva146G+IeT5VdMwzduCLELLEkkk7xcDbbFRokEuMFX6+fO3NP28VK4dxZ/7FVLQNlHnuelz1ONeJ/WKa9+m4F4tPu7s3xlTNe2qqZdhOm5LdBbfrAHifHGvCuMlqho1Q6ge0jQD4CYJgg7g3GIynWLBG8hjwYEnbc9y5cG4yURbTa6nx6z75GCb8TrZjuohJH4F6eFhEet8B83wkiuEptAdjdthaZIG1gdsH6uWqUaKiizVAN4AWSTv3mj4m0b2xDgJ4d0OINJsPtJvdCaRqioGNOoAGCyUbfw288E8xxSV9ozPy/ecd+B9tmTp7TQFMNqI6HTFpBud5IwPrZCka1TU8qnQGCf8AebTiDTNnEW0SesZVdfYTa67U+LbRbEPMdpmqn2UHQO8SQAJuJJ6+W98arTy8FWBIi1RWJMXgwTvIggjcEWjEjlgLSotTBtJ1eJvE3v8A0MdlDOJM4WtNSmL7T2rs3Lx0H7dQ43AUxPhq9+4GMyWeagGpt3XiDI+A226z1xwyVWsM0UCM1NYYArGoQfvE7CFPSdibX6818T0VKDMoVrwZBBAg9D0J+ZwWQmB42SKb3Vn9W64vyGn2UDgufpQWaupK9ArqNUCNTFWWxMbj3bYG8by4d9QkaGkkN0B2DKbz4g38cEsxnKbUgKdP7V2FwLb/AAI2JnyjHenyA7he2zEU3mRTWG8gS1o8YxYY4BwcLIwWsBbWM2i+/kgvC+MZ2ggqqBWoop1BSQ0b3kwYDWkgmYEwoFhcLyWcjVqqAuCSr6ShncGSGB8GEDbcYgZLlBqObSv2vaKJjUqoVkyW+zAV/eLWtYQ+18ylNS7uEVRdmIAA8ybY9LRfTqnMzbWV5muCNwe72EpcW5Zq1wR3aZnWbtLuNu+F2F+hPpEGVy3w+vRLNWKIzkBgveEKSZUm4BBPhB6YFUucsrWztEGqSandVFdtBB1BSdSqpGoaTBY6yFv1J8yvVy6mujmpSWSyMCxUH2mDCS1MASVa4Ew0d3BHNFtEotg31RriXCKWaUJVWdJBBBgg2mD+E/P1AIqfmvnHiPDar0GdadNmZqZg1C1KQAEapI1AdOhYyIAJa+W83WqIWFRn1PAWDNJoB0uJEU9JGlgYgq15JMnjfK1PPI9LNT3NUQwJW3ddbGDEmD0EdcPphxsRHagLgBKrnlLhGazWYbVVrD2jUfUfs9ZDEKSINSoR7YN1k3AgPmRp06FVqjqWqKGTtnOplQH2JY3XewBkbdMdkyaZdVXLtoRFGimady5szu5IPfsSSZ7o9MLnHOJtSTLjSO0qM6KWYd1qYBH2pgmVY2AJY7CYws08p4t0T62ccNgrCy/MFIKAZBAgiR0t0OMwp5PgmeZFL5PLM0XL5k6veDSMGOknGYZxbFKvySvxPgFKmmtRUUKsP2WlHpydIrEqgNWmbhhUJIBtN5EU+WS9Y0+0AI06Gpix72kqqnSATqBlj3RO+Ba8SCowL1NZtAPd0ybN1JMnbaes4YchxXuv3ERghpFdEFh4TEq2kC5v8TjJBqN3REgpiyPK1JkDtIQlQA0AOh2dXprAkjulj3tQJAkTD5h4GVP2dRdPe7N4LSwEmnU0mFMCxuGPhiY/NFSoAUrKrwGakRCgm4IdiYIESDAHQ2vrnuJKhLVW1ahfRDBjYdSIve43wokyiskfhZrUzA7QNcw1HUpSZJ16lTTtq1HaRIjTgvmadfT9tl6lU9CWpU6YHQ9nIYDzYxJAgGMGMtxChlUhS71FFMsTsWUd1WP92kEwPvGbxiQOcQV0ohqLvU0AqLmakrLCGkmTF+m8zUqZjIaiDRoSlvhPMqZUMAjNUY6bNqVB4L1LkzPlt1wX4vy/mM4EKhUVjY6+9UJFwAp0wrA3L3AEeBiUMkhrrWDBfsgUDtOxM6dZ8AAt56SbYcKfGGpaRWNUsAWZmJSkR006QdUHSAGte4BMYHNlcCxcG7FLPK/DBlF7OstWlVZyWqRp7gBnSzCQT3F1C99wYIZE4/TAqaGFRFGlVp04KUwoLanFwAx3gCw2gnAjivGU7PVRpBXRVIhgZ77AdyACD3tgpEoAI2X34zmMyxYB3sARSS53APdud41QbRji01CXFGOEwtOc8rRqO2YoREkOykg2VY7sggkmLRNut8ecpLlnXTUYs2thpLmDEEdTaOg3vjbivLB7INmCMstopBtTEDaRLQSb7+FpnCu3NIoN2aKEQ+2yAdp/hljNlMHQIHvw11LraWRpuFew9R+Hd1h0NomPHsVn8XCKimkoRYMR0I3mfd8RgMUdYNdmWRYARY7EzPwtvgFnOd6DhStRiSbIRsSepjbzw41KaVqK6HFSrUBKhxakIMvpJuZbSD0kneMZJw72fOIns5LfOLYyn+2cx7+fbdaUtVOn2QqMqOSwabsD0JFwTYW6Wx14ZwIIWegpJcQSTAUj8MmP66Y2p5OiwprUYsiKAyk7ttFhIW02vgbxLjBplkpU2NOmoY6IimhJjczNifdivxP4GlRV6tv7jwAdyR7PlZR+JcQqUMwDmEdFBkMRIabEgrIgKSYthjz+aoVaZWBBXebkkWIMWE+GB+c4gK2XGs921yeh6/r8Nuu1ThWWWj2dNLEGDLEqZF2YGF9dsTrESD2e9Qe9TVDCGmt3W0Uz+IUcvSC0QAYIkTI3nvWInwk9Z8MBuB16dVGDFQ2qQTuReIO8R0mN7Y8zfBxNMCs1VTZh3QfCSRNvFSAdsTXoUcop00kJjvOwB/MG3kMEIDYm/v6oslOmzKzffTT7LhwvgbKzNrSAe6Tpt/zX8h75tc45ZjilT60FCGq+kTpBfqQJPmNjvYY3yNOhUDBQ4Z2JlGI0nr3GkDxiMdeBUxSFRGIZxuxNyZEMD6EHra2JJ3d+ENGmymw5Ljbx7Z0U1uYa+pgaNVWQTdDKg+em4MY41mWonavTVySd/uz1A8+p9MQsjUq1NdQVAVpsA6iQ6qTCvvBBNrC0g7YlZmmtZKgRgJsqkBlJO8g9CRcX3jAPbBvZBTdTc0upDS1pHh4/6vK1Ud0wJJkeVtwI64L1+KkjukgDbyjwwscV4ZWCKcsodl0HQLARGoAk7WIjoI3xKfiOhCjjSZB7xgi1xGxm1/LEOadQfz7KZ1bakQL/AJ/CYaPEWAuZBmL7EeGJdDjK5otl6io69mIUidRAIYQbG17kC4sdwoVc3UC3V4vp7pAveQSIvgdRfXpVdTaGPsi4BOoERtJLA40+jCadQ5uQ19+SzsdhRkkc9l145wGjlK4qlVekwVU7TU2hyGLUnEFm++wXwlSUOlsMw+kjJ5anVp/Wataoq6gK6NM6YFIAKCJIurEkEzJGxPPU0zmRFFf/ACzdxtRE9m4IkgvANtQn2obbEXg/0b8NygNWqFqsL665sD4hPZH+bU3njfYGukt0WDUcYAdqEF5OyNV2UnSgqCQrgxFPUKbe0DpKggEkyEvPdIexSqBRqQAgTpEBZN5ujEHcHvHc774A8P44hzjvMIUUA3I6kQB0hJJ3gg2BwcoVfYJIIaCqMDIiFmRIAJg6YsWubxhzbBVlzHBHZ+1U09T+19mVMbQSXa/SNMWwE4jy52oZKJLVKbfelVIkSNYAENFwbHyw55bMqxOm9/a6E9YPX3Y45+sqU2IUnxC7+uk9esYB5Dro2gCyj5ImpTVqdYqpA7pCHSRYqZEyGke7GYSuMLTasxAgGIEHbSL7DffHmF5zy9SpyDmqsqK6XNPYbqL+/e/mMe8G4molGMS0rNiSd7x6RPjbriJwnmlljUSD4zb5/vhqp80a00uKTqfx0h+ek/nhFTM0QWq02hTf8rloaxN2Cgm0qAtvDwt4m+IPF+IAUuy1BhvqE2noLXPoPScEBUoN/wAOn/lcj4DVbHaimXBn6tQPmxk/EthAc0GSFIwR/kh38eJpkqxEwGAsYHRveT1MjxxzomCpV9MHa6nYjdgOhwXrDLkz2FAGIsY+QbG9HP06d0Sgh8Qmo/HScQcuwR/B31UNUzFaqoWnVqBaa6WCMVaJsDECAzASepGD6cvZowWApg3btqyj5LLX6+uIFXmio1jWqHyUR+Z/TA3N8eVbuQP/ALjz8hH64EtLtAnDDMF3FMxyGUSRUqmoTHcogiIM2Yyd+oAPTbHNuYky6lMtSp5YeQ1VD6m7T5sRhHzXNaxCkt5L3F/KT8DgNWz1SoIJhTsFsD+pwxmFcfm0UmtRp/KJKKcwcyliQrFmO7EyfjsPQe84VJvMT64IU6JG0D1AIj326Y8fJwLX92NCm1rBAWdVqOqGShoGHPlTmzTpp1DcWUkmL9JF1PmJB8uq41C3Sf632F/0xxanHhHriKtNtVuVymjVfRdmarhyOeoCXJfU0SrsGUiTdGA3v4mfXBSpmst2dUAEJWCpUJkEhTIX0lj8cU9w7jz07SWB3vf52b/N8cG8rzBTLBu6rRE3pmPDqvwxj1MAQ7MPRbHxjazQ13MG/em/O8VpGsjIgVKLK7m4BEwDBsYYhrbBcH8/nlzFJlWqqI0FtPtMBJ0MxPsz4bzHjhLy/HWGzv7wGHyI/LHT68jGSKRneaZH5LiucJEZTHqrT6jKoh4nxUzinN9MdkqrYNeB7ugvAjx2wbVTWp66TKhABDEaoboRNlHXVvtGF+jmaSmRSoA+MkEeh6Y1TMIvsBE/5ajflOBdhQIym/anPqsqNyEQOz/Ub4RTWmHOYJeqWknVuRYRYjbCseNIM2zboxGgm4IAA9Lx+WJTZineRTuZMlmk+czONW4ugtI9Fp/vAxLcMZJdebWsoZWZREM07SmHLcap6zUpqoqMIOmBbpMCDEeQwGp16xzBBeiO0ckBSW0jczsCetuuAfEOZFA3j/mYD/pW/wA8BstzTorI42BuYixt6nxucMbgHFpi9rSkjGUqb7Wk3Vw1Mm1KmopCo5b7pIliTuDYAA7zYAT0xEopSqyaqS2orG+ll7u6mJkG+C/D6tB8vrLlqrCAuo+IMAC8EXnb5445XPLSoBFCqqA+gHiT8cZT2hgHM3/pODqmckaacr855JczchzS1EpYwT0vA9dxg/wXLKo7wsNlGK/yXNlOrmqktAZu4TYECwj1ib+Jw6UXmLmMRiKdRhaKgVsltenwHvhEM7xZQQhsG8PDrfpeBfqR1jCrzHxRa80UJpVVYAuajlCsfgnfYTc+1G8YPVMsNaVFd1KhgSDAZSNiLiAfiJnpFVcT5oSpmKjiVUsYI7wIFg0HaQAYAxo9GGpJyHa/fNljYqnTbao202PPnPirO4YpppT7NKVWFCsoZbFQQpXWJsDawi+9jhhyXGKgXvp2YA6mT7ifXcz1xT2Q5iHRlb0YqfgZ/LDHkuaAN2dfn+R/TGrUxGIFj6BVRhMO67SrDyHHqVQmnRJdhHs3CmfxRcjxuJm9sTeLcXpqH1MnsXuLRMkGfdt+WK++u0KtyyMfMX+Yx2pZan90J6WI+BtgGYxrBBaUJ6PJMh3oiP12wkkSqkCCbQNPh92MZiOapP4P9CHHuGfqVP8Aj6of0538vRUe2cH4KQ/yfrfGiZ5htC+igYk57ImnVdN9LEA+I6H4RjjoxoCCJWbO69bilT8cekYz+K1f7xvjjwqInpMYLcA5SzOdn6vRLgbsSFE+AZyAT5DAONNgl0AIs7uZQr+LVv71vjjQ8Uq/3jfHDdmvos4hTUs1AADeKlM/INhazOTam2llg+G/lFuvlgadWjUswg90Li925KhnOud3Y+pJxvQztRJ0MVneP9sG6HKuZYSKJHrAxOo8gZth7CD1YftiDiKLdXDzQ5iUAy+fqsQrVHKsYIJJHwnGr8WrgmK1WASB9o380YL1OWKyFtQVdEk3PTwOmCfLEDjHGe1r1KjrDMxJA2HQD4AYax7H/KZXSo38Xr/3tT/3H/mx4OKVv7x/9TfvjX68ngfgMM/JmQp1aisygydKhgDc2B09bmB+liCMASjY0vMBDeH5bP1gGpLVK9G1aQfRmIB9xx5XXPowVkqyxhd2n0IJBtfFzZvO5ahGlXLqO8QCZkCIJIUeij57QKHF6FV6i6AkWUwApFtzqBUkm2/r0VWc6wr3wzY1Mqr2ymeKHXSLA7aisGPC98Cc6atMhXpBT/yKZ85uD7sXTTz1FnNOodJBGllACsCCYAGzQL9DE4jcy8Ey9VVCaZ+9CgAgxYjabTNth444VY2QOw42Pmqco51xsgHpTX9sG+XaNfM1hTgIgu7mmp0r5CLsdgJHwBxwzXAmFQqiyOn9RP8AXoTYHAcoaCUVQLrogVKitBV3Yg9Lg6QVBB20jocMcREqu1jgb6Jy4Nypk0pgmh2rRM1FX80VQfh8MbZzljI1E+0y5VrXX7MgE2iLH/MPHwxmW5io5l9C5k0KlhDEQ0ie7qEN6WPriPx/mg5dlUutQAQZAViRY7W6zGFZTqntOayrTm/k/MZbVUoN21ISYIAcKPEAQ0eUG06QMI7cSdt5+A/bF35vjVOqg0LAIBHUEzYzO9ipUgEEQcVrxvlRqZq1UakKKk+3UVW2nSqG7G8DTOCa4f8AJDWpkCQlYVgDYD/Sv7Y6niL2vEEEEKoIIuDIUGca/WV/oYl8Nois4RCuo2AaFk+AJ6+XXDDAuVVXXK8bq6Y7eqoPQPpH646ni7hdIrvp/D2g0/6dMfLEpuFVKZjUhb8KOGbpsiS0XF4w15D6KeI1EV+zVAwkB30tHmsEj0N/EDCIabhMzu3Kr9u9aV0/5f0ScE8nxTMUlhMzUUeAqW+BQiMEuZeDVuH1Fp5nuFhqUgswYdYYCCQdxuLeIxM4JyrXzcmg1KpG8Vlt6iZHvwNSI4vVc1zh8pQPM8ZzLhlfNVCrCCO1sR4RpAjy644UmHWrH+Wmf/ww/wBP6KuIn7tP/wB0Y7L9E/EPCmP/AFv/AOcC0QOEeQUlxd8xVfzTO9U/6E/kxwPZKLVHHoAPyxZVL6JM+zAM9NFJu3aFo9wFz5W92Grhv0NZRYNepWrnrLaF9wXvf9RwQkqJhUM9Zf72rjRMwJ/tao/zx+mPpJPos4YP/lV971CfiXnEfOfRJw9x3UqUj4pVc/Jyy/LB5SozL58n/wCvV/1/7YzFpZv6GMwHbs8xTZJ7pcsGjzAUifQ/DbGYRmCKTzVbccZO1PjpBNiRNxJgeAGBD118Rt0n9tsXhw3h9CiDSWNajUxLtaCBOoqNJPtABSL7jfCrn+TctVztQuRDHTAbQNbLKvChiSQNRsAZHUk4q0ce0cDhpukxAuq67pXcDH0BQz9LLZSmmXEGmq6fwkeJPnMz5+eKv5u5ZyuXTSlN0qMWKvqYoQDsAwB8jMbHDTyFkGylLt8wBmAY7FtRICwIIVhYzIkjyBwjHubWphzSbTY7rmnVNrcbzOYpMEpEAC7OCPctp+WKry2RI4pSVlFRi5IXpMTJ8hGLK5jzVZcsalFKjwSNKKwcrMzABkDx8sV3yz2dVxncw1QNqIpgHSAJ0kuYk7NYRt52pYbMGucdIjx2XOEkKzE4DRQd/VUfqQQBPgu9sS6eUpMukKyE7Gbflhc4jx+kqhdWqbqFD3B9kmZIBmReDA8ccW4l2ROqozqLBO0ImBd2YSQOkA39QZhmFdVcGpjGhzoalTnTKVZOgFmFUqmqe8CO8QPBTv6DxEq78mVWMmopJubE/lhz4hknRGqJXAd9kDyxUnctOpfAAm/gBiLn61XLsFrpUDAAkrmGYEESCDeLG/v9Mehw9PqmhqJ1EtuUnNydU/Gn/V+2JOXzb5VkKGGSACI6DzHjh24SozFOrVNR6SUgBrqMjd8+yole8ZjqN1wmcyUQKzMs6XOpJ8DeJ8sWDM3UstcJj5e5krV66/Wa7iiWmodCH0nu7yQJvE4zm6lTo13WlUdRJKudiZKlXHhIswBmBIvIScjnHpklWIncbzBBuPUDEniHGalar2taozubyTJ/YDyw4BuXS6bnJvKYF4j3qZIiDYhpVrCSD0N2t0k3tifxPj0K2mUM2mAYIna42Iwu8FRoFQMqKpnvXUkQdutgZPQfAkshwgZ6rUqmVRnJCIQIFyBJ2tG3oDthbgAJKKm+SQh2W4oylghH2kKSRJjUGt52ifCfLBXPZ+pRq1OzkhkUaiDtANvMTE7ESfDHTiXK9GjqZQFH3ZL7+Elrn4fngWnG9VI02JVoIF2IIBkCLzFx6MfXHNDXoKstAW9Wm7lWMnroNpG8D1G3n7sdM7x9mgGbC0wZjaZsbCJ3tHpAp8WmmVNQg3gCbx8vjH7i6j9QfW/X9cOgAQlUnkFMeQ4onswyMTe5g+6QVbzBvEbWwRzVWlVSKjoG6z4EAC59N8J9PMyY3Pl5eWPcrnGLkdAet/KL26ReeuKz6eZWwc3CVOzHLeoyg7ouTB/QYkUOWdIDEoomJJm8TB0g6bTvGx8MFv4lpI1FitmCK5UCRYFpm3W1zOJNXiuXrjS1LsjEa1IMjwhVUNBuJE+B6YAtMQmjC01av0b8pLk8sWlTVzEOzrcaY7ig9QASfVjhoNUqTN4Fh1MD+v2xUvIvN9TKMuWrEtRc91hfQTsVk3ptIMdDPmBaRqgjUIIZe6fLqJ9wP/bAzAtaFRqUiw3XLi/A6Ofy5pZmkGU3gm6sNmVhcN5j02JGEDkv6OKmV4jVOorRpyoJAmsrXUHpAgMSNmURF4sfJ1UBCBpO9+vifniWxxLjmbrokiy2VQBA6YwnHKm248MeVasfLEfEAMnRdluti2PBWGOZqeONS/gR78INYzIKLKu0g/7417SLdMa0zONjQnricznCWhdYar3XjzHnYnxxmI/d5fRdZVWeJpSFJ2VRUqodRuS6Ele+fxGJsdtxgZkuL0xWqCnRpsbNqZNRFoF2N4CwJnGYzGU6k1pMch9knMSETzWbfM0HWtQRgYMAKNrsxIO5J6+EiMCuSMjXqGsFTXTLaNTMARaQF66hIMkRPkTjzGYXNj4KYkhFuMcwVaGmkS1Ws7FYBCrAFw3iwsZnpAnCFzDm6lCsFYidIZQJiGmD53ne56jGYzFjDsa4ieSBxJEohy1xzs2eaS6XTv6Y7kyNSA2nym8bjC9m+Jlc01MEgLIHTe52J8vgPDGYzF7DNBquPYnUToiHB+JNTqdotzeQb6h1DbyPUYJ8Z4lTr0tSqNVMjUAIDI2qoGAJMdwMNOq1oOMxmNItFitR44VDqcMNKjTftAVZ20CCYvAa/dkppMwYkiMb8fCVaRSWdk2cmANphdO1o8euMxmJaMzrqqxoylIdVGViCLixuP3x7RFizRpHmfkAP1GPcZg1XcSLLvnK7ayhMBISBtvMemr53vhw5O4qaDLUEbdRPj898ZjMC64urFEIpxXmntaboaahWiDplvmbfPywlNw81CxTcDVBPTxn16YzGY5rQHQFNf5VGNNCA0CTE7g+Wk36RII8d7Y5UckH1BCdUaoYCNI3MyTb+vPMZhjtEtlMEhQ69Mod7zGJ/CYNuu4/XHmMwCa2z4TFRzLKsQhER3qaN1O5In541bP6YLUqTKbxpK2/yMIxmMwWUQrwKmpn1CAmkUpFrgPqWZmVBGtYnaT5Ri4eTOK66PZVNxdfO7fC6k+/GYzFJ9iq1e4CLV8uH0VU9oQZAiVsSL+m+OmYzmqiW1Fbi46XGPMZig48cc1UItKk5DNahf2oviUVkk/DGYzB0wDwoDZRKdRhZgJn1keON1pBvd/VsZjMJo8ViicpAtjbVjMZi61xBhAQvQcZjMZh4KGF/9k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03" name="Picture 15" descr="http://t2.gstatic.com/images?q=tbn:ANd9GcR_XP_4jJrROR640qLBiuSThJCGelfqrzkZjYUCpK2SrLPR_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64820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contrast, some </a:t>
            </a:r>
            <a:r>
              <a:rPr lang="en-US" sz="2800" dirty="0" err="1" smtClean="0"/>
              <a:t>megamarketers</a:t>
            </a:r>
            <a:r>
              <a:rPr lang="en-US" sz="2800" dirty="0" smtClean="0"/>
              <a:t> develop niche markets to create sales growth.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Pepsi </a:t>
            </a:r>
            <a:r>
              <a:rPr lang="en-US" sz="2800" dirty="0" smtClean="0"/>
              <a:t>has introduced several niche products, </a:t>
            </a:r>
            <a:r>
              <a:rPr lang="en-US" sz="2800" b="1" dirty="0" smtClean="0"/>
              <a:t>Sierra Mist </a:t>
            </a:r>
            <a:r>
              <a:rPr lang="en-US" sz="2800" dirty="0" smtClean="0"/>
              <a:t>quickly blossomed and now is the number-two lemon-lime soft drink behind Sprite, and  </a:t>
            </a:r>
            <a:r>
              <a:rPr lang="en-US" sz="2800" b="1" dirty="0" smtClean="0"/>
              <a:t>Code Red and Livewire </a:t>
            </a:r>
            <a:r>
              <a:rPr lang="en-US" sz="2800" dirty="0" smtClean="0"/>
              <a:t>have revitalized the Mountain Dew brand.</a:t>
            </a:r>
          </a:p>
          <a:p>
            <a:endParaRPr lang="en-US" sz="2800" dirty="0"/>
          </a:p>
        </p:txBody>
      </p:sp>
      <p:pic>
        <p:nvPicPr>
          <p:cNvPr id="4" name="Picture 2" descr="http://t2.gstatic.com/images?q=tbn:ANd9GcQxp_Q5_TNCpHhjx5QDn9zjWURXh-VBFR728nociDR2OapcMz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591" y="5334001"/>
            <a:ext cx="883402" cy="1523999"/>
          </a:xfrm>
          <a:prstGeom prst="rect">
            <a:avLst/>
          </a:prstGeom>
          <a:noFill/>
        </p:spPr>
      </p:pic>
      <p:pic>
        <p:nvPicPr>
          <p:cNvPr id="5" name="Picture 6" descr="http://t2.gstatic.com/images?q=tbn:ANd9GcS_dlDR7tQ1DaS5fiN1ge00C_v44llGLOV3q6YINiDqHlJfGtX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998" y="5238742"/>
            <a:ext cx="843997" cy="1469548"/>
          </a:xfrm>
          <a:prstGeom prst="rect">
            <a:avLst/>
          </a:prstGeom>
          <a:noFill/>
        </p:spPr>
      </p:pic>
      <p:pic>
        <p:nvPicPr>
          <p:cNvPr id="6" name="Picture 8" descr="http://t3.gstatic.com/images?q=tbn:ANd9GcSI-1AVjUF3zFp_DD8neUyKrPnqfNnmGj8blrW7ftYL1eTBZcEX"/>
          <p:cNvPicPr>
            <a:picLocks noChangeAspect="1" noChangeArrowheads="1"/>
          </p:cNvPicPr>
          <p:nvPr/>
        </p:nvPicPr>
        <p:blipFill>
          <a:blip r:embed="rId4" cstate="print"/>
          <a:srcRect l="21333" r="21778"/>
          <a:stretch>
            <a:fillRect/>
          </a:stretch>
        </p:blipFill>
        <p:spPr bwMode="auto">
          <a:xfrm>
            <a:off x="3657651" y="5260272"/>
            <a:ext cx="871000" cy="1531054"/>
          </a:xfrm>
          <a:prstGeom prst="rect">
            <a:avLst/>
          </a:prstGeom>
          <a:noFill/>
        </p:spPr>
      </p:pic>
      <p:pic>
        <p:nvPicPr>
          <p:cNvPr id="7" name="Picture 10" descr="http://t3.gstatic.com/images?q=tbn:ANd9GcQJiZrXHFKcS8u_pB8vGI9OkPGUVT2s2LQKemQU2gjwoIDtIxBD"/>
          <p:cNvPicPr>
            <a:picLocks noChangeAspect="1" noChangeArrowheads="1"/>
          </p:cNvPicPr>
          <p:nvPr/>
        </p:nvPicPr>
        <p:blipFill>
          <a:blip r:embed="rId5" cstate="print"/>
          <a:srcRect l="26667" r="30000"/>
          <a:stretch>
            <a:fillRect/>
          </a:stretch>
        </p:blipFill>
        <p:spPr bwMode="auto">
          <a:xfrm>
            <a:off x="4844740" y="5218725"/>
            <a:ext cx="903111" cy="1563076"/>
          </a:xfrm>
          <a:prstGeom prst="rect">
            <a:avLst/>
          </a:prstGeom>
          <a:noFill/>
        </p:spPr>
      </p:pic>
      <p:pic>
        <p:nvPicPr>
          <p:cNvPr id="8194" name="Picture 2" descr="PEPSI ...something for every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8721" y="0"/>
            <a:ext cx="5495279" cy="9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businesses are realizing riches from serving small niches on the Web.</a:t>
            </a:r>
          </a:p>
          <a:p>
            <a:endParaRPr lang="en-US" sz="2800" dirty="0" smtClean="0"/>
          </a:p>
          <a:p>
            <a:r>
              <a:rPr lang="en-US" sz="2800" dirty="0" smtClean="0"/>
              <a:t>Web </a:t>
            </a:r>
            <a:r>
              <a:rPr lang="en-US" sz="2800" dirty="0" err="1" smtClean="0"/>
              <a:t>niching</a:t>
            </a:r>
            <a:r>
              <a:rPr lang="en-US" sz="2800" dirty="0" smtClean="0"/>
              <a:t> is paying off handsomely for </a:t>
            </a:r>
            <a:r>
              <a:rPr lang="en-US" sz="2800" b="1" dirty="0" err="1" smtClean="0"/>
              <a:t>Zappos</a:t>
            </a:r>
            <a:r>
              <a:rPr lang="en-US" sz="2800" dirty="0" smtClean="0"/>
              <a:t>, which began selling shoes online—</a:t>
            </a:r>
            <a:r>
              <a:rPr lang="en-US" sz="2800" i="1" dirty="0" smtClean="0"/>
              <a:t>only</a:t>
            </a:r>
            <a:r>
              <a:rPr lang="en-US" sz="2800" dirty="0" smtClean="0"/>
              <a:t> shoes and </a:t>
            </a:r>
            <a:r>
              <a:rPr lang="en-US" sz="2800" i="1" dirty="0" smtClean="0"/>
              <a:t>only</a:t>
            </a:r>
            <a:r>
              <a:rPr lang="en-US" sz="2800" dirty="0" smtClean="0"/>
              <a:t> online, and its CEO/Founder Tony Hsieh</a:t>
            </a:r>
            <a:endParaRPr lang="en-US" sz="2800" dirty="0"/>
          </a:p>
        </p:txBody>
      </p:sp>
      <p:pic>
        <p:nvPicPr>
          <p:cNvPr id="60428" name="Picture 12" descr="http://t1.gstatic.com/images?q=tbn:ANd9GcSNu3SJVMgEEDkqTRSMJe1jk_7JuR-0ZC394Uzhy5pcwyVAb0Qi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4800"/>
            <a:ext cx="3209925" cy="1428750"/>
          </a:xfrm>
          <a:prstGeom prst="rect">
            <a:avLst/>
          </a:prstGeom>
          <a:noFill/>
        </p:spPr>
      </p:pic>
      <p:sp>
        <p:nvSpPr>
          <p:cNvPr id="60430" name="AutoShape 14" descr="data:image/jpg;base64,/9j/4AAQSkZJRgABAQAAAQABAAD/2wCEAAkGBhQSERUUExQWFBUWGBwXGBgYGBUcFxscHBgXHhcXGBoYHCYfHBkjGhoXIC8iIycpLCwsGh4xNTAqNScrLCkBCQoKDgwOGg8PGi8kHx8sLCwsLC0sLCwpLCwsLCwsLCksKSwsLCwsLCwsLCwsLCwsLCwsLCwsLCwsLCwpLCwsLP/AABEIALcBEwMBIgACEQEDEQH/xAAcAAACAgMBAQAAAAAAAAAAAAAEBQMGAAIHAQj/xABEEAACAQIEAwUFBQYEBQQDAAABAhEAAwQSITEFQVEGEyJhcTKBkaGxBxRCwdEjUmJy4fAzgpKyFVOi4vFjg8LSCBYk/8QAGgEAAwEBAQEAAAAAAAAAAAAAAQIDBAAFBv/EAC8RAAICAgICAQMCBAcBAAAAAAABAhEDIRIxBEFREyJhcYGhseHwBTIzkZLB0RT/2gAMAwEAAhEDEQA/AKAcIVaCKj+7amBVmx2HGcNy2oe9gAF6VE1lfuWaitrTPErp50Ei+KhY4cloCQeo+aKf1r3JvAqYrI/yKfgzg/Va8Q0GdEh1napRttXrVqXqdFArCjQ1Naw+lCJe0ije+8NdQQ/DiFo7B2BlJPOkVnFSDTBOLgINhyoiNDNXAUr56VPiyO6jyqvLj5O9EHiMpHOjYKLNgYyCpAwmarWE4kRpNFDiE0bBQ3xnEktoWZgFAkk7CoMHxsMxA+EVWe1ePH3cIT7dxF905j/tpfa4tctQA2kaSJgcgJnSjZWGGU03EvuIvDWlOOu+CKrNztNe6p/oP5OK2Xi3eLqwzSQVEg+oBJ035nbzFcJLHKH+ZBz3AJPSlJbxMxrzFYyNBQWJxPgjrvQFTIMTfkTQ17HAanYCoLl7SoMLhTeaT7CnXzPQefpVIwsSc+KsIwyXLhzKRbXqdSfOPzopOHgbu7E+Yg+kSPdpRa9BAAjmwA+HhGnmaid5dj0gbz6EGOunvqyijE8kn7F2KtZfOef9+RBoO5Tm5YzAj+xoY+BlfhSS4daFUVhPkjSawb14Wr2wJdR1IHzohky9xXhrC1eTUiJ5XhrCa1NEB5WV4TXtKcML+I01rzvJQigHxE1pcxWkUh6ALim1NDTrWYi7rUDXK6gjTD3tQOqOPmrf/E1qblB4W/Dof4o+IK/nUl++Aa4VhFy4etRd5Q4xQNY1yhRRO0GWrtF9+MsUqS5pW7YiBSPsf0FtjQm5pRxLjnihQZHX9KExmLPtZvIRv56ch86WitEMa9mXLla1Ee2u0L/uj4kfkalHaZx+Ef6h+YpGhovEcKuCyLseExtOkzlnSNYOxPKYkVRY0/Rn+tJewu92juyMsJO5MGPhRBxN3TW47dTcKgH+ROXv60htLqoPqfrTRsXpPSkkktIrG5K2xhxHEd/dtoJhAWbnqYjlpz+NF32IMRG30pTwonJmnVjmP6zTS0VO5M+6oy1r4PX8VKMb+SG8SDNQtcVWlvCQJEAQTsBp+EgyCPLTejruHBEg6xS7EW/OBz2j+zXRaGzxckbXb/Pn6yPlQF/EVvjsWWIZmzMRB8OX2dBptJUA6edAM06dapFHlt8QixaNwxyG5+g9TTi3YhQMseS7kawJ5Tqfj7wODAGVGo8+fn7z+XSmjNmBGskaDrO3xgE9AIq60YpzcnsGvvBnQyRGk7b5Z0AEATzre1bhddee0SIh19RE+6hrzhtG9pdfUDcjkEiaYzt/c/8Af9RRJgzk8t+vu0PodPeKUcSsRDDY6eh6U2vxJy6xsNeYJI9xAofEgewfZfQHkG/AZ8xHvFBjRdMRE0TwhJvJ/MD8NfyoQmmvZsDvpJ1CmPMnTT3TQfRZstM14TQ2PxndoW57AdTQvDuLd54W0b5H0qdasmMprwmgzxW3JGcSPWplvg6ggjyrgG5NZUeesofucL/vJrw36CN2s72l4noomu3KhzVq1yo2uxvRoJK92BPQg/AzWt+9LGhbtyZonDWTcOm3M9P6+VMlRGcuT0E8MwmdxPs8430/rFTcVK22AEwRTDCWlUAA/wBj/wA/OjXt23EPlbyYfrUZS3Z0bXRWFxi/vD41q+PUc6b4vszZOqynofyNIMRwoLOVs0b6f3NPHjIMsso+gO+4YkgQK9s2mJAAJJMAATM7AedP7fZi3lsN3j5bpeXKBbYRdEfM7eFXfMJaIAnKdi+wfE8Bglz2ymJZHKjMo7wtKlXBkAWu7L2zAPjEg6qRpSMcnbBeBdj1tjvMYriEuXO5K5SwRgrElnTxKWVykrKQc2sUVxLgqpZxCo4ZbaAhjoWU5WEQ7KcrKbciRKEhtaC4r2zVh3djve5VRbRGZsuRCe7LjMZcDSfIAQAKruN4g10y5JjQDQKPIAaCqJqP5JNNg1sS2gk7AfCmvEezeIt28zKonKCudC65iAudQZWSQPfS7BH2pcqOcbneAKmuWNMzAWx+Hc3D0NZZPZ6ePE3jtf3/AH+aHfZjBs4y+HSd3CiRM76T76Iu2VkqZBBPIR7iNKH4d2qeymS9aW9bOqrdW2zg84aA8eQbSpb/AGhwTqf2L2m/gussegurc/3Ckcb2PHyMuJcWv9we5aCnRx8R+talyp9f794od8Ph3Pgvsp6XrZj/AF2i/wA1Fa/8LvqJQd4g1m0wuIPM5CSv+YCu4FP/ALvmJPeSdpXy5dN+m4g0svYUrJAj6geVMLSsRI1+UfWtnaNGQ/I/nXLlE7JLDmXdMCsqU2GvQ9Dt7ok/CmKYgP5E6x5tsJ6BRQGLaVESI8jpO49N6Ft4qNDz/OBPuFWi7PMy4+EqTsYXh116E7idE9V3NGW7wI8OvLXYRvmHQa9D08lz3YBM6Rz2jUD3RJrXh3FAAQBBkn1BH60xGg69eCe0ZI0HWQZX1kGg+IYhHtlQY5qD8R+a++tL9xm3Ok8tAOkTr18xS7EjWickD3H16nrW+HYjUb1G61tbuQetArYxv4t7kZzMbbCh2ucxWgvTXsU34JmIIPrROHnOoBIk8qiw1jO2UECSdT8fpTTF8Fyhe6uZzBnwx8CdwQT+dBzjFUysYSktD3Bdmc9tHbEXFLKGy6aAiRv5EV7VZv47ETrcbQAaMBoAABGnICsoUJyXyDG5Xne0F3Z61qaHE0fWDWv1CzzQ5WmvZaxZbEocSYspLuBqXC6i2o5ljC8tCdRXVQHksc8N7JZbK4jEAxc/wrWxcfvud1SNo1M8pEyvYVRlUQs6Af30p9xXjq4y891ZyA5UUiCqjaVBgE7/AE2pdeTSRyrNOduh1HVmtphAMa8+lY7CIgULZubry/v+lb5qT2GwXEnLqJHlSe9iSD0Ow0AI1Mz8efp5U2xo0pBcaIbmzekAH6yKvCiUjZvMbddY/ua172OQFS3bkMddIA2B89NPnWxEyQEP+U/AQapZJrYM1yansYUMNbioeQM/PkPea8XDdQP+r9agxWjMOhj4GK676OSQzTB3LALAAyJ1BgjQyDQQx10tnyyf5dKY2cYqW0UEqQMufksyx0GuuYc9NdDvQOKt3EMsq6kwYWDrrEUkdvZo+pKMUovS3+5ql1gwdwCx1Gb8hTSxjbN6FcAN5jT3NuKWpxEGM6KQBELpssA8zM69PKo8NxDJm8CsCI1zecbEfDyrpQsvh8yWPWmn2mgzG8NRQSjjTUeIH3UJwy1fdx3KuzDUFZBEc8wiPjTvs9gpD3xaw7CyJPfZsjEjwrle6AW30H5infAMJ37NcypZU+3lUKijYKo21j4mknP6cW3sbjHyJ6XBJbDeD2uKFYu4Y3F63hYf53PH8GpP2ixIF7KyJbZQARaz5Z1M6s2uusaaV0Xg2JN4mEuqqxrczZiDIVgrAmCQdTEQar/2g9l8jpdU5jc0IgAyB7WmkfCo4M3LLwy6IzxXBvHtlCuX1jcfEfmKAxraTtVru9kSLfe3rlvDrHhe5zPRRoW9wNUjHCHPiDjkwzAEcoDAH5Vt+2/tdoyuMk6kqMxOLLabD+wPlUeGuZWBry3aLMFUEkmABuat3CexDAB7gDPuE3A8z1PypZzUOx4Y3LoX4fBPcMIDHXn7uXwppa7ISNRrVu4FgA1uYEzB91PrXDwBWHJ5E7pG/F4kUrONcY7PvZ1IletJStdp41wUXEZTzrlXG+DtYeDsdjWjBn56fZnz+O8btdCoGiLVyahetVNakzJVh2HaLinzH1q1YzAtZaGKk9VYNy20MzVRDajzq4YW3h3RZvZHjUOGCmejQR13rPnhyqjb4flLx75K1+CD71Gkj/p/MVlTngCHUX7Rnn3tr9a8rP8ATf5Kvy8Dd8F/xKUVivd62NRu9eieYbEUVwzDsxYKpaFLmNYVfaJ8huffQM1Y/s+4zbwuNW7eJFsJcUwCxOZCsQPWgFIHsXyjZlMH5HyI5in2D4itwR7Lc1/MdRUXEMPaxLNewx1JLNZAgiT+FY25QNKSnz0I66EEfQ1KUVIrKM8NJ9MdsAZPMmokuQYbatMBjgwCNGb8LdfI9DUzWtdai1XYyd9EWKTSkN5JIBMQYk7b/LeKed7Eg6ilmJQAnz/rVMboWX4I72GtgGWYkGBEaiBBOlC23KGVPxolLanlppET5zsKWXFMkGd+dWqySd6Dfv8A1WROsaevWK1xjqzuyLlVpKrMxJmJ5xtRWH4fYFvNcuFmInInLoCxET9POgMPiAhkCTuOgPWhVdHKSeg2w4GYuJAZdD5TNFtItyAcoEHMoZgvIqCdQBpO23uTX70iIgb7ySepPOui9k7KYjBZRPeLEqAsNGisdJiJU66laV/btgkxHheH4EWUuXLlxmfN4EADCCw8ZBgAkbQTBpRce3mC27IHPxM7N8QQPlRnHeCthzsF12zAjXmI3H9+VFcDwdmM12/bsr+JyczmOS2klvSYHnVcUY5Nt0gNuOkbW/8ADCFmCgewpISSZJPNiTGp5ADkKsHBrmKtqptfs7S/icrbt+9ngT8TS7Edo7NrTBYfORvfxBUt/ktAlF9WzelIcdxe7dfNeuozeZNwjyA1A9BpTTlia4xgv32/6FISlF3yf7aX9TqmK+0myqgd53jgeL7uhcT5O4CD51VOK9vrx8Vi13UnL3p/bXiRyDMMiH0mKpl9yfaJI/jOVfci6mjuOcaR0s2bSnLbQCPZzE6mQNYzFjy1Y76VhjghBriv3Kyzzknuv0F/EOIM7F7rsznm7F3+egpZBJ6kn30SLWUFmAmSscgQNtOdPOwPC/vGKzHUIM3+Y6A+7U+4VolJRi2Sxw5ypFr7D9je6Tvbg/aN/wBI6Dz6/wBy44/w5gveW1zXFHgkkAHroRt0Jg86a2uILbUKozHbUxyqId5dOoKDoDXmObcuTPdjjiocUadncLoXICl4ZlBBXNAnKQYielPba0tXFpYGXmDBJ6n61ta4qJ8XsnZtd+YPSl/zbDagkg3E4ZSNTFc97W8MDyOm1XXGY8RoapnGMeATJro2paEyU4uznuOwBSl5Wm/E8XnJ6A0qdpr1o21s8SVXoltnQUfaxACMDM6ZevPb0oGytTBdKdq0TXZG+p1En31lXe52UsOcy3WVWAICgEQQIgnWDvHKYrKFgplDNaEVJcFR0Ri3cN7L4e7YtuGfMw8RBEBvxLEcvXaDzqa99nrJqrqw2gkq0/AiN+dI+zfEmtXkXMBbuMquDtBYDN5ETIIrrnGuCXcOMtySklFcbGCYB6NpIB5bTUm5I9TAsOVU1TOb2uy+MS9Fuy5cTBQqW01JUqZmJ0G+u9FHgaXlz37xVphhcKK8xpoTJEc6u/CCHYW2bLcBGV5gaewZ5eKNfStO2mAFy9IRrV4CbtoKIJy63bJ6fvL79dxydr4Ey4YwdI5fj7Nu0wVHNxCNTlIymdpI16yKYYTG5hlc67BuvkfP60ybCErdF0KFRC5zFQGAEwknVtNvnVZtXhcJCKYHIkTHu391PPHGtOzz1KSlbjQ0vWY60Pet5xpGnIjU+Y6+lSYfHxo2o6/iH6/WpWw4bVDI8vzrPuPZZNS6FmQDp86V4lYdvWrG+FO/PqKR47BkEsJI59R8arGVk3GmXPDdmrAsqSCxKgkyZ1AO2w3qt4vA2VY+KILKU8QMg6MWOkFSDA1mREa1dbt0i2i7eBfoJqkdpLP7SZ1I1HoYB+H0rRNKtHn4JtyafsXXsRMhRlHQfmdzTrsp2i+7SZI15CSQdwOhDKpG3tPSa3htJO1TWsNOuw6/p1qEkpKmbVoc8d7RHFNOQIBrvLH36Ab7D40suHKMo1Zhr/CPU/iP0mjrOEVLfeEjTRV8+rf38NJdcK7CriMOt57zW7lwlh+zDpkmFLagg7nSdCKRyhiW9IeMZTeipHKo1W372LH4DSpcKXcSqtAEtkCqAJ3JAJin3F/s2v20NzvrDIDC6uhbrlUprHPXSp+AcMFlCGGbOIcciDyHp1p4yjPcXZnz5FhX3dleS34tAJ5wSTt1IM/0qJUXvHZyQFAiOp58/OmvG+CtaOdPEmwbeP4XGuvnSXFMSNAZjKwgdZFNQ0JKStAuKvST0kn410b7OsIbOGe9GrnT0EgfOa5qwrtfYh0uYKyFI0QA+RG8++s/kt8Uj0PDSc9mcMwxdAXGudspHOGOnqNPdTPE4tmjQSCJUDf9K0vYC4hPdnRokfhJGxjkRrqDNSYFbknOADGpGx6EVilXo9WuL10EYrBqRB9ffVfw/C3s3rsMz27xLtmIMOeYgc9Qfd0qzXMevONKT8S4mBqKCbSpBnGL2xNfLKCtUXjuJPeETI6VbOIYt7kog8R31gD1NKj2StgTduHmJkBdOYPP6mr4mou2YssJTXGPRTcTdmo7VmaLxfDzbchlZQdVDqQSp9loI2I1rwCvRSPJk/R6or2sFatT+hA7DcbvW1Co5CjYaczPSsoE1lQNFAaNFeuIr3JWw10+FOSNW5V2nsz9smGOFSzj1ctl7u4QuZXUDwvpr3mig+YmeVcWatiJA+FcFOjqmN7WYKw+eziO9X8IFthcg7qyumQgjQyQD0oN+3dm+5DZsumQN4SvTIxZo/lYx0I2rnbYO4N1PyNb8PwxuXAm3X+ztXOFvoq/Jk1t3R01reYEZiVMyGBB16jYHzpa/ZOwGQ2e9LuDKkLlA/mUAmgOA8UvWHW05Z7RIA0BdZGgyk6g7FeY25UVxfHlWzKRnO0aCCdAo31MnWucHHTK4skZrm+kJO0PCGtQ5kSTpmHLbbnE6eVLlvusNr6/rHLUb9al4pjrjmS7MABuSQYG4n30LwnFXjcXu2MrtOqgE7RrOp21k1ySemZ82pXEaWONcmHvG9B8RxCkCOZAqfi1h/aex3YPNLdxFk6wZkTypPiDEc+mn60rxpO0Ksjapl94/iO7UvyUe7aAKoV3EZyxJg76zLHpoDHptpvRuLx97ElVuNPQQANtzHlzpdfwrKYYQen0qkpciGHFwW+zy3I1FOeEJ39xVJCgb+QG8CkayKOwz5BMwT8Y/rrSMswni2IU3So0QGBvsOfqfzo/AdqMSYt2g0jTxNKqPSBEctfjQPB+B3sXeFuwmd21iRAHNmJ2FWXD8DbDk2nRkZfaDCGJ/eP5RpG3WhKCktollzvDG12POzfBb2LuLbe7LAS7sNFUbmOgkADTU+pF6vfZxhYKLffvASJzWz4gATNuAYggnXYg1VuwPG0wuIPemFuLlzHkQQRP8J1HwnSr5hOz9m1i7mP764A6AMWdcsa5gWYEFCBbgAiMmnSmjFJUtGfBGOWLnPb9/g5hjOHvYxBsvEqwVuasNDMHdSuuvWoj2EF4C4cPdsBwXDopKFQCRpqI+B1GuujHtHxQYjGXbqeyFhSeYVQoY+u9H2OG3eHG3i7jh7YZFR7T51EsMymDopXOvTUV0laJ+PqbUerOR4nh8uyghipIkaTHP0jWnfZLij4du7kLm1XaG8j5/P4Vp2guq2KvXrVsoHZ2yRoAdSvhESJ3nT0pNibwdfCddxuGBnz577HnSThyjTPUx5OErR1I9sSkZ0MfvDUfSRUq9qVYe0APKub8O7RfgvaHbMf/AJfrReKvqgzcus79I6zWB4WnTPTWe1aZd8Rxu1GmppJieJBicup20iB79hVOw2Ma/cysSF3iTr6/pXVcJ2fHdqMoURsPSulj4DY8n1Bbw7CZlygQdyZDenIVrjuEj7xZZpZUfM5kaIquzTP4TABjkasmA4aEBC++qx23uwhG4DLmEkSOamOR0nyrsO5ofyHWJlZ4nisRxHumKElFKm4xHiLOztBMDKpbKqiYApZjuBXLSBzlZTpKMCBT9MQjPhrhR8zRlNvUZl0e2UOgH8vI0Bxm9bso2HtnNmuF3IiB+6g9BEnr8vd+nFRPnebbK/mr0pNesK1nlUShqu1ZW0ispKXyUuRCo0rVVrZa3ZaApDcHOstnSpSKjfSgEccPxwueFvb89m/7vr67m8KwcX7mnIcupgjX0qslf61aOzHaQjwGy91pjOpGYJBEEEciZBLDp5jXiyxtc/XsyZME2n9JW36G1ydHQSR4so3kCQyg6SNRz50j4viyNColvZuD2Su2nny8vWm2J43ZU5SxU81ZBoZkDQlTBJjyJBpJxXtGrIUQAgsGM6bDkOQJ366bVXyPpyXK9/gTxZ5sb4OOvd+hYLWdlG30A610XgnCcPZyGzZZ865hdulw7KZCslpTlthtSM2YxBPtQB/s07FjHrbZklTefvWGgFm0ls91HW5cuATyVWrpnF+FvLEAKxhVUIIaYAnbKBE8xoeleZJv0enp7BuD4BUZ7d5LdwOCnsWzpyErpP0iuFcewgXGXbayxW6yLzOjkAetdf7QceXhlkNObEuP2Vsmckj238hz6kZf3iONcOxipcL3AbsmX8RDN+8M2uh56GfLQ1ytISVDu1hVwloXXhrjj9mk6NG7NlMG0pgRqHZdD7UVvGYlnZndpZjLMdyfd/4G1T8Sx1y6zXX5kDQQo08KqOSgaAVBYsgawDPXWj0BKyO1YETy5Tz93Sp7VmT5nmT8yeQAqULJ68v0FF/dioMAT+Izpp+ARuBzPX0mjt6QzpbL99knFcJZuOlxhavuQLV5ypQ7SjDN4STI5aEAEECescZ4FZxi93eXu7qg5WHtDqUJHjSd1O3MAxXzKrzyH+r9bldB7F/ag1lVw+NJuWBGRwwN6zGxUhizAdJkDQSPDXEZRUuwjtB2Yu4V8t1ZU+y4nI36N/CdfXekxQr5jpXcLeItYiyFuFL9m6PBdEZH6Bo9i5PTntB8IoXabsl9zDtkN202iPJBtHXS4BodYhtjEaE01nmZvFcNx6KfZg5t4KnbfQgmPOKt3BTg7q3MPbF4WiAX711ysxhQQB7JkiI1mKqPdlCGIOUyJgx0MVZOE8bRYsWcADcy5S6M3eNpzIHhU7zMDrzpMqbg0ingzUMib/kVTtT2NODuT7VptUYRMgeyQB577a+6qXicMQWIG+w090DenXHeJ3L9z9qACvgVAGy2wugRQxAAERQIX+X/AFj6BxQxqSiuXZ6mRxcvt6AsPYOTxiecHkPr7qHukbagcgDp8DTJ7APMD01+SiPiaX3cPvzPuP0JqglkNtiDIkEV0Xs79pbZVtYgACIFwdR+8PPyrnQqQPp8KWeNTWykMkoO0dM4h26Z/wDBXIu2YwJ+Og+INJOKcce7adXKlipgwR6DaI85pXhTMGR6n8gAfpHpUuJtyhAzGRyWB8j+VIscY9I6Wacu2K7PFb4tFMxW3rsAsk7mQJb40HaedDTDvBDLOWeR2Pw0+K0o7zLWjk/ZJL4C5j0qJr3IUO94nepLJpXJ+ikIL2S5ayvRXtSNFHUMf/8Aj9ilk2MRYujkGD2z9GHzpDe+yXiSOqvhzlLAF1a26gE6sYaQBvqK6Bh+2GMVIOHOaIkuAPUxt7q9wvbfHkEXLKeXjJH1rua+Rl4eR9RZz/j32U4nDjMrJdHkSreWjaT76qi9n8RnKm0ykfvae+a7PjMfiL3ifKschJ+tJLltUlnIUDUsfqaR5Pg24P8ADb+7I6RTuH9jJ1uMT5DbTeT6TWcU7Q27A7nCgTPiddvMIebfxfDrV24bw04hTcdcuH1Ko2hubw9zaLephZE89N6x2k7G2+5uXrFs28kMBLEuskOyKZOVdy07eVBuqc/ZHJ5OOLeLxl+r/wDAHsT2WfiWNyOpCgTGoAHL3DU+ddB7T/Znbs4Y21TOQPBcVCTpGjqoJ2nVZPUczQ+xvaa7grq3cOud4IuW1tIEKSNHuDxamDPLTUzFdi4pjGvi3ceFYgMLYJPd7ESdAT+u0RVFs88N+yfsqcDgVVsy3LhN11JPhkQoKnY5QJ899q2+0TthbwNsu0G5lPcoZ8dw6T/KgMn+YczVo4bfD2w06nU+vOvn77Yb13/ib/eGlQq90FnwWzygj2iwYk6/IUTii47FXL11rt5s7sZYmdfLTYRpAqM2wdZRB1ZvoACT8K84letmO7Ynyg/OaiwGAe7OVWY/wgk/Lyo7YHSJbqBtnQxyBuf/AEgVr3RA6Af30mmv/wCu30H+BeH/ALT/AKUJftFPaUr6gj60aYjkCKWBkE8/mPrW9rFugK7jofyI1p3wLs0+IVrjMLVhPausCRpvlA9oj4DryqvYh4YiZgkSNjBiR5VyddHU/YfhMPduoTbtjQgTJks05VUTJJAPlpTXinZy/h0VrgVpGoQ3GK+okfKi/s5w2c3jPiAGTy9rMfXl6E9aOxvF2tS10scsxP4iOlQnkcDRDEpIVdlvtDvcPuHuyHtH/EssCbbjnuTDRzHvmu89l+1ljHWM9k95biLlptbtqRsw/HbOvXynYcG4dbTF27117WqEaoANDmLTMg6flWvCsXcwWJS5h2NtwQFIgB1Iki4JKlYj66RXRy26a2gSxUrvs6x2z7FutvvMMTcsDxd2PFkGplObW/ExjUrmMSCapuD4retqwsubdwrEiJZYPstEggE7Rp6V0nsf26t40EWoW+mt3DzGbrcsFiBvuD749ox9qOwFvFA3sKRbuzJX2VZhvI3t3PdB5jnV0zzMuBqXKBx/tXwhcOylLqXWYBrmUaI5kxmOp1g/H3V12ksQrdZBiBJ6x1j3Crvdwa27lxcRYLuFINssV13Fzw+0Oeh13BqlYjDHOREmd2Mk+a66yI6eholsWRSR4b5EezrzYITOk667Hy6VvnLzInUaZgYktynrA2rfC2VEMYYDcGAI6yN1135c6KOHs7RIMQQCWB5Tl5zoeuhGtAqJsagGUgRIn9NPSgrrU8xOEBA0YjSAQdiTGUx1BH9wEeJtkHy5UbChtwjESuukc+f5fUflTF767HfzM9eenQ0l4PHizGI/vTzp3Zvg5SIVc3lMZkn/AHNEzvXAYrvETpGp0j/zy/Ok77n1qzXcIhRuqke7Rx9VFIMdah29dffqCPI1wYkAqa3UIqRGoMqggHyr2vA9ZSlbZ0rsv2tNy4Ld0OU5OATB6MQNvOrNjOKWx7Otcg4TiL95iFvNZQb5SR7gAQSaZX1VBH3m87c/F/SpuB6OP/EIwVSuX56Oh3O0SIpYwFGpJ6ULgMCMW/3nEZRa9q3ZUgoBya4QSJjWCfXpXLsQ7v4Wd2XozE/KnXYzsuMTfymRaXV4JGYck9/yE+VNCFdmTzfMedcYaXv8nT8HfOMcFB//ACoYJ/5zD8C/+kp9o/iIyjTMa07U8T7m5ZuGCJKQQCCrL41jzUEe+nuUKoRAFVRlAGgiIgdBFU/7S7R+55xvbdX92YA/JqGbH9SLj8mPEvpuwPsL2Ss/ert0qTaDgWQ5IUCQQWImSs5T6TpOnQr+FgFWHiG+2hOx9CCPjSjsjc+7YW0TDl7SuUy6rnBlZ5aQdvqaIW0SkqPDsIMtoSx8MyYGknYR0opNRSY2rZp/x67hlRbaywuZ2Yto6BG8DDrMVzDttx043E2+7GdltBDHNszsfcM0fGje0nG7t7PbN3LhkOVnVIN1t8qrOp8pjSTyqo4nGGMlte7Q7gGWb+dufpoPKqRj7kSlL0i49nOwNu5D4l7THlbV0n0YqZ/v31c3GKsrkwqYNUAgLF1fppNcPRKPwvGb1r2Lzr6MY+E1zpnRlR0bG9quI2dbuHSOqq7L6lkdoHqBQ/Bu2n3t7q3bShUQuSDnWFXUDw77nU8oqu4L7SsSpVXAvyYECHJPQruZ8qG7QYu42KKWlNq5LM40EFkQEudoCg6nrQG5ezOOdqb117trDstuwqG2MmgKGCFP8TGRA5ZhtJqqYmx4lRZJPznYV0jG8A4YtizcbFC1cFpQy23tXPEF18KhiTJOs86o2HwU57qkghpQGA2UbT/FGXTb5UbSR1Nsn7M8PZnUo0FtBpsZ0O45xTvtxwHENcLJmuW/ayrqEJ3kDzmhsChsur5WRXOYAqRlJ9pYPxHpW13id9bjFnziZ8WuYH2W0g7fCs0+Tkmn0WjKKVP2NOwaX7SAfd8yFmzZsq9IIzakxyg7CoeOcDU3r0MLQQTk3ISAxInkCNttTR+A7crbWO4jqQ+vrqPzpdcuYfFPcaCjuZl2kROqrlG56N5CeVCmrk/5DNppJCLCYtrbpctl1vkr3bAwVImSpkakgCDyJma7T2K+1G1ebJjMtq+vgN0aWn1gZ9YUzpJ8MyPDMVyi7xG5h7a27alB+0BFxUYXAWzBbiMCNAQwOu5iKDv8QtkAdyFgEFka4SJmSqO5UEk68vIaRVP4IyXyfSvHuzVnFIMy+Iew66Os81b8tQelc37R/ZqGssrMFugyt4A5SIHhujltvqByI2qsdkvtJxfDwqMfvGHkDKWBy+Svup/hMjeuu8H7Z4XHW5svDxJttpcHu5jzEir42mQlCnZ85vYKXijqS6sVJY6Tty59CN9N6bNajWFgaNl2PqCPDOkgqAd9KJ7U3LT8SvPYCZAYbVQpcCHgZwCJ+ME0ICc0rA9GXT0hyY8tRQa2EjOGWN2IG+pBE+/QzGuqmBtQGOsJrrIJ1JP66j+9aYvaYR4XHmoj5bGfKJqG5ah1HslSdYgn5r1568ulA4SYOwVeJB5jqd9R5iJ91M3BgqMrQdNPFqsCBpOqj415ewgLP4gPCIPQ69Yj+tbWjLKH3JAJjTfWOoyg/GuOuzdwCzkag+IiI0DKdvRjS3i9jVI/Eke9aY3TIk8xlnoCCx23gEVBi7RZkU6d2Wn/AFeEe/8AWg1tBi+xBNbA15dWGI6E1i0SqJg9ZUc1lCh7Hb8ExVhiL2Hv2ydJa1cGvwivRw29/wAtz/lb9K+s7OKVhKsGH8JBHyqG9hLTMM1tGJ5lVJ95iuoRxs+ZOGdmMReYKll9d2IIUepP0rqfZ3s391tBdJGpid/U6k+eldCxXDlI0hR5QKS8Qwy27bPqVA1PLTzOlFI7jQtw+EDSQdZ1E+hpH9owy4G8BH+E0gjrlilvHPtKw+GOUK1xyJhYA30lm2/0mucdou3N/GSpAt2yfYUkk6z42Op5bQNBpXHHZuD5Llm3cU6NbU6beyBU2M4wmEVST3QzSbjZSGPJUEFyf4V36Vw3hXbXGYVAlm8VQSQpVGUE7wHB9aNw/bi/dt4i3iXN3vkjOwUusEEKpIkJoPCIAid9DOVpXFB/U2xLnvBbIIVXbLKlSZYEkryPsj3Chsbag7UyxvaJMQlhL4ZchGa6olsugLBTEyusaagUBhsR35VNmYqk+p1P0oYnOa+9bJ5Ixi/t6NMHwc3PExyr6ST6CR6SSPfRGI4EoGmY+5enSR9aJxOOCzJIQTkRNDlXaT6D66Ulvcen2bNsD+KWPv2rbxxxVPsz/c+jYcLYXF7lybkSAo8Q5akEgakDQzJEVnDOFm/cuLcYSvtEHM25Bggxvz15RTXhXHRbZHBNtl9pRat3Lb6GDGZWG+0mK6b2B4rw5xdK2VtXCfHNsBCW6wWIQlfZ2FZJ5Ip6RphBtbZTcPgFJKi0moCyE1Ec18z1p7hsMQWACIHUK37NNtpAGgaCdfP0ro79nsJeEqmTztEMvwEx8BS672IJ1tXUeORkH5T+VM+NFEkVi7gluKEuFmQLl8wBsR/EJ58pGxqjdpuEXLN4W7Vu5e/5bIpysCdtekaxIHlqK6di+C37QOa00fvLqPlPzpBxO8Qhg77ip0FiTh72c/cYq3aW5lkQqFTprlcDWPI6EbkQa2xvYu25mwxXQ6GWU6aQdx86qHEO0I751Zc6BoBB1GUASvnMmZq14PF99hgWbPZmM40e2f4oiDrvt1A0mMk4soqa2hRde5aU2sQjFJgdVP8A6bajltMGDtrS7GcIyWzdRu8XY8mG58S7gAc/ryseKuXbAKXCt+y22bUeWu6t5HppQRSy7A2bvcMRBVtV9zA7Hzpl8oShFw7ClruQZQTOYsAdBJ+PIR1q0HhCdyoEpcAkFSRBO40Ow60Rw/g2Vzcvdyx0CsnloNAAu3QVHxsoLdxWfLmED97qNN4nSlcpWFRVbK3eBtOVnOB/EV323c1MsPqqE+huH8opJmymRGnkCPnROFvLc08II6kA+6TqvzFakZWM+4geK0484EfO0a1yEeznA8hPx8A0qBNDBAI8sh+BKipzcA2ZvRmWPcAwphTy0FHm3QQPmMzN7ora/hyRqoTpmGv/AFS7egArXvRsHb+XYes97vWIycvEfVVB9csufjXHAqJIUc5kiNYlFmOpynSsuNKIeepPvOnzk1JfUo+aMp5CAMukZio1AA2nUmtCkFfOJHQfhHrEsaACt4n2zWq1Jivbb1qMVxdG81leZaygNZ9fXMPca4jRbUKTmILFmGUjJGUQJIOpMRoOdHgDTy2rKyiMbTSTtpdjBXv5fzFZWVz6OPlnjWI7y8584HoP60BbFZWUPQgRbs9amt2wIeJAMEdayspGzSoqi3cZS3jMN39kC33GVHSDoHaFKnyIIjz51U7GIa26kEBhqp5H1FZWVLx/tUor09fwf/Zn8hbv5QWuKLo4b2wDJ6zzpeq1lZWlkUTvjQBpvFMOH8Su4YIyGLjEXW6ZCsIh6yCTHKRzmMrKnkV0mWw92dP7N8Y+82u8tSjDRlkjKfJuY6UNxr7U8Rh7nd28t4qfF3qyB1AMhp859JrysrHh/wBRr4Njiqv9P4jLg/26W9BftXLR/ett3if6XhgPQ1J2y7aYW7hDetLbusdFbI6nN/EGUf7jvzrKytl6smoKzi9nh+ZcwM/WnPZzG3sPbu3LJBCsouI3skGQCPPlvsaysqL+60yjil0bDtYSXGRVRgBlGYqOoAnbnGw5UJdtfiWsrKrSW0YZb0zMPjGAJViPQkeu1C4jHD9evzrKyikrEtgL359K3xmAKeIMCVjMBmBUnYSYnpp/WsrKLdMfGhvwwM6eMqTyJBYn4mK9t2z3vdwA+41PyINZWUim7KvFEkxF5wSjkyNwWcj/AHGtUxLn8Z9xYD/cDXtZVkZHpngaPLzOvwERPmZPmKHxmJCLMb/E9Z6A8+Z86ysrgrsrjNJk7nU1KBWVlAsjbLXlZWV1Bs//2Q=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32" name="Picture 16" descr="http://images.businessweek.com/ss/08/09/0908_microblog/image/zappos_tony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724400"/>
            <a:ext cx="2895600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Target Selection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Font typeface="+mj-lt"/>
              <a:buAutoNum type="arabicPeriod" startAt="4"/>
            </a:pPr>
            <a:r>
              <a:rPr lang="en-US" sz="3200" b="1" dirty="0" smtClean="0">
                <a:solidFill>
                  <a:srgbClr val="002060"/>
                </a:solidFill>
              </a:rPr>
              <a:t>Micromarketing</a:t>
            </a:r>
          </a:p>
          <a:p>
            <a:r>
              <a:rPr lang="en-US" dirty="0" smtClean="0"/>
              <a:t>The practice of tailoring products and marketing programs to the needs and wants of specific individuals and local customer groups-includes </a:t>
            </a:r>
            <a:r>
              <a:rPr lang="en-US" b="1" i="1" dirty="0" smtClean="0"/>
              <a:t>local marketing </a:t>
            </a:r>
            <a:r>
              <a:rPr lang="en-US" dirty="0" smtClean="0"/>
              <a:t>and </a:t>
            </a:r>
            <a:r>
              <a:rPr lang="en-US" b="1" i="1" dirty="0" smtClean="0"/>
              <a:t>individual marketing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Market Targeting 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evaluating each market segment’s attractiveness and selecting one or more segments to enter.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Micromarketing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Local Marketing</a:t>
            </a:r>
          </a:p>
          <a:p>
            <a:r>
              <a:rPr lang="en-US" dirty="0" smtClean="0"/>
              <a:t>Tailoring brands and promotions to the needs and wants of local customer groups--cities, neighborhoods, and even specific stores.</a:t>
            </a:r>
            <a:endParaRPr lang="en-US" dirty="0"/>
          </a:p>
        </p:txBody>
      </p:sp>
      <p:sp>
        <p:nvSpPr>
          <p:cNvPr id="5129" name="AutoShape 9" descr="data:image/jpg;base64,/9j/4AAQSkZJRgABAQAAAQABAAD/2wCEAAkGBhQSERUUExQWFRQWGBUWGBcYFxgYFhgYFRQVFBUVFxgaGyYeFxojGRQUHy8gIycpLCwsFx4xNTAqNSYrLCkBCQoKDgwOGg8PGiwcHCQsLCksKS8pLCwpLCkpKSkpKSwpLCksKSwsKSkpKSksLCwpKSkpLCksKSksLCwpKSksKf/AABEIAMIBAwMBIgACEQEDEQH/xAAcAAAABwEBAAAAAAAAAAAAAAAAAQIDBAUGBwj/xABFEAABAwEEBQoDBAkEAQUAAAABAAIRAwQSITEFQVFhcQYTIjKBkaGx0fAHksFCUuHxFBcjM2JygrLSFRZTwkMkRFSDov/EABoBAAMBAQEBAAAAAAAAAAAAAAABAwIEBQb/xAAvEQACAgEEAAMECwEAAAAAAAAAAQIRAwQSITETQaEFUVJhFBUiMkJicYGR0eE0/9oADAMBAAIRAxEAPwCK2sM+PvcYITn6QPfj5KpbV9+fnv7RglNtPePTHh+I3Lo3EthaG0lR7VpNtPrOg6hrI2ge/oojrcWwRqIJkYQM/fsZ622/nbS6q6o2oTgB0mwBgBBYBELE8lI3HFbNEeUFMHEkEnCRmCn6lugAlzGyMAXi9tgtAJWR54ioX3mhxBxvCGzgBI1Dgkva12b2ztDtfC6ud6hl1gRqqVpLzGGvG8YPCGztVxpq1f8ApqT8MMM9rdWGPVKwFlDBE1oE4Q0uI1aoV8zlDQFLm3Pc5rDN26GY4mJN4nMrPjN8s34K8hFDSl8EgEkCSNgJieEwO1JOkHE4mNyU7lNfszaNMNZTFQhwaIJPSi8c3ZAyqs1YOCssnzJPGixfbXDI9voq3SGlKwb0XYnhKkvdhKr6jg4pZMuxWyuDSvLLbBEYaRtBBGEHDqtW30HyfpVLPSe6/fc0OJD3NgnGBBwhZZjWjariw8on0qbWNi60QJEmPmXFLPjkepH2dngvs8fuatminAQ21Wpv/wB7j5ynxZbRdui22m7sJY7zasuOV9TY35T/AJJX+86uxnyn/NH0iPvYn7P1D7S9DQf6NVP/ALqr8tP/ABTw0TV/+VU+Sl/isw3ltW2M+U/5pY5cVdjPlP8Amn9JXvf8sX1fqPdH0/o0B5OuOdpq9gpj/qnaOgXMxFoqzqm4W9ou5LN/75rbGfKf80Dy4rZRTx/hI/7LPjx979R/V+o9y9P6Ev8AiW2C00XTkSHiOzBQ6nLWk7rUXRgfsnIyDjvWd5QQ2z4ay1uOeGP0VPyeYXWmiM/2jTG4G8cNkBdWLNLJGzztZpY6fJsTvzNNUtYrVarmF0vIcAYDsSS7KZCM2d4b1XYcPRTm6Cc1xdTJaTs71Lp8+2k8Co8OOE643LajGXLZytyjxFFZo6s0PMkCGtAkjMkuPkFaUK4JzHeqmz8mj94iTOQWn0Fo4UqFZj2tqc6LuLQCMCAQcxEk4LCxpvso8jiujoXIJjWWS/Mc69xBwyZ0B4ytJTrsnF5PF30EBVOgLBzdCmxrQAxrWw6TjEkjiSrQWcaw3uXWoUqOGc90rKbljpllOiAyHOc6Ybieh0/FwYO1ZjkzZ+g2m8FzrVVBqCIIZSdzzpzlmLQe5WPLcBxbRaOlUhmGoOcA49gk9ik8nLNFR5Z1LOzmmkyek8h7wJOH2Z7FrpC7Ly2A1KjQJguAJjANbieExHarTSNtFKjUqaqbHv8AkaXfRQrEXHENaeJPos98XNKihouthDqt2kP6jLv/AMtd3qFHUnbUUeabXai97nHElxJO0k4oJooKhhvk3gqePlkOz3gknM6j794b03f1H3hGzcE3UqT797/xU7OhIeqVREboPDJY62sDHkCRB2lad7s571R6ZoAuv7c+xRm75LwXkRLJWAP4qzaWbjOxUtKmLwnKRPBaTQtnhzSGNJ6IMkgF7iQ0TicsYGwzlChON8lk67Ke3YZNu7M03ZGhx6Q16veGpdObo1rmQ+myTmG5bsSB4jvWCtVJzbQWNcbhJABkAEy0gjaChL7NCT+0FRIaXRlfYfofNTajsVVkxOOJDT3OarGoVrH0LJ2Tmv6KqmP6R4nzUunUUFp6TuJS1HMTr9musjJrXJQcmmlKBXn0fQbh1rkZcmwUJSodh3kd5JQlFBYq+ltcmkqmUUOyDyk/dN/mHkVA5LOItdCP+Ro7CYPgStRR5OOtp5ppggX54EN/7LQ8n/hpzNWnULpcxxdln0SAM8hmvS0v3D5f2r/0P9EXQoJw2UFWTrDGpAWaNSttPO3FeywblP0dYbz2t3j1KXzSsdD0umTByw4nBUhHkxOXBqrI03QYzxTxbw978kzTqQAAB5qLpG2ANMmdyvTOLgyVOpz1uc+82KYLpIkSZAjHEwXd+pX2jLLcon71R5ee3aomjrGIOGLj3BXlOliBqC3J8DSpk+w0rrQs7y+5ODSFDmG9djhUE9UGC0Bx3gkiNgWitFo5thMScgBmScGtHEwjsVC43Ey4m847XHON2QG4Bc7Vl4TcZWuzzxaPgvbg4gUiROpzSOwyiXo+UEinifJfweYyz373hILPfvsUi6nGtGaVGt1EHmTmotvsRNM4ZYq7DEq6EOFoay0c7xkhWdn0g5pBbng8byCSSN4df7HFN6VsvN1XAbZGOo4pqlRdUgMBvA6thx1Y5g5bVA6+1ZsbPpBjx06lSoIa4Am4CSDeaQBec3LIOxncqjT7wH0TTaQ0NacRjkzrbHYHuT2iRUYG1WC/ccRcN1vRLJeb2bMSXXcesDtVlYrQH021HlvOudMxewJ+1hhdAxGGDI1ysAY0g3y06i5vcfwV1UpO2HuKqNKkttVSRd/aO6OyXGR2Sto1+A4K0YWRyTM+LwOR7io0G8cDnsWraUu8nPFuVWV0+p8KV1ZmQUd5aZiutFuxCgtGn5noP2tX4PX/AAwF9Hzi6q8CMh3KvtFNuwdwWvoP5vQwvbP5PX/DnV9C+t0aDfut7h6JP6K37rflCm9HXmV+tl8PqYi+lU34rc07Gz7jPlb6KQ3R1L/jZ8jfRaWhb8xP2xFfhf8AJD+HDZr1Dsp+b2+i6NSpLIWNgpEmmAwkQboAkZwYVhT0nU++7vXZh07xxqzxtZrFnyOaVF29iZLFCZbnn7SeFpO1VeJnJ4yH+aVhZLK0shwvAnJVYrHapNG3OAifAIUGmEsiaLw1OwbAo1ds4KNSt7vYTv6QTmtUyVok2SiArCzsUWyswUis4hsNzcQ0HZObuwSVlmg2C/UvfZZIbvfk53YOiOLtymSmqbA0ADIYBB1RZoLoXKCramkACcUFraLccBalgpkPUe16RbTGJ9++CkdBOfXAxJVa63OrEtpYNGdTzDdpUKnTfaMXktp6m5F3oFashoAAgDIAYdiTkNRKnT2jWimHNHVPSOZM6ztM+apLDpF1B99kTBEHKD+QWvqQ5pByII7CsRa6RY4tOoqbXJeMuKJjdOVAcLvCJGvG64lpOOZCRa9OVn4OqOIygGBGyBGwKulGSjahb+KHGvyO9dAomQOA8lz6jmOI81ubJV6DeA74C0jL5JwSr6ZDkcrVgkPMerfR78lSMzVpYnrUWKRfX8FFrZI2VMEkqjZNIY5pGGcU8GoXPfYouRZREMcn2uTdxGCqRkYlEkh2CNj0xewQbUVlI53EsaNRShUVXTqqQ2qnZJxLBr0/TqquZUT9OolYi0puT9Ooq6nVT7KiEx0XFmtd3h7yU/8AS2kjHfks+yunmWmE3Gxco0BtAUS2W9oBxHeoQteHmFmeVNvik6MyLo/qw8pQoIzvbdEOvWfWc6o2vca4m62fsgw09oAd2oLPOtQ7oHcIQT4NcmGtumbshuJy/DfwxTdksBcb9UydTdQ4+iFgsAZi7F23Z/L6qdK4G7O6h7nERcmS5DnEAPSqLT1llzXDX0e3V9FamootvxYYzGI4gygZlygrPTujube1w6lVoqNMHJ2ee/zCrbqE7Cg6ZxHELZ2Uy0SsdToOJEAk6gBieC7PyY+G7qrBVrPLaZEta0EPOOZvDojsM8M02lyaSZlGuhLldS/2dZKWAog73Ev8zHgq7StOw2cNv0KcuMABomBiTwUpZ4x7LQxSk6Rg6ZVhZXLc0dBWRzQ5tFkET9rXjtTjdAWf/ib3u/yTWoiKWJmUou3qQwLTDQ1nH/jA7Xf5Iq9js1NjnuaA1oLibzsh25oeqh0ZWGRQNp7kpzE/aNO2ekynUfRLW1DEB4dUbhN5zA7LA5ErQ0NHUHtDg2WuAIIcYIIkEY7FjxVZTw5KO7yMk5m1MuW2doSzn/xn53eqbPJ2gfsH5neqosqRNwbMXPb72IXls/8Abdn+4fnd6oDk1Z/uH53+qp9IiYeJmPZUUmnUWlr8mqAya4ZZPP1kKrtPJ4t/duvfwnB2+PvcMCqxzxZGWGS5IrKifbVVe16dFRVIUWLKykMrqrZUTorJoKLQV0sV1WCshz63YqLI2hZ/lEC6Nmc71ONoTFaqCCDlrCTbrgcVzyYypeBOCJaJ2jxOBQXFvzfD6nZsxfF6HPA78skL6TPvWiHvNIQu+gXBIL0hzvf0QApz+CYrOKNxO9I96kAbGzckaFrsVB4rFpEzIBa14Ia5vXGEXYEDViclPp8gbPRbLv2ka3vFNg2khonx8lgqNuqUpuVKjAYkMeWgnaQDio9as556Ti8/xuLj4lFI3uklUeDrOgqVkq1hZ6LaQLgS7msXNYOs41GiQTIAxBxzxXUDZujAEQIG4DILAfCDk3zNm/SHiH14InMUm9X5jLuF1dAr2sME+CTp9iVlJbakTK5Pyxqv/SnOaJF1uqQIG/ArofKPSgAc7EDUNeXquZWi3moTGeRLiB2iSIXlZ5/a2pWevo4Nuy30Lp99Cm5x6RIAawTBecjEyIg8VeaL5Ti5TbUd0nYEzjJnE+AWNotawNN2+5v2r049hIS7RaiSA8gNkZQXDh+K5G30jvWllN3JHSqb72IxHvWo+mbAa1nfTb1iARORhzSQY2gEdqxNDT/Ni6czjibok9mStHaRN0XnBpIzDpAOEYZ5FSVxd0cksTxyq1f7FfouwvLeau1JbzbouOP3Gll1wAJaJN7EGQui6Ospo0m0xJuyBhGF4kefgsRo21upiahqubrcDeBgnECdncrP/WmOPQc7KYJAOG4FWnml3VfuScJVS67Ni1yXKwX+pVDXAZVaabhIB64AOJKjWjST6jnMp1SCQYwIMj7TTrEra1Ml2rIOCOjyiNQLn3J/S1a4WOdUlpxLuMRKtm6Sqa3TxWnq6fQlis0Vaoot/FRrLai7Pf4fmn7q7cU1NWjElXBUcobLDxUHVqTOwPHWG6cHdp2KrbU9/mtXUoCox1M5OyP3XDqu8wdxKyNRpaSHYEEgjZGBC9HHO0cOSFMkMqcEttRRG1PcfRL5zhCsmT2kvnURqe/zUYVe5IdX7k9wbSQ6smzX95qO6qmzWCTY0iSXcffagofObSglZqjCT79hJcia4d/dPvzSZ9zj5rmNiiRmku2e/wAUU44HD3vRTq16pQAC1CEPA8UoQN23Z5JgMvarPknoA2y106GN0m884YU24uM7xgN5Cr3D3MyuxfCTk5zVnNocOnX6u0Uh1fmMnhdSbGkb2z0w0BoEAAAAZAAQAOxV9tOJxlWQKq9JiXYYGM/XaoZOIlYdnOuW+lgHiideJxwOcAxlt7Vl7O6mSJb0VZcqKJqVnu8eGCz1as4Q1ox2j0XlX4nR60JbIota9GkxhfcBOWGAxmCdqYdpOndgsAJAE4xOU8daKhaWXC29jAJnyCZNMOEESScD73rMV8Vm7k5KV38iRatDvrPweDdAgg4QSXYYSdaf0Y9rOg7p6iXY7D0RqCrW2y44AkgNDsQM8RgUVmqG86DLZmCIInhhqlUak1z0bjCLlb7NTQrgANM3QTBkwBw2KDQbNSGzIdDYG/HgmmW1xaL3ScMZBga9W2VZchNDVK9S+5rm0mzDo6zhqBJ1FQjicropJxxK2TqHJM1KhdTJBIg44DtV1ozkLUot64cTPADcdp1rQ0LPcADQRGB375U5hI4R2rqWCNVLk8iU3doy50DWjqbdYnA7JUato+owS5jgNsGFr5xkGQj50g47Fl6aPzH4sjI2CrDgNqcfp9mbXMIm6CXRJBIMdoIVpyh0KX03PoN/aQZaML04Et2OHiuNVnXXOEfsg4tePuziCRmNXAgq+nxSgmn0YnNSOmDlExr7lQFk5OOLD26u0dqVyhsshtZuuGv4x0XcHAZ7RvXO6NWqKjaTqksfgxzzLdoE6jv1rWaF0gaB/RrT+5q9AOnqFxwIOy9B3HHWZ6YzcJU+jEoqUeOxkO47sPL1QJ3eZSrbZTSqOY7NpjVxBAjIiCFHD90d3ou2zjHb+76JJqz7MJlzp393cCkGr2cSPcLVgPOqps1PcpjnAcsfDHaUl9TVPqiwHTV4fN+CCZvbvL0QQBjI/L0ROcR7/FIJ1n3t1pV/Ddu9VE2GWz54Z8M0fbMbMUmNR7MTP4o7+sZIEG3aBI9+CM7h3+5RBwmYwzn8zggDqPoEwLTk1oM2u1U6A6rjLzsptxccuziQvQ9KmGNDWiA0AADIACAO5YP4Tcn+as7rS4dOsYbuptOHzOx4ALeFTkyiXAVSoqnS1e6xztytYlZjlVaLrA3aT4Li1OTbjbOjFG5JGKtDJJO2VW17FjKudabq0ZXhxm0ek0mZO0aOlxITNdz2t6M7cNo8lc2mqA6OP5Js2WRMRK7o5Wq3E0ldRMy+0E595T1BxDhdzcQIGUnABWdpsWGS1PJPRTeZYXsaYJLTHVAJHfmupZIyXCBylAd0FySfTtDC8hzALxj7wyY4HUTsnq710WyUwGhogRgIEQNgGSpqNTHORlCsKVq1NIjyWo1E5ss5ZHySzSN6S6RGzLinKTYy28fyTdOpeBIIdOzHjxRNtAyy9+CfCJD13LyRv+nekMIOJkcdSWMQQT3LQhdmfGCxXxA0A1jxbGsBaRctDfvMJEVIH2hr4bsdqKcbe1FbrO2rTcw5OBHDYeIMHsWotoyzh9v0dzc0XG9TcC6i/d1jTnb9pp9VIo6SNeyOY8zVpFsO1uacGv8Ap2KcNFANdQqHBjzdAA6BbIu4yC2SY2A7k3W0E5oDmgOdFwtBPVfgHYR1X3TntVa3xYr2tGt0vZnVrLStMDnBTZzmqWuAg7ocSO0bFmXu/P8ABbvRz7lKnTd0g1gY4bRduuCx2mdGmhVczAt6zT95pxa44bM98q0HwSmvMgzOREagJ8dyac8zhG/XPog/XOvXHgmuBwG78Poq2TFPceO7V5pHORsGzGcUkn2B58UgwdkasOzPjqTAcvHd3x4Ik2Xbj2ZeaCAMkDvA3T3cEpo1TntKS04bJR3do8NfDPFTNMUOzDOTPspTZnWdsn3KJ22O059m1JMa8ezAbOCBC8fzVjyc0Q612mnQBPSPSI1MGLzuw8SFWXh9PxXW/hJoDm6LrS8dOr0WbmNOJH8x8gk3Q4q2b+jSaxrWtENaA1o2ACAEshAInFRZZdiXLEcpa96tGpoj18VtXBY/S2iXio4xIJJkYrzNfu2KkdWCtzbKK7iiUh9FNli8ezuIDrAJlJq0FOLUktWlMKKe1UMMlpdAAik0QJid2f4qtrWa8Cp+gT0YJiCQBwxldunnzRHKuC5a/wBVMpVAMct/0UO4RGW/gnNX0O7YuyzmLOhXbM6+HinzaASCM96q6JyPen70kEkwO7tW93Bmix58AY9pzASm1cBhOCgucHCMxOBT1MkZrVtsVE0VEBUhRzUSH1oTsVHO+W9T9HtBLced6Q3EnpeOPaougKjv0nEyGta4mc3Pa6I3NAcOLle8qLA01WPgSQZ7DI/uKorX+xqNqjCmQ1rowuuE3TwMq0JcUjMkbai+UxygsArUC4fvKQJG0sPWH9PW70jR9ovtBU+jVukHZ7hai6E1ZzqoY3b1HqOBjXjhsJ71ccptFihWN2eaeL7dkE4t7Dh3Kkv6hgco3Z/jiupM5mGXbzvOv0HgidV356xj27gm6hjEujtwO+NSSSBlmdpOW7YmIc54akaa54jM+BQQBmQN2BiDh2YQltfx9El1QjL65d21HngYx2bVg0KAxlHe9gpGqI2ZHuR38JuzGG+ExFloLRLrTaKdFs9J0Eg5NGLnHgAfBehbHZW02NY0Q1gDQNwEBc8+EXJ+6x9pcMX9CnuaD0j2n+1dJCnJ2UiqQpEUaSSsM0hLjGKjFPVzgmJSNIaq2Rjus0HsUKvoCkcgRwKskRUZ4Mc+4oopyXTKGpyY+67vCYPJd33m++xaSUFzPQ4X5epTx5lFQ5LgdZ3cE5adENbiwXeHmroJuqxWhpccOkYeWT7ZQMwgbs/VPhkHeR2J602TZxTDTdOOWxYlFp8mk7FsM4Z/gpDXZ4ZbpUe9mUsWnHDWkA9Z3CMCU8HmcMtqiUQ1uWZlOuqxnghdAx6pUTLXE57fBGHT7zRkYLVWIpuUTZa1w1OjvH4KltNjFSm5h+00id+YPeAtLbaV+i4a8xxGI8lnmOVPutC7RD5EaRN11J03mHI7sI8+5a1YOp+wtzHjqVpB/myPeYP9S3NJ8gFXkvMkmN6V0d+kUDTjpt6dP+YDFv8AUPGFzp7jlOOuesN0bc105roMhZDltooMqCs3BtaSY1PEXhGQnrd6pjl5E5x8zOc4TiDgM5B9EgPJ37NXhrCKpWIgZ78/p5JDhmSSNQMz2qxIUa4GBd4FBJDO3eYk96CQFBeI+owx8UBSGWWuMZ80kO2xGW/ig6nA/GMEhi5GyJwOfj2I52YeAI1Ywibv15x+SDgcjPDzQB6M5LWUU7JQYMhTb3wJPeroURtWM+HvKRteysbe6bAGOGuQI8RitdfwzWUkbbHebCS4s2prBN1GjdwElDXyBfqJtGORy1cfyUdPPTd1TaKJiQilLuoFiVDsQglXUprUqHYhE4J40025u9OqBOyM8Jl9JSnMlNOs+8rDVjK+rZveSY5tzchgrJ1l3pBs29TcEb3FZSb0pMj8DgrIEOCIWFPUrHCzGFA5Ap0gNSde03cvBKZST15127edGyTCqomGyrZScWPIaSGnExgO3tWYtMMe4bD4HELWVbNnGtZjlFZbt1/9J8x9USQ4sz2n236RjrN/aN2y3OOye4LUcmLeK1Jp2gH6HxlZDSVoLYIzBn8FO5GW/marqeoODm/yVPQyqx5RN8M3fMqHp+xc5Y6wMi63nGkZgsM+UhX4adg7lSctNJChZHjC/V6AG49YncAtbaFus5Q2qRgCZ1uI1b9SAqyczx1b8dqS+r2k555cDmiAMZwTlnlw1KpABtY/i+UIIzW3Dx9ESAKItJ1gTsgo246uM5pth1SZGtPduePvxSGFByw/LJNvOE4SN/vgnKggZ9+HCU2a2WOGWA70AStGaaq2d4fScWnwI2Eawt5o34yFoAq0jO1hBHcclzYtx1bikEpUNNo7B+uez621B/SPVKHxos2x/wAi4u4e/JJLfxT2j3Haj8ZrKcw/5EB8YrJsf8pXFgz80V2Etobztn64rJ/H8pQ/XDZP4/lK4pzUoc2jaG9na/1w2T+P5SlN+MNj/j+QriQZ7wQ5vsRtQb2dw/XBY9rvlci/W9Yj9p3yu9FxAMRilvRtQb2dxZ8WrDrLvld6Iv1r2D77vld6Lht3ej5rsS2Ie9nc/wBauj/vu+R3okn4r2D77vkd6LhtxHzfDvRsQeIzuH62bDtd8rvREfi7Yhrd8pXEeaRilhsRsQb2ds/W7Y/4vlKW74wWKMGvnbBjuhcPNP3ISubT2oN52Z3xbsux3ylVmlviDZ67QxrXAlwxgrlwYBlnvTtNvek4JhvaNfpavjCGh7RFSm45SaTv5anUPY+O9LpM52kx+uLp4twTQssEg5OF2dk5HsMHsWIx4o23bNlpD4h1KTW020heDQC84iRgTHELFaS0rUr1S+q9zzqEYAbBu4KVpBhq0mvOBHW25w4fMJ7VVkQIbgN+ffqVI+8nJ+QouzntgY7pRGpsz1YIhSO0zkkkDbA2TnsxWjArnIwOfFBIFHYCggCpZqTjBgggsjE3RBw2ph4wQQWhCdXYmdaCCQxNTXwRs1I0ExCKuRSwPogggBLusPetOnP+lBBAxpvUSmjBBBAhLPVKdkUEEAhTPspFTIdqCCQxNIYH3sTjRh3IIJgKHqiGrgUEEmAH4NTVLM8EEE0Ap/WCff1SgggRqOTR/YHiP7VYaj2oILKNiK37qr/V/Yw+aprN+8PBBBERSFtOA4OSWD6oILTMkCs43jigggmB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 descr="http://suvanai.files.wordpress.com/2010/06/20100630_a001_p1530629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91000"/>
            <a:ext cx="2895600" cy="2171700"/>
          </a:xfrm>
          <a:prstGeom prst="rect">
            <a:avLst/>
          </a:prstGeom>
          <a:noFill/>
        </p:spPr>
      </p:pic>
      <p:pic>
        <p:nvPicPr>
          <p:cNvPr id="5133" name="Picture 13" descr="http://t3.gstatic.com/images?q=tbn:ANd9GcQYoYyE-tdE1pYWR-ZWxK2iuhD_0-gNDLViSz3vIdah7dZYf5uQ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105400"/>
            <a:ext cx="1857375" cy="141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Micromarketing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Individual Marketing</a:t>
            </a:r>
          </a:p>
          <a:p>
            <a:r>
              <a:rPr lang="en-US" dirty="0" smtClean="0"/>
              <a:t>Tailoring products and marketing programs to the needs and preferences of individual customers-also labeled “</a:t>
            </a:r>
            <a:r>
              <a:rPr lang="en-US" b="1" dirty="0" smtClean="0"/>
              <a:t>one-to-one marketing</a:t>
            </a:r>
            <a:r>
              <a:rPr lang="en-US" dirty="0" smtClean="0"/>
              <a:t>,” “</a:t>
            </a:r>
            <a:r>
              <a:rPr lang="en-US" b="1" dirty="0" smtClean="0"/>
              <a:t>customized marketing</a:t>
            </a:r>
            <a:r>
              <a:rPr lang="en-US" dirty="0" smtClean="0"/>
              <a:t>,” and “</a:t>
            </a:r>
            <a:r>
              <a:rPr lang="en-US" b="1" dirty="0" smtClean="0"/>
              <a:t>markets-of-one marketing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MINI </a:t>
            </a:r>
            <a:r>
              <a:rPr lang="en-US" sz="2800" dirty="0" smtClean="0"/>
              <a:t>uses </a:t>
            </a:r>
            <a:r>
              <a:rPr lang="en-US" sz="2800" b="1" dirty="0" smtClean="0"/>
              <a:t>personalized billboard messages </a:t>
            </a:r>
            <a:r>
              <a:rPr lang="en-US" sz="2800" dirty="0" smtClean="0"/>
              <a:t>to greet MINI drivers in selected cities. As the new MINI owners passes by, the personalized key fob contacts the billboard database, which then transmits a message automatically.</a:t>
            </a:r>
            <a:endParaRPr lang="en-US" sz="2800" dirty="0"/>
          </a:p>
        </p:txBody>
      </p:sp>
      <p:pic>
        <p:nvPicPr>
          <p:cNvPr id="62466" name="Picture 2" descr="http://assets.creativity-online.com/images/work/large/m/i/n/mini-print07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3048000" cy="3467100"/>
          </a:xfrm>
          <a:prstGeom prst="rect">
            <a:avLst/>
          </a:prstGeom>
          <a:noFill/>
        </p:spPr>
      </p:pic>
      <p:pic>
        <p:nvPicPr>
          <p:cNvPr id="62468" name="Picture 4" descr="http://blog.theavclub.tv/wp-content/uploads/2007/02/minicooper-rfid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 Targeting Strategies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Undifferentiated (mass) marketing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19812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Differentiated (segmented) marketing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Concentrated (niche) marketing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19812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Micro(local or individual) marketing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48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Targeting broadly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3048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Targeting narrowly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62200" y="2286000"/>
            <a:ext cx="152400" cy="152400"/>
          </a:xfrm>
          <a:prstGeom prst="rightArrow">
            <a:avLst/>
          </a:prstGeom>
          <a:solidFill>
            <a:srgbClr val="00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95800" y="2286000"/>
            <a:ext cx="152400" cy="152400"/>
          </a:xfrm>
          <a:prstGeom prst="rightArrow">
            <a:avLst/>
          </a:prstGeom>
          <a:solidFill>
            <a:srgbClr val="00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29400" y="2286000"/>
            <a:ext cx="152400" cy="152400"/>
          </a:xfrm>
          <a:prstGeom prst="rightArrow">
            <a:avLst/>
          </a:prstGeom>
          <a:solidFill>
            <a:srgbClr val="00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4958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* Factors company should consider when choosing a market-targeting strategy:</a:t>
            </a: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Company resources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Product availability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Product life-cycle stage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Market variability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Competitors’ marketing strategies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Differentiation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differentiating the market offering to create superior customer value.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Positioning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Arranging for a market offering to occupy a clear, distinctive, and desirable place relative to competing products in the minds of target consumers.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Designing a Customer-Driven Marketing Strategy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2057400"/>
            <a:ext cx="2667000" cy="3352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Select customers to serve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90800"/>
            <a:ext cx="2362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Segmentation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Divide the total market into smaller segments.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038600"/>
            <a:ext cx="2362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Targeting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the segment or segments to enter.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2057400"/>
            <a:ext cx="3048000" cy="3352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Decide on a value proposition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2590800"/>
            <a:ext cx="2743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Differentiation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Differentiate the market offering to create superior customer value.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4038600"/>
            <a:ext cx="2743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Positioning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Position the market offering in minds of target customers.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3276600"/>
            <a:ext cx="1600200" cy="1143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Create value for targeted customers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27435">
            <a:off x="3453326" y="2821167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260299">
            <a:off x="3482455" y="4505519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142626">
            <a:off x="4976917" y="2829119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863188">
            <a:off x="4929581" y="4500557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Market segmentation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Market Segmentation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006600"/>
                </a:solidFill>
              </a:rPr>
              <a:t>Geographic</a:t>
            </a:r>
            <a:r>
              <a:rPr lang="en-US" b="1" dirty="0" smtClean="0">
                <a:solidFill>
                  <a:srgbClr val="006600"/>
                </a:solidFill>
              </a:rPr>
              <a:t> segmentation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sz="2600" dirty="0" smtClean="0"/>
              <a:t>Dividing a market into different geographical units such as nations, provinces, regions, parishes, cities, or neighborhoods.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Examples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World region or country: </a:t>
            </a:r>
            <a:r>
              <a:rPr lang="en-US" dirty="0" smtClean="0"/>
              <a:t>Western Europe, Middle East, Pacific Rim, China, India, Canada, Mexico, North America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Country region: </a:t>
            </a:r>
            <a:r>
              <a:rPr lang="en-US" dirty="0" smtClean="0"/>
              <a:t>East Asia, South Asia, North Asia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Density:</a:t>
            </a:r>
            <a:r>
              <a:rPr lang="en-US" dirty="0" smtClean="0"/>
              <a:t> Urban, suburban, exurban, rural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1322</Words>
  <Application>Microsoft Office PowerPoint</Application>
  <PresentationFormat>On-screen Show (4:3)</PresentationFormat>
  <Paragraphs>170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Customer-Driven Marketing Strategy: Creating Value for Target Customers</vt:lpstr>
      <vt:lpstr>Slide 2</vt:lpstr>
      <vt:lpstr>Market Segmentation</vt:lpstr>
      <vt:lpstr>Market Targeting </vt:lpstr>
      <vt:lpstr>Differentiation</vt:lpstr>
      <vt:lpstr>Positioning</vt:lpstr>
      <vt:lpstr>Designing a Customer-Driven Marketing Strategy</vt:lpstr>
      <vt:lpstr>Market segmentation</vt:lpstr>
      <vt:lpstr>Market Segmentation</vt:lpstr>
      <vt:lpstr>Market Segmentation</vt:lpstr>
      <vt:lpstr>Gender segmentation</vt:lpstr>
      <vt:lpstr>Income segmentation</vt:lpstr>
      <vt:lpstr>Market Segmentation</vt:lpstr>
      <vt:lpstr>Lifestyle segmentation</vt:lpstr>
      <vt:lpstr>Market Segmentation</vt:lpstr>
      <vt:lpstr>Occasion segmentation</vt:lpstr>
      <vt:lpstr>Segmentation International Markets</vt:lpstr>
      <vt:lpstr>Can we use multiple segmentation bases?</vt:lpstr>
      <vt:lpstr>Can we use multiple segmentation bases?</vt:lpstr>
      <vt:lpstr>Requirements for Effective Segmentation</vt:lpstr>
      <vt:lpstr>Market Targeting</vt:lpstr>
      <vt:lpstr>Market Targeting</vt:lpstr>
      <vt:lpstr>Market Targeting</vt:lpstr>
      <vt:lpstr>Market Targeting</vt:lpstr>
      <vt:lpstr>Target Selection Strategies</vt:lpstr>
      <vt:lpstr>Slide 26</vt:lpstr>
      <vt:lpstr>Target Selection Strategies</vt:lpstr>
      <vt:lpstr>Differentiated(segmented) Marketing</vt:lpstr>
      <vt:lpstr>Differentiated(segmented) Marketing</vt:lpstr>
      <vt:lpstr>offers top-of-the-line gear and apparel  for diehard outdoor enthusiasts,  especially those who prefer cold weather activities</vt:lpstr>
      <vt:lpstr>supplies premium denim and accessories sold in boutiques and high-end department stores</vt:lpstr>
      <vt:lpstr>focuses on people who enjoy  high-end casual apparel  inspired by sailing and the sea.</vt:lpstr>
      <vt:lpstr>produce the highest-quality athletic wear  and do it for every Major League Baseball club,  the National Basketball Association,  most major colleges and universities,  and sports fans everywhere</vt:lpstr>
      <vt:lpstr>Target Selection Strategies</vt:lpstr>
      <vt:lpstr>Target Selection Strategies</vt:lpstr>
      <vt:lpstr>Slide 36</vt:lpstr>
      <vt:lpstr>Slide 37</vt:lpstr>
      <vt:lpstr>Slide 38</vt:lpstr>
      <vt:lpstr>Target Selection Strategies</vt:lpstr>
      <vt:lpstr>Micromarketing</vt:lpstr>
      <vt:lpstr>Micromarketing</vt:lpstr>
      <vt:lpstr>Slide 42</vt:lpstr>
      <vt:lpstr>Marketing Targeting Strategies</vt:lpstr>
    </vt:vector>
  </TitlesOfParts>
  <Company>Khon 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Customer-Driven Marketing Strategy: Creating Value for Target Customers</dc:title>
  <dc:creator>UserXP</dc:creator>
  <cp:lastModifiedBy>Khon Kaen University</cp:lastModifiedBy>
  <cp:revision>141</cp:revision>
  <dcterms:created xsi:type="dcterms:W3CDTF">2011-03-03T15:41:38Z</dcterms:created>
  <dcterms:modified xsi:type="dcterms:W3CDTF">2013-10-22T04:59:51Z</dcterms:modified>
</cp:coreProperties>
</file>