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3D36A"/>
    <a:srgbClr val="00F66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06/11/2013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6200"/>
            <a:ext cx="82296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4337" name="Picture 1" descr="C:\Documents and Settings\sunmeet\Desktop\SBR\SBR.jpg"/>
          <p:cNvPicPr>
            <a:picLocks noChangeAspect="1" noChangeArrowheads="1"/>
          </p:cNvPicPr>
          <p:nvPr userDrawn="1"/>
        </p:nvPicPr>
        <p:blipFill>
          <a:blip r:embed="rId13"/>
          <a:srcRect/>
          <a:stretch>
            <a:fillRect/>
          </a:stretch>
        </p:blipFill>
        <p:spPr bwMode="auto">
          <a:xfrm>
            <a:off x="8453437" y="6167437"/>
            <a:ext cx="690563" cy="690563"/>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00FF"/>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rgbClr val="0000FF"/>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00FF"/>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rgbClr val="0000F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rgbClr val="0000F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Sustainable_develop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Decade" TargetMode="External"/><Relationship Id="rId2" Type="http://schemas.openxmlformats.org/officeDocument/2006/relationships/hyperlink" Target="http://en.wikipedia.org/wiki/Past" TargetMode="External"/><Relationship Id="rId1" Type="http://schemas.openxmlformats.org/officeDocument/2006/relationships/slideLayout" Target="../slideLayouts/slideLayout2.xml"/><Relationship Id="rId5" Type="http://schemas.openxmlformats.org/officeDocument/2006/relationships/hyperlink" Target="http://en.wikipedia.org/w/index.php?title=Green_consumer&amp;action=edit&amp;redlink=1" TargetMode="External"/><Relationship Id="rId4" Type="http://schemas.openxmlformats.org/officeDocument/2006/relationships/hyperlink" Target="http://en.wikipedia.org/wiki/Consume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Supreme_Court_of_India" TargetMode="External"/><Relationship Id="rId2" Type="http://schemas.openxmlformats.org/officeDocument/2006/relationships/hyperlink" Target="http://en.wikipedia.org/wiki/New_Delhi" TargetMode="External"/><Relationship Id="rId1" Type="http://schemas.openxmlformats.org/officeDocument/2006/relationships/slideLayout" Target="../slideLayouts/slideLayout2.xml"/><Relationship Id="rId5" Type="http://schemas.openxmlformats.org/officeDocument/2006/relationships/hyperlink" Target="http://en.wikipedia.org/wiki/The_Hewlett-Packard_Company" TargetMode="External"/><Relationship Id="rId4" Type="http://schemas.openxmlformats.org/officeDocument/2006/relationships/hyperlink" Target="http://en.wikipedia.org/wiki/Compressed_natural_g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1752600"/>
          </a:xfrm>
        </p:spPr>
        <p:txBody>
          <a:bodyPr/>
          <a:lstStyle/>
          <a:p>
            <a:r>
              <a:rPr lang="en-US" b="1" dirty="0" smtClean="0">
                <a:solidFill>
                  <a:srgbClr val="00B050"/>
                </a:solidFill>
              </a:rPr>
              <a:t>Green Marketing</a:t>
            </a:r>
          </a:p>
          <a:p>
            <a:r>
              <a:rPr lang="en-US" b="1" dirty="0" smtClean="0">
                <a:solidFill>
                  <a:srgbClr val="00B050"/>
                </a:solidFill>
              </a:rPr>
              <a:t>(Marketing Ecologically)</a:t>
            </a:r>
            <a:endParaRPr lang="en-US" b="1" dirty="0">
              <a:solidFill>
                <a:srgbClr val="00B050"/>
              </a:solidFill>
            </a:endParaRPr>
          </a:p>
        </p:txBody>
      </p:sp>
      <p:pic>
        <p:nvPicPr>
          <p:cNvPr id="1026" name="Picture 2" descr="C:\Documents and Settings\sunmeet\Desktop\GMjpg.jpg"/>
          <p:cNvPicPr>
            <a:picLocks noChangeAspect="1" noChangeArrowheads="1"/>
          </p:cNvPicPr>
          <p:nvPr/>
        </p:nvPicPr>
        <p:blipFill>
          <a:blip r:embed="rId2"/>
          <a:srcRect/>
          <a:stretch>
            <a:fillRect/>
          </a:stretch>
        </p:blipFill>
        <p:spPr bwMode="auto">
          <a:xfrm>
            <a:off x="3523513" y="991790"/>
            <a:ext cx="2191488" cy="2208610"/>
          </a:xfrm>
          <a:prstGeom prst="rect">
            <a:avLst/>
          </a:prstGeom>
          <a:noFill/>
        </p:spPr>
      </p:pic>
      <p:sp>
        <p:nvSpPr>
          <p:cNvPr id="5" name="TextBox 4"/>
          <p:cNvSpPr txBox="1"/>
          <p:nvPr/>
        </p:nvSpPr>
        <p:spPr>
          <a:xfrm>
            <a:off x="1066800" y="5029200"/>
            <a:ext cx="6934200" cy="1077218"/>
          </a:xfrm>
          <a:prstGeom prst="rect">
            <a:avLst/>
          </a:prstGeom>
          <a:noFill/>
        </p:spPr>
        <p:txBody>
          <a:bodyPr wrap="square" rtlCol="0">
            <a:spAutoFit/>
          </a:bodyPr>
          <a:lstStyle/>
          <a:p>
            <a:pPr algn="ctr"/>
            <a:r>
              <a:rPr lang="en-US" sz="2400" b="1" dirty="0" smtClean="0">
                <a:solidFill>
                  <a:srgbClr val="0000FF"/>
                </a:solidFill>
              </a:rPr>
              <a:t>Dr. Sunmeet Banerjee, Associate Professor</a:t>
            </a:r>
          </a:p>
          <a:p>
            <a:pPr algn="ctr"/>
            <a:r>
              <a:rPr lang="en-US" sz="2000" dirty="0" smtClean="0">
                <a:solidFill>
                  <a:srgbClr val="0000FF"/>
                </a:solidFill>
              </a:rPr>
              <a:t>Sasmira’s Institute of Management Studies and Research,</a:t>
            </a:r>
          </a:p>
          <a:p>
            <a:pPr algn="ctr"/>
            <a:r>
              <a:rPr lang="en-US" sz="2000" dirty="0" smtClean="0">
                <a:solidFill>
                  <a:srgbClr val="0000FF"/>
                </a:solidFill>
              </a:rPr>
              <a:t>Mumbai</a:t>
            </a:r>
            <a:endParaRPr lang="en-US" sz="2000" dirty="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Additional Social Marketing P’s</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lvl="0" algn="just">
              <a:buFont typeface="Wingdings" pitchFamily="2" charset="2"/>
              <a:buChar char="v"/>
            </a:pPr>
            <a:r>
              <a:rPr lang="en-US" sz="2200" b="1" dirty="0"/>
              <a:t>Publics</a:t>
            </a:r>
            <a:r>
              <a:rPr lang="en-US" sz="2200" dirty="0"/>
              <a:t>: Effective Social Marketing knows its audience, and can appeal to multiple groups of people. "Public" is the external and internal groups involved in the program. External publics include the target audience, secondary audiences, policymakers, and gatekeepers, while the internal publics are those who are involved in some way with either approval or implementation of the program</a:t>
            </a:r>
            <a:r>
              <a:rPr lang="en-US" sz="2200" dirty="0" smtClean="0"/>
              <a:t>.</a:t>
            </a:r>
            <a:endParaRPr lang="en-US" sz="2200" dirty="0"/>
          </a:p>
          <a:p>
            <a:pPr algn="just">
              <a:buFont typeface="Wingdings" pitchFamily="2" charset="2"/>
              <a:buChar char="v"/>
            </a:pPr>
            <a:endParaRPr lang="en-US" sz="2200" dirty="0" smtClean="0"/>
          </a:p>
          <a:p>
            <a:pPr lvl="0" algn="just">
              <a:buFont typeface="Wingdings" pitchFamily="2" charset="2"/>
              <a:buChar char="v"/>
            </a:pPr>
            <a:r>
              <a:rPr lang="en-US" sz="2200" b="1" dirty="0"/>
              <a:t>Partnership</a:t>
            </a:r>
            <a:r>
              <a:rPr lang="en-US" sz="2200" dirty="0"/>
              <a:t>: Most social change issues, including "green" initiatives, are too complex for one person or group to handle. Associating with other groups and initiatives to team up strengthens the chance of efficacy.</a:t>
            </a:r>
          </a:p>
          <a:p>
            <a:pPr algn="just">
              <a:buFont typeface="Wingdings" pitchFamily="2" charset="2"/>
              <a:buChar char="v"/>
            </a:pPr>
            <a:endParaRPr lang="en-US" sz="2200" dirty="0" smtClean="0"/>
          </a:p>
          <a:p>
            <a:pPr lvl="0" algn="just">
              <a:buFont typeface="Wingdings" pitchFamily="2" charset="2"/>
              <a:buChar char="v"/>
            </a:pPr>
            <a:r>
              <a:rPr lang="en-US" sz="2200" b="1" dirty="0"/>
              <a:t>Purse Strings</a:t>
            </a:r>
            <a:r>
              <a:rPr lang="en-US" sz="2200" dirty="0"/>
              <a:t>: How much will this strategic effort cost and who is funding the effort.</a:t>
            </a:r>
          </a:p>
          <a:p>
            <a:pPr algn="just">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Additional Social Marketing P’s</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lvl="0" algn="just">
              <a:buFont typeface="Wingdings" pitchFamily="2" charset="2"/>
              <a:buChar char="v"/>
            </a:pPr>
            <a:r>
              <a:rPr lang="en-US" sz="2200" b="1" dirty="0"/>
              <a:t>Policy</a:t>
            </a:r>
            <a:r>
              <a:rPr lang="en-US" sz="2200" dirty="0"/>
              <a:t>: Social marketing programs can do well in motivating individual behavior change, but that is difficult to sustain unless the environment they're in supports that change for the long run. Often, policy change is needed, and media advocacy programs can be an effective complement to a social marketing program.</a:t>
            </a:r>
          </a:p>
          <a:p>
            <a:pPr algn="just">
              <a:buNone/>
            </a:pPr>
            <a:endParaRPr lang="en-US" sz="1050" dirty="0" smtClean="0"/>
          </a:p>
          <a:p>
            <a:pPr algn="just">
              <a:buFont typeface="Wingdings" pitchFamily="2" charset="2"/>
              <a:buChar char="Ø"/>
            </a:pPr>
            <a:r>
              <a:rPr lang="en-US" sz="2200" dirty="0"/>
              <a:t>The level of greening-strategic, quasi-strategic, or tactical dictates exactly what activities should be under-taken by a company</a:t>
            </a:r>
            <a:r>
              <a:rPr lang="en-US" sz="2200" dirty="0" smtClean="0"/>
              <a:t>.</a:t>
            </a:r>
          </a:p>
          <a:p>
            <a:pPr algn="just">
              <a:buNone/>
            </a:pPr>
            <a:endParaRPr lang="en-US" sz="700" dirty="0" smtClean="0"/>
          </a:p>
          <a:p>
            <a:pPr algn="just">
              <a:buFont typeface="Wingdings" pitchFamily="2" charset="2"/>
              <a:buChar char="Ø"/>
            </a:pPr>
            <a:r>
              <a:rPr lang="en-US" sz="2200" dirty="0" smtClean="0"/>
              <a:t>Strategic </a:t>
            </a:r>
            <a:r>
              <a:rPr lang="en-US" sz="2200" dirty="0"/>
              <a:t>greening in one area may or may not be leveraged effectively in others</a:t>
            </a:r>
            <a:r>
              <a:rPr lang="en-US" sz="2200" dirty="0" smtClean="0"/>
              <a:t>.</a:t>
            </a:r>
          </a:p>
          <a:p>
            <a:pPr algn="just">
              <a:buNone/>
            </a:pPr>
            <a:endParaRPr lang="en-US" sz="600" dirty="0"/>
          </a:p>
          <a:p>
            <a:pPr algn="just">
              <a:buFont typeface="Wingdings" pitchFamily="2" charset="2"/>
              <a:buChar char="Ø"/>
            </a:pPr>
            <a:r>
              <a:rPr lang="en-US" sz="2200" dirty="0"/>
              <a:t>A firm could make substantial changes in production processes but opt not to leverage them by positioning itself as an environmental leader.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Marketing Strategy</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lvl="0" algn="just">
              <a:buFont typeface="Wingdings" pitchFamily="2" charset="2"/>
              <a:buChar char="v"/>
            </a:pPr>
            <a:r>
              <a:rPr lang="en-US" sz="2200" dirty="0"/>
              <a:t>The market for ecological products and services is ever burgeoning</a:t>
            </a:r>
            <a:r>
              <a:rPr lang="en-US" sz="2200" dirty="0" smtClean="0"/>
              <a:t>.</a:t>
            </a:r>
          </a:p>
          <a:p>
            <a:pPr lvl="0" algn="just">
              <a:buNone/>
            </a:pPr>
            <a:endParaRPr lang="en-US" sz="1200" dirty="0"/>
          </a:p>
          <a:p>
            <a:pPr lvl="0" algn="just">
              <a:buFont typeface="Wingdings" pitchFamily="2" charset="2"/>
              <a:buChar char="ü"/>
            </a:pPr>
            <a:r>
              <a:rPr lang="en-US" sz="2200" dirty="0"/>
              <a:t>Businesses have limited financial, human and capital resources, so a focus on the resources on the top performing marketing activities of business is vital. </a:t>
            </a:r>
            <a:r>
              <a:rPr lang="en-US" sz="2200" u="sng" dirty="0"/>
              <a:t>Use an aggressive growth strategy for your biggest growth </a:t>
            </a:r>
            <a:r>
              <a:rPr lang="en-US" sz="2200" u="sng" dirty="0" smtClean="0"/>
              <a:t>markets.</a:t>
            </a:r>
          </a:p>
          <a:p>
            <a:pPr lvl="0" algn="just">
              <a:buNone/>
            </a:pPr>
            <a:endParaRPr lang="en-US" sz="1400" u="sng" dirty="0"/>
          </a:p>
          <a:p>
            <a:pPr lvl="0" algn="just">
              <a:buFont typeface="Wingdings" pitchFamily="2" charset="2"/>
              <a:buChar char="ü"/>
            </a:pPr>
            <a:r>
              <a:rPr lang="en-US" sz="2200" dirty="0"/>
              <a:t>Adopt a selected growth strategy for new or emerging markets</a:t>
            </a:r>
            <a:r>
              <a:rPr lang="en-US" sz="2200" dirty="0" smtClean="0"/>
              <a:t>.</a:t>
            </a:r>
          </a:p>
          <a:p>
            <a:pPr lvl="0" algn="just">
              <a:buNone/>
            </a:pPr>
            <a:endParaRPr lang="en-US" sz="1400" u="sng" dirty="0"/>
          </a:p>
          <a:p>
            <a:pPr lvl="0" algn="just">
              <a:buFont typeface="Wingdings" pitchFamily="2" charset="2"/>
              <a:buChar char="ü"/>
            </a:pPr>
            <a:r>
              <a:rPr lang="en-US" sz="2200" dirty="0"/>
              <a:t>Build an authentic brand that attracts genuine interest from your target market</a:t>
            </a:r>
            <a:r>
              <a:rPr lang="en-US" sz="2200" dirty="0" smtClean="0"/>
              <a:t>.</a:t>
            </a:r>
          </a:p>
          <a:p>
            <a:pPr lvl="0" algn="just">
              <a:buNone/>
            </a:pPr>
            <a:endParaRPr lang="en-US" sz="1200" u="sng" dirty="0"/>
          </a:p>
          <a:p>
            <a:pPr lvl="0" algn="just">
              <a:buFont typeface="Wingdings" pitchFamily="2" charset="2"/>
              <a:buChar char="ü"/>
            </a:pPr>
            <a:r>
              <a:rPr lang="en-US" sz="2200" dirty="0"/>
              <a:t>Collaborate with customers to develop more targeted products and to get to market sooner. </a:t>
            </a:r>
            <a:endParaRPr lang="en-US" sz="22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Marketing Strategy</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lvl="0" algn="just">
              <a:buFont typeface="Wingdings" pitchFamily="2" charset="2"/>
              <a:buChar char="ü"/>
            </a:pPr>
            <a:r>
              <a:rPr lang="en-US" sz="2200" dirty="0"/>
              <a:t>Use permission based marketing and avoid interruption based marketing. </a:t>
            </a:r>
            <a:endParaRPr lang="en-US" sz="2200" dirty="0" smtClean="0"/>
          </a:p>
          <a:p>
            <a:pPr lvl="0" algn="just">
              <a:buNone/>
            </a:pPr>
            <a:endParaRPr lang="en-US" sz="700" dirty="0"/>
          </a:p>
          <a:p>
            <a:pPr lvl="0" algn="just">
              <a:buFont typeface="Wingdings" pitchFamily="2" charset="2"/>
              <a:buChar char="ü"/>
            </a:pPr>
            <a:r>
              <a:rPr lang="en-US" sz="2200" dirty="0"/>
              <a:t>We can create a big impact by influencing our staff and other businesses to adopt sustainable business practices</a:t>
            </a:r>
            <a:r>
              <a:rPr lang="en-US" sz="2200" dirty="0" smtClean="0"/>
              <a:t>.</a:t>
            </a:r>
          </a:p>
          <a:p>
            <a:pPr lvl="0" algn="just">
              <a:buNone/>
            </a:pPr>
            <a:endParaRPr lang="en-US" sz="900" dirty="0"/>
          </a:p>
          <a:p>
            <a:pPr lvl="0" algn="just">
              <a:buFont typeface="Wingdings" pitchFamily="2" charset="2"/>
              <a:buChar char="ü"/>
            </a:pPr>
            <a:r>
              <a:rPr lang="en-US" sz="2200" dirty="0"/>
              <a:t>Let your suppliers know you are looking to work with suppliers who adopt sustainable business practices. </a:t>
            </a:r>
            <a:endParaRPr lang="en-US" sz="2200" dirty="0" smtClean="0"/>
          </a:p>
          <a:p>
            <a:pPr lvl="0" algn="just">
              <a:buNone/>
            </a:pPr>
            <a:endParaRPr lang="en-US" sz="600" dirty="0"/>
          </a:p>
          <a:p>
            <a:pPr lvl="0" algn="just">
              <a:buFont typeface="Wingdings" pitchFamily="2" charset="2"/>
              <a:buChar char="v"/>
            </a:pPr>
            <a:r>
              <a:rPr lang="en-US" sz="2200" dirty="0"/>
              <a:t>Minimise your contribution to greenhouse </a:t>
            </a:r>
            <a:r>
              <a:rPr lang="en-US" sz="2200" dirty="0" smtClean="0"/>
              <a:t>gases by: </a:t>
            </a:r>
            <a:r>
              <a:rPr lang="en-US" sz="2200" i="1" dirty="0" smtClean="0"/>
              <a:t>(a) Printing business </a:t>
            </a:r>
            <a:r>
              <a:rPr lang="en-US" sz="2200" i="1" dirty="0"/>
              <a:t>stationery using environmentally friendly inks and recycled </a:t>
            </a:r>
            <a:r>
              <a:rPr lang="en-US" sz="2200" i="1" dirty="0" smtClean="0"/>
              <a:t>paper. (b) Reducing use </a:t>
            </a:r>
            <a:r>
              <a:rPr lang="en-US" sz="2200" i="1" dirty="0"/>
              <a:t>of direct mail: use online communications </a:t>
            </a:r>
            <a:r>
              <a:rPr lang="en-US" sz="2200" i="1" dirty="0" smtClean="0"/>
              <a:t>instead. (c) Creating </a:t>
            </a:r>
            <a:r>
              <a:rPr lang="en-US" sz="2200" i="1" dirty="0"/>
              <a:t>online catalogues instead of printed </a:t>
            </a:r>
            <a:r>
              <a:rPr lang="en-US" sz="2200" i="1" dirty="0" smtClean="0"/>
              <a:t>catalogues. (d) Using </a:t>
            </a:r>
            <a:r>
              <a:rPr lang="en-US" sz="2200" i="1" dirty="0"/>
              <a:t>virtual communications such as </a:t>
            </a:r>
            <a:r>
              <a:rPr lang="en-US" sz="2200" i="1" dirty="0" smtClean="0"/>
              <a:t>Skype, </a:t>
            </a:r>
            <a:r>
              <a:rPr lang="en-US" sz="2200" i="1" dirty="0"/>
              <a:t>video conferencing and </a:t>
            </a:r>
            <a:r>
              <a:rPr lang="en-US" sz="2200" i="1" dirty="0" smtClean="0"/>
              <a:t>webinars. (e) Using </a:t>
            </a:r>
            <a:r>
              <a:rPr lang="en-US" sz="2200" i="1" dirty="0"/>
              <a:t>a </a:t>
            </a:r>
            <a:r>
              <a:rPr lang="en-US" sz="2200" i="1" dirty="0" err="1"/>
              <a:t>Navman</a:t>
            </a:r>
            <a:r>
              <a:rPr lang="en-US" sz="2200" i="1" dirty="0"/>
              <a:t> to take the most direct route on business trips.</a:t>
            </a:r>
          </a:p>
          <a:p>
            <a:pPr lvl="0" algn="just">
              <a:buFont typeface="Wingdings" pitchFamily="2" charset="2"/>
              <a:buChar char="ü"/>
            </a:pPr>
            <a:endParaRPr lang="en-US" sz="22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Example</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algn="just">
              <a:buFont typeface="Wingdings" pitchFamily="2" charset="2"/>
              <a:buChar char="v"/>
            </a:pPr>
            <a:r>
              <a:rPr lang="en-US" sz="2200" dirty="0" smtClean="0"/>
              <a:t>A </a:t>
            </a:r>
            <a:r>
              <a:rPr lang="en-US" sz="2200" dirty="0"/>
              <a:t>company that produces talcum powder can design a product that has less volume, needs less packaging, and uses natural ingredients instead of chemicals</a:t>
            </a:r>
            <a:r>
              <a:rPr lang="en-US" sz="2200" dirty="0" smtClean="0"/>
              <a:t>.</a:t>
            </a:r>
          </a:p>
          <a:p>
            <a:pPr algn="just">
              <a:buNone/>
            </a:pPr>
            <a:endParaRPr lang="en-US" sz="1200" dirty="0"/>
          </a:p>
          <a:p>
            <a:pPr algn="just">
              <a:buFont typeface="Wingdings" pitchFamily="2" charset="2"/>
              <a:buChar char="v"/>
            </a:pPr>
            <a:r>
              <a:rPr lang="en-US" sz="2200" dirty="0" smtClean="0"/>
              <a:t>Since this </a:t>
            </a:r>
            <a:r>
              <a:rPr lang="en-US" sz="2200" dirty="0"/>
              <a:t>product innovation costs the company a significant amount of money to </a:t>
            </a:r>
            <a:r>
              <a:rPr lang="en-US" sz="2200" dirty="0" smtClean="0"/>
              <a:t>accomplish, it </a:t>
            </a:r>
            <a:r>
              <a:rPr lang="en-US" sz="2200" dirty="0"/>
              <a:t>will only make this investment if it believes that consumers will value the product and make a purchasing decision based on its new features</a:t>
            </a:r>
            <a:r>
              <a:rPr lang="en-US" sz="2200" dirty="0" smtClean="0"/>
              <a:t>.</a:t>
            </a:r>
          </a:p>
          <a:p>
            <a:pPr algn="just">
              <a:buNone/>
            </a:pPr>
            <a:endParaRPr lang="en-US" sz="1200" dirty="0"/>
          </a:p>
          <a:p>
            <a:pPr algn="just">
              <a:buFont typeface="Wingdings" pitchFamily="2" charset="2"/>
              <a:buChar char="v"/>
            </a:pPr>
            <a:r>
              <a:rPr lang="en-US" sz="2200" dirty="0" smtClean="0"/>
              <a:t>Sustainable </a:t>
            </a:r>
            <a:r>
              <a:rPr lang="en-US" sz="2200" dirty="0"/>
              <a:t>marketing at the product level is designed to bring these new eco-friendly features to the consumer's attention</a:t>
            </a:r>
            <a:r>
              <a:rPr lang="en-US" sz="2200" dirty="0" smtClean="0"/>
              <a:t>.</a:t>
            </a:r>
          </a:p>
          <a:p>
            <a:pPr algn="just">
              <a:buNone/>
            </a:pPr>
            <a:endParaRPr lang="en-US" sz="1400" dirty="0"/>
          </a:p>
          <a:p>
            <a:pPr algn="just">
              <a:buFont typeface="Wingdings" pitchFamily="2" charset="2"/>
              <a:buChar char="v"/>
            </a:pPr>
            <a:r>
              <a:rPr lang="en-US" sz="2200" dirty="0" smtClean="0"/>
              <a:t>At </a:t>
            </a:r>
            <a:r>
              <a:rPr lang="en-US" sz="2200" dirty="0"/>
              <a:t>the public relations level, the company can report to its shareholders and customers that it is a responsible corporate citizen that is concerned about sustainable product innovation for the sake of future generations.</a:t>
            </a:r>
          </a:p>
          <a:p>
            <a:pPr lvl="0" algn="just">
              <a:buNone/>
            </a:pPr>
            <a:endParaRPr lang="en-US" sz="22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LOHA’s</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algn="just">
              <a:buFont typeface="Wingdings" pitchFamily="2" charset="2"/>
              <a:buChar char="v"/>
            </a:pPr>
            <a:r>
              <a:rPr lang="en-US" sz="2200" dirty="0"/>
              <a:t>Lifestyles of Health and Sustainability describes an integrated, rapidly growing market for goods and services that appeal to consumers whose sense of environmental and social responsibility influences their purchase decisions</a:t>
            </a:r>
            <a:r>
              <a:rPr lang="en-US" sz="2200" dirty="0" smtClean="0"/>
              <a:t>.</a:t>
            </a:r>
          </a:p>
          <a:p>
            <a:pPr algn="just">
              <a:buFont typeface="Wingdings" pitchFamily="2" charset="2"/>
              <a:buChar char="v"/>
            </a:pPr>
            <a:endParaRPr lang="en-US" sz="2200" dirty="0" smtClean="0"/>
          </a:p>
          <a:p>
            <a:pPr algn="just">
              <a:buNone/>
            </a:pPr>
            <a:endParaRPr lang="en-US" sz="2200" dirty="0"/>
          </a:p>
          <a:p>
            <a:pPr algn="just">
              <a:buFont typeface="Wingdings" pitchFamily="2" charset="2"/>
              <a:buChar char="v"/>
            </a:pPr>
            <a:r>
              <a:rPr lang="en-US" sz="2200" dirty="0" smtClean="0"/>
              <a:t>The </a:t>
            </a:r>
            <a:r>
              <a:rPr lang="en-US" sz="2200" dirty="0"/>
              <a:t>Natural Marketing Institute’s (short: NMI) estimates the US LOHAS consumer market of products and services to be USD 209 billion – sold across all consumer segments.</a:t>
            </a:r>
          </a:p>
          <a:p>
            <a:pPr lvl="0" algn="just">
              <a:buNone/>
            </a:pPr>
            <a:endParaRPr lang="en-US" sz="22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Conclusion</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algn="just">
              <a:buNone/>
            </a:pPr>
            <a:r>
              <a:rPr lang="en-US" sz="2200" dirty="0"/>
              <a:t>The concept of sustainability has taken hold in the mindset of consumers and has become a value proposition to corporations; environmentalists want to move the definition forward. </a:t>
            </a:r>
            <a:endParaRPr lang="en-US" sz="2200" dirty="0" smtClean="0"/>
          </a:p>
          <a:p>
            <a:pPr algn="just">
              <a:buNone/>
            </a:pPr>
            <a:endParaRPr lang="en-US" sz="2200" dirty="0"/>
          </a:p>
          <a:p>
            <a:pPr algn="just">
              <a:buNone/>
            </a:pPr>
            <a:r>
              <a:rPr lang="en-US" sz="2200" dirty="0" smtClean="0"/>
              <a:t>They </a:t>
            </a:r>
            <a:r>
              <a:rPr lang="en-US" sz="2200" dirty="0"/>
              <a:t>would like to see it changed to reflect corporate responsibility to market in a sustainable way, one that is profitable but responsive to actual worldwide need rather than rampant consumerism</a:t>
            </a:r>
            <a:r>
              <a:rPr lang="en-US" sz="2200" dirty="0" smtClean="0"/>
              <a:t>.</a:t>
            </a:r>
          </a:p>
          <a:p>
            <a:pPr algn="just">
              <a:buNone/>
            </a:pPr>
            <a:endParaRPr lang="en-US" sz="2200" dirty="0"/>
          </a:p>
          <a:p>
            <a:pPr algn="just">
              <a:buNone/>
            </a:pPr>
            <a:r>
              <a:rPr lang="en-US" sz="2200" dirty="0" smtClean="0"/>
              <a:t>Ideally</a:t>
            </a:r>
            <a:r>
              <a:rPr lang="en-US" sz="2200" dirty="0"/>
              <a:t>, sustainable marketing would stop encouraging irresponsible over consumption in developed nations simply to improve profits.</a:t>
            </a:r>
          </a:p>
          <a:p>
            <a:pPr lvl="0" algn="just">
              <a:buNone/>
            </a:pPr>
            <a:endParaRPr lang="en-US" sz="22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References</a:t>
            </a:r>
            <a:endParaRPr lang="en-US" dirty="0">
              <a:solidFill>
                <a:srgbClr val="00B050"/>
              </a:solidFill>
            </a:endParaRPr>
          </a:p>
        </p:txBody>
      </p:sp>
      <p:sp>
        <p:nvSpPr>
          <p:cNvPr id="15" name="Content Placeholder 14"/>
          <p:cNvSpPr>
            <a:spLocks noGrp="1"/>
          </p:cNvSpPr>
          <p:nvPr>
            <p:ph idx="1"/>
          </p:nvPr>
        </p:nvSpPr>
        <p:spPr>
          <a:xfrm>
            <a:off x="685800" y="914400"/>
            <a:ext cx="7620000" cy="5257800"/>
          </a:xfrm>
        </p:spPr>
        <p:txBody>
          <a:bodyPr>
            <a:noAutofit/>
          </a:bodyPr>
          <a:lstStyle/>
          <a:p>
            <a:pPr lvl="0" algn="just">
              <a:buNone/>
            </a:pPr>
            <a:r>
              <a:rPr lang="en-US" sz="2200" dirty="0"/>
              <a:t>Brundtland Report, World Commission on Environment and Development, </a:t>
            </a:r>
            <a:r>
              <a:rPr lang="en-US" sz="2200" dirty="0" smtClean="0"/>
              <a:t>1987</a:t>
            </a:r>
          </a:p>
          <a:p>
            <a:pPr lvl="0" algn="just">
              <a:buNone/>
            </a:pPr>
            <a:endParaRPr lang="en-US" sz="1400" dirty="0"/>
          </a:p>
          <a:p>
            <a:pPr lvl="0" algn="just">
              <a:buNone/>
            </a:pPr>
            <a:r>
              <a:rPr lang="en-US" sz="2200" dirty="0"/>
              <a:t>Everett Rogers, communication scholar and author of “Diffusion of Innovations” </a:t>
            </a:r>
            <a:endParaRPr lang="en-US" sz="2200" dirty="0" smtClean="0"/>
          </a:p>
          <a:p>
            <a:pPr lvl="0" algn="just">
              <a:buNone/>
            </a:pPr>
            <a:endParaRPr lang="en-US" sz="1200" dirty="0"/>
          </a:p>
          <a:p>
            <a:pPr lvl="0" algn="just">
              <a:buNone/>
            </a:pPr>
            <a:r>
              <a:rPr lang="en-US" sz="2200" dirty="0"/>
              <a:t>Green Marketing Activities (</a:t>
            </a:r>
            <a:r>
              <a:rPr lang="en-US" sz="2200" dirty="0" err="1"/>
              <a:t>Grundey</a:t>
            </a:r>
            <a:r>
              <a:rPr lang="en-US" sz="2200" dirty="0"/>
              <a:t> D. and </a:t>
            </a:r>
            <a:r>
              <a:rPr lang="en-US" sz="2200" dirty="0" err="1"/>
              <a:t>Zaharia</a:t>
            </a:r>
            <a:r>
              <a:rPr lang="en-US" sz="2200" dirty="0"/>
              <a:t>, R.M. Sustainable incentives in marketing and strategic greening: the cases of Lithuania and Romania. Baltic Journal on Sustainability, 14(2), 130 –143), </a:t>
            </a:r>
            <a:r>
              <a:rPr lang="en-US" sz="2200" dirty="0" smtClean="0"/>
              <a:t>2008</a:t>
            </a:r>
          </a:p>
          <a:p>
            <a:pPr lvl="0" algn="just">
              <a:buNone/>
            </a:pPr>
            <a:endParaRPr lang="en-US" sz="1200" dirty="0"/>
          </a:p>
          <a:p>
            <a:pPr lvl="0" algn="just">
              <a:buNone/>
            </a:pPr>
            <a:r>
              <a:rPr lang="en-US" sz="2200" dirty="0"/>
              <a:t>Green Marketing by Jacquelyn </a:t>
            </a:r>
            <a:r>
              <a:rPr lang="en-US" sz="2200" dirty="0" err="1"/>
              <a:t>Ottman</a:t>
            </a:r>
            <a:r>
              <a:rPr lang="en-US" sz="2200" dirty="0"/>
              <a:t>, United States of America, </a:t>
            </a:r>
            <a:r>
              <a:rPr lang="en-US" sz="2200" dirty="0" smtClean="0"/>
              <a:t>1993</a:t>
            </a:r>
          </a:p>
          <a:p>
            <a:pPr lvl="0" algn="just">
              <a:buNone/>
            </a:pPr>
            <a:endParaRPr lang="en-US" sz="1400" dirty="0"/>
          </a:p>
          <a:p>
            <a:pPr lvl="0" algn="just">
              <a:buNone/>
            </a:pPr>
            <a:r>
              <a:rPr lang="en-US" sz="2200" dirty="0"/>
              <a:t>Green Marketing by Ken </a:t>
            </a:r>
            <a:r>
              <a:rPr lang="en-US" sz="2200" dirty="0" err="1"/>
              <a:t>Peattie</a:t>
            </a:r>
            <a:r>
              <a:rPr lang="en-US" sz="2200" dirty="0"/>
              <a:t>, United Kingdom, 1992</a:t>
            </a:r>
          </a:p>
          <a:p>
            <a:pPr lvl="0" algn="just">
              <a:buNone/>
            </a:pPr>
            <a:endParaRPr lang="en-US" sz="22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sz="3200" dirty="0" smtClean="0">
                <a:solidFill>
                  <a:srgbClr val="00B050"/>
                </a:solidFill>
              </a:rPr>
              <a:t>Profile</a:t>
            </a:r>
            <a:endParaRPr lang="en-US" sz="3200" dirty="0">
              <a:solidFill>
                <a:srgbClr val="00B050"/>
              </a:solidFill>
            </a:endParaRPr>
          </a:p>
        </p:txBody>
      </p:sp>
      <p:sp>
        <p:nvSpPr>
          <p:cNvPr id="15" name="Content Placeholder 14"/>
          <p:cNvSpPr>
            <a:spLocks noGrp="1"/>
          </p:cNvSpPr>
          <p:nvPr>
            <p:ph idx="1"/>
          </p:nvPr>
        </p:nvSpPr>
        <p:spPr>
          <a:xfrm>
            <a:off x="685800" y="1828801"/>
            <a:ext cx="7543800" cy="3962400"/>
          </a:xfrm>
        </p:spPr>
        <p:txBody>
          <a:bodyPr>
            <a:normAutofit/>
          </a:bodyPr>
          <a:lstStyle/>
          <a:p>
            <a:pPr algn="just">
              <a:buFont typeface="Wingdings" pitchFamily="2" charset="2"/>
              <a:buChar char="v"/>
            </a:pPr>
            <a:r>
              <a:rPr lang="en-US" sz="2200" dirty="0">
                <a:solidFill>
                  <a:srgbClr val="0000FF"/>
                </a:solidFill>
              </a:rPr>
              <a:t>Twenty years of diverse professional </a:t>
            </a:r>
            <a:r>
              <a:rPr lang="en-US" sz="2200" dirty="0" smtClean="0">
                <a:solidFill>
                  <a:srgbClr val="0000FF"/>
                </a:solidFill>
              </a:rPr>
              <a:t>experience.</a:t>
            </a:r>
          </a:p>
          <a:p>
            <a:pPr algn="just"/>
            <a:endParaRPr lang="en-US" sz="2200" dirty="0" smtClean="0">
              <a:solidFill>
                <a:srgbClr val="0000FF"/>
              </a:solidFill>
            </a:endParaRPr>
          </a:p>
          <a:p>
            <a:pPr algn="just">
              <a:buFont typeface="Wingdings" pitchFamily="2" charset="2"/>
              <a:buChar char="v"/>
            </a:pPr>
            <a:r>
              <a:rPr lang="en-US" sz="2200" dirty="0" smtClean="0">
                <a:solidFill>
                  <a:srgbClr val="0000FF"/>
                </a:solidFill>
              </a:rPr>
              <a:t>Four </a:t>
            </a:r>
            <a:r>
              <a:rPr lang="en-US" sz="2200" dirty="0">
                <a:solidFill>
                  <a:srgbClr val="0000FF"/>
                </a:solidFill>
              </a:rPr>
              <a:t>years in management education and fifteen years in sales, marketing and business development with organizations like the B. K. Birla, Singhania and Apollo Group</a:t>
            </a:r>
            <a:r>
              <a:rPr lang="en-US" sz="2200" dirty="0" smtClean="0">
                <a:solidFill>
                  <a:srgbClr val="0000FF"/>
                </a:solidFill>
              </a:rPr>
              <a:t>.</a:t>
            </a:r>
          </a:p>
          <a:p>
            <a:pPr algn="just"/>
            <a:endParaRPr lang="en-US" sz="2200" dirty="0"/>
          </a:p>
          <a:p>
            <a:pPr algn="just">
              <a:buFont typeface="Wingdings" pitchFamily="2" charset="2"/>
              <a:buChar char="v"/>
            </a:pPr>
            <a:r>
              <a:rPr lang="en-US" sz="2200" dirty="0" smtClean="0">
                <a:solidFill>
                  <a:srgbClr val="0000FF"/>
                </a:solidFill>
              </a:rPr>
              <a:t>M.B.A</a:t>
            </a:r>
            <a:r>
              <a:rPr lang="en-US" sz="2200" dirty="0">
                <a:solidFill>
                  <a:srgbClr val="0000FF"/>
                </a:solidFill>
              </a:rPr>
              <a:t>, A.P.S. University, Rewa and Doctorate </a:t>
            </a:r>
            <a:r>
              <a:rPr lang="en-US" sz="2200" dirty="0" smtClean="0">
                <a:solidFill>
                  <a:srgbClr val="0000FF"/>
                </a:solidFill>
              </a:rPr>
              <a:t>from </a:t>
            </a:r>
            <a:r>
              <a:rPr lang="en-US" sz="2200" dirty="0">
                <a:solidFill>
                  <a:srgbClr val="0000FF"/>
                </a:solidFill>
              </a:rPr>
              <a:t>University of Rajasthan, Jaipur</a:t>
            </a:r>
            <a:r>
              <a:rPr lang="en-US" sz="2200" dirty="0" smtClean="0">
                <a:solidFill>
                  <a:srgbClr val="0000FF"/>
                </a:solidFill>
              </a:rPr>
              <a:t>.</a:t>
            </a:r>
          </a:p>
          <a:p>
            <a:pPr algn="just"/>
            <a:endParaRPr lang="en-US" sz="2200" dirty="0" smtClean="0">
              <a:solidFill>
                <a:srgbClr val="0000FF"/>
              </a:solidFill>
            </a:endParaRPr>
          </a:p>
          <a:p>
            <a:pPr marL="457200" indent="-457200" algn="just">
              <a:buFont typeface="Wingdings" pitchFamily="2" charset="2"/>
              <a:buChar char="v"/>
            </a:pPr>
            <a:r>
              <a:rPr lang="en-US" sz="2200" dirty="0" smtClean="0">
                <a:solidFill>
                  <a:srgbClr val="0000FF"/>
                </a:solidFill>
              </a:rPr>
              <a:t>Associate Professor, Sasmira’s, Mumbai.</a:t>
            </a:r>
            <a:endParaRPr lang="en-US" sz="2200" dirty="0">
              <a:solidFill>
                <a:srgbClr val="0000FF"/>
              </a:solidFill>
            </a:endParaRPr>
          </a:p>
          <a:p>
            <a:endParaRPr lang="en-US" sz="2200" dirty="0"/>
          </a:p>
        </p:txBody>
      </p:sp>
      <p:pic>
        <p:nvPicPr>
          <p:cNvPr id="2052" name="Picture 4" descr="C:\Documents and Settings\sunmeet\My Documents\Sun Pics\Sun,PP.jpg"/>
          <p:cNvPicPr>
            <a:picLocks noChangeAspect="1" noChangeArrowheads="1"/>
          </p:cNvPicPr>
          <p:nvPr/>
        </p:nvPicPr>
        <p:blipFill>
          <a:blip r:embed="rId2"/>
          <a:srcRect/>
          <a:stretch>
            <a:fillRect/>
          </a:stretch>
        </p:blipFill>
        <p:spPr bwMode="auto">
          <a:xfrm>
            <a:off x="6877050" y="457200"/>
            <a:ext cx="1200150" cy="1219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944562"/>
          </a:xfrm>
        </p:spPr>
        <p:txBody>
          <a:bodyPr>
            <a:noAutofit/>
          </a:bodyPr>
          <a:lstStyle/>
          <a:p>
            <a:r>
              <a:rPr lang="en-US" dirty="0" smtClean="0">
                <a:solidFill>
                  <a:srgbClr val="00B050"/>
                </a:solidFill>
              </a:rPr>
              <a:t>Green Marketing (Marketing </a:t>
            </a:r>
            <a:r>
              <a:rPr lang="en-US" dirty="0">
                <a:solidFill>
                  <a:srgbClr val="00B050"/>
                </a:solidFill>
              </a:rPr>
              <a:t>Ecologically)</a:t>
            </a:r>
            <a:br>
              <a:rPr lang="en-US" dirty="0">
                <a:solidFill>
                  <a:srgbClr val="00B050"/>
                </a:solidFill>
              </a:rPr>
            </a:br>
            <a:endParaRPr lang="en-US" dirty="0">
              <a:solidFill>
                <a:srgbClr val="00B050"/>
              </a:solidFill>
            </a:endParaRPr>
          </a:p>
        </p:txBody>
      </p:sp>
      <p:sp>
        <p:nvSpPr>
          <p:cNvPr id="15" name="Content Placeholder 14"/>
          <p:cNvSpPr>
            <a:spLocks noGrp="1"/>
          </p:cNvSpPr>
          <p:nvPr>
            <p:ph idx="1"/>
          </p:nvPr>
        </p:nvSpPr>
        <p:spPr>
          <a:xfrm>
            <a:off x="685800" y="1066800"/>
            <a:ext cx="7543800" cy="5257799"/>
          </a:xfrm>
        </p:spPr>
        <p:txBody>
          <a:bodyPr>
            <a:normAutofit fontScale="92500" lnSpcReduction="20000"/>
          </a:bodyPr>
          <a:lstStyle/>
          <a:p>
            <a:pPr algn="just">
              <a:buFont typeface="Wingdings" pitchFamily="2" charset="2"/>
              <a:buChar char="v"/>
            </a:pPr>
            <a:r>
              <a:rPr lang="en-US" dirty="0"/>
              <a:t>Green </a:t>
            </a:r>
            <a:r>
              <a:rPr lang="en-US" dirty="0" smtClean="0"/>
              <a:t>marketing and</a:t>
            </a:r>
            <a:r>
              <a:rPr lang="en-US" dirty="0"/>
              <a:t> Ecological Marketing belong to the group of approaches which seek to address the lack of fit between marketing as it is currently practiced and the ecological and social realities of the wider marketing environment. </a:t>
            </a:r>
            <a:endParaRPr lang="en-US" sz="3000" dirty="0" smtClean="0"/>
          </a:p>
          <a:p>
            <a:pPr algn="just">
              <a:buNone/>
            </a:pPr>
            <a:endParaRPr lang="en-US" sz="2600" dirty="0" smtClean="0"/>
          </a:p>
          <a:p>
            <a:pPr algn="just">
              <a:buFont typeface="Wingdings" pitchFamily="2" charset="2"/>
              <a:buChar char="v"/>
            </a:pPr>
            <a:r>
              <a:rPr lang="en-US" dirty="0" smtClean="0"/>
              <a:t>Green </a:t>
            </a:r>
            <a:r>
              <a:rPr lang="en-US" dirty="0"/>
              <a:t>marketing incorporates a broad range of activities, including product modification, changes to the production process, packaging changes, as well as modifying advertising</a:t>
            </a:r>
            <a:r>
              <a:rPr lang="en-US" dirty="0" smtClean="0"/>
              <a:t>.</a:t>
            </a:r>
          </a:p>
          <a:p>
            <a:pPr algn="just">
              <a:buNone/>
            </a:pPr>
            <a:endParaRPr lang="en-US" sz="2200" dirty="0" smtClean="0"/>
          </a:p>
          <a:p>
            <a:pPr algn="just">
              <a:buFont typeface="Wingdings" pitchFamily="2" charset="2"/>
              <a:buChar char="v"/>
            </a:pPr>
            <a:r>
              <a:rPr lang="en-US" dirty="0" smtClean="0"/>
              <a:t>Sustainable </a:t>
            </a:r>
            <a:r>
              <a:rPr lang="en-US" dirty="0"/>
              <a:t>marketing at the product level is designed to bring these new eco-friendly features to the consumer's attention. At the public relations level, the company can report to its shareholders and customers that it is a responsible corporate citizen that is concerned about sustainable product innovation for the sake of future generations.</a:t>
            </a:r>
          </a:p>
          <a:p>
            <a:pPr algn="just"/>
            <a:endParaRPr lang="en-US" dirty="0"/>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History</a:t>
            </a:r>
            <a:endParaRPr lang="en-US" dirty="0">
              <a:solidFill>
                <a:srgbClr val="00B050"/>
              </a:solidFill>
            </a:endParaRPr>
          </a:p>
        </p:txBody>
      </p:sp>
      <p:sp>
        <p:nvSpPr>
          <p:cNvPr id="15" name="Content Placeholder 14"/>
          <p:cNvSpPr>
            <a:spLocks noGrp="1"/>
          </p:cNvSpPr>
          <p:nvPr>
            <p:ph idx="1"/>
          </p:nvPr>
        </p:nvSpPr>
        <p:spPr>
          <a:xfrm>
            <a:off x="685800" y="990600"/>
            <a:ext cx="7543800" cy="5257799"/>
          </a:xfrm>
        </p:spPr>
        <p:txBody>
          <a:bodyPr>
            <a:normAutofit/>
          </a:bodyPr>
          <a:lstStyle/>
          <a:p>
            <a:pPr algn="just">
              <a:buFont typeface="Wingdings" pitchFamily="2" charset="2"/>
              <a:buChar char="v"/>
            </a:pPr>
            <a:r>
              <a:rPr lang="en-US" dirty="0" smtClean="0"/>
              <a:t> </a:t>
            </a:r>
            <a:r>
              <a:rPr lang="en-US" sz="2200" dirty="0"/>
              <a:t>Green Marketing came into prominence in the late 1980s and early 1990s</a:t>
            </a:r>
            <a:r>
              <a:rPr lang="en-US" sz="2200" dirty="0" smtClean="0"/>
              <a:t>.</a:t>
            </a:r>
          </a:p>
          <a:p>
            <a:pPr algn="just">
              <a:buFont typeface="Wingdings" pitchFamily="2" charset="2"/>
              <a:buChar char="v"/>
            </a:pPr>
            <a:endParaRPr lang="en-US" sz="2200" dirty="0" smtClean="0"/>
          </a:p>
          <a:p>
            <a:pPr algn="just">
              <a:buFont typeface="Wingdings" pitchFamily="2" charset="2"/>
              <a:buChar char="v"/>
            </a:pPr>
            <a:r>
              <a:rPr lang="en-US" sz="2200" dirty="0" smtClean="0"/>
              <a:t>The </a:t>
            </a:r>
            <a:r>
              <a:rPr lang="en-US" sz="2200" dirty="0"/>
              <a:t>American Marketing Association (AMA) held the first workshop on "Ecological Marketing" in 1975</a:t>
            </a:r>
            <a:r>
              <a:rPr lang="en-US" sz="2200" dirty="0" smtClean="0"/>
              <a:t>.</a:t>
            </a:r>
            <a:endParaRPr lang="en-US" sz="2200" baseline="30000" dirty="0" smtClean="0"/>
          </a:p>
          <a:p>
            <a:pPr algn="just">
              <a:buFont typeface="Wingdings" pitchFamily="2" charset="2"/>
              <a:buChar char="v"/>
            </a:pPr>
            <a:endParaRPr lang="en-US" sz="2200" baseline="30000" dirty="0"/>
          </a:p>
          <a:p>
            <a:pPr algn="just">
              <a:buFont typeface="Wingdings" pitchFamily="2" charset="2"/>
              <a:buChar char="v"/>
            </a:pPr>
            <a:r>
              <a:rPr lang="en-US" sz="2200" dirty="0"/>
              <a:t>In 1987 a document prepared by the World Commission on Environment and Development defined </a:t>
            </a:r>
            <a:r>
              <a:rPr lang="en-US" sz="2200" dirty="0">
                <a:hlinkClick r:id="rId2" tooltip="Sustainable development"/>
              </a:rPr>
              <a:t>sustainable development</a:t>
            </a:r>
            <a:r>
              <a:rPr lang="en-US" sz="2200" dirty="0"/>
              <a:t> as meeting “the needs of the present without compromising the ability of future generations to meet their own need</a:t>
            </a:r>
            <a:r>
              <a:rPr lang="en-US" sz="2200" dirty="0" smtClean="0"/>
              <a:t>”,</a:t>
            </a:r>
          </a:p>
          <a:p>
            <a:pPr algn="just">
              <a:buNone/>
            </a:pPr>
            <a:endParaRPr lang="en-US" sz="2200" dirty="0" smtClean="0"/>
          </a:p>
          <a:p>
            <a:pPr algn="ctr">
              <a:buNone/>
            </a:pPr>
            <a:r>
              <a:rPr lang="en-US" sz="2200" b="1" u="sng" dirty="0" smtClean="0"/>
              <a:t>This </a:t>
            </a:r>
            <a:r>
              <a:rPr lang="en-US" sz="2200" b="1" u="sng" dirty="0"/>
              <a:t>became known as the Brundtland </a:t>
            </a:r>
            <a:r>
              <a:rPr lang="en-US" sz="2200" b="1" u="sng" dirty="0" smtClean="0"/>
              <a:t>Report.</a:t>
            </a:r>
            <a:endParaRPr lang="en-US" sz="2200" b="1"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Challenges</a:t>
            </a:r>
            <a:endParaRPr lang="en-US" dirty="0">
              <a:solidFill>
                <a:srgbClr val="00B050"/>
              </a:solidFill>
            </a:endParaRPr>
          </a:p>
        </p:txBody>
      </p:sp>
      <p:sp>
        <p:nvSpPr>
          <p:cNvPr id="15" name="Content Placeholder 14"/>
          <p:cNvSpPr>
            <a:spLocks noGrp="1"/>
          </p:cNvSpPr>
          <p:nvPr>
            <p:ph idx="1"/>
          </p:nvPr>
        </p:nvSpPr>
        <p:spPr>
          <a:xfrm>
            <a:off x="685800" y="990600"/>
            <a:ext cx="7543800" cy="5257799"/>
          </a:xfrm>
        </p:spPr>
        <p:txBody>
          <a:bodyPr>
            <a:normAutofit fontScale="92500"/>
          </a:bodyPr>
          <a:lstStyle/>
          <a:p>
            <a:pPr algn="just">
              <a:buFont typeface="Wingdings" pitchFamily="2" charset="2"/>
              <a:buChar char="v"/>
            </a:pPr>
            <a:r>
              <a:rPr lang="en-US" dirty="0" smtClean="0"/>
              <a:t> </a:t>
            </a:r>
            <a:r>
              <a:rPr lang="en-US" dirty="0"/>
              <a:t>The </a:t>
            </a:r>
            <a:r>
              <a:rPr lang="en-US" dirty="0">
                <a:hlinkClick r:id="rId2" tooltip="Past"/>
              </a:rPr>
              <a:t>past</a:t>
            </a:r>
            <a:r>
              <a:rPr lang="en-US" dirty="0"/>
              <a:t> </a:t>
            </a:r>
            <a:r>
              <a:rPr lang="en-US" dirty="0">
                <a:hlinkClick r:id="rId3" tooltip="Decade"/>
              </a:rPr>
              <a:t>decade</a:t>
            </a:r>
            <a:r>
              <a:rPr lang="en-US" dirty="0"/>
              <a:t> has shown that harnessing </a:t>
            </a:r>
            <a:r>
              <a:rPr lang="en-US" dirty="0">
                <a:hlinkClick r:id="rId4" tooltip="Consumer"/>
              </a:rPr>
              <a:t>consumer</a:t>
            </a:r>
            <a:r>
              <a:rPr lang="en-US" dirty="0"/>
              <a:t> power to effect positive </a:t>
            </a:r>
            <a:r>
              <a:rPr lang="en-US" dirty="0" smtClean="0"/>
              <a:t>environmental </a:t>
            </a:r>
            <a:r>
              <a:rPr lang="en-US" dirty="0"/>
              <a:t>change is far easier said than done. </a:t>
            </a:r>
            <a:endParaRPr lang="en-US" dirty="0" smtClean="0"/>
          </a:p>
          <a:p>
            <a:pPr algn="just">
              <a:buFont typeface="Wingdings" pitchFamily="2" charset="2"/>
              <a:buChar char="v"/>
            </a:pPr>
            <a:endParaRPr lang="en-US" dirty="0" smtClean="0"/>
          </a:p>
          <a:p>
            <a:pPr algn="just">
              <a:buFont typeface="Wingdings" pitchFamily="2" charset="2"/>
              <a:buChar char="v"/>
            </a:pPr>
            <a:r>
              <a:rPr lang="en-US" dirty="0"/>
              <a:t>The so-called "</a:t>
            </a:r>
            <a:r>
              <a:rPr lang="en-US" dirty="0">
                <a:hlinkClick r:id="rId5" tooltip="Green consumer (page does not exist)"/>
              </a:rPr>
              <a:t>green consumer</a:t>
            </a:r>
            <a:r>
              <a:rPr lang="en-US" dirty="0"/>
              <a:t>" movements have struggled to reach critical mass and to remain in the forefront of shoppers' </a:t>
            </a:r>
            <a:r>
              <a:rPr lang="en-US" dirty="0" smtClean="0"/>
              <a:t>minds.</a:t>
            </a:r>
          </a:p>
          <a:p>
            <a:pPr algn="just">
              <a:buFont typeface="Wingdings" pitchFamily="2" charset="2"/>
              <a:buChar char="v"/>
            </a:pPr>
            <a:endParaRPr lang="en-US" dirty="0"/>
          </a:p>
          <a:p>
            <a:pPr algn="just">
              <a:buFont typeface="Wingdings" pitchFamily="2" charset="2"/>
              <a:buChar char="v"/>
            </a:pPr>
            <a:r>
              <a:rPr lang="en-US" dirty="0" smtClean="0"/>
              <a:t>One </a:t>
            </a:r>
            <a:r>
              <a:rPr lang="en-US" dirty="0"/>
              <a:t>of green marketing's challenges is the lack of standards or public consensus about what constitutes "green</a:t>
            </a:r>
            <a:r>
              <a:rPr lang="en-US" dirty="0" smtClean="0"/>
              <a:t>”?</a:t>
            </a:r>
          </a:p>
          <a:p>
            <a:pPr algn="just">
              <a:buFont typeface="Wingdings" pitchFamily="2" charset="2"/>
              <a:buChar char="v"/>
            </a:pPr>
            <a:endParaRPr lang="en-US" dirty="0"/>
          </a:p>
          <a:p>
            <a:pPr algn="just">
              <a:buFont typeface="Wingdings" pitchFamily="2" charset="2"/>
              <a:buChar char="v"/>
            </a:pPr>
            <a:r>
              <a:rPr lang="en-US" dirty="0" smtClean="0"/>
              <a:t>Companies </a:t>
            </a:r>
            <a:r>
              <a:rPr lang="en-US" dirty="0"/>
              <a:t>are often reluctant to promote their green attributes, and consumers are often skeptical about claims</a:t>
            </a:r>
          </a:p>
          <a:p>
            <a:pPr algn="just">
              <a:buFont typeface="Wingdings" pitchFamily="2" charset="2"/>
              <a:buChar char="v"/>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Challenges</a:t>
            </a:r>
            <a:endParaRPr lang="en-US" dirty="0">
              <a:solidFill>
                <a:srgbClr val="00B050"/>
              </a:solidFill>
            </a:endParaRPr>
          </a:p>
        </p:txBody>
      </p:sp>
      <p:sp>
        <p:nvSpPr>
          <p:cNvPr id="15" name="Content Placeholder 14"/>
          <p:cNvSpPr>
            <a:spLocks noGrp="1"/>
          </p:cNvSpPr>
          <p:nvPr>
            <p:ph idx="1"/>
          </p:nvPr>
        </p:nvSpPr>
        <p:spPr>
          <a:xfrm>
            <a:off x="685800" y="990600"/>
            <a:ext cx="7543800" cy="5257799"/>
          </a:xfrm>
        </p:spPr>
        <p:txBody>
          <a:bodyPr>
            <a:normAutofit/>
          </a:bodyPr>
          <a:lstStyle/>
          <a:p>
            <a:pPr algn="just">
              <a:buFont typeface="Wingdings" pitchFamily="2" charset="2"/>
              <a:buChar char="v"/>
            </a:pPr>
            <a:r>
              <a:rPr lang="en-US" sz="2200" dirty="0"/>
              <a:t>Since the late 1980s have shown consistently that a significant percentage of consumers profess a strong willingness to favor environmentally conscious products and companies. However, consumers' efforts to do so in real life have remained sketchy at best. </a:t>
            </a:r>
            <a:endParaRPr lang="en-US" sz="2200" dirty="0" smtClean="0"/>
          </a:p>
          <a:p>
            <a:pPr algn="just">
              <a:buFont typeface="Wingdings" pitchFamily="2" charset="2"/>
              <a:buChar char="v"/>
            </a:pPr>
            <a:endParaRPr lang="en-US" sz="2200" dirty="0"/>
          </a:p>
          <a:p>
            <a:pPr algn="just">
              <a:buFont typeface="Wingdings" pitchFamily="2" charset="2"/>
              <a:buChar char="v"/>
            </a:pPr>
            <a:r>
              <a:rPr lang="en-US" sz="2200" dirty="0"/>
              <a:t>L</a:t>
            </a:r>
            <a:r>
              <a:rPr lang="en-US" sz="2200" dirty="0" smtClean="0"/>
              <a:t>ack </a:t>
            </a:r>
            <a:r>
              <a:rPr lang="en-US" sz="2200" dirty="0"/>
              <a:t>of consensus—by consumers, marketers, activists, regulators, and influential people—has slowed the growth of green </a:t>
            </a:r>
            <a:r>
              <a:rPr lang="en-US" sz="2200" dirty="0" smtClean="0"/>
              <a:t>products.</a:t>
            </a:r>
          </a:p>
          <a:p>
            <a:pPr algn="just">
              <a:buFont typeface="Wingdings" pitchFamily="2" charset="2"/>
              <a:buChar char="v"/>
            </a:pPr>
            <a:endParaRPr lang="en-US" sz="2200" dirty="0"/>
          </a:p>
          <a:p>
            <a:pPr algn="just">
              <a:buFont typeface="Wingdings" pitchFamily="2" charset="2"/>
              <a:buChar char="v"/>
            </a:pPr>
            <a:r>
              <a:rPr lang="en-US" sz="2200" dirty="0"/>
              <a:t>An important challenge facing marketers is to identify which consumers are willing to pay more for environmentally friendly products. </a:t>
            </a:r>
            <a:endParaRPr lang="en-US" sz="2200" dirty="0" smtClean="0"/>
          </a:p>
          <a:p>
            <a:pPr algn="just">
              <a:buFont typeface="Wingdings" pitchFamily="2" charset="2"/>
              <a:buChar char="v"/>
            </a:pPr>
            <a:endParaRPr lang="en-US" sz="2200" dirty="0"/>
          </a:p>
          <a:p>
            <a:pPr algn="just">
              <a:buFont typeface="Wingdings" pitchFamily="2" charset="2"/>
              <a:buChar char="v"/>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Growth</a:t>
            </a:r>
            <a:endParaRPr lang="en-US" dirty="0">
              <a:solidFill>
                <a:srgbClr val="00B050"/>
              </a:solidFill>
            </a:endParaRPr>
          </a:p>
        </p:txBody>
      </p:sp>
      <p:sp>
        <p:nvSpPr>
          <p:cNvPr id="15" name="Content Placeholder 14"/>
          <p:cNvSpPr>
            <a:spLocks noGrp="1"/>
          </p:cNvSpPr>
          <p:nvPr>
            <p:ph idx="1"/>
          </p:nvPr>
        </p:nvSpPr>
        <p:spPr>
          <a:xfrm>
            <a:off x="685800" y="838200"/>
            <a:ext cx="7543800" cy="5638800"/>
          </a:xfrm>
        </p:spPr>
        <p:txBody>
          <a:bodyPr>
            <a:noAutofit/>
          </a:bodyPr>
          <a:lstStyle/>
          <a:p>
            <a:pPr algn="just">
              <a:buFont typeface="Wingdings" pitchFamily="2" charset="2"/>
              <a:buChar char="v"/>
            </a:pPr>
            <a:r>
              <a:rPr lang="en-US" sz="2200" dirty="0" smtClean="0"/>
              <a:t>In </a:t>
            </a:r>
            <a:r>
              <a:rPr lang="en-US" sz="2200" dirty="0"/>
              <a:t>1989, 67 % of Americans stated that they were willing to pay 5-10 % more for ecologically compatible products</a:t>
            </a:r>
            <a:r>
              <a:rPr lang="en-US" sz="2200" dirty="0" smtClean="0"/>
              <a:t>.</a:t>
            </a:r>
          </a:p>
          <a:p>
            <a:pPr algn="just">
              <a:buNone/>
            </a:pPr>
            <a:endParaRPr lang="en-US" sz="1100" dirty="0"/>
          </a:p>
          <a:p>
            <a:pPr algn="just">
              <a:buFont typeface="Wingdings" pitchFamily="2" charset="2"/>
              <a:buChar char="v"/>
            </a:pPr>
            <a:r>
              <a:rPr lang="en-US" sz="2200" dirty="0"/>
              <a:t>By 1991, environmentally conscious individuals were willing to pay between 15-20 % more for green products</a:t>
            </a:r>
            <a:r>
              <a:rPr lang="en-US" sz="2200" dirty="0" smtClean="0"/>
              <a:t>.</a:t>
            </a:r>
          </a:p>
          <a:p>
            <a:pPr algn="just">
              <a:buNone/>
            </a:pPr>
            <a:endParaRPr lang="en-US" sz="1000" dirty="0"/>
          </a:p>
          <a:p>
            <a:pPr algn="just">
              <a:buFont typeface="Wingdings" pitchFamily="2" charset="2"/>
              <a:buChar char="v"/>
            </a:pPr>
            <a:r>
              <a:rPr lang="en-US" sz="2200" dirty="0"/>
              <a:t>Today, more than one-third of Americans say they would pay a little extra for green products. </a:t>
            </a:r>
          </a:p>
          <a:p>
            <a:pPr algn="just">
              <a:buNone/>
            </a:pPr>
            <a:endParaRPr lang="en-US" sz="700" dirty="0">
              <a:hlinkClick r:id="rId2" tooltip="New Delhi"/>
            </a:endParaRPr>
          </a:p>
          <a:p>
            <a:pPr algn="just">
              <a:buFont typeface="Wingdings" pitchFamily="2" charset="2"/>
              <a:buChar char="q"/>
            </a:pPr>
            <a:r>
              <a:rPr lang="en-US" sz="2200" dirty="0" smtClean="0">
                <a:hlinkClick r:id="rId2" tooltip="New Delhi"/>
              </a:rPr>
              <a:t>New </a:t>
            </a:r>
            <a:r>
              <a:rPr lang="en-US" sz="2200" dirty="0">
                <a:hlinkClick r:id="rId2" tooltip="New Delhi"/>
              </a:rPr>
              <a:t>Delhi</a:t>
            </a:r>
            <a:r>
              <a:rPr lang="en-US" sz="2200" dirty="0"/>
              <a:t>, capital of India, was being polluted at a very fast pace until </a:t>
            </a:r>
            <a:r>
              <a:rPr lang="en-US" sz="2200" dirty="0">
                <a:hlinkClick r:id="rId3" tooltip="Supreme Court of India"/>
              </a:rPr>
              <a:t>Supreme Court of India</a:t>
            </a:r>
            <a:r>
              <a:rPr lang="en-US" sz="2200" dirty="0"/>
              <a:t> forced a change to alternative fuels. In 2002, a directive was issued to completely adopt </a:t>
            </a:r>
            <a:r>
              <a:rPr lang="en-US" sz="2200" dirty="0">
                <a:hlinkClick r:id="rId4" tooltip="Compressed natural gas"/>
              </a:rPr>
              <a:t>CNG</a:t>
            </a:r>
            <a:r>
              <a:rPr lang="en-US" sz="2200" dirty="0"/>
              <a:t> in all public transport systems to curb </a:t>
            </a:r>
            <a:r>
              <a:rPr lang="en-US" sz="2200" dirty="0" smtClean="0"/>
              <a:t>pollution.</a:t>
            </a:r>
          </a:p>
          <a:p>
            <a:pPr algn="just">
              <a:buNone/>
            </a:pPr>
            <a:endParaRPr lang="en-US" sz="1000" dirty="0" smtClean="0"/>
          </a:p>
          <a:p>
            <a:pPr algn="just">
              <a:buFont typeface="Wingdings" pitchFamily="2" charset="2"/>
              <a:buChar char="q"/>
            </a:pPr>
            <a:r>
              <a:rPr lang="en-US" sz="2200" dirty="0">
                <a:hlinkClick r:id="rId5" tooltip="The Hewlett-Packard Company"/>
              </a:rPr>
              <a:t>The Hewlett-Packard </a:t>
            </a:r>
            <a:r>
              <a:rPr lang="en-US" sz="2200" dirty="0" smtClean="0">
                <a:hlinkClick r:id="rId5" tooltip="The Hewlett-Packard Company"/>
              </a:rPr>
              <a:t>Company</a:t>
            </a:r>
            <a:r>
              <a:rPr lang="en-US" sz="2200" dirty="0" smtClean="0"/>
              <a:t> (HP) </a:t>
            </a:r>
            <a:r>
              <a:rPr lang="en-US" sz="2200" dirty="0"/>
              <a:t>promise to cut its global energy use 20 percent by the year </a:t>
            </a:r>
            <a:r>
              <a:rPr lang="en-US" sz="2200" dirty="0" smtClean="0"/>
              <a:t>2010.</a:t>
            </a: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Marketing Mix</a:t>
            </a:r>
            <a:endParaRPr lang="en-US" dirty="0">
              <a:solidFill>
                <a:srgbClr val="00B050"/>
              </a:solidFill>
            </a:endParaRPr>
          </a:p>
        </p:txBody>
      </p:sp>
      <p:sp>
        <p:nvSpPr>
          <p:cNvPr id="15" name="Content Placeholder 14"/>
          <p:cNvSpPr>
            <a:spLocks noGrp="1"/>
          </p:cNvSpPr>
          <p:nvPr>
            <p:ph idx="1"/>
          </p:nvPr>
        </p:nvSpPr>
        <p:spPr>
          <a:xfrm>
            <a:off x="685800" y="990600"/>
            <a:ext cx="7543800" cy="5410200"/>
          </a:xfrm>
        </p:spPr>
        <p:txBody>
          <a:bodyPr>
            <a:normAutofit/>
          </a:bodyPr>
          <a:lstStyle/>
          <a:p>
            <a:pPr lvl="0" algn="just">
              <a:buFont typeface="Wingdings" pitchFamily="2" charset="2"/>
              <a:buChar char="v"/>
            </a:pPr>
            <a:r>
              <a:rPr lang="en-US" sz="2200" b="1" dirty="0"/>
              <a:t>Product</a:t>
            </a:r>
            <a:r>
              <a:rPr lang="en-US" sz="2200" dirty="0"/>
              <a:t>:</a:t>
            </a:r>
            <a:r>
              <a:rPr lang="en-US" sz="2200" b="1" dirty="0"/>
              <a:t> </a:t>
            </a:r>
            <a:r>
              <a:rPr lang="en-US" sz="2200" dirty="0"/>
              <a:t>A producer should offer ecological products which not only must not contaminate the environment but should protect it and even liquidate existing environmental damages</a:t>
            </a:r>
            <a:r>
              <a:rPr lang="en-US" sz="2200" dirty="0" smtClean="0"/>
              <a:t>.</a:t>
            </a:r>
          </a:p>
          <a:p>
            <a:pPr lvl="0" algn="just"/>
            <a:endParaRPr lang="en-US" sz="4000" dirty="0"/>
          </a:p>
          <a:p>
            <a:pPr lvl="0" algn="just">
              <a:buFont typeface="Wingdings" pitchFamily="2" charset="2"/>
              <a:buChar char="v"/>
            </a:pPr>
            <a:r>
              <a:rPr lang="en-US" sz="2200" b="1" dirty="0"/>
              <a:t>Price</a:t>
            </a:r>
            <a:r>
              <a:rPr lang="en-US" sz="2200" dirty="0"/>
              <a:t>: Prices for such products may be a little higher than conventional alternatives. But target groups like for example LOHAS are willing to pay extra for green products.</a:t>
            </a:r>
          </a:p>
          <a:p>
            <a:pPr lvl="0" algn="just"/>
            <a:endParaRPr lang="en-US" sz="4000" b="1" dirty="0" smtClean="0"/>
          </a:p>
          <a:p>
            <a:pPr lvl="0" algn="just">
              <a:buFont typeface="Wingdings" pitchFamily="2" charset="2"/>
              <a:buChar char="v"/>
            </a:pPr>
            <a:r>
              <a:rPr lang="en-US" sz="2200" b="1" dirty="0" smtClean="0"/>
              <a:t>Place</a:t>
            </a:r>
            <a:r>
              <a:rPr lang="en-US" sz="2200" dirty="0"/>
              <a:t>: A distribution logistics is of crucial importance; main focus is on ecological packaging. Marketing local and seasonal products e.g. vegetables from regional farms is easier to be marketed “green” than products imported.</a:t>
            </a:r>
          </a:p>
          <a:p>
            <a:pPr algn="just">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Autofit/>
          </a:bodyPr>
          <a:lstStyle/>
          <a:p>
            <a:r>
              <a:rPr lang="en-US" dirty="0" smtClean="0">
                <a:solidFill>
                  <a:srgbClr val="00B050"/>
                </a:solidFill>
              </a:rPr>
              <a:t>Marketing Mix</a:t>
            </a:r>
            <a:endParaRPr lang="en-US" dirty="0">
              <a:solidFill>
                <a:srgbClr val="00B050"/>
              </a:solidFill>
            </a:endParaRPr>
          </a:p>
        </p:txBody>
      </p:sp>
      <p:sp>
        <p:nvSpPr>
          <p:cNvPr id="15" name="Content Placeholder 14"/>
          <p:cNvSpPr>
            <a:spLocks noGrp="1"/>
          </p:cNvSpPr>
          <p:nvPr>
            <p:ph idx="1"/>
          </p:nvPr>
        </p:nvSpPr>
        <p:spPr>
          <a:xfrm>
            <a:off x="685800" y="1295400"/>
            <a:ext cx="7543800" cy="4267200"/>
          </a:xfrm>
        </p:spPr>
        <p:txBody>
          <a:bodyPr>
            <a:normAutofit/>
          </a:bodyPr>
          <a:lstStyle/>
          <a:p>
            <a:pPr lvl="0" algn="just">
              <a:buFont typeface="Wingdings" pitchFamily="2" charset="2"/>
              <a:buChar char="v"/>
            </a:pPr>
            <a:r>
              <a:rPr lang="en-US" sz="2200" b="1" dirty="0" smtClean="0"/>
              <a:t>Promotion</a:t>
            </a:r>
            <a:r>
              <a:rPr lang="en-US" sz="2200" dirty="0" smtClean="0"/>
              <a:t>: A communication with the market should put stress on environmental aspects, for example that the company possesses a CP certificate or is ISO 14000 certified. This may be publicized to improve a firm’s image. Furthermore, the fact that a company spends expenditures on environmental protection should be advertised. Third, sponsoring the natural environment is also very important.</a:t>
            </a:r>
          </a:p>
          <a:p>
            <a:pPr lvl="0" algn="just">
              <a:buFont typeface="Wingdings" pitchFamily="2" charset="2"/>
              <a:buChar char="ü"/>
            </a:pPr>
            <a:endParaRPr lang="en-US" sz="2200" dirty="0"/>
          </a:p>
          <a:p>
            <a:pPr lvl="0" algn="just">
              <a:buFont typeface="Wingdings" pitchFamily="2" charset="2"/>
              <a:buChar char="ü"/>
            </a:pPr>
            <a:r>
              <a:rPr lang="en-US" sz="2200" dirty="0" smtClean="0"/>
              <a:t>Ecological products will probably require special sales promotions.</a:t>
            </a:r>
          </a:p>
          <a:p>
            <a:pPr algn="just">
              <a:buFont typeface="Wingdings" pitchFamily="2" charset="2"/>
              <a:buChar char="v"/>
            </a:pP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1217</Words>
  <Application>Microsoft Office PowerPoint</Application>
  <PresentationFormat>On-screen Show (4:3)</PresentationFormat>
  <Paragraphs>122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Profile</vt:lpstr>
      <vt:lpstr>Green Marketing (Marketing Ecologically) </vt:lpstr>
      <vt:lpstr>History</vt:lpstr>
      <vt:lpstr>Challenges</vt:lpstr>
      <vt:lpstr>Challenges</vt:lpstr>
      <vt:lpstr>Growth</vt:lpstr>
      <vt:lpstr>Marketing Mix</vt:lpstr>
      <vt:lpstr>Marketing Mix</vt:lpstr>
      <vt:lpstr>Additional Social Marketing P’s</vt:lpstr>
      <vt:lpstr>Additional Social Marketing P’s</vt:lpstr>
      <vt:lpstr>Marketing Strategy</vt:lpstr>
      <vt:lpstr>Marketing Strategy</vt:lpstr>
      <vt:lpstr>Example</vt:lpstr>
      <vt:lpstr>LOHA’s</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sunmeet</cp:lastModifiedBy>
  <cp:revision>15</cp:revision>
  <dcterms:created xsi:type="dcterms:W3CDTF">2006-08-16T00:00:00Z</dcterms:created>
  <dcterms:modified xsi:type="dcterms:W3CDTF">2013-11-06T07:41:04Z</dcterms:modified>
</cp:coreProperties>
</file>