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8" r:id="rId3"/>
    <p:sldId id="261" r:id="rId4"/>
    <p:sldId id="265" r:id="rId5"/>
    <p:sldId id="262" r:id="rId6"/>
    <p:sldId id="270" r:id="rId7"/>
    <p:sldId id="266" r:id="rId8"/>
    <p:sldId id="273" r:id="rId9"/>
    <p:sldId id="267" r:id="rId10"/>
    <p:sldId id="268" r:id="rId11"/>
    <p:sldId id="274" r:id="rId12"/>
    <p:sldId id="272" r:id="rId13"/>
    <p:sldId id="275" r:id="rId14"/>
    <p:sldId id="264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8063" autoAdjust="0"/>
  </p:normalViewPr>
  <p:slideViewPr>
    <p:cSldViewPr>
      <p:cViewPr>
        <p:scale>
          <a:sx n="60" d="100"/>
          <a:sy n="60" d="100"/>
        </p:scale>
        <p:origin x="-3084" y="-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F60B7-4A86-455C-BF56-868D19D60DC9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74F6C-092C-4384-A2E5-37AFA2B5311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789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8812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Look at Critical Writing Articles</a:t>
            </a:r>
            <a:endParaRPr lang="en-IE" sz="1200" b="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2433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Discuss</a:t>
            </a:r>
            <a:r>
              <a:rPr lang="en-IE" baseline="0" dirty="0" smtClean="0"/>
              <a:t> critical reading exercises</a:t>
            </a: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9736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Group</a:t>
            </a:r>
            <a:r>
              <a:rPr lang="en-IE" baseline="0" dirty="0" smtClean="0"/>
              <a:t> Exercise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9563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Read Slide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1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Listen</a:t>
            </a:r>
            <a:r>
              <a:rPr lang="en-IE" baseline="0" dirty="0" smtClean="0"/>
              <a:t> to Factory girls, look out for these skills and the other approaches we have discussed today.</a:t>
            </a:r>
          </a:p>
          <a:p>
            <a:r>
              <a:rPr lang="en-IE" baseline="0" dirty="0" smtClean="0"/>
              <a:t>Can you see them in action?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8065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808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546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55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8432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2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Raise vital questions &amp; 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2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Gather &amp; assesses relevant info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2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Well-reasoned conclusions &amp; solutions (tested)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2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Communicates clearly: with clarity, precision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560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29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164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Go</a:t>
            </a:r>
            <a:r>
              <a:rPr lang="en-IE" baseline="0" dirty="0" smtClean="0"/>
              <a:t> to Workshop Exercises:</a:t>
            </a:r>
          </a:p>
          <a:p>
            <a:endParaRPr lang="en-I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baseline="0" dirty="0" smtClean="0"/>
              <a:t>Exercises in active reading and asking questions!</a:t>
            </a:r>
          </a:p>
          <a:p>
            <a:endParaRPr lang="en-IE" baseline="0" dirty="0" smtClean="0"/>
          </a:p>
          <a:p>
            <a:r>
              <a:rPr lang="en-IE" baseline="0" dirty="0" smtClean="0"/>
              <a:t>Do these Reports make Sense – What are the problems with the reasoning/arguments?</a:t>
            </a:r>
          </a:p>
          <a:p>
            <a:endParaRPr lang="en-IE" baseline="0" dirty="0" smtClean="0"/>
          </a:p>
          <a:p>
            <a:r>
              <a:rPr lang="en-IE" b="1" u="sng" baseline="0" dirty="0" smtClean="0"/>
              <a:t>I Kafkaesque 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Critical thinking - do you accept this statement?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reading - What questions do you have about the conclusion?</a:t>
            </a:r>
          </a:p>
          <a:p>
            <a:endParaRPr lang="en-IE" baseline="0" dirty="0" smtClean="0"/>
          </a:p>
          <a:p>
            <a:r>
              <a:rPr lang="en-IE" baseline="0" dirty="0" smtClean="0"/>
              <a:t>How do we know it has been translated into 250 languages. </a:t>
            </a:r>
          </a:p>
          <a:p>
            <a:r>
              <a:rPr lang="en-IE" baseline="0" dirty="0" smtClean="0"/>
              <a:t>Where does that figure come from? (Is it trustworthy, dated)</a:t>
            </a:r>
          </a:p>
          <a:p>
            <a:r>
              <a:rPr lang="en-IE" baseline="0" dirty="0" smtClean="0"/>
              <a:t>Just because it’s been translated, doesn’t mean it has had an ‘impact’</a:t>
            </a:r>
          </a:p>
          <a:p>
            <a:endParaRPr lang="en-IE" baseline="0" dirty="0" smtClean="0"/>
          </a:p>
          <a:p>
            <a:r>
              <a:rPr lang="en-IE" b="1" u="sng" baseline="0" dirty="0" smtClean="0"/>
              <a:t>II Oranges</a:t>
            </a:r>
          </a:p>
          <a:p>
            <a:r>
              <a:rPr lang="en-IE" b="0" u="none" baseline="0" dirty="0" smtClean="0"/>
              <a:t>Are there obvious alternate explanations for the conclusion?</a:t>
            </a:r>
          </a:p>
          <a:p>
            <a:r>
              <a:rPr lang="en-IE" b="0" u="none" baseline="0" dirty="0" smtClean="0"/>
              <a:t>Placebo effect? Expected to get better</a:t>
            </a:r>
          </a:p>
          <a:p>
            <a:r>
              <a:rPr lang="en-IE" b="0" u="none" baseline="0" dirty="0" smtClean="0"/>
              <a:t>Knew the purpose of the trial – maybe tried to please researcher by reporting feeling better</a:t>
            </a:r>
          </a:p>
          <a:p>
            <a:r>
              <a:rPr lang="en-IE" b="0" u="none" baseline="0" dirty="0" smtClean="0"/>
              <a:t>External events during trial period may have caused the change – good weather, more time outside (alleviate depression)</a:t>
            </a:r>
          </a:p>
          <a:p>
            <a:r>
              <a:rPr lang="en-IE" b="0" u="none" baseline="0" dirty="0" smtClean="0"/>
              <a:t>Suffering from a form of depression which they could naturally expect to recover from in short time period</a:t>
            </a:r>
          </a:p>
          <a:p>
            <a:r>
              <a:rPr lang="en-IE" b="0" u="none" baseline="0" dirty="0" smtClean="0"/>
              <a:t>Other rival causes?</a:t>
            </a:r>
          </a:p>
          <a:p>
            <a:endParaRPr lang="en-IE" b="0" u="none" baseline="0" dirty="0" smtClean="0"/>
          </a:p>
          <a:p>
            <a:r>
              <a:rPr lang="en-IE" b="1" u="sng" baseline="0" dirty="0" smtClean="0"/>
              <a:t>III Accidents in the Home</a:t>
            </a:r>
          </a:p>
          <a:p>
            <a:r>
              <a:rPr lang="en-IE" b="0" u="none" baseline="0" dirty="0" smtClean="0"/>
              <a:t>Argument/conclusion – it is increasingly dangerous to spend time in one’s home</a:t>
            </a:r>
          </a:p>
          <a:p>
            <a:r>
              <a:rPr lang="en-IE" b="0" u="none" baseline="0" dirty="0" smtClean="0"/>
              <a:t>Reasons – 	household injuries on the rise</a:t>
            </a:r>
          </a:p>
          <a:p>
            <a:r>
              <a:rPr lang="en-IE" b="0" u="none" baseline="0" dirty="0" smtClean="0"/>
              <a:t>	2,300 children died in household accidents</a:t>
            </a:r>
          </a:p>
          <a:p>
            <a:r>
              <a:rPr lang="en-IE" b="0" u="none" baseline="0" dirty="0" smtClean="0"/>
              <a:t>	4.7m people bitten by dogs each year</a:t>
            </a:r>
          </a:p>
          <a:p>
            <a:r>
              <a:rPr lang="en-IE" b="0" u="none" baseline="0" dirty="0" smtClean="0"/>
              <a:t>	42,000 people injured by televisions each year</a:t>
            </a:r>
          </a:p>
          <a:p>
            <a:endParaRPr lang="en-IE" b="0" u="none" baseline="0" dirty="0" smtClean="0"/>
          </a:p>
          <a:p>
            <a:r>
              <a:rPr lang="en-IE" b="0" u="none" baseline="0" dirty="0" smtClean="0"/>
              <a:t>Question – are households more unsafe than they used to be?</a:t>
            </a:r>
          </a:p>
          <a:p>
            <a:r>
              <a:rPr lang="en-IE" b="0" u="none" baseline="0" dirty="0" smtClean="0"/>
              <a:t>	Show more serious household accidents this year than last year (increasing trend)</a:t>
            </a:r>
          </a:p>
          <a:p>
            <a:r>
              <a:rPr lang="en-IE" b="0" u="none" baseline="0" dirty="0" smtClean="0"/>
              <a:t>	No of accidents per hour in the home compared to previous years</a:t>
            </a:r>
          </a:p>
          <a:p>
            <a:r>
              <a:rPr lang="en-IE" b="0" u="none" baseline="0" dirty="0" smtClean="0"/>
              <a:t>	Are more people spending more time in the home therefore more accidents (rather than houses unsafe)</a:t>
            </a:r>
          </a:p>
          <a:p>
            <a:r>
              <a:rPr lang="en-IE" b="0" u="none" baseline="0" dirty="0" smtClean="0"/>
              <a:t>	Satisfactory evidence?</a:t>
            </a:r>
          </a:p>
          <a:p>
            <a:r>
              <a:rPr lang="en-IE" b="0" u="none" baseline="0" dirty="0" smtClean="0"/>
              <a:t>	No evidence to support claim household injuries on the rise</a:t>
            </a:r>
          </a:p>
          <a:p>
            <a:r>
              <a:rPr lang="en-IE" b="0" u="none" baseline="0" dirty="0" smtClean="0"/>
              <a:t>	Child death’s due to household accidents – no details as to whether this is  a rising figure or same as last year</a:t>
            </a:r>
          </a:p>
          <a:p>
            <a:r>
              <a:rPr lang="en-IE" b="0" u="none" baseline="0" dirty="0" smtClean="0"/>
              <a:t>	What type of accidents are giving rise to childhood deaths (is it accidents in the home?)</a:t>
            </a:r>
          </a:p>
          <a:p>
            <a:r>
              <a:rPr lang="en-IE" b="0" u="none" baseline="0" dirty="0" smtClean="0"/>
              <a:t>	Dog bite figure is deceptive – did these occur in the home, doesn’t support claim that households are unsafe</a:t>
            </a:r>
          </a:p>
          <a:p>
            <a:r>
              <a:rPr lang="en-IE" b="0" u="none" baseline="0" dirty="0" smtClean="0"/>
              <a:t>	Television figure also questionable – where does this statistic come from? How serious are the TV injuries?</a:t>
            </a:r>
          </a:p>
          <a:p>
            <a:endParaRPr lang="en-IE" b="0" u="none" baseline="0" dirty="0" smtClean="0"/>
          </a:p>
          <a:p>
            <a:endParaRPr lang="en-IE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9288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Look at reading pieces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4F6C-092C-4384-A2E5-37AFA2B53112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859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5ACD85C-AA36-48F0-8F85-ADD145627A95}" type="datetimeFigureOut">
              <a:rPr lang="en-IE" smtClean="0"/>
              <a:pPr/>
              <a:t>15/07/2015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4570076-45F7-41D3-A8F9-B910111470B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critical thinking</a:t>
            </a:r>
            <a:endParaRPr lang="en-IE" b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E" b="1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Applying Critical thinking concepts </a:t>
            </a:r>
          </a:p>
          <a:p>
            <a:r>
              <a:rPr lang="en-IE" b="1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In postgraduate studies</a:t>
            </a:r>
          </a:p>
          <a:p>
            <a:r>
              <a:rPr lang="en-IE" b="1" dirty="0" smtClean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Brenda McNally</a:t>
            </a:r>
            <a:endParaRPr lang="en-IE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5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Critical  writing</a:t>
            </a:r>
            <a:endParaRPr lang="en-IE" sz="40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31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Descriptive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– provide facts or information </a:t>
            </a:r>
            <a:r>
              <a:rPr lang="en-IE" sz="3100" b="0" dirty="0" err="1">
                <a:latin typeface="Meiryo" pitchFamily="34" charset="-128"/>
                <a:ea typeface="Meiryo" pitchFamily="34" charset="-128"/>
                <a:cs typeface="Meiryo" pitchFamily="34" charset="-128"/>
              </a:rPr>
              <a:t>eg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summary of an article/report; results of experiment</a:t>
            </a:r>
          </a:p>
          <a:p>
            <a:r>
              <a:rPr lang="en-IE" sz="31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Analytic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– Descriptive and re-organised into categories, groups, parts, types</a:t>
            </a:r>
          </a:p>
          <a:p>
            <a:r>
              <a:rPr lang="en-IE" sz="31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Persuasive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– Include your own </a:t>
            </a:r>
            <a:r>
              <a:rPr lang="en-IE" sz="3100" b="0" dirty="0" err="1">
                <a:latin typeface="Meiryo" pitchFamily="34" charset="-128"/>
                <a:ea typeface="Meiryo" pitchFamily="34" charset="-128"/>
                <a:cs typeface="Meiryo" pitchFamily="34" charset="-128"/>
              </a:rPr>
              <a:t>pov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on topic/issue </a:t>
            </a:r>
            <a:r>
              <a:rPr lang="en-IE" sz="3100" b="0" dirty="0" err="1">
                <a:latin typeface="Meiryo" pitchFamily="34" charset="-128"/>
                <a:ea typeface="Meiryo" pitchFamily="34" charset="-128"/>
                <a:cs typeface="Meiryo" pitchFamily="34" charset="-128"/>
              </a:rPr>
              <a:t>eg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interpretation of findings, recommendations/Gen in discussion/conclusion (discuss)</a:t>
            </a:r>
          </a:p>
          <a:p>
            <a:r>
              <a:rPr lang="en-IE" sz="31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Critical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– facts + reorganised + your </a:t>
            </a:r>
            <a:r>
              <a:rPr lang="en-IE" sz="3100" b="0" dirty="0" err="1">
                <a:latin typeface="Meiryo" pitchFamily="34" charset="-128"/>
                <a:ea typeface="Meiryo" pitchFamily="34" charset="-128"/>
                <a:cs typeface="Meiryo" pitchFamily="34" charset="-128"/>
              </a:rPr>
              <a:t>pov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+ others </a:t>
            </a:r>
            <a:r>
              <a:rPr lang="en-IE" sz="3100" b="0" dirty="0" err="1">
                <a:latin typeface="Meiryo" pitchFamily="34" charset="-128"/>
                <a:ea typeface="Meiryo" pitchFamily="34" charset="-128"/>
                <a:cs typeface="Meiryo" pitchFamily="34" charset="-128"/>
              </a:rPr>
              <a:t>pov</a:t>
            </a:r>
            <a:r>
              <a:rPr lang="en-IE" sz="3100" b="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 (critique; evaluate; debate)</a:t>
            </a:r>
          </a:p>
          <a:p>
            <a:endParaRPr lang="en-IE" sz="3100" b="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endParaRPr lang="en-IE" sz="2800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3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Literature 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Aim: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Demonstrate </a:t>
            </a: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your knowledge of previous work in your field: </a:t>
            </a: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	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Identify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, </a:t>
            </a:r>
          </a:p>
          <a:p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	Analyse</a:t>
            </a:r>
            <a:endParaRPr lang="en-IE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	Interpret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key themes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</a:t>
            </a:r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ituate </a:t>
            </a: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your research in the context of this work</a:t>
            </a: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	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Highlight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gap in the research and </a:t>
            </a:r>
          </a:p>
          <a:p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	Show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how your project fills this gap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/ 	contributes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to literature</a:t>
            </a:r>
          </a:p>
          <a:p>
            <a:endParaRPr lang="en-IE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6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67128" cy="972026"/>
          </a:xfrm>
        </p:spPr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Practical Example</a:t>
            </a:r>
            <a:endParaRPr lang="en-IE" sz="4000" dirty="0"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98074"/>
            <a:ext cx="7560840" cy="4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latin typeface="Impact" panose="020B0806030902050204" pitchFamily="34" charset="0"/>
              </a:rPr>
              <a:t>Critical thinking Checklist</a:t>
            </a:r>
            <a:endParaRPr lang="en-IE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What are the issue and conclusion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What are the reasons/any flaws in reasoning</a:t>
            </a:r>
          </a:p>
          <a:p>
            <a:r>
              <a:rPr lang="en-IE" sz="2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What are the assumptions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Are there rival causes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How good is the evidence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Which words/phrases are ambiguous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Are the statistics deceptive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Are there any significant omissions</a:t>
            </a:r>
          </a:p>
          <a:p>
            <a:r>
              <a:rPr lang="en-IE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What reasonable conclusions are possible</a:t>
            </a:r>
            <a:endParaRPr lang="en-IE" sz="24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0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>
                <a:latin typeface="Impact" panose="020B0806030902050204" pitchFamily="34" charset="0"/>
              </a:rPr>
              <a:t>Critical Thinking Skills</a:t>
            </a:r>
            <a:br>
              <a:rPr lang="en-IE" sz="4000" dirty="0">
                <a:latin typeface="Impact" panose="020B0806030902050204" pitchFamily="34" charset="0"/>
              </a:rPr>
            </a:br>
            <a:r>
              <a:rPr lang="en-IE" sz="4000" dirty="0" err="1">
                <a:latin typeface="Impact" panose="020B0806030902050204" pitchFamily="34" charset="0"/>
              </a:rPr>
              <a:t>ReCap</a:t>
            </a:r>
            <a:r>
              <a:rPr lang="en-IE" sz="4000" dirty="0">
                <a:latin typeface="Impact" panose="020B080603090205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nterpreting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: understanding the significance of data and to clarify its meaning </a:t>
            </a:r>
            <a:endParaRPr lang="en-IE" sz="2800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Analysing</a:t>
            </a: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: 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breaking information down and recombining it in different ways </a:t>
            </a:r>
            <a:endParaRPr lang="en-IE" sz="2800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easoning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: creating an argument through logical steps </a:t>
            </a:r>
            <a:endParaRPr lang="en-IE" sz="2800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valuating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: judging the worth, credibility or strength of accounts.</a:t>
            </a:r>
          </a:p>
        </p:txBody>
      </p:sp>
    </p:spTree>
    <p:extLst>
      <p:ext uri="{BB962C8B-B14F-4D97-AF65-F5344CB8AC3E}">
        <p14:creationId xmlns:p14="http://schemas.microsoft.com/office/powerpoint/2010/main" val="539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6140152"/>
            <a:ext cx="8153400" cy="457200"/>
          </a:xfrm>
        </p:spPr>
        <p:txBody>
          <a:bodyPr>
            <a:noAutofit/>
          </a:bodyPr>
          <a:lstStyle/>
          <a:p>
            <a:pPr algn="ctr"/>
            <a:r>
              <a:rPr lang="en-IE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Brenda McNally</a:t>
            </a:r>
            <a:endParaRPr lang="en-IE" sz="28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41168"/>
            <a:ext cx="8153400" cy="1080120"/>
          </a:xfrm>
        </p:spPr>
        <p:txBody>
          <a:bodyPr>
            <a:noAutofit/>
          </a:bodyPr>
          <a:lstStyle/>
          <a:p>
            <a:pPr algn="ctr"/>
            <a:r>
              <a:rPr lang="en-IE" sz="3600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Thank You, </a:t>
            </a:r>
            <a:br>
              <a:rPr lang="en-IE" sz="3600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en-IE" sz="3600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 Questions?</a:t>
            </a:r>
            <a:endParaRPr lang="en-IE" sz="3600" b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6" b="12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73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Further Reading</a:t>
            </a:r>
            <a:endParaRPr lang="en-IE" sz="40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Cottrell</a:t>
            </a:r>
            <a:r>
              <a:rPr lang="en-GB" sz="2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, S., (2005), </a:t>
            </a:r>
            <a:endParaRPr lang="en-GB" sz="240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GB" sz="2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GB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  Critical </a:t>
            </a:r>
            <a:r>
              <a:rPr lang="en-GB" sz="2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Thinking Skills, </a:t>
            </a:r>
            <a:r>
              <a:rPr lang="en-GB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Palgrave:    </a:t>
            </a:r>
          </a:p>
          <a:p>
            <a:r>
              <a:rPr lang="en-GB" sz="2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GB" sz="24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  Basingstoke</a:t>
            </a:r>
            <a:endParaRPr lang="en-IE" sz="24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sz="24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7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>
                <a:latin typeface="Impact" panose="020B0806030902050204" pitchFamily="34" charset="0"/>
                <a:ea typeface="Meiryo" panose="020B0604030504040204" pitchFamily="34" charset="-128"/>
                <a:cs typeface="Estrangelo Edessa" panose="03080600000000000000" pitchFamily="66" charset="0"/>
              </a:rPr>
              <a:t>Workshop overview</a:t>
            </a:r>
            <a:endParaRPr lang="en-IE" sz="4000" b="1" dirty="0">
              <a:latin typeface="Impact" panose="020B0806030902050204" pitchFamily="34" charset="0"/>
              <a:ea typeface="Meiryo" panose="020B0604030504040204" pitchFamily="34" charset="-128"/>
              <a:cs typeface="Estrangelo Edessa" panose="030806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Ideas about Critical Thinking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Critical Thinking: the Basics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Critical Thinking Process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Critical Reading &amp; Writing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Workshop Exercises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E" sz="3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Drawing it all together: Q&amp;As</a:t>
            </a:r>
            <a:endParaRPr lang="en-IE" sz="32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4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Why are we here?</a:t>
            </a:r>
            <a:endParaRPr lang="en-IE" sz="40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44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‘</a:t>
            </a:r>
            <a:r>
              <a:rPr lang="en-IE" sz="4400" dirty="0" smtClean="0">
                <a:latin typeface="Estrangelo Edessa" panose="03080600000000000000" pitchFamily="66" charset="0"/>
                <a:ea typeface="Meiryo" panose="020B0604030504040204" pitchFamily="34" charset="-128"/>
                <a:cs typeface="Estrangelo Edessa" panose="03080600000000000000" pitchFamily="66" charset="0"/>
              </a:rPr>
              <a:t>The Unexamined Life is Not Worth Living’</a:t>
            </a:r>
          </a:p>
          <a:p>
            <a:pPr algn="ctr"/>
            <a:r>
              <a:rPr lang="en-IE" i="1" dirty="0" smtClean="0">
                <a:latin typeface="Estrangelo Edessa" panose="03080600000000000000" pitchFamily="66" charset="0"/>
                <a:ea typeface="Meiryo" panose="020B0604030504040204" pitchFamily="34" charset="-128"/>
                <a:cs typeface="Estrangelo Edessa" panose="03080600000000000000" pitchFamily="66" charset="0"/>
              </a:rPr>
              <a:t>Socrates</a:t>
            </a:r>
          </a:p>
          <a:p>
            <a:endParaRPr lang="en-IE" sz="280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Thinking with a purpose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Reflective Judgement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Distinguishing Facts from Opinion</a:t>
            </a:r>
            <a:endParaRPr lang="en-IE" sz="28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51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Critical thinking in Academia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>
            <a:normAutofit fontScale="92500" lnSpcReduction="10000"/>
          </a:bodyPr>
          <a:lstStyle/>
          <a:p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hed new light on societal 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Create new 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knowledge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evaluate, challenge 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and </a:t>
            </a: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change societal </a:t>
            </a:r>
            <a:r>
              <a:rPr lang="en-IE" sz="2800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structures </a:t>
            </a:r>
            <a:endParaRPr lang="en-IE" sz="2800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800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Highlight and question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Accepted 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Assumptions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Agenda’s/Biases</a:t>
            </a:r>
          </a:p>
          <a:p>
            <a:endParaRPr lang="en-IE" sz="28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Critical Thinking:</a:t>
            </a:r>
            <a:br>
              <a:rPr lang="en-IE" dirty="0" smtClean="0"/>
            </a:br>
            <a:r>
              <a:rPr lang="en-IE" dirty="0" smtClean="0"/>
              <a:t>The Basics (I)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“The </a:t>
            </a: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art of 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analysing </a:t>
            </a: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and evaluating 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thinking </a:t>
            </a:r>
            <a:r>
              <a:rPr lang="en-IE" sz="28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with a view to improving 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it”</a:t>
            </a:r>
          </a:p>
          <a:p>
            <a:pPr algn="ctr"/>
            <a:endParaRPr lang="en-IE" sz="280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algn="ctr"/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****</a:t>
            </a:r>
          </a:p>
          <a:p>
            <a:pPr algn="ctr"/>
            <a:endParaRPr lang="en-IE" sz="280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algn="ctr"/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principal goal of critical thinking is </a:t>
            </a:r>
            <a:r>
              <a:rPr lang="en-IE" sz="2800" u="sng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determining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when it is </a:t>
            </a:r>
            <a:r>
              <a:rPr lang="en-IE" sz="2800" u="sng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reasonable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to </a:t>
            </a:r>
            <a:r>
              <a:rPr lang="en-IE" sz="2800" u="sng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accept claims</a:t>
            </a:r>
          </a:p>
          <a:p>
            <a:endParaRPr lang="en-IE" sz="2800" u="sng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8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76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Critical Thinking:</a:t>
            </a:r>
            <a:br>
              <a:rPr lang="en-IE" dirty="0" smtClean="0"/>
            </a:br>
            <a:r>
              <a:rPr lang="en-IE" dirty="0" smtClean="0"/>
              <a:t>the Basics (ii)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Move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from </a:t>
            </a:r>
            <a:r>
              <a:rPr lang="en-IE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Description</a:t>
            </a: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to</a:t>
            </a: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IE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Analysis</a:t>
            </a:r>
            <a:r>
              <a:rPr lang="en-IE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!</a:t>
            </a:r>
            <a:endParaRPr lang="en-IE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Description – reproducing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Summarising 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Passive: 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Accepting details, findings </a:t>
            </a:r>
            <a:r>
              <a:rPr lang="en-IE" b="0" dirty="0" err="1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etc</a:t>
            </a:r>
            <a:endParaRPr lang="en-IE" b="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Analysis – deconstructing information in order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Active: 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Challenge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assumptions; perspectives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Show limitations in positions, exceptions to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Highlight alternative under-examined aspects of </a:t>
            </a: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issues</a:t>
            </a:r>
          </a:p>
          <a:p>
            <a:endParaRPr lang="en-IE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32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process of critical thinking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Weighing Up </a:t>
            </a:r>
            <a:r>
              <a:rPr lang="en-IE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and </a:t>
            </a:r>
            <a:r>
              <a:rPr lang="en-IE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Considering Information</a:t>
            </a:r>
            <a:endParaRPr lang="en-IE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lvl="0"/>
            <a:r>
              <a:rPr lang="en-GB" dirty="0" smtClean="0"/>
              <a:t>Asking Critical Questions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How </a:t>
            </a:r>
            <a:r>
              <a:rPr lang="en-GB" b="0" dirty="0"/>
              <a:t>and </a:t>
            </a:r>
            <a:r>
              <a:rPr lang="en-GB" b="0" dirty="0" smtClean="0"/>
              <a:t>Why</a:t>
            </a:r>
            <a:endParaRPr lang="en-IE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Evaluate </a:t>
            </a:r>
            <a:r>
              <a:rPr lang="en-IE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arguments, claims, findings to identify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Opinions </a:t>
            </a: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V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Values/World view</a:t>
            </a:r>
            <a:endParaRPr lang="en-IE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Assumptions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Biases/Agendas</a:t>
            </a:r>
          </a:p>
          <a:p>
            <a:r>
              <a:rPr lang="en-IE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Highlight limitations, omissions, misconceptions, faulty logic (misinformation)</a:t>
            </a:r>
            <a:endParaRPr lang="en-IE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73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Workshop Exercises</a:t>
            </a:r>
            <a:endParaRPr lang="en-IE" sz="4000" dirty="0">
              <a:latin typeface="Impact" panose="020B080603090205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5760640" cy="5105400"/>
          </a:xfrm>
        </p:spPr>
      </p:pic>
    </p:spTree>
    <p:extLst>
      <p:ext uri="{BB962C8B-B14F-4D97-AF65-F5344CB8AC3E}">
        <p14:creationId xmlns:p14="http://schemas.microsoft.com/office/powerpoint/2010/main" val="32531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latin typeface="Impact" panose="020B0806030902050204" pitchFamily="34" charset="0"/>
              </a:rPr>
              <a:t>Critical  reading </a:t>
            </a:r>
            <a:endParaRPr lang="en-IE" sz="40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800" u="sng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Aim:</a:t>
            </a:r>
          </a:p>
          <a:p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Identify evidence </a:t>
            </a: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to back-up /challenge a view </a:t>
            </a:r>
          </a:p>
          <a:p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Assess </a:t>
            </a: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argument validity/importance of text(s)</a:t>
            </a:r>
          </a:p>
          <a:p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Develop </a:t>
            </a:r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Reflexivity</a:t>
            </a:r>
            <a:endParaRPr lang="en-IE" sz="28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en-IE" sz="2800" dirty="0" smtClean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IE" sz="2800" u="sng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General Strategies:</a:t>
            </a:r>
          </a:p>
          <a:p>
            <a:r>
              <a:rPr lang="en-IE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Ask Questions: </a:t>
            </a:r>
            <a:r>
              <a:rPr lang="en-IE" sz="2800" b="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How..? Why..?</a:t>
            </a:r>
            <a:endParaRPr lang="en-IE" sz="2800" b="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8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1758</TotalTime>
  <Words>717</Words>
  <Application>Microsoft Office PowerPoint</Application>
  <PresentationFormat>On-screen Show (4:3)</PresentationFormat>
  <Paragraphs>164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critical thinking</vt:lpstr>
      <vt:lpstr>Workshop overview</vt:lpstr>
      <vt:lpstr>Why are we here?</vt:lpstr>
      <vt:lpstr>Critical thinking in Academia</vt:lpstr>
      <vt:lpstr>Critical Thinking: The Basics (I)</vt:lpstr>
      <vt:lpstr>Critical Thinking: the Basics (ii)</vt:lpstr>
      <vt:lpstr>The process of critical thinking</vt:lpstr>
      <vt:lpstr>Workshop Exercises</vt:lpstr>
      <vt:lpstr>Critical  reading </vt:lpstr>
      <vt:lpstr>Critical  writing</vt:lpstr>
      <vt:lpstr>Literature review</vt:lpstr>
      <vt:lpstr>Practical Example</vt:lpstr>
      <vt:lpstr>Critical thinking Checklist</vt:lpstr>
      <vt:lpstr>Critical Thinking Skills ReCap:</vt:lpstr>
      <vt:lpstr>Thank You,  any Questions?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WOUTempAdmin</dc:creator>
  <cp:lastModifiedBy>dcu</cp:lastModifiedBy>
  <cp:revision>61</cp:revision>
  <dcterms:created xsi:type="dcterms:W3CDTF">2015-02-23T10:49:15Z</dcterms:created>
  <dcterms:modified xsi:type="dcterms:W3CDTF">2015-07-15T14:25:05Z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