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6600"/>
    <a:srgbClr val="3CB28B"/>
    <a:srgbClr val="008000"/>
    <a:srgbClr val="00FF99"/>
    <a:srgbClr val="00D6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16823040923128E-3"/>
          <c:y val="0.20956197142023913"/>
          <c:w val="0.55863718965481668"/>
          <c:h val="0.52902420530766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explosion val="3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493503849895496E-2"/>
                  <c:y val="9.12723826188393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2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9497FC6B-0995-4EAE-BD55-28614999D33C}" type="VALUE">
                      <a:rPr lang="en-US" sz="3200" baseline="0">
                        <a:solidFill>
                          <a:schemeClr val="bg1"/>
                        </a:solidFill>
                      </a:rPr>
                      <a:pPr>
                        <a:defRPr sz="3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z="320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2E70EFF-7C41-4ADC-B05F-5186ED3D0F51}" type="VALUE">
                      <a:rPr lang="en-US" sz="3600" baseline="0" smtClean="0">
                        <a:solidFill>
                          <a:schemeClr val="bg1"/>
                        </a:solidFill>
                      </a:rPr>
                      <a:pPr>
                        <a:defRPr sz="36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4000" dirty="0" smtClean="0"/>
                      <a:t> </a:t>
                    </a:r>
                    <a:fld id="{E7AF4B1D-7B16-4BB0-8A2D-2782EEA20319}" type="VALUE">
                      <a:rPr lang="en-US" sz="4000"/>
                      <a:pPr>
                        <a:defRPr sz="4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z="40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637737814156123E-2"/>
                  <c:y val="-7.53483522892971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ABBC99D-CE84-4014-B940-36C367AF1F1B}" type="VALUE">
                      <a:rPr lang="en-US" sz="3600" baseline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6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02AE0965-A6CE-49EB-96FF-D93E966884CB}" type="VALUE">
                      <a:rPr lang="en-US" sz="3600" baseline="0">
                        <a:solidFill>
                          <a:schemeClr val="bg1"/>
                        </a:solidFill>
                      </a:rPr>
                      <a:pPr>
                        <a:defRPr sz="36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z="360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2282640194060722E-2"/>
                  <c:y val="8.96068824730242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778671B-EB44-42B0-8AF2-45FCAFB91B1E}" type="VALUE">
                      <a:rPr lang="en-US" sz="3200" baseline="0" smtClean="0">
                        <a:solidFill>
                          <a:schemeClr val="bg1"/>
                        </a:solidFill>
                      </a:rPr>
                      <a:pPr>
                        <a:defRPr sz="3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7551507730741"/>
                      <c:h val="7.1842665500145814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Green Tech Leaders</c:v>
                </c:pt>
                <c:pt idx="1">
                  <c:v>Green Tech Followers</c:v>
                </c:pt>
                <c:pt idx="2">
                  <c:v>Tech Savvy Green Sympathizers</c:v>
                </c:pt>
                <c:pt idx="3">
                  <c:v>Enviro-Friendly Skeptics</c:v>
                </c:pt>
                <c:pt idx="4">
                  <c:v>Naive Consumers</c:v>
                </c:pt>
                <c:pt idx="5">
                  <c:v>Anti-Greens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</c:v>
                </c:pt>
                <c:pt idx="1">
                  <c:v>0.18</c:v>
                </c:pt>
                <c:pt idx="2">
                  <c:v>0.31</c:v>
                </c:pt>
                <c:pt idx="3">
                  <c:v>0.12</c:v>
                </c:pt>
                <c:pt idx="4">
                  <c:v>0.22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54487438682376"/>
          <c:y val="0.14656153397491978"/>
          <c:w val="0.4326775643617593"/>
          <c:h val="0.85343846602508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Лист5!$A$2:$A$6</c:f>
              <c:strCache>
                <c:ptCount val="5"/>
                <c:pt idx="0">
                  <c:v>LOHAS</c:v>
                </c:pt>
                <c:pt idx="1">
                  <c:v>Naturalites:</c:v>
                </c:pt>
                <c:pt idx="2">
                  <c:v>Conventionals</c:v>
                </c:pt>
                <c:pt idx="3">
                  <c:v>Drifters</c:v>
                </c:pt>
                <c:pt idx="4">
                  <c:v>Unconcerned</c:v>
                </c:pt>
              </c:strCache>
            </c:strRef>
          </c:cat>
          <c:val>
            <c:numRef>
              <c:f>Лист5!$B$2:$B$6</c:f>
              <c:numCache>
                <c:formatCode>0%</c:formatCode>
                <c:ptCount val="5"/>
                <c:pt idx="0">
                  <c:v>0.19</c:v>
                </c:pt>
                <c:pt idx="1">
                  <c:v>0.15</c:v>
                </c:pt>
                <c:pt idx="2">
                  <c:v>0.24</c:v>
                </c:pt>
                <c:pt idx="3">
                  <c:v>0.25</c:v>
                </c:pt>
                <c:pt idx="4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3212792896580592E-2"/>
          <c:w val="1"/>
          <c:h val="0.2675111987956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 cap="rnd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D002E-0F61-4EE7-829B-1EDEFEB8C509}" type="doc">
      <dgm:prSet loTypeId="urn:microsoft.com/office/officeart/2005/8/layout/target1" loCatId="relationship" qsTypeId="urn:microsoft.com/office/officeart/2005/8/quickstyle/3d2" qsCatId="3D" csTypeId="urn:microsoft.com/office/officeart/2005/8/colors/accent1_2" csCatId="accent1" phldr="1"/>
      <dgm:spPr/>
    </dgm:pt>
    <dgm:pt modelId="{87798A8E-1321-4683-BAE6-2767A157A7F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6600"/>
        </a:solidFill>
      </dgm:spPr>
      <dgm:t>
        <a:bodyPr/>
        <a:lstStyle/>
        <a:p>
          <a:pPr algn="ctr"/>
          <a:r>
            <a: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Personality </a:t>
          </a:r>
          <a:endParaRPr lang="ru-RU" sz="4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E405A22E-E819-4A79-A000-5B1EA85AF17D}" type="parTrans" cxnId="{15C4DDB2-1956-4021-92A5-AD7755057FC1}">
      <dgm:prSet/>
      <dgm:spPr/>
      <dgm:t>
        <a:bodyPr/>
        <a:lstStyle/>
        <a:p>
          <a:endParaRPr lang="ru-RU"/>
        </a:p>
      </dgm:t>
    </dgm:pt>
    <dgm:pt modelId="{C32E6136-3690-4D23-90F9-FEDDDB3008F6}" type="sibTrans" cxnId="{15C4DDB2-1956-4021-92A5-AD7755057FC1}">
      <dgm:prSet/>
      <dgm:spPr/>
      <dgm:t>
        <a:bodyPr/>
        <a:lstStyle/>
        <a:p>
          <a:endParaRPr lang="ru-RU"/>
        </a:p>
      </dgm:t>
    </dgm:pt>
    <dgm:pt modelId="{49D22D5B-F3FE-4502-950E-08C40A5C3881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Sociality</a:t>
          </a:r>
          <a:r>
            <a:rPr lang="en-US" sz="5400" b="1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endParaRPr lang="ru-RU" sz="5400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92E4854F-2878-4F10-9445-E7DAA3D465E0}" type="parTrans" cxnId="{D58FF6D8-F511-4606-8CBB-4234F65D25FD}">
      <dgm:prSet/>
      <dgm:spPr/>
      <dgm:t>
        <a:bodyPr/>
        <a:lstStyle/>
        <a:p>
          <a:endParaRPr lang="ru-RU"/>
        </a:p>
      </dgm:t>
    </dgm:pt>
    <dgm:pt modelId="{C6031359-19E4-46E2-81CF-5BBAFD6EBBBC}" type="sibTrans" cxnId="{D58FF6D8-F511-4606-8CBB-4234F65D25FD}">
      <dgm:prSet/>
      <dgm:spPr/>
      <dgm:t>
        <a:bodyPr/>
        <a:lstStyle/>
        <a:p>
          <a:endParaRPr lang="ru-RU"/>
        </a:p>
      </dgm:t>
    </dgm:pt>
    <dgm:pt modelId="{0B37C043-E79D-49C2-AF19-4E3CCD0CF19C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Publicity </a:t>
          </a:r>
          <a:endParaRPr lang="ru-RU" sz="5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363AFBFC-F06E-4D20-AD22-D41998096F93}" type="parTrans" cxnId="{21E7FAE0-BE6E-49FD-A542-A1A1A2E4253C}">
      <dgm:prSet/>
      <dgm:spPr/>
      <dgm:t>
        <a:bodyPr/>
        <a:lstStyle/>
        <a:p>
          <a:endParaRPr lang="ru-RU"/>
        </a:p>
      </dgm:t>
    </dgm:pt>
    <dgm:pt modelId="{FF585804-2243-4FA0-AB18-20D3E9E39247}" type="sibTrans" cxnId="{21E7FAE0-BE6E-49FD-A542-A1A1A2E4253C}">
      <dgm:prSet/>
      <dgm:spPr/>
      <dgm:t>
        <a:bodyPr/>
        <a:lstStyle/>
        <a:p>
          <a:endParaRPr lang="ru-RU"/>
        </a:p>
      </dgm:t>
    </dgm:pt>
    <dgm:pt modelId="{1081A2DD-4029-4A34-9C8C-B5503A257AC1}" type="pres">
      <dgm:prSet presAssocID="{600D002E-0F61-4EE7-829B-1EDEFEB8C509}" presName="composite" presStyleCnt="0">
        <dgm:presLayoutVars>
          <dgm:chMax val="5"/>
          <dgm:dir/>
          <dgm:resizeHandles val="exact"/>
        </dgm:presLayoutVars>
      </dgm:prSet>
      <dgm:spPr/>
    </dgm:pt>
    <dgm:pt modelId="{F7A2C552-E689-4B9E-9A6B-09E850F5141F}" type="pres">
      <dgm:prSet presAssocID="{87798A8E-1321-4683-BAE6-2767A157A7F9}" presName="circle1" presStyleLbl="lnNode1" presStyleIdx="0" presStyleCnt="3"/>
      <dgm:spPr>
        <a:solidFill>
          <a:srgbClr val="006600"/>
        </a:solidFill>
      </dgm:spPr>
    </dgm:pt>
    <dgm:pt modelId="{FF641315-DC67-4FAA-BDC2-8357171A8CAF}" type="pres">
      <dgm:prSet presAssocID="{87798A8E-1321-4683-BAE6-2767A157A7F9}" presName="text1" presStyleLbl="revTx" presStyleIdx="0" presStyleCnt="3" custScaleX="189067" custLinFactNeighborX="28829" custLinFactNeighborY="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BF9FF-8F93-45B9-939F-B1FC64F3480F}" type="pres">
      <dgm:prSet presAssocID="{87798A8E-1321-4683-BAE6-2767A157A7F9}" presName="line1" presStyleLbl="callout" presStyleIdx="0" presStyleCnt="6"/>
      <dgm:spPr/>
    </dgm:pt>
    <dgm:pt modelId="{DCB34123-3B79-4C86-99B9-4C3EC32B8E49}" type="pres">
      <dgm:prSet presAssocID="{87798A8E-1321-4683-BAE6-2767A157A7F9}" presName="d1" presStyleLbl="callout" presStyleIdx="1" presStyleCnt="6"/>
      <dgm:spPr/>
    </dgm:pt>
    <dgm:pt modelId="{573A9938-B2EF-441B-B1E5-3B0D4159E95C}" type="pres">
      <dgm:prSet presAssocID="{49D22D5B-F3FE-4502-950E-08C40A5C3881}" presName="circle2" presStyleLbl="lnNode1" presStyleIdx="1" presStyleCnt="3"/>
      <dgm:spPr>
        <a:solidFill>
          <a:srgbClr val="00B050"/>
        </a:solidFill>
      </dgm:spPr>
    </dgm:pt>
    <dgm:pt modelId="{A0869B39-9DB5-4193-B882-415FD92E2EE1}" type="pres">
      <dgm:prSet presAssocID="{49D22D5B-F3FE-4502-950E-08C40A5C3881}" presName="text2" presStyleLbl="revTx" presStyleIdx="1" presStyleCnt="3" custScaleX="165539" custLinFactNeighborX="2424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315AE-F6B6-448A-BBCD-11E9EC1155BB}" type="pres">
      <dgm:prSet presAssocID="{49D22D5B-F3FE-4502-950E-08C40A5C3881}" presName="line2" presStyleLbl="callout" presStyleIdx="2" presStyleCnt="6"/>
      <dgm:spPr/>
    </dgm:pt>
    <dgm:pt modelId="{5C4AA842-F18B-4EBE-B2F3-27AC9BD85791}" type="pres">
      <dgm:prSet presAssocID="{49D22D5B-F3FE-4502-950E-08C40A5C3881}" presName="d2" presStyleLbl="callout" presStyleIdx="3" presStyleCnt="6"/>
      <dgm:spPr/>
    </dgm:pt>
    <dgm:pt modelId="{102C736C-6EA5-4F81-B415-A1F4D5B32056}" type="pres">
      <dgm:prSet presAssocID="{0B37C043-E79D-49C2-AF19-4E3CCD0CF19C}" presName="circle3" presStyleLbl="lnNode1" presStyleIdx="2" presStyleCnt="3"/>
      <dgm:spPr>
        <a:solidFill>
          <a:srgbClr val="92D050"/>
        </a:solidFill>
      </dgm:spPr>
    </dgm:pt>
    <dgm:pt modelId="{5EBA3A35-3311-46C2-82F1-B4266437F588}" type="pres">
      <dgm:prSet presAssocID="{0B37C043-E79D-49C2-AF19-4E3CCD0CF19C}" presName="text3" presStyleLbl="revTx" presStyleIdx="2" presStyleCnt="3" custScaleX="165989" custLinFactNeighborX="25554" custLinFactNeighborY="-2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34641-1696-4ED8-B650-760D1239004B}" type="pres">
      <dgm:prSet presAssocID="{0B37C043-E79D-49C2-AF19-4E3CCD0CF19C}" presName="line3" presStyleLbl="callout" presStyleIdx="4" presStyleCnt="6"/>
      <dgm:spPr/>
    </dgm:pt>
    <dgm:pt modelId="{4D476803-90A0-40CB-BCB0-4BC8A671080D}" type="pres">
      <dgm:prSet presAssocID="{0B37C043-E79D-49C2-AF19-4E3CCD0CF19C}" presName="d3" presStyleLbl="callout" presStyleIdx="5" presStyleCnt="6"/>
      <dgm:spPr/>
    </dgm:pt>
  </dgm:ptLst>
  <dgm:cxnLst>
    <dgm:cxn modelId="{6F3FA718-D267-4B7A-B5BF-E7B32A61A7C0}" type="presOf" srcId="{0B37C043-E79D-49C2-AF19-4E3CCD0CF19C}" destId="{5EBA3A35-3311-46C2-82F1-B4266437F588}" srcOrd="0" destOrd="0" presId="urn:microsoft.com/office/officeart/2005/8/layout/target1"/>
    <dgm:cxn modelId="{3150D31B-F9CB-4660-A8F7-F04F2FC8D65B}" type="presOf" srcId="{49D22D5B-F3FE-4502-950E-08C40A5C3881}" destId="{A0869B39-9DB5-4193-B882-415FD92E2EE1}" srcOrd="0" destOrd="0" presId="urn:microsoft.com/office/officeart/2005/8/layout/target1"/>
    <dgm:cxn modelId="{15C4DDB2-1956-4021-92A5-AD7755057FC1}" srcId="{600D002E-0F61-4EE7-829B-1EDEFEB8C509}" destId="{87798A8E-1321-4683-BAE6-2767A157A7F9}" srcOrd="0" destOrd="0" parTransId="{E405A22E-E819-4A79-A000-5B1EA85AF17D}" sibTransId="{C32E6136-3690-4D23-90F9-FEDDDB3008F6}"/>
    <dgm:cxn modelId="{D58FF6D8-F511-4606-8CBB-4234F65D25FD}" srcId="{600D002E-0F61-4EE7-829B-1EDEFEB8C509}" destId="{49D22D5B-F3FE-4502-950E-08C40A5C3881}" srcOrd="1" destOrd="0" parTransId="{92E4854F-2878-4F10-9445-E7DAA3D465E0}" sibTransId="{C6031359-19E4-46E2-81CF-5BBAFD6EBBBC}"/>
    <dgm:cxn modelId="{FCC8BB6C-CF08-48E9-8BF3-EAC9384DEA13}" type="presOf" srcId="{87798A8E-1321-4683-BAE6-2767A157A7F9}" destId="{FF641315-DC67-4FAA-BDC2-8357171A8CAF}" srcOrd="0" destOrd="0" presId="urn:microsoft.com/office/officeart/2005/8/layout/target1"/>
    <dgm:cxn modelId="{21E7FAE0-BE6E-49FD-A542-A1A1A2E4253C}" srcId="{600D002E-0F61-4EE7-829B-1EDEFEB8C509}" destId="{0B37C043-E79D-49C2-AF19-4E3CCD0CF19C}" srcOrd="2" destOrd="0" parTransId="{363AFBFC-F06E-4D20-AD22-D41998096F93}" sibTransId="{FF585804-2243-4FA0-AB18-20D3E9E39247}"/>
    <dgm:cxn modelId="{1AD6C809-64EB-4BEB-AD62-A1B66EAAF6F7}" type="presOf" srcId="{600D002E-0F61-4EE7-829B-1EDEFEB8C509}" destId="{1081A2DD-4029-4A34-9C8C-B5503A257AC1}" srcOrd="0" destOrd="0" presId="urn:microsoft.com/office/officeart/2005/8/layout/target1"/>
    <dgm:cxn modelId="{9681E45E-9FC9-4AA6-AB9C-587E42C73261}" type="presParOf" srcId="{1081A2DD-4029-4A34-9C8C-B5503A257AC1}" destId="{F7A2C552-E689-4B9E-9A6B-09E850F5141F}" srcOrd="0" destOrd="0" presId="urn:microsoft.com/office/officeart/2005/8/layout/target1"/>
    <dgm:cxn modelId="{337B0B5F-A561-4C49-B912-3CC790447285}" type="presParOf" srcId="{1081A2DD-4029-4A34-9C8C-B5503A257AC1}" destId="{FF641315-DC67-4FAA-BDC2-8357171A8CAF}" srcOrd="1" destOrd="0" presId="urn:microsoft.com/office/officeart/2005/8/layout/target1"/>
    <dgm:cxn modelId="{EC6FB330-95A7-41F2-B8D4-D4C46103373E}" type="presParOf" srcId="{1081A2DD-4029-4A34-9C8C-B5503A257AC1}" destId="{145BF9FF-8F93-45B9-939F-B1FC64F3480F}" srcOrd="2" destOrd="0" presId="urn:microsoft.com/office/officeart/2005/8/layout/target1"/>
    <dgm:cxn modelId="{4BE0F666-7A77-4C11-932E-5802EE5FDE53}" type="presParOf" srcId="{1081A2DD-4029-4A34-9C8C-B5503A257AC1}" destId="{DCB34123-3B79-4C86-99B9-4C3EC32B8E49}" srcOrd="3" destOrd="0" presId="urn:microsoft.com/office/officeart/2005/8/layout/target1"/>
    <dgm:cxn modelId="{D55BAFB7-50B1-4AF0-99CF-A8BEAB3DFB97}" type="presParOf" srcId="{1081A2DD-4029-4A34-9C8C-B5503A257AC1}" destId="{573A9938-B2EF-441B-B1E5-3B0D4159E95C}" srcOrd="4" destOrd="0" presId="urn:microsoft.com/office/officeart/2005/8/layout/target1"/>
    <dgm:cxn modelId="{5605D316-1931-4442-B8FA-E8E9F50AE0E5}" type="presParOf" srcId="{1081A2DD-4029-4A34-9C8C-B5503A257AC1}" destId="{A0869B39-9DB5-4193-B882-415FD92E2EE1}" srcOrd="5" destOrd="0" presId="urn:microsoft.com/office/officeart/2005/8/layout/target1"/>
    <dgm:cxn modelId="{192DDB1E-6FEC-4271-83E4-190DAE3DC059}" type="presParOf" srcId="{1081A2DD-4029-4A34-9C8C-B5503A257AC1}" destId="{976315AE-F6B6-448A-BBCD-11E9EC1155BB}" srcOrd="6" destOrd="0" presId="urn:microsoft.com/office/officeart/2005/8/layout/target1"/>
    <dgm:cxn modelId="{8B6C3697-E89E-49EB-A08D-ACD999CB8AD0}" type="presParOf" srcId="{1081A2DD-4029-4A34-9C8C-B5503A257AC1}" destId="{5C4AA842-F18B-4EBE-B2F3-27AC9BD85791}" srcOrd="7" destOrd="0" presId="urn:microsoft.com/office/officeart/2005/8/layout/target1"/>
    <dgm:cxn modelId="{427A45D0-9A32-465C-8217-F05B1CC0803B}" type="presParOf" srcId="{1081A2DD-4029-4A34-9C8C-B5503A257AC1}" destId="{102C736C-6EA5-4F81-B415-A1F4D5B32056}" srcOrd="8" destOrd="0" presId="urn:microsoft.com/office/officeart/2005/8/layout/target1"/>
    <dgm:cxn modelId="{3856B28B-7066-447F-BF5F-216E600A7568}" type="presParOf" srcId="{1081A2DD-4029-4A34-9C8C-B5503A257AC1}" destId="{5EBA3A35-3311-46C2-82F1-B4266437F588}" srcOrd="9" destOrd="0" presId="urn:microsoft.com/office/officeart/2005/8/layout/target1"/>
    <dgm:cxn modelId="{D41B58C3-3B4C-4602-ADB1-DDE976E034A2}" type="presParOf" srcId="{1081A2DD-4029-4A34-9C8C-B5503A257AC1}" destId="{D0A34641-1696-4ED8-B650-760D1239004B}" srcOrd="10" destOrd="0" presId="urn:microsoft.com/office/officeart/2005/8/layout/target1"/>
    <dgm:cxn modelId="{43E1F46F-3493-4A5D-9EFE-9772931C97FA}" type="presParOf" srcId="{1081A2DD-4029-4A34-9C8C-B5503A257AC1}" destId="{4D476803-90A0-40CB-BCB0-4BC8A671080D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6811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31700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71732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71824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288079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18610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4198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69087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0667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88446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77162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950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8507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173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12663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35508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3BA8-BE8B-4DB7-9D48-119FD6B0A408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C94413-C8F9-4574-AF34-90A74D7E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ransition spd="slow">
    <p:comb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033" y="2037348"/>
            <a:ext cx="7991527" cy="259882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Green marketing: is new paradigm of marketing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516342">
            <a:off x="7550663" y="5096911"/>
            <a:ext cx="3482802" cy="12257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Anastasia Petukhova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4716" cy="159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2981" y="338295"/>
            <a:ext cx="434561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Institute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Sectoral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1297" y="6206290"/>
            <a:ext cx="30384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Moscow, 2015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12577"/>
      </p:ext>
    </p:extLst>
  </p:cSld>
  <p:clrMapOvr>
    <a:masterClrMapping/>
  </p:clrMapOvr>
  <p:transition spd="slow" advClick="0" advTm="17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30588"/>
          <a:stretch/>
        </p:blipFill>
        <p:spPr>
          <a:xfrm>
            <a:off x="152400" y="1543050"/>
            <a:ext cx="4969394" cy="5148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6220" y="1874839"/>
            <a:ext cx="5444680" cy="3880773"/>
          </a:xfr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None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Enjoying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outdoors to the fullest, and leaving it the way you found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63035" y="0"/>
            <a:ext cx="8596668" cy="1320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Timberland Company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13636"/>
      </p:ext>
    </p:extLst>
  </p:cSld>
  <p:clrMapOvr>
    <a:masterClrMapping/>
  </p:clrMapOvr>
  <p:transition spd="slow" advTm="50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9"/>
            <a:ext cx="11774905" cy="686694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0577" y="-8939"/>
            <a:ext cx="10953748" cy="952499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49608"/>
      </p:ext>
    </p:extLst>
  </p:cSld>
  <p:clrMapOvr>
    <a:masterClrMapping/>
  </p:clrMapOvr>
  <p:transition spd="slow" advClick="0" advTm="350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4186"/>
            <a:ext cx="8702426" cy="471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645244" y="0"/>
            <a:ext cx="854675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CB2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attention!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CB2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609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366" y="1218399"/>
            <a:ext cx="6115494" cy="5363159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just" defTabSz="914400">
              <a:lnSpc>
                <a:spcPct val="120000"/>
              </a:lnSpc>
              <a:spcBef>
                <a:spcPts val="500"/>
              </a:spcBef>
              <a:buClr>
                <a:srgbClr val="99CB38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Basics of green marketing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 defTabSz="91440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rgbClr val="99CB38"/>
              </a:buClr>
              <a:buSzTx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Definitions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 defTabSz="91440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rgbClr val="99CB38"/>
              </a:buClr>
              <a:buSzTx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consumer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 defTabSz="91440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rgbClr val="99CB38"/>
              </a:buClr>
              <a:buSzTx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Eco-labeling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 defTabSz="91440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rgbClr val="99CB38"/>
              </a:buClr>
              <a:buSzTx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Eco-innovation</a:t>
            </a:r>
          </a:p>
          <a:p>
            <a:pPr marL="914400" lvl="1" indent="-457200" algn="just" defTabSz="91440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rgbClr val="99CB38"/>
              </a:buClr>
              <a:buSzTx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Greenwashing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20000"/>
              </a:lnSpc>
              <a:spcBef>
                <a:spcPts val="500"/>
              </a:spcBef>
              <a:buClr>
                <a:srgbClr val="99CB38"/>
              </a:buClr>
              <a:buSzPct val="100000"/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study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20000"/>
              </a:lnSpc>
              <a:spcBef>
                <a:spcPts val="500"/>
              </a:spcBef>
              <a:buClr>
                <a:srgbClr val="99CB38"/>
              </a:buClr>
              <a:buSzPct val="100000"/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29" y="1218399"/>
            <a:ext cx="4614451" cy="5297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208547"/>
            <a:ext cx="8596668" cy="83418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87608"/>
      </p:ext>
    </p:extLst>
  </p:cSld>
  <p:clrMapOvr>
    <a:masterClrMapping/>
  </p:clrMapOvr>
  <p:transition spd="slow" advClick="0" advTm="1100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496238">
            <a:off x="7712099" y="2704806"/>
            <a:ext cx="3667596" cy="1673819"/>
          </a:xfr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Green is mainstream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588"/>
            <a:ext cx="7610782" cy="541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0356887"/>
      </p:ext>
    </p:extLst>
  </p:cSld>
  <p:clrMapOvr>
    <a:masterClrMapping/>
  </p:clrMapOvr>
  <p:transition spd="slow" advClick="0" advTm="8000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6761593"/>
              </p:ext>
            </p:extLst>
          </p:nvPr>
        </p:nvGraphicFramePr>
        <p:xfrm>
          <a:off x="433136" y="112295"/>
          <a:ext cx="11036969" cy="652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6192253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marketing pie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615400"/>
      </p:ext>
    </p:extLst>
  </p:cSld>
  <p:clrMapOvr>
    <a:masterClrMapping/>
  </p:clrMapOvr>
  <p:transition spd="slow" advClick="0" advTm="6000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31411384"/>
              </p:ext>
            </p:extLst>
          </p:nvPr>
        </p:nvGraphicFramePr>
        <p:xfrm>
          <a:off x="0" y="0"/>
          <a:ext cx="64944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4427300"/>
              </p:ext>
            </p:extLst>
          </p:nvPr>
        </p:nvGraphicFramePr>
        <p:xfrm>
          <a:off x="6381750" y="876663"/>
          <a:ext cx="5810250" cy="598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81427" y="5303170"/>
            <a:ext cx="1444399" cy="5762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U.K.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0445170" y="2225523"/>
            <a:ext cx="1476925" cy="5762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U.S.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876663"/>
          </a:xfrm>
          <a:prstGeom prst="rect">
            <a:avLst/>
          </a:prstGeom>
          <a:gradFill rotWithShape="1">
            <a:gsLst>
              <a:gs pos="0">
                <a:srgbClr val="37A76F">
                  <a:shade val="85000"/>
                  <a:satMod val="130000"/>
                </a:srgbClr>
              </a:gs>
              <a:gs pos="34000">
                <a:srgbClr val="37A76F">
                  <a:shade val="87000"/>
                  <a:satMod val="125000"/>
                </a:srgbClr>
              </a:gs>
              <a:gs pos="70000">
                <a:srgbClr val="37A76F">
                  <a:tint val="100000"/>
                  <a:shade val="90000"/>
                  <a:satMod val="130000"/>
                </a:srgbClr>
              </a:gs>
              <a:gs pos="100000">
                <a:srgbClr val="37A76F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Models of Green Consumers</a:t>
            </a:r>
            <a:endParaRPr kumimoji="0" lang="ru-RU" sz="4800" b="1" i="0" u="none" strike="noStrike" kern="1200" cap="none" spc="-5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96050" y="876663"/>
            <a:ext cx="76200" cy="598133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288214"/>
      </p:ext>
    </p:extLst>
  </p:cSld>
  <p:clrMapOvr>
    <a:masterClrMapping/>
  </p:clrMapOvr>
  <p:transition spd="slow" advClick="0" advTm="8400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5671" y="96252"/>
            <a:ext cx="8596668" cy="94648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Consumer purchasing behavior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r="3238"/>
          <a:stretch/>
        </p:blipFill>
        <p:spPr>
          <a:xfrm>
            <a:off x="371811" y="1203157"/>
            <a:ext cx="10617030" cy="547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316488"/>
      </p:ext>
    </p:extLst>
  </p:cSld>
  <p:clrMapOvr>
    <a:masterClrMapping/>
  </p:clrMapOvr>
  <p:transition spd="slow" advClick="0" advTm="60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69" y="1113094"/>
            <a:ext cx="1902607" cy="1599408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511606" y="82477"/>
            <a:ext cx="8675213" cy="895966"/>
          </a:xfrm>
          <a:solidFill>
            <a:srgbClr val="00D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Eco-labeling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877255" y="1188621"/>
            <a:ext cx="47123" cy="55638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866974" y="1208641"/>
            <a:ext cx="12974" cy="5594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771463" y="1168184"/>
            <a:ext cx="8361" cy="56898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6356" y="6018319"/>
            <a:ext cx="1484864" cy="63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776421" y="1023679"/>
            <a:ext cx="20588" cy="57885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79779" y="5836937"/>
            <a:ext cx="1643156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8064" y="5798949"/>
            <a:ext cx="1643156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Brazil  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25700" y="5809330"/>
            <a:ext cx="1829905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Russia  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91640" y="2548506"/>
            <a:ext cx="1643156" cy="1384995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Europe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27634" y="2815798"/>
            <a:ext cx="1643156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81" y="2861987"/>
            <a:ext cx="1795396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Germany 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56413" y="2857958"/>
            <a:ext cx="1670170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8081" y="4012828"/>
            <a:ext cx="11840288" cy="160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9836638" y="1101915"/>
            <a:ext cx="57725" cy="5710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2" y="4118119"/>
            <a:ext cx="1687376" cy="1687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31" y="1080915"/>
            <a:ext cx="1550951" cy="1550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58" y="4162342"/>
            <a:ext cx="1572413" cy="1572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-2508" r="2000" b="6739"/>
          <a:stretch/>
        </p:blipFill>
        <p:spPr>
          <a:xfrm>
            <a:off x="28217" y="1080915"/>
            <a:ext cx="1624686" cy="1654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1"/>
          <a:stretch/>
        </p:blipFill>
        <p:spPr>
          <a:xfrm>
            <a:off x="4004815" y="4167872"/>
            <a:ext cx="1688592" cy="14614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84" y="963907"/>
            <a:ext cx="1604667" cy="1760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9578" y="1143096"/>
            <a:ext cx="1450974" cy="14265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955646" y="2848105"/>
            <a:ext cx="1643156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Japan 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99" y="4162342"/>
            <a:ext cx="1705874" cy="153622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023054" y="5759018"/>
            <a:ext cx="1840600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72" y="4231865"/>
            <a:ext cx="1506956" cy="146670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8"/>
          <a:stretch/>
        </p:blipFill>
        <p:spPr>
          <a:xfrm>
            <a:off x="2025051" y="4162342"/>
            <a:ext cx="1612418" cy="14917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53" y="1053079"/>
            <a:ext cx="1495276" cy="151739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129730" y="2857958"/>
            <a:ext cx="1750214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5029" y="5809988"/>
            <a:ext cx="1643156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47935" y="5809330"/>
            <a:ext cx="1643156" cy="954107"/>
          </a:xfrm>
          <a:prstGeom prst="rect">
            <a:avLst/>
          </a:prstGeom>
          <a:ln>
            <a:solidFill>
              <a:srgbClr val="00D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24331"/>
      </p:ext>
    </p:extLst>
  </p:cSld>
  <p:clrMapOvr>
    <a:masterClrMapping/>
  </p:clrMapOvr>
  <p:transition spd="slow" advClick="0" advTm="50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6384" y="190500"/>
            <a:ext cx="8596668" cy="933450"/>
          </a:xfr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 product innovation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lum bright="-20000" contrast="20000"/>
          </a:blip>
          <a:srcRect r="22397"/>
          <a:stretch/>
        </p:blipFill>
        <p:spPr>
          <a:xfrm>
            <a:off x="1117880" y="1331112"/>
            <a:ext cx="7441511" cy="5526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271652" y="1730545"/>
            <a:ext cx="849463" cy="4182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improvement factor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7531" y="1424425"/>
            <a:ext cx="2322207" cy="108952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technology development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8341" y="2857558"/>
            <a:ext cx="1737119" cy="75713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Eco-innovation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313" y="3821850"/>
            <a:ext cx="1514392" cy="1089529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 eco-redesign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7" y="1123950"/>
            <a:ext cx="4299486" cy="386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4045675"/>
      </p:ext>
    </p:extLst>
  </p:cSld>
  <p:clrMapOvr>
    <a:masterClrMapping/>
  </p:clrMapOvr>
  <p:transition spd="slow" advTm="3500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0"/>
            <a:ext cx="5842001" cy="438150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5386" y="128974"/>
            <a:ext cx="8596668" cy="800100"/>
          </a:xfr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Greenwashing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2358" r="20792" b="29696"/>
          <a:stretch/>
        </p:blipFill>
        <p:spPr>
          <a:xfrm>
            <a:off x="6924676" y="871923"/>
            <a:ext cx="4686300" cy="6014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3964715"/>
      </p:ext>
    </p:extLst>
  </p:cSld>
  <p:clrMapOvr>
    <a:masterClrMapping/>
  </p:clrMapOvr>
  <p:transition spd="slow" advTm="39000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1963</TotalTime>
  <Words>126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Trebuchet MS</vt:lpstr>
      <vt:lpstr>Wingdings 3</vt:lpstr>
      <vt:lpstr>Грань</vt:lpstr>
      <vt:lpstr>Green marketing: is new paradigm of marketing</vt:lpstr>
      <vt:lpstr>Contents</vt:lpstr>
      <vt:lpstr>Презентация PowerPoint</vt:lpstr>
      <vt:lpstr>Презентация PowerPoint</vt:lpstr>
      <vt:lpstr>Презентация PowerPoint</vt:lpstr>
      <vt:lpstr>Consumer purchasing behavior</vt:lpstr>
      <vt:lpstr>Eco-labeling</vt:lpstr>
      <vt:lpstr>Sustainable product innovation</vt:lpstr>
      <vt:lpstr>Greenwashing </vt:lpstr>
      <vt:lpstr>The Timberland Company</vt:lpstr>
      <vt:lpstr>Conclusion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marketing: is new paradigm of marketing</dc:title>
  <dc:creator>Анастасия Петухова</dc:creator>
  <cp:lastModifiedBy>Анастасия Петухова</cp:lastModifiedBy>
  <cp:revision>45</cp:revision>
  <dcterms:created xsi:type="dcterms:W3CDTF">2015-05-01T10:09:10Z</dcterms:created>
  <dcterms:modified xsi:type="dcterms:W3CDTF">2015-05-31T16:39:38Z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