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2" r:id="rId3"/>
    <p:sldId id="258" r:id="rId4"/>
    <p:sldId id="300" r:id="rId5"/>
    <p:sldId id="301" r:id="rId6"/>
    <p:sldId id="299" r:id="rId7"/>
    <p:sldId id="259" r:id="rId8"/>
    <p:sldId id="288" r:id="rId9"/>
    <p:sldId id="289" r:id="rId10"/>
    <p:sldId id="290" r:id="rId11"/>
    <p:sldId id="295" r:id="rId12"/>
    <p:sldId id="271" r:id="rId13"/>
    <p:sldId id="273" r:id="rId14"/>
    <p:sldId id="278" r:id="rId15"/>
    <p:sldId id="274" r:id="rId16"/>
    <p:sldId id="282" r:id="rId17"/>
    <p:sldId id="283" r:id="rId18"/>
    <p:sldId id="293" r:id="rId19"/>
    <p:sldId id="294" r:id="rId20"/>
    <p:sldId id="286" r:id="rId21"/>
    <p:sldId id="291" r:id="rId22"/>
    <p:sldId id="296" r:id="rId23"/>
    <p:sldId id="297" r:id="rId24"/>
    <p:sldId id="281" r:id="rId25"/>
    <p:sldId id="275" r:id="rId26"/>
    <p:sldId id="272" r:id="rId27"/>
    <p:sldId id="269" r:id="rId28"/>
    <p:sldId id="257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1CCDD-A602-4BC5-B5E1-5349097C36E7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474E4-5B61-4875-9AF6-076BFF3B4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1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E-Government is the use of electronic technologies by government to deliver services and interact with its citizens. The United Nations has since 2003 published a bi-annual report on the adoption of E-Government by its 193 member states. The EGDI is based on a comprehensive survey which assesses the national websites of all member states as well as their e-government policies and strategies. The assessment rates the e-government performance of countries relative to one another.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474E4-5B61-4875-9AF6-076BFF3B4B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1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E-Government is the use of electronic technologies by government to deliver services and interact with its citizens. The United Nations has since 2003 published a bi-annual report on the adoption of E-Government by its 193 member states. The EGDI is based on a comprehensive survey which assesses the national websites of all member states as well as their e-government policies and strategies. The assessment rates the e-government performance of countries relative to one another.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474E4-5B61-4875-9AF6-076BFF3B4B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1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E-Government is the use of electronic technologies by government to deliver services and interact with its citizens. The United Nations has since 2003 published a bi-annual report on the adoption of E-Government by its 193 member states. The EGDI is based on a comprehensive survey which assesses the national websites of all member states as well as their e-government policies and strategies. The assessment rates the e-government performance of countries relative to one another.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474E4-5B61-4875-9AF6-076BFF3B4B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1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 smtClean="0"/>
              <a:t>bottom 8 of the ranking for the 2nd time in four years; </a:t>
            </a:r>
          </a:p>
          <a:p>
            <a:pPr algn="l"/>
            <a:r>
              <a:rPr lang="en-GB" dirty="0" smtClean="0"/>
              <a:t>dropping 25 places since 2004 and 19 places since 2005. </a:t>
            </a:r>
          </a:p>
          <a:p>
            <a:pPr algn="l"/>
            <a:r>
              <a:rPr lang="en-GB" dirty="0" smtClean="0"/>
              <a:t>While West Africa, Africa and global average indices have been increasing year on year, </a:t>
            </a:r>
          </a:p>
          <a:p>
            <a:pPr algn="l"/>
            <a:r>
              <a:rPr lang="en-GB" dirty="0" smtClean="0"/>
              <a:t>Sierra Leone’s EGDI has been on a ten year decline from an index of 0.1720 in 2004 to 0.1329 in 2014.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474E4-5B61-4875-9AF6-076BFF3B4B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1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884ABE-4A2E-43B4-B0BF-B69BDA44E473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58661B-7766-4E71-81EA-43BC72A341D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E-Government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3539864"/>
            <a:ext cx="5760640" cy="19053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E-Government Development Index</a:t>
            </a:r>
          </a:p>
          <a:p>
            <a:endParaRPr lang="en-US" sz="3200" dirty="0"/>
          </a:p>
          <a:p>
            <a:r>
              <a:rPr lang="en-US" sz="3200" dirty="0" smtClean="0"/>
              <a:t>Alhaji Salieu Kanu Mansaray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330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E-Government Development Index (EGDI)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Online Services Index</a:t>
            </a:r>
          </a:p>
          <a:p>
            <a:pPr marL="0" indent="0" algn="ctr">
              <a:buNone/>
            </a:pPr>
            <a:r>
              <a:rPr lang="en-US" sz="3200" dirty="0" smtClean="0"/>
              <a:t>How is it measured?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National </a:t>
            </a:r>
            <a:r>
              <a:rPr lang="en-GB" dirty="0"/>
              <a:t>website </a:t>
            </a:r>
            <a:endParaRPr lang="en-GB" dirty="0" smtClean="0"/>
          </a:p>
          <a:p>
            <a:pPr>
              <a:lnSpc>
                <a:spcPct val="200000"/>
              </a:lnSpc>
            </a:pPr>
            <a:r>
              <a:rPr lang="en-GB" dirty="0" smtClean="0"/>
              <a:t>The </a:t>
            </a:r>
            <a:r>
              <a:rPr lang="en-GB" dirty="0"/>
              <a:t>N</a:t>
            </a:r>
            <a:r>
              <a:rPr lang="en-GB" dirty="0" smtClean="0"/>
              <a:t>ational portal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e-Services portal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e-Participation portal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4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E-Government Development Index (EGDI)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How is it measured?</a:t>
            </a:r>
          </a:p>
          <a:p>
            <a:pPr marL="0" indent="0" algn="ctr">
              <a:buNone/>
            </a:pPr>
            <a:r>
              <a:rPr lang="en-US" u="sng" dirty="0" smtClean="0"/>
              <a:t>Key Public Services Ministries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Ministry </a:t>
            </a:r>
            <a:r>
              <a:rPr lang="en-GB" dirty="0"/>
              <a:t>of </a:t>
            </a:r>
            <a:r>
              <a:rPr lang="en-GB" dirty="0" smtClean="0"/>
              <a:t>Education</a:t>
            </a:r>
            <a:r>
              <a:rPr lang="en-GB" dirty="0"/>
              <a:t>, 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Ministry of Labour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Ministry of Social Services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Ministry of Health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Ministry of Finance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Ministry of Environment </a:t>
            </a:r>
            <a:r>
              <a:rPr lang="en-GB" sz="2100" dirty="0" smtClean="0"/>
              <a:t>(Ministry of Lands, Country Planning and the environment)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6276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EGDI – Top Countries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753298"/>
            <a:ext cx="6696744" cy="59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6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Sierra Leone on the </a:t>
            </a:r>
            <a:r>
              <a:rPr lang="en-US" sz="3200" dirty="0" smtClean="0"/>
              <a:t>EGDI</a:t>
            </a:r>
            <a:br>
              <a:rPr lang="en-US" sz="3200" dirty="0" smtClean="0"/>
            </a:br>
            <a:r>
              <a:rPr lang="en-US" sz="3200" dirty="0" smtClean="0"/>
              <a:t>West Africa</a:t>
            </a:r>
            <a:endParaRPr lang="en-GB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124744"/>
            <a:ext cx="820891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589240"/>
            <a:ext cx="7704856" cy="21602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21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Sierra Leone on the EGDI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620688"/>
            <a:ext cx="9108504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490066"/>
          </a:xfrm>
        </p:spPr>
        <p:txBody>
          <a:bodyPr>
            <a:normAutofit/>
          </a:bodyPr>
          <a:lstStyle/>
          <a:p>
            <a:pPr marL="0" indent="0"/>
            <a:r>
              <a:rPr lang="en-US" sz="2800" u="sng" dirty="0"/>
              <a:t>Sierra Leone’s E-Participation Ranking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908720"/>
            <a:ext cx="8280920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15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/>
          </a:bodyPr>
          <a:lstStyle/>
          <a:p>
            <a:r>
              <a:rPr lang="en-US" sz="2800" dirty="0"/>
              <a:t>Sierra Leone on the EGDI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620688"/>
            <a:ext cx="8064152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800" y="5157192"/>
            <a:ext cx="7704856" cy="21602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/>
          </a:bodyPr>
          <a:lstStyle/>
          <a:p>
            <a:r>
              <a:rPr lang="en-US" sz="2400" dirty="0"/>
              <a:t>Sierra Leone on the EGDI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20688"/>
            <a:ext cx="8640959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93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/>
          </a:bodyPr>
          <a:lstStyle/>
          <a:p>
            <a:r>
              <a:rPr lang="en-US" sz="2400" dirty="0"/>
              <a:t>Sierra Leone on the EGDI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8280920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98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/>
          </a:bodyPr>
          <a:lstStyle/>
          <a:p>
            <a:r>
              <a:rPr lang="en-US" sz="2400" dirty="0"/>
              <a:t>Sierra Leone on the EGDI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692696"/>
            <a:ext cx="8208912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03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GOVERNANCE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Taa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r>
              <a:rPr lang="en-US" dirty="0" smtClean="0"/>
              <a:t> </a:t>
            </a:r>
            <a:r>
              <a:rPr lang="en-US" dirty="0" err="1" smtClean="0"/>
              <a:t>orthankas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maseebo</a:t>
            </a:r>
            <a:r>
              <a:rPr lang="en-US" dirty="0" smtClean="0"/>
              <a:t> man </a:t>
            </a:r>
            <a:r>
              <a:rPr lang="en-US" dirty="0" err="1" smtClean="0"/>
              <a:t>Govment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May the Almighty protect us from the vengeance of government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5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E-Government Development Index (EGDI)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u="sng" dirty="0" smtClean="0"/>
              <a:t>Our rankings are wrong!</a:t>
            </a:r>
            <a:br>
              <a:rPr lang="en-US" sz="3200" u="sng" dirty="0" smtClean="0"/>
            </a:br>
            <a:endParaRPr lang="en-US" sz="3200" u="sng" dirty="0" smtClean="0"/>
          </a:p>
          <a:p>
            <a:r>
              <a:rPr lang="en-US" sz="3600" dirty="0" smtClean="0"/>
              <a:t>Government Efforts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Human Capital Index</a:t>
            </a:r>
          </a:p>
          <a:p>
            <a:pPr lvl="1"/>
            <a:r>
              <a:rPr lang="en-US" dirty="0"/>
              <a:t>12% of GOSL on Education</a:t>
            </a:r>
          </a:p>
          <a:p>
            <a:r>
              <a:rPr lang="en-US" dirty="0"/>
              <a:t>Telecommunications Infrastructure</a:t>
            </a:r>
          </a:p>
          <a:p>
            <a:pPr lvl="1" algn="ctr"/>
            <a:r>
              <a:rPr lang="en-US" dirty="0"/>
              <a:t>Submarine Fibre Optic Cable</a:t>
            </a:r>
          </a:p>
          <a:p>
            <a:pPr lvl="1" algn="ctr"/>
            <a:r>
              <a:rPr lang="en-US" dirty="0"/>
              <a:t>96% drop in price!</a:t>
            </a:r>
          </a:p>
          <a:p>
            <a:pPr lvl="1" algn="ctr"/>
            <a:r>
              <a:rPr lang="en-US" dirty="0"/>
              <a:t>National Fibre Optic Cable</a:t>
            </a:r>
          </a:p>
          <a:p>
            <a:r>
              <a:rPr lang="en-US" dirty="0" smtClean="0"/>
              <a:t>Online Service Index ???</a:t>
            </a:r>
          </a:p>
        </p:txBody>
      </p:sp>
    </p:spTree>
    <p:extLst>
      <p:ext uri="{BB962C8B-B14F-4D97-AF65-F5344CB8AC3E}">
        <p14:creationId xmlns:p14="http://schemas.microsoft.com/office/powerpoint/2010/main" val="27976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96944" cy="449539"/>
          </a:xfrm>
        </p:spPr>
        <p:txBody>
          <a:bodyPr>
            <a:noAutofit/>
          </a:bodyPr>
          <a:lstStyle/>
          <a:p>
            <a:r>
              <a:rPr lang="en-US" sz="2400" dirty="0"/>
              <a:t>E-Government Development Index (EGDI) </a:t>
            </a:r>
            <a:br>
              <a:rPr lang="en-US" sz="2400" dirty="0"/>
            </a:br>
            <a:r>
              <a:rPr lang="en-US" sz="2400" dirty="0"/>
              <a:t>Telecommunication Infrastructure Index– A Peer </a:t>
            </a:r>
            <a:r>
              <a:rPr lang="en-US" sz="2400" dirty="0" smtClean="0"/>
              <a:t>Review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268760"/>
            <a:ext cx="7248088" cy="49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1189"/>
            <a:ext cx="8568952" cy="706090"/>
          </a:xfrm>
        </p:spPr>
        <p:txBody>
          <a:bodyPr>
            <a:noAutofit/>
          </a:bodyPr>
          <a:lstStyle/>
          <a:p>
            <a:r>
              <a:rPr lang="en-US" sz="2400" dirty="0"/>
              <a:t>E-Government Development Index (EGDI) </a:t>
            </a:r>
            <a:br>
              <a:rPr lang="en-US" sz="2400" dirty="0"/>
            </a:br>
            <a:r>
              <a:rPr lang="en-US" sz="2400" dirty="0" smtClean="0"/>
              <a:t>Telecommunication </a:t>
            </a:r>
            <a:r>
              <a:rPr lang="en-US" sz="2400" dirty="0"/>
              <a:t>Infrastructure Index– A Peer </a:t>
            </a:r>
            <a:r>
              <a:rPr lang="en-US" sz="2400" dirty="0" smtClean="0"/>
              <a:t>Review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412776"/>
            <a:ext cx="7776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706090"/>
          </a:xfrm>
        </p:spPr>
        <p:txBody>
          <a:bodyPr>
            <a:noAutofit/>
          </a:bodyPr>
          <a:lstStyle/>
          <a:p>
            <a:r>
              <a:rPr lang="en-US" sz="2000" dirty="0"/>
              <a:t>E-Government Development Index (EGDI) </a:t>
            </a:r>
            <a:br>
              <a:rPr lang="en-US" sz="2000" dirty="0"/>
            </a:br>
            <a:r>
              <a:rPr lang="en-US" sz="2000" dirty="0"/>
              <a:t>Telecommunication Infrastructure Index</a:t>
            </a:r>
            <a:r>
              <a:rPr lang="en-US" sz="2000" dirty="0" smtClean="0"/>
              <a:t>– A Peer Review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412776"/>
            <a:ext cx="80328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5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5760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E-Government Development Index (EGDI) </a:t>
            </a:r>
            <a:br>
              <a:rPr lang="en-US" sz="3100" dirty="0"/>
            </a:br>
            <a:r>
              <a:rPr lang="en-US" sz="3100" dirty="0"/>
              <a:t>Telecommunication Infrastructure Index– A Peer </a:t>
            </a:r>
            <a:r>
              <a:rPr lang="en-US" sz="3100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052736"/>
            <a:ext cx="8064896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40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E-Government Development Index (EGDI)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E-Government Development Index and other Benchmarking Indices</a:t>
            </a:r>
          </a:p>
          <a:p>
            <a:endParaRPr lang="en-US" dirty="0"/>
          </a:p>
          <a:p>
            <a:r>
              <a:rPr lang="en-US" dirty="0" smtClean="0"/>
              <a:t> World Bank Doing Business Index</a:t>
            </a:r>
          </a:p>
          <a:p>
            <a:endParaRPr lang="en-US" dirty="0"/>
          </a:p>
          <a:p>
            <a:r>
              <a:rPr lang="en-US" dirty="0" smtClean="0"/>
              <a:t>Research Findings</a:t>
            </a:r>
          </a:p>
          <a:p>
            <a:pPr lvl="1"/>
            <a:r>
              <a:rPr lang="en-US" dirty="0" smtClean="0"/>
              <a:t>A very high correlation coefficient between the EDGI and the Doing Business indices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4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E-Government Development Index (EGDI)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Reasons for our Low Ranking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Inefficient Data Collection and Reporting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Unavailability of an E-Government Strategy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Lazy Management of online assets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ICT Phobia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Lack of awareness of ranking implications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6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E-Government Development Index (EGDI)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Solutions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E-Government Unit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E-Government Strategy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E-Government Act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Whole Of Government Involvement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Restart Now!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E-</a:t>
            </a:r>
            <a:r>
              <a:rPr lang="en-US" dirty="0" err="1" smtClean="0"/>
              <a:t>gov</a:t>
            </a:r>
            <a:r>
              <a:rPr lang="en-US" dirty="0" smtClean="0"/>
              <a:t> Development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UNDP</a:t>
            </a:r>
          </a:p>
          <a:p>
            <a:r>
              <a:rPr lang="en-US" dirty="0" smtClean="0"/>
              <a:t>World Bank</a:t>
            </a:r>
          </a:p>
          <a:p>
            <a:r>
              <a:rPr lang="en-US" dirty="0" smtClean="0"/>
              <a:t>DFID</a:t>
            </a:r>
          </a:p>
          <a:p>
            <a:r>
              <a:rPr lang="en-US" dirty="0" smtClean="0"/>
              <a:t>ISAID</a:t>
            </a:r>
          </a:p>
          <a:p>
            <a:r>
              <a:rPr lang="en-US" dirty="0" smtClean="0"/>
              <a:t>KOICA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6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 smtClean="0"/>
              <a:t>Mamo</a:t>
            </a:r>
            <a:r>
              <a:rPr lang="en-US" sz="6000" dirty="0" smtClean="0"/>
              <a:t> </a:t>
            </a:r>
            <a:r>
              <a:rPr lang="en-US" sz="6000" dirty="0" err="1" smtClean="0"/>
              <a:t>Nou</a:t>
            </a:r>
            <a:r>
              <a:rPr lang="en-US" sz="6000" dirty="0" smtClean="0"/>
              <a:t>!</a:t>
            </a:r>
          </a:p>
          <a:p>
            <a:pPr marL="0" indent="0" algn="ctr">
              <a:buNone/>
            </a:pPr>
            <a:r>
              <a:rPr lang="en-US" sz="11500" dirty="0" smtClean="0"/>
              <a:t>Thank You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27341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E-Government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What is it?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Efficient Government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Electronic Government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Everybody Government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Everything Government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Effective Government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Effortless Government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E-Government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What is it?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800" dirty="0" smtClean="0"/>
              <a:t>Electronic Government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E-Government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445624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3000" dirty="0" smtClean="0"/>
              <a:t>Efficient Government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Electronic Government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Everybody Government</a:t>
            </a:r>
            <a:endParaRPr lang="en-US" sz="3000" dirty="0"/>
          </a:p>
          <a:p>
            <a:pPr>
              <a:lnSpc>
                <a:spcPct val="160000"/>
              </a:lnSpc>
            </a:pPr>
            <a:r>
              <a:rPr lang="en-US" sz="3000" dirty="0" smtClean="0"/>
              <a:t>Everything Government</a:t>
            </a:r>
            <a:endParaRPr lang="en-US" sz="3000" dirty="0"/>
          </a:p>
          <a:p>
            <a:pPr>
              <a:lnSpc>
                <a:spcPct val="160000"/>
              </a:lnSpc>
            </a:pPr>
            <a:r>
              <a:rPr lang="en-US" sz="3000" dirty="0" smtClean="0"/>
              <a:t>Effective Government</a:t>
            </a:r>
            <a:endParaRPr lang="en-US" sz="3000" dirty="0"/>
          </a:p>
          <a:p>
            <a:pPr>
              <a:lnSpc>
                <a:spcPct val="160000"/>
              </a:lnSpc>
            </a:pPr>
            <a:r>
              <a:rPr lang="en-US" sz="3000" dirty="0" smtClean="0"/>
              <a:t>Effortless Government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All of The Above!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84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E-Government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9416"/>
            <a:ext cx="7776864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GB" sz="4000" dirty="0" smtClean="0"/>
              <a:t>E-Government </a:t>
            </a:r>
            <a:r>
              <a:rPr lang="en-GB" sz="4000" dirty="0"/>
              <a:t>is </a:t>
            </a:r>
            <a:r>
              <a:rPr lang="en-GB" sz="4000" dirty="0" smtClean="0"/>
              <a:t>the use of </a:t>
            </a:r>
            <a:r>
              <a:rPr lang="en-GB" sz="4000" dirty="0"/>
              <a:t>electronic technologies by government to deliver services and interact </a:t>
            </a:r>
            <a:r>
              <a:rPr lang="en-GB" sz="4000" dirty="0" smtClean="0"/>
              <a:t>with its </a:t>
            </a:r>
            <a:r>
              <a:rPr lang="en-GB" sz="4000" dirty="0"/>
              <a:t>citizens. </a:t>
            </a:r>
          </a:p>
        </p:txBody>
      </p:sp>
    </p:spTree>
    <p:extLst>
      <p:ext uri="{BB962C8B-B14F-4D97-AF65-F5344CB8AC3E}">
        <p14:creationId xmlns:p14="http://schemas.microsoft.com/office/powerpoint/2010/main" val="33973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E-Government Development Index (EGDI)</a:t>
            </a:r>
            <a:endParaRPr lang="en-GB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812" y="1351608"/>
            <a:ext cx="8978188" cy="5173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9476" y="823974"/>
            <a:ext cx="634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How is it measured?</a:t>
            </a:r>
          </a:p>
        </p:txBody>
      </p:sp>
    </p:spTree>
    <p:extLst>
      <p:ext uri="{BB962C8B-B14F-4D97-AF65-F5344CB8AC3E}">
        <p14:creationId xmlns:p14="http://schemas.microsoft.com/office/powerpoint/2010/main" val="21105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E-Government Development Index (EGDI)</a:t>
            </a:r>
            <a:br>
              <a:rPr lang="en-US" sz="3200" dirty="0" smtClean="0"/>
            </a:br>
            <a:r>
              <a:rPr lang="en-US" sz="2800" dirty="0"/>
              <a:t>How is it measured</a:t>
            </a:r>
            <a:r>
              <a:rPr lang="en-US" sz="2800" dirty="0" smtClean="0"/>
              <a:t>?</a:t>
            </a:r>
            <a:endParaRPr lang="en-GB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412776"/>
            <a:ext cx="799288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423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E-Government Development Index (EGDI) How is it measured?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8" y="1628800"/>
            <a:ext cx="802838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3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1382</TotalTime>
  <Words>662</Words>
  <Application>Microsoft Office PowerPoint</Application>
  <PresentationFormat>On-screen Show (4:3)</PresentationFormat>
  <Paragraphs>117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Trebuchet MS</vt:lpstr>
      <vt:lpstr>Wingdings</vt:lpstr>
      <vt:lpstr>Wingdings 2</vt:lpstr>
      <vt:lpstr>Opulent</vt:lpstr>
      <vt:lpstr>E-Government</vt:lpstr>
      <vt:lpstr>GOVERNANCE</vt:lpstr>
      <vt:lpstr>E-Government</vt:lpstr>
      <vt:lpstr>E-Government</vt:lpstr>
      <vt:lpstr>E-Government</vt:lpstr>
      <vt:lpstr>E-Government</vt:lpstr>
      <vt:lpstr>E-Government Development Index (EGDI)</vt:lpstr>
      <vt:lpstr>E-Government Development Index (EGDI) How is it measured?</vt:lpstr>
      <vt:lpstr>E-Government Development Index (EGDI) How is it measured?</vt:lpstr>
      <vt:lpstr>E-Government Development Index (EGDI)</vt:lpstr>
      <vt:lpstr>E-Government Development Index (EGDI)</vt:lpstr>
      <vt:lpstr>EGDI – Top Countries</vt:lpstr>
      <vt:lpstr>Sierra Leone on the EGDI West Africa</vt:lpstr>
      <vt:lpstr>Sierra Leone on the EGDI</vt:lpstr>
      <vt:lpstr>Sierra Leone’s E-Participation Ranking</vt:lpstr>
      <vt:lpstr>Sierra Leone on the EGDI</vt:lpstr>
      <vt:lpstr>Sierra Leone on the EGDI</vt:lpstr>
      <vt:lpstr>Sierra Leone on the EGDI</vt:lpstr>
      <vt:lpstr>Sierra Leone on the EGDI</vt:lpstr>
      <vt:lpstr>E-Government Development Index (EGDI)</vt:lpstr>
      <vt:lpstr>E-Government Development Index (EGDI)  Telecommunication Infrastructure Index– A Peer Review</vt:lpstr>
      <vt:lpstr>E-Government Development Index (EGDI)  Telecommunication Infrastructure Index– A Peer Review</vt:lpstr>
      <vt:lpstr>E-Government Development Index (EGDI)  Telecommunication Infrastructure Index– A Peer Review</vt:lpstr>
      <vt:lpstr>E-Government Development Index (EGDI)  Telecommunication Infrastructure Index– A Peer Review</vt:lpstr>
      <vt:lpstr>E-Government Development Index (EGDI)</vt:lpstr>
      <vt:lpstr>E-Government Development Index (EGDI)</vt:lpstr>
      <vt:lpstr>E-Government Development Index (EGDI)</vt:lpstr>
      <vt:lpstr>Significant E-gov Development Partners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E-Government</dc:title>
  <dc:creator>laptop</dc:creator>
  <cp:lastModifiedBy>Mohamed James</cp:lastModifiedBy>
  <cp:revision>47</cp:revision>
  <dcterms:created xsi:type="dcterms:W3CDTF">2016-07-20T07:40:42Z</dcterms:created>
  <dcterms:modified xsi:type="dcterms:W3CDTF">2016-08-10T07:24:38Z</dcterms:modified>
</cp:coreProperties>
</file>