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762"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8B567C-CE92-4954-8292-9A55360737FB}" type="datetimeFigureOut">
              <a:rPr lang="en-US" smtClean="0"/>
              <a:t>8/20/2013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4F61D7-E106-4BE1-A8A3-52882D3864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4F61D7-E106-4BE1-A8A3-52882D3864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4F61D7-E106-4BE1-A8A3-52882D3864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4F61D7-E106-4BE1-A8A3-52882D3864E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4F61D7-E106-4BE1-A8A3-52882D3864E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4F61D7-E106-4BE1-A8A3-52882D3864E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4F61D7-E106-4BE1-A8A3-52882D3864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4F61D7-E106-4BE1-A8A3-52882D3864E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8B567C-CE92-4954-8292-9A55360737FB}" type="datetimeFigureOut">
              <a:rPr lang="en-US" smtClean="0"/>
              <a:t>8/20/2013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C4F61D7-E106-4BE1-A8A3-52882D3864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8B567C-CE92-4954-8292-9A55360737FB}" type="datetimeFigureOut">
              <a:rPr lang="en-US" smtClean="0"/>
              <a:t>8/20/2013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4F61D7-E106-4BE1-A8A3-52882D3864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8B567C-CE92-4954-8292-9A55360737FB}" type="datetimeFigureOut">
              <a:rPr lang="en-US" smtClean="0"/>
              <a:t>8/20/2013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4F61D7-E106-4BE1-A8A3-52882D3864E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8B567C-CE92-4954-8292-9A55360737FB}" type="datetimeFigureOut">
              <a:rPr lang="en-US" smtClean="0"/>
              <a:t>8/20/2013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4F61D7-E106-4BE1-A8A3-52882D3864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Lecturer’s Name : Dr </a:t>
            </a:r>
            <a:r>
              <a:rPr lang="en-US" dirty="0" err="1" smtClean="0"/>
              <a:t>Norazila</a:t>
            </a:r>
            <a:r>
              <a:rPr lang="en-US" dirty="0" smtClean="0"/>
              <a:t> Bt. Mat</a:t>
            </a:r>
          </a:p>
          <a:p>
            <a:r>
              <a:rPr lang="en-US" dirty="0" smtClean="0"/>
              <a:t>Group 12 :</a:t>
            </a:r>
          </a:p>
          <a:p>
            <a:pPr>
              <a:buFont typeface="Wingdings" pitchFamily="2" charset="2"/>
              <a:buChar char="Ø"/>
            </a:pPr>
            <a:r>
              <a:rPr lang="en-US" dirty="0" err="1" smtClean="0"/>
              <a:t>M.Aswin</a:t>
            </a:r>
            <a:r>
              <a:rPr lang="en-US" dirty="0" smtClean="0"/>
              <a:t> </a:t>
            </a:r>
            <a:r>
              <a:rPr lang="en-US" dirty="0" err="1" smtClean="0"/>
              <a:t>Hendrayadi</a:t>
            </a:r>
            <a:r>
              <a:rPr lang="en-US" dirty="0" smtClean="0"/>
              <a:t>	A138745</a:t>
            </a:r>
          </a:p>
          <a:p>
            <a:pPr>
              <a:buFont typeface="Wingdings" pitchFamily="2" charset="2"/>
              <a:buChar char="Ø"/>
            </a:pPr>
            <a:r>
              <a:rPr lang="en-US" dirty="0" err="1" smtClean="0"/>
              <a:t>Marwan</a:t>
            </a:r>
            <a:r>
              <a:rPr lang="en-US" dirty="0" smtClean="0"/>
              <a:t> </a:t>
            </a:r>
            <a:r>
              <a:rPr lang="en-US" dirty="0" err="1" smtClean="0"/>
              <a:t>Pribadi</a:t>
            </a:r>
            <a:r>
              <a:rPr lang="en-US" dirty="0" smtClean="0"/>
              <a:t>		A138749</a:t>
            </a:r>
          </a:p>
          <a:p>
            <a:pPr>
              <a:buFont typeface="Wingdings" pitchFamily="2" charset="2"/>
              <a:buChar char="Ø"/>
            </a:pPr>
            <a:r>
              <a:rPr lang="en-US" dirty="0" err="1" smtClean="0"/>
              <a:t>Mohamad</a:t>
            </a:r>
            <a:r>
              <a:rPr lang="en-US" dirty="0" smtClean="0"/>
              <a:t> </a:t>
            </a:r>
            <a:r>
              <a:rPr lang="en-US" dirty="0" err="1" smtClean="0"/>
              <a:t>Azri</a:t>
            </a:r>
            <a:r>
              <a:rPr lang="en-US" dirty="0" smtClean="0"/>
              <a:t> </a:t>
            </a:r>
            <a:r>
              <a:rPr lang="en-US" dirty="0" err="1" smtClean="0"/>
              <a:t>Azhar</a:t>
            </a:r>
            <a:r>
              <a:rPr lang="en-US" dirty="0" smtClean="0"/>
              <a:t>	A136687</a:t>
            </a:r>
          </a:p>
          <a:p>
            <a:pPr>
              <a:buFont typeface="Wingdings" pitchFamily="2" charset="2"/>
              <a:buChar char="Ø"/>
            </a:pPr>
            <a:r>
              <a:rPr lang="en-US" dirty="0" smtClean="0"/>
              <a:t>Wong </a:t>
            </a:r>
            <a:r>
              <a:rPr lang="en-US" dirty="0" err="1" smtClean="0"/>
              <a:t>Wai</a:t>
            </a:r>
            <a:r>
              <a:rPr lang="en-US" dirty="0" smtClean="0"/>
              <a:t> Kit			A137052</a:t>
            </a:r>
          </a:p>
          <a:p>
            <a:pPr>
              <a:buFont typeface="Wingdings" pitchFamily="2" charset="2"/>
              <a:buChar char="Ø"/>
            </a:pPr>
            <a:r>
              <a:rPr lang="en-US" dirty="0" smtClean="0"/>
              <a:t>Abu </a:t>
            </a:r>
            <a:r>
              <a:rPr lang="en-US" dirty="0" err="1" smtClean="0"/>
              <a:t>Na’im</a:t>
            </a:r>
            <a:r>
              <a:rPr lang="en-US" dirty="0" smtClean="0"/>
              <a:t> </a:t>
            </a:r>
            <a:r>
              <a:rPr lang="en-US" dirty="0" err="1" smtClean="0"/>
              <a:t>Roslim</a:t>
            </a:r>
            <a:r>
              <a:rPr lang="en-US" dirty="0" smtClean="0"/>
              <a:t>		A135785</a:t>
            </a:r>
          </a:p>
          <a:p>
            <a:pPr>
              <a:buNone/>
            </a:pPr>
            <a:endParaRPr lang="en-US" dirty="0">
              <a:solidFill>
                <a:schemeClr val="bg1"/>
              </a:solidFill>
            </a:endParaRPr>
          </a:p>
        </p:txBody>
      </p:sp>
      <p:sp>
        <p:nvSpPr>
          <p:cNvPr id="2" name="Title 1"/>
          <p:cNvSpPr>
            <a:spLocks noGrp="1"/>
          </p:cNvSpPr>
          <p:nvPr>
            <p:ph type="title"/>
          </p:nvPr>
        </p:nvSpPr>
        <p:spPr/>
        <p:txBody>
          <a:bodyPr/>
          <a:lstStyle/>
          <a:p>
            <a:r>
              <a:rPr lang="en-US" dirty="0" smtClean="0"/>
              <a:t>E-Government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main disadvantages concerning e-government is the lack of equality in public access to the internet, reliability of information on the web, and hidden agendas of government groups that could influence and bias public opinions.</a:t>
            </a:r>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Disadvantages</a:t>
            </a:r>
          </a:p>
          <a:p>
            <a:pPr>
              <a:buFont typeface="Wingdings" pitchFamily="2" charset="2"/>
              <a:buChar char="v"/>
            </a:pPr>
            <a:r>
              <a:rPr lang="en-US" b="1" dirty="0" smtClean="0"/>
              <a:t>Difficult access for disabilities</a:t>
            </a:r>
          </a:p>
          <a:p>
            <a:pPr>
              <a:buNone/>
            </a:pPr>
            <a:r>
              <a:rPr lang="en-US" dirty="0"/>
              <a:t>	</a:t>
            </a:r>
            <a:r>
              <a:rPr lang="en-US" dirty="0" smtClean="0"/>
              <a:t>An </a:t>
            </a:r>
            <a:r>
              <a:rPr lang="en-US" dirty="0"/>
              <a:t>e-government site that provides web access and support often does not offer the "potential to reach many users including those who live in remote areas, are homebound, have low literacy levels, exist on poverty line incomes</a:t>
            </a:r>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v"/>
            </a:pPr>
            <a:r>
              <a:rPr lang="en-US" b="1" dirty="0"/>
              <a:t>False sense of transparency and accountability</a:t>
            </a:r>
          </a:p>
          <a:p>
            <a:pPr>
              <a:buNone/>
            </a:pPr>
            <a:r>
              <a:rPr lang="en-US" dirty="0"/>
              <a:t>	O</a:t>
            </a:r>
            <a:r>
              <a:rPr lang="en-US" dirty="0" smtClean="0"/>
              <a:t>nline </a:t>
            </a:r>
            <a:r>
              <a:rPr lang="en-US" dirty="0"/>
              <a:t>governmental transparency is dubious because it is maintained by the governments themselves. Information can be added or removed from the public eye.</a:t>
            </a:r>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v"/>
            </a:pPr>
            <a:r>
              <a:rPr lang="en-US" b="1" dirty="0"/>
              <a:t>C</a:t>
            </a:r>
            <a:r>
              <a:rPr lang="en-US" b="1" dirty="0" smtClean="0"/>
              <a:t>ases of</a:t>
            </a:r>
            <a:r>
              <a:rPr lang="en-US" b="1" dirty="0"/>
              <a:t> </a:t>
            </a:r>
            <a:r>
              <a:rPr lang="en-US" b="1" dirty="0" err="1" smtClean="0"/>
              <a:t>confidentiallity</a:t>
            </a:r>
            <a:r>
              <a:rPr lang="en-US" b="1" dirty="0" smtClean="0"/>
              <a:t>, copyrights and</a:t>
            </a:r>
            <a:r>
              <a:rPr lang="tr-TR" b="1" dirty="0" smtClean="0"/>
              <a:t> </a:t>
            </a:r>
            <a:r>
              <a:rPr lang="en-US" b="1" dirty="0" smtClean="0"/>
              <a:t>protection of public information</a:t>
            </a:r>
          </a:p>
          <a:p>
            <a:pPr>
              <a:buNone/>
            </a:pPr>
            <a:r>
              <a:rPr lang="en-US" dirty="0" smtClean="0"/>
              <a:t>    Potentially </a:t>
            </a:r>
            <a:r>
              <a:rPr lang="en-US" dirty="0"/>
              <a:t>lead to a lack of privacy for civilians as their government obtains more and more information on them.</a:t>
            </a:r>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v"/>
            </a:pPr>
            <a:r>
              <a:rPr lang="en-US" b="1" dirty="0" smtClean="0"/>
              <a:t>Overloaded information</a:t>
            </a:r>
          </a:p>
          <a:p>
            <a:pPr>
              <a:buFont typeface="Wingdings" pitchFamily="2" charset="2"/>
              <a:buChar char="v"/>
            </a:pPr>
            <a:r>
              <a:rPr lang="en-US" b="1" dirty="0" smtClean="0"/>
              <a:t>Gaps result from unequal</a:t>
            </a:r>
            <a:r>
              <a:rPr lang="tr-TR" b="1" dirty="0" smtClean="0">
                <a:latin typeface="Arial" charset="0"/>
              </a:rPr>
              <a:t> </a:t>
            </a:r>
            <a:r>
              <a:rPr lang="en-US" b="1" dirty="0" smtClean="0"/>
              <a:t>availability opportunities</a:t>
            </a:r>
          </a:p>
          <a:p>
            <a:pPr>
              <a:buFont typeface="Wingdings" pitchFamily="2" charset="2"/>
              <a:buChar char="v"/>
            </a:pPr>
            <a:r>
              <a:rPr lang="en-US" b="1" dirty="0" smtClean="0"/>
              <a:t>Costly</a:t>
            </a:r>
            <a:endParaRPr lang="en-US" b="1" dirty="0"/>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As one of the strategies to achieve Vision 2020, Multimedia Super Corridor (MSC) has been introduced to accelerate Malaysia’s entry into Information Age.</a:t>
            </a:r>
          </a:p>
          <a:p>
            <a:r>
              <a:rPr lang="en-US" dirty="0" smtClean="0"/>
              <a:t>Electronic Government (e-Government) was initiated in Malaysia on 24 February 2004.</a:t>
            </a:r>
          </a:p>
          <a:p>
            <a:r>
              <a:rPr lang="en-US" dirty="0" smtClean="0"/>
              <a:t> The Vision of e-Government is to transform administrative process and service delivery through the use of IT and multimedia.</a:t>
            </a:r>
            <a:endParaRPr lang="en-US" dirty="0"/>
          </a:p>
        </p:txBody>
      </p:sp>
      <p:sp>
        <p:nvSpPr>
          <p:cNvPr id="2" name="Title 1"/>
          <p:cNvSpPr>
            <a:spLocks noGrp="1"/>
          </p:cNvSpPr>
          <p:nvPr>
            <p:ph type="title"/>
          </p:nvPr>
        </p:nvSpPr>
        <p:spPr/>
        <p:txBody>
          <a:bodyPr>
            <a:normAutofit/>
          </a:bodyPr>
          <a:lstStyle/>
          <a:p>
            <a:r>
              <a:rPr lang="en-US" dirty="0" smtClean="0"/>
              <a:t>E-Government in Malaysia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The </a:t>
            </a:r>
            <a:r>
              <a:rPr lang="en-US" dirty="0" err="1" smtClean="0"/>
              <a:t>myGovernment</a:t>
            </a:r>
            <a:r>
              <a:rPr lang="en-US" dirty="0" smtClean="0"/>
              <a:t> Portal (www.gov.my) could be described as one-stop source of Malaysian government information and services for the citizens.</a:t>
            </a:r>
          </a:p>
          <a:p>
            <a:r>
              <a:rPr lang="en-US" dirty="0" smtClean="0"/>
              <a:t> The digital government plays an important role to provide public service a fast, easy and with integrity information at a click.</a:t>
            </a:r>
            <a:endParaRPr lang="en-US" dirty="0"/>
          </a:p>
        </p:txBody>
      </p:sp>
      <p:sp>
        <p:nvSpPr>
          <p:cNvPr id="2" name="Title 1"/>
          <p:cNvSpPr>
            <a:spLocks noGrp="1"/>
          </p:cNvSpPr>
          <p:nvPr>
            <p:ph type="title"/>
          </p:nvPr>
        </p:nvSpPr>
        <p:spPr/>
        <p:txBody>
          <a:bodyPr/>
          <a:lstStyle/>
          <a:p>
            <a:r>
              <a:rPr lang="en-US" dirty="0" smtClean="0"/>
              <a:t>E-Government in Malaysia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Malaysian Administrative Modernization and Management Planning Unit (MAMPU) is promoting the use of e-Government among the public.</a:t>
            </a:r>
          </a:p>
          <a:p>
            <a:r>
              <a:rPr lang="en-US" dirty="0" smtClean="0"/>
              <a:t> Among the online services provided under the website include :</a:t>
            </a:r>
          </a:p>
          <a:p>
            <a:pPr>
              <a:buFont typeface="Wingdings" pitchFamily="2" charset="2"/>
              <a:buChar char="Ø"/>
            </a:pPr>
            <a:r>
              <a:rPr lang="en-US" dirty="0" smtClean="0"/>
              <a:t> </a:t>
            </a:r>
            <a:r>
              <a:rPr lang="en-US" dirty="0" err="1" smtClean="0"/>
              <a:t>Zakat</a:t>
            </a:r>
            <a:endParaRPr lang="en-US" dirty="0" smtClean="0"/>
          </a:p>
          <a:p>
            <a:pPr>
              <a:buFont typeface="Wingdings" pitchFamily="2" charset="2"/>
              <a:buChar char="Ø"/>
            </a:pPr>
            <a:r>
              <a:rPr lang="en-US" dirty="0"/>
              <a:t>L</a:t>
            </a:r>
            <a:r>
              <a:rPr lang="en-US" dirty="0" smtClean="0"/>
              <a:t>oan and quit rent payments</a:t>
            </a:r>
          </a:p>
        </p:txBody>
      </p:sp>
      <p:sp>
        <p:nvSpPr>
          <p:cNvPr id="2" name="Title 1"/>
          <p:cNvSpPr>
            <a:spLocks noGrp="1"/>
          </p:cNvSpPr>
          <p:nvPr>
            <p:ph type="title"/>
          </p:nvPr>
        </p:nvSpPr>
        <p:spPr/>
        <p:txBody>
          <a:bodyPr/>
          <a:lstStyle/>
          <a:p>
            <a:r>
              <a:rPr lang="en-US" dirty="0" smtClean="0"/>
              <a:t>E-Government in Malaysia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E-Services</a:t>
            </a:r>
          </a:p>
          <a:p>
            <a:r>
              <a:rPr lang="en-US" dirty="0" smtClean="0"/>
              <a:t>Project Monitoring System (SPP II)</a:t>
            </a:r>
          </a:p>
          <a:p>
            <a:r>
              <a:rPr lang="en-US" dirty="0" smtClean="0"/>
              <a:t>Generic Office Environment</a:t>
            </a:r>
          </a:p>
          <a:p>
            <a:r>
              <a:rPr lang="en-US" dirty="0" smtClean="0"/>
              <a:t>E-Procurement</a:t>
            </a:r>
          </a:p>
          <a:p>
            <a:r>
              <a:rPr lang="en-US" dirty="0" smtClean="0"/>
              <a:t>E-</a:t>
            </a:r>
            <a:r>
              <a:rPr lang="en-US" dirty="0" err="1" smtClean="0"/>
              <a:t>Syariah</a:t>
            </a:r>
            <a:endParaRPr lang="en-US" dirty="0" smtClean="0"/>
          </a:p>
          <a:p>
            <a:r>
              <a:rPr lang="en-US" dirty="0" smtClean="0"/>
              <a:t>Electronic </a:t>
            </a:r>
            <a:r>
              <a:rPr lang="en-US" dirty="0" err="1" smtClean="0"/>
              <a:t>Labour</a:t>
            </a:r>
            <a:r>
              <a:rPr lang="en-US" dirty="0" smtClean="0"/>
              <a:t> Exchange</a:t>
            </a:r>
          </a:p>
          <a:p>
            <a:r>
              <a:rPr lang="en-US" dirty="0" smtClean="0"/>
              <a:t>E-Land</a:t>
            </a:r>
          </a:p>
          <a:p>
            <a:r>
              <a:rPr lang="en-US" dirty="0" smtClean="0"/>
              <a:t>E-Courts</a:t>
            </a:r>
          </a:p>
          <a:p>
            <a:r>
              <a:rPr lang="en-US" dirty="0" smtClean="0"/>
              <a:t>Human Resource Management</a:t>
            </a:r>
            <a:endParaRPr lang="en-US" dirty="0"/>
          </a:p>
        </p:txBody>
      </p:sp>
      <p:sp>
        <p:nvSpPr>
          <p:cNvPr id="2" name="Title 1"/>
          <p:cNvSpPr>
            <a:spLocks noGrp="1"/>
          </p:cNvSpPr>
          <p:nvPr>
            <p:ph type="title"/>
          </p:nvPr>
        </p:nvSpPr>
        <p:spPr/>
        <p:txBody>
          <a:bodyPr>
            <a:normAutofit fontScale="90000"/>
          </a:bodyPr>
          <a:lstStyle/>
          <a:p>
            <a:r>
              <a:rPr lang="en-US" dirty="0" smtClean="0"/>
              <a:t>Current E- Government Projects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a:p>
          <a:p>
            <a:pPr algn="ctr">
              <a:buNone/>
            </a:pPr>
            <a:r>
              <a:rPr lang="en-US" dirty="0"/>
              <a:t>	</a:t>
            </a:r>
            <a:r>
              <a:rPr lang="en-US" dirty="0" smtClean="0"/>
              <a:t>“E-Government is well advanced and has become an integral component of a much broader service delivery agenda in Malaysia”</a:t>
            </a:r>
            <a:endParaRPr lang="en-US" dirty="0"/>
          </a:p>
        </p:txBody>
      </p:sp>
      <p:sp>
        <p:nvSpPr>
          <p:cNvPr id="2" name="Title 1"/>
          <p:cNvSpPr>
            <a:spLocks noGrp="1"/>
          </p:cNvSpPr>
          <p:nvPr>
            <p:ph type="title"/>
          </p:nvPr>
        </p:nvSpPr>
        <p:spPr/>
        <p:txBody>
          <a:bodyPr/>
          <a:lstStyle/>
          <a:p>
            <a:r>
              <a:rPr lang="en-US" dirty="0" smtClean="0"/>
              <a:t>E-Government in Malaysia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a:t>
            </a:r>
            <a:r>
              <a:rPr lang="en-US" dirty="0" smtClean="0"/>
              <a:t>he use of digital technologies to transform government operations in order to improve effectiveness, efficiency, and service delivery.</a:t>
            </a:r>
          </a:p>
          <a:p>
            <a:r>
              <a:rPr lang="en-US" dirty="0"/>
              <a:t>'Electronic Government' (or in short 'e-Government') essentially refers to ‘The utilization of Information Technology (IT), Information and Communication Technologies (ICTs), and other web-based telecommunication technologies to improve and/or enhance on the efficiency and effectiveness of service delivery in the public sector.’ (</a:t>
            </a:r>
            <a:r>
              <a:rPr lang="en-US" dirty="0" err="1"/>
              <a:t>Jeong</a:t>
            </a:r>
            <a:r>
              <a:rPr lang="en-US" dirty="0"/>
              <a:t>, 2007)</a:t>
            </a:r>
          </a:p>
        </p:txBody>
      </p:sp>
      <p:sp>
        <p:nvSpPr>
          <p:cNvPr id="2" name="Title 1"/>
          <p:cNvSpPr>
            <a:spLocks noGrp="1"/>
          </p:cNvSpPr>
          <p:nvPr>
            <p:ph type="title"/>
          </p:nvPr>
        </p:nvSpPr>
        <p:spPr/>
        <p:txBody>
          <a:bodyPr/>
          <a:lstStyle/>
          <a:p>
            <a:r>
              <a:rPr lang="en-US" dirty="0" smtClean="0"/>
              <a:t>Definitions of E-Government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4787" y="1219200"/>
            <a:ext cx="8229600" cy="4525963"/>
          </a:xfrm>
        </p:spPr>
        <p:txBody>
          <a:bodyPr>
            <a:normAutofit/>
          </a:bodyPr>
          <a:lstStyle/>
          <a:p>
            <a:pPr marL="109728" indent="0" algn="ctr">
              <a:buNone/>
            </a:pPr>
            <a:r>
              <a:rPr lang="en-US" sz="2000" dirty="0" smtClean="0"/>
              <a:t>You can also looking the relate topic in our ‘</a:t>
            </a:r>
            <a:r>
              <a:rPr lang="en-US" sz="2000" dirty="0" err="1" smtClean="0"/>
              <a:t>edcanvas</a:t>
            </a:r>
            <a:r>
              <a:rPr lang="en-US" sz="2000" dirty="0" smtClean="0"/>
              <a:t>’</a:t>
            </a:r>
            <a:endParaRPr lang="en-US" sz="2000" dirty="0"/>
          </a:p>
        </p:txBody>
      </p:sp>
      <p:sp>
        <p:nvSpPr>
          <p:cNvPr id="3" name="Title 2"/>
          <p:cNvSpPr>
            <a:spLocks noGrp="1"/>
          </p:cNvSpPr>
          <p:nvPr>
            <p:ph type="title"/>
          </p:nvPr>
        </p:nvSpPr>
        <p:spPr>
          <a:xfrm>
            <a:off x="2133600" y="0"/>
            <a:ext cx="8229600" cy="1143000"/>
          </a:xfrm>
        </p:spPr>
        <p:txBody>
          <a:bodyPr>
            <a:normAutofit/>
          </a:bodyPr>
          <a:lstStyle/>
          <a:p>
            <a:r>
              <a:rPr lang="en-US" sz="3200" dirty="0" smtClean="0"/>
              <a:t>Thank you very much</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688226"/>
            <a:ext cx="8246467" cy="4636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4053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t>Strategic Objective</a:t>
            </a:r>
          </a:p>
          <a:p>
            <a:pPr>
              <a:buFont typeface="Wingdings" pitchFamily="2" charset="2"/>
              <a:buChar char="Ø"/>
            </a:pPr>
            <a:r>
              <a:rPr lang="en-US" dirty="0" smtClean="0"/>
              <a:t>Support and simplify</a:t>
            </a:r>
            <a:r>
              <a:rPr lang="tr-TR" dirty="0" smtClean="0">
                <a:latin typeface="Arial" charset="0"/>
              </a:rPr>
              <a:t> </a:t>
            </a:r>
            <a:r>
              <a:rPr lang="en-US" dirty="0" smtClean="0"/>
              <a:t>governance for both citizens and government and</a:t>
            </a:r>
            <a:r>
              <a:rPr lang="tr-TR" dirty="0" smtClean="0">
                <a:latin typeface="Arial" charset="0"/>
              </a:rPr>
              <a:t> </a:t>
            </a:r>
            <a:r>
              <a:rPr lang="en-US" dirty="0" smtClean="0"/>
              <a:t>also for businesses.</a:t>
            </a:r>
          </a:p>
          <a:p>
            <a:endParaRPr lang="en-US" dirty="0" smtClean="0"/>
          </a:p>
          <a:p>
            <a:r>
              <a:rPr lang="en-US" b="1" dirty="0" smtClean="0"/>
              <a:t>Internal Objective</a:t>
            </a:r>
          </a:p>
          <a:p>
            <a:pPr>
              <a:buFont typeface="Wingdings" pitchFamily="2" charset="2"/>
              <a:buChar char="Ø"/>
            </a:pPr>
            <a:r>
              <a:rPr lang="en-US" dirty="0"/>
              <a:t>F</a:t>
            </a:r>
            <a:r>
              <a:rPr lang="en-US" dirty="0" smtClean="0"/>
              <a:t>acilitate a speedy,</a:t>
            </a:r>
            <a:r>
              <a:rPr lang="tr-TR" dirty="0" smtClean="0">
                <a:latin typeface="Arial" charset="0"/>
              </a:rPr>
              <a:t> </a:t>
            </a:r>
            <a:r>
              <a:rPr lang="en-US" dirty="0" smtClean="0"/>
              <a:t>transparent, accountable, efficient and effective</a:t>
            </a:r>
            <a:r>
              <a:rPr lang="tr-TR" dirty="0" smtClean="0">
                <a:latin typeface="Arial" charset="0"/>
              </a:rPr>
              <a:t> </a:t>
            </a:r>
            <a:r>
              <a:rPr lang="en-US" dirty="0" smtClean="0"/>
              <a:t>process for performing government administration</a:t>
            </a:r>
            <a:r>
              <a:rPr lang="tr-TR" dirty="0" smtClean="0">
                <a:latin typeface="Arial" charset="0"/>
              </a:rPr>
              <a:t> </a:t>
            </a:r>
            <a:r>
              <a:rPr lang="en-US" dirty="0" smtClean="0"/>
              <a:t>activities. Significant cost savings (per</a:t>
            </a:r>
            <a:r>
              <a:rPr lang="tr-TR" dirty="0" smtClean="0">
                <a:latin typeface="Arial" charset="0"/>
              </a:rPr>
              <a:t> </a:t>
            </a:r>
            <a:r>
              <a:rPr lang="en-US" dirty="0" smtClean="0"/>
              <a:t>transaction) in government operations could be</a:t>
            </a:r>
            <a:r>
              <a:rPr lang="tr-TR" dirty="0" smtClean="0">
                <a:latin typeface="Arial" charset="0"/>
              </a:rPr>
              <a:t> </a:t>
            </a:r>
            <a:r>
              <a:rPr lang="en-US" dirty="0" smtClean="0"/>
              <a:t>the result.</a:t>
            </a:r>
          </a:p>
          <a:p>
            <a:endParaRPr lang="en-US" dirty="0" smtClean="0"/>
          </a:p>
          <a:p>
            <a:r>
              <a:rPr lang="en-US" b="1" dirty="0" smtClean="0"/>
              <a:t>External Objective</a:t>
            </a:r>
          </a:p>
          <a:p>
            <a:pPr>
              <a:buFont typeface="Wingdings" pitchFamily="2" charset="2"/>
              <a:buChar char="Ø"/>
            </a:pPr>
            <a:r>
              <a:rPr lang="en-US" dirty="0" smtClean="0"/>
              <a:t>Fulfill the public</a:t>
            </a:r>
            <a:r>
              <a:rPr lang="tr-TR" dirty="0" smtClean="0">
                <a:latin typeface="Arial" charset="0"/>
              </a:rPr>
              <a:t> </a:t>
            </a:r>
            <a:r>
              <a:rPr lang="en-US" dirty="0" smtClean="0"/>
              <a:t>as needs and</a:t>
            </a:r>
            <a:r>
              <a:rPr lang="tr-TR" dirty="0" smtClean="0">
                <a:latin typeface="Arial" charset="0"/>
              </a:rPr>
              <a:t> </a:t>
            </a:r>
            <a:r>
              <a:rPr lang="en-US" dirty="0" smtClean="0"/>
              <a:t>expectations satisfactory on the front-office side,</a:t>
            </a:r>
            <a:r>
              <a:rPr lang="tr-TR" dirty="0" smtClean="0">
                <a:latin typeface="Arial" charset="0"/>
              </a:rPr>
              <a:t> </a:t>
            </a:r>
            <a:r>
              <a:rPr lang="en-US" dirty="0" smtClean="0"/>
              <a:t>by simplifying the interaction with various online</a:t>
            </a:r>
            <a:r>
              <a:rPr lang="tr-TR" dirty="0" smtClean="0">
                <a:latin typeface="Arial" charset="0"/>
              </a:rPr>
              <a:t> </a:t>
            </a:r>
            <a:r>
              <a:rPr lang="en-US" dirty="0" smtClean="0"/>
              <a:t>services.</a:t>
            </a:r>
            <a:endParaRPr lang="tr-TR"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Objectives of E- Government</a:t>
            </a:r>
            <a:br>
              <a:rPr lang="en-US" b="1"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fontScale="77500" lnSpcReduction="20000"/>
          </a:bodyPr>
          <a:lstStyle/>
          <a:p>
            <a:endParaRPr lang="en-US" sz="3500" dirty="0" smtClean="0"/>
          </a:p>
          <a:p>
            <a:r>
              <a:rPr lang="en-US" sz="3500" dirty="0" smtClean="0"/>
              <a:t>Pushing </a:t>
            </a:r>
            <a:r>
              <a:rPr lang="en-US" sz="3500" dirty="0"/>
              <a:t>information over the </a:t>
            </a:r>
            <a:r>
              <a:rPr lang="en-US" sz="3500" dirty="0" smtClean="0"/>
              <a:t>Internet. Example : regulatory </a:t>
            </a:r>
            <a:r>
              <a:rPr lang="en-US" sz="3500" dirty="0"/>
              <a:t>services, general holidays, public hearing schedules, issue briefs, notifications, etc</a:t>
            </a:r>
            <a:r>
              <a:rPr lang="en-US" sz="3500" dirty="0" smtClean="0"/>
              <a:t>.</a:t>
            </a:r>
          </a:p>
          <a:p>
            <a:pPr>
              <a:buNone/>
            </a:pPr>
            <a:endParaRPr lang="en-US" sz="3500" dirty="0" smtClean="0"/>
          </a:p>
          <a:p>
            <a:pPr>
              <a:buNone/>
            </a:pPr>
            <a:endParaRPr lang="en-US" sz="3500" dirty="0"/>
          </a:p>
          <a:p>
            <a:r>
              <a:rPr lang="en-US" sz="3500" dirty="0" smtClean="0"/>
              <a:t>Two-way </a:t>
            </a:r>
            <a:r>
              <a:rPr lang="en-US" sz="3500" dirty="0"/>
              <a:t>communications between the agency and the citizen, a business, or another government agency. In this model, users can engage in dialogue with agencies and post problems, comments, or requests to the agency.</a:t>
            </a:r>
          </a:p>
          <a:p>
            <a:pPr>
              <a:buNone/>
            </a:pPr>
            <a:r>
              <a:rPr lang="en-US" dirty="0" smtClean="0"/>
              <a:t/>
            </a:r>
            <a:br>
              <a:rPr lang="en-US" dirty="0" smtClean="0"/>
            </a:br>
            <a:endParaRPr lang="en-US" dirty="0"/>
          </a:p>
        </p:txBody>
      </p:sp>
      <p:sp>
        <p:nvSpPr>
          <p:cNvPr id="2" name="Title 1"/>
          <p:cNvSpPr>
            <a:spLocks noGrp="1"/>
          </p:cNvSpPr>
          <p:nvPr>
            <p:ph type="title"/>
          </p:nvPr>
        </p:nvSpPr>
        <p:spPr/>
        <p:txBody>
          <a:bodyPr>
            <a:normAutofit fontScale="90000"/>
          </a:bodyPr>
          <a:lstStyle/>
          <a:p>
            <a:r>
              <a:rPr lang="en-US" dirty="0" smtClean="0"/>
              <a:t>Role of E-Government in a Country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Conducting transactions. Examples: </a:t>
            </a:r>
            <a:r>
              <a:rPr lang="en-US" dirty="0"/>
              <a:t>lodging tax returns, applying for services and grants.</a:t>
            </a:r>
          </a:p>
          <a:p>
            <a:r>
              <a:rPr lang="en-US" dirty="0" smtClean="0"/>
              <a:t>Governance. Examples: </a:t>
            </a:r>
            <a:r>
              <a:rPr lang="en-US" dirty="0"/>
              <a:t>To enable the citizen transition from passive information access to active citizen participation by:</a:t>
            </a:r>
          </a:p>
          <a:p>
            <a:pPr>
              <a:buFont typeface="Wingdings" pitchFamily="2" charset="2"/>
              <a:buChar char="Ø"/>
            </a:pPr>
            <a:r>
              <a:rPr lang="en-US" dirty="0"/>
              <a:t>Informing the citizen</a:t>
            </a:r>
          </a:p>
          <a:p>
            <a:pPr>
              <a:buFont typeface="Wingdings" pitchFamily="2" charset="2"/>
              <a:buChar char="Ø"/>
            </a:pPr>
            <a:r>
              <a:rPr lang="en-US" dirty="0"/>
              <a:t>Representing the citizen</a:t>
            </a:r>
          </a:p>
          <a:p>
            <a:pPr>
              <a:buFont typeface="Wingdings" pitchFamily="2" charset="2"/>
              <a:buChar char="Ø"/>
            </a:pPr>
            <a:r>
              <a:rPr lang="en-US" dirty="0"/>
              <a:t>Encouraging the citizen to vote</a:t>
            </a:r>
          </a:p>
          <a:p>
            <a:pPr>
              <a:buFont typeface="Wingdings" pitchFamily="2" charset="2"/>
              <a:buChar char="Ø"/>
            </a:pPr>
            <a:r>
              <a:rPr lang="en-US" dirty="0"/>
              <a:t>Consulting the citizen</a:t>
            </a:r>
          </a:p>
          <a:p>
            <a:pPr>
              <a:buFont typeface="Wingdings" pitchFamily="2" charset="2"/>
              <a:buChar char="Ø"/>
            </a:pPr>
            <a:r>
              <a:rPr lang="en-US" dirty="0"/>
              <a:t>Involving the citizen</a:t>
            </a:r>
          </a:p>
          <a:p>
            <a:endParaRPr lang="en-US" dirty="0"/>
          </a:p>
        </p:txBody>
      </p:sp>
      <p:sp>
        <p:nvSpPr>
          <p:cNvPr id="2" name="Title 1"/>
          <p:cNvSpPr>
            <a:spLocks noGrp="1"/>
          </p:cNvSpPr>
          <p:nvPr>
            <p:ph type="title"/>
          </p:nvPr>
        </p:nvSpPr>
        <p:spPr/>
        <p:txBody>
          <a:bodyPr>
            <a:normAutofit fontScale="90000"/>
          </a:bodyPr>
          <a:lstStyle/>
          <a:p>
            <a:r>
              <a:rPr lang="en-US" dirty="0" smtClean="0"/>
              <a:t>Role of E-Government in a Country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a:t>
            </a:r>
            <a:r>
              <a:rPr lang="en-US" dirty="0"/>
              <a:t>ultimate goal of the E-Government is to be able to offer an increased portfolio of public services to citizens in an efficient and cost effective manner</a:t>
            </a:r>
            <a:r>
              <a:rPr lang="en-US" dirty="0" smtClean="0"/>
              <a:t>.</a:t>
            </a:r>
          </a:p>
          <a:p>
            <a:r>
              <a:rPr lang="en-US" dirty="0"/>
              <a:t>E-government allows for </a:t>
            </a:r>
            <a:r>
              <a:rPr lang="en-US" b="1" dirty="0"/>
              <a:t>government </a:t>
            </a:r>
            <a:r>
              <a:rPr lang="en-US" b="1" dirty="0" smtClean="0"/>
              <a:t>transparency.</a:t>
            </a:r>
          </a:p>
          <a:p>
            <a:r>
              <a:rPr lang="en-US" dirty="0"/>
              <a:t>Government transparency is important because it allows the public to be informed about what the government is working on as well as the policies they are trying to implement. </a:t>
            </a:r>
            <a:endParaRPr lang="en-US" dirty="0" smtClean="0"/>
          </a:p>
          <a:p>
            <a:endParaRPr lang="en-US" dirty="0" smtClean="0"/>
          </a:p>
          <a:p>
            <a:endParaRPr lang="en-US" b="1"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br>
              <a:rPr lang="en-US" b="1"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Advantages :</a:t>
            </a:r>
          </a:p>
          <a:p>
            <a:pPr>
              <a:buFont typeface="Wingdings" pitchFamily="2" charset="2"/>
              <a:buChar char="v"/>
            </a:pPr>
            <a:r>
              <a:rPr lang="en-US" b="1" dirty="0"/>
              <a:t>Speed, efficiency, and </a:t>
            </a:r>
            <a:r>
              <a:rPr lang="en-US" b="1" dirty="0" smtClean="0"/>
              <a:t>convenience</a:t>
            </a:r>
          </a:p>
          <a:p>
            <a:pPr lvl="1">
              <a:buNone/>
            </a:pPr>
            <a:r>
              <a:rPr lang="en-US" dirty="0" smtClean="0"/>
              <a:t>	Allows </a:t>
            </a:r>
            <a:r>
              <a:rPr lang="en-US" dirty="0"/>
              <a:t>citizens to interact with computers to </a:t>
            </a:r>
            <a:r>
              <a:rPr lang="en-US" dirty="0" smtClean="0"/>
              <a:t>achieve objectives </a:t>
            </a:r>
            <a:r>
              <a:rPr lang="en-US" dirty="0"/>
              <a:t>at any time and any location, and eliminates the necessity for physical travel to government agents sitting behind desks and windows.</a:t>
            </a:r>
            <a:endParaRPr lang="en-US" b="1" dirty="0" smtClean="0"/>
          </a:p>
          <a:p>
            <a:pPr lvl="1">
              <a:buNone/>
            </a:pPr>
            <a:endParaRPr lang="en-US" dirty="0"/>
          </a:p>
          <a:p>
            <a:pPr>
              <a:buFont typeface="Wingdings" pitchFamily="2" charset="2"/>
              <a:buChar char="v"/>
            </a:pPr>
            <a:endParaRPr lang="en-US" dirty="0"/>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v"/>
            </a:pPr>
            <a:r>
              <a:rPr lang="en-US" b="1" dirty="0" smtClean="0"/>
              <a:t>Online access to public services</a:t>
            </a:r>
          </a:p>
          <a:p>
            <a:pPr>
              <a:buNone/>
            </a:pPr>
            <a:r>
              <a:rPr lang="en-US" b="1" dirty="0" smtClean="0"/>
              <a:t>	</a:t>
            </a:r>
            <a:r>
              <a:rPr lang="en-US" dirty="0" smtClean="0"/>
              <a:t>E-government </a:t>
            </a:r>
            <a:r>
              <a:rPr lang="en-US" dirty="0"/>
              <a:t>helps simplify processes and makes access to government information more easily accessible for public sector agencies and citizens</a:t>
            </a:r>
            <a:r>
              <a:rPr lang="en-US" dirty="0" smtClean="0"/>
              <a:t>.</a:t>
            </a:r>
          </a:p>
          <a:p>
            <a:pPr>
              <a:buFont typeface="Wingdings" pitchFamily="2" charset="2"/>
              <a:buChar char="v"/>
            </a:pPr>
            <a:r>
              <a:rPr lang="en-US" b="1" dirty="0" smtClean="0"/>
              <a:t>Democratization</a:t>
            </a:r>
          </a:p>
          <a:p>
            <a:pPr>
              <a:buNone/>
            </a:pPr>
            <a:r>
              <a:rPr lang="en-US" b="1" dirty="0"/>
              <a:t>	</a:t>
            </a:r>
            <a:r>
              <a:rPr lang="en-US" dirty="0" smtClean="0"/>
              <a:t>Greater </a:t>
            </a:r>
            <a:r>
              <a:rPr lang="en-US" dirty="0"/>
              <a:t>citizen participation</a:t>
            </a:r>
            <a:r>
              <a:rPr lang="en-US" dirty="0" smtClean="0"/>
              <a:t>.</a:t>
            </a:r>
            <a:r>
              <a:rPr lang="en-US" dirty="0"/>
              <a:t> people from all over the </a:t>
            </a:r>
            <a:r>
              <a:rPr lang="en-US" dirty="0" smtClean="0"/>
              <a:t>country </a:t>
            </a:r>
            <a:r>
              <a:rPr lang="en-US" dirty="0"/>
              <a:t>can interact with politicians or public servants and make their voices </a:t>
            </a:r>
            <a:r>
              <a:rPr lang="en-US" dirty="0" smtClean="0"/>
              <a:t>heard.</a:t>
            </a:r>
            <a:endParaRPr lang="en-US" b="1" dirty="0"/>
          </a:p>
          <a:p>
            <a:pPr>
              <a:buFont typeface="Wingdings" pitchFamily="2" charset="2"/>
              <a:buChar char="v"/>
            </a:pPr>
            <a:endParaRPr lang="en-US" dirty="0" smtClean="0"/>
          </a:p>
          <a:p>
            <a:pPr>
              <a:buFont typeface="Wingdings" pitchFamily="2" charset="2"/>
              <a:buChar char="v"/>
            </a:pPr>
            <a:endParaRPr lang="en-US" dirty="0"/>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v"/>
            </a:pPr>
            <a:r>
              <a:rPr lang="en-US" b="1" dirty="0" smtClean="0"/>
              <a:t>To increase internal efficiency in</a:t>
            </a:r>
            <a:r>
              <a:rPr lang="tr-TR" b="1" dirty="0" smtClean="0"/>
              <a:t> </a:t>
            </a:r>
            <a:r>
              <a:rPr lang="en-US" b="1" dirty="0" smtClean="0"/>
              <a:t>public administration.</a:t>
            </a:r>
          </a:p>
          <a:p>
            <a:pPr>
              <a:buFont typeface="Wingdings" pitchFamily="2" charset="2"/>
              <a:buChar char="v"/>
            </a:pPr>
            <a:r>
              <a:rPr lang="en-US" b="1" dirty="0" smtClean="0"/>
              <a:t>To create new services.</a:t>
            </a:r>
          </a:p>
          <a:p>
            <a:pPr>
              <a:buFont typeface="Wingdings" pitchFamily="2" charset="2"/>
              <a:buChar char="v"/>
            </a:pPr>
            <a:r>
              <a:rPr lang="en-US" b="1" dirty="0" smtClean="0"/>
              <a:t>Information sharing among</a:t>
            </a:r>
            <a:r>
              <a:rPr lang="tr-TR" b="1" dirty="0" smtClean="0"/>
              <a:t> Institution</a:t>
            </a:r>
            <a:r>
              <a:rPr lang="en-US" b="1" dirty="0" smtClean="0"/>
              <a:t>.</a:t>
            </a:r>
          </a:p>
          <a:p>
            <a:pPr>
              <a:buFont typeface="Wingdings" pitchFamily="2" charset="2"/>
              <a:buChar char="v"/>
            </a:pPr>
            <a:r>
              <a:rPr lang="en-US" b="1" dirty="0" smtClean="0"/>
              <a:t>High Performance in teamwork.</a:t>
            </a:r>
          </a:p>
          <a:p>
            <a:pPr>
              <a:buFont typeface="Wingdings" pitchFamily="2" charset="2"/>
              <a:buChar char="v"/>
            </a:pPr>
            <a:r>
              <a:rPr lang="en-US" b="1" dirty="0" smtClean="0"/>
              <a:t>Environmental governance.</a:t>
            </a:r>
            <a:endParaRPr lang="en-US" b="1" dirty="0"/>
          </a:p>
        </p:txBody>
      </p:sp>
      <p:sp>
        <p:nvSpPr>
          <p:cNvPr id="2" name="Title 1"/>
          <p:cNvSpPr>
            <a:spLocks noGrp="1"/>
          </p:cNvSpPr>
          <p:nvPr>
            <p:ph type="title"/>
          </p:nvPr>
        </p:nvSpPr>
        <p:spPr/>
        <p:txBody>
          <a:bodyPr>
            <a:normAutofit fontScale="90000"/>
          </a:bodyPr>
          <a:lstStyle/>
          <a:p>
            <a:r>
              <a:rPr lang="en-US" b="1" dirty="0" smtClean="0"/>
              <a:t>Effects of E- Government on Public Administration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756</Words>
  <Application>Microsoft Office PowerPoint</Application>
  <PresentationFormat>On-screen Show (4:3)</PresentationFormat>
  <Paragraphs>99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E-Government</vt:lpstr>
      <vt:lpstr>Definitions of E-Government</vt:lpstr>
      <vt:lpstr>Objectives of E- Government </vt:lpstr>
      <vt:lpstr>Role of E-Government in a Country</vt:lpstr>
      <vt:lpstr>Role of E-Government in a Country</vt:lpstr>
      <vt:lpstr>Effects of E- Government on Public Administration </vt:lpstr>
      <vt:lpstr>Effects of E- Government on Public Administration</vt:lpstr>
      <vt:lpstr>Effects of E- Government on Public Administration</vt:lpstr>
      <vt:lpstr>Effects of E- Government on Public Administration</vt:lpstr>
      <vt:lpstr>Effects of E- Government on Public Administration</vt:lpstr>
      <vt:lpstr>Effects of E- Government on Public Administration</vt:lpstr>
      <vt:lpstr>Effects of E- Government on Public Administration</vt:lpstr>
      <vt:lpstr>Effects of E- Government on Public Administration</vt:lpstr>
      <vt:lpstr>Effects of E- Government on Public Administration</vt:lpstr>
      <vt:lpstr>E-Government in Malaysia</vt:lpstr>
      <vt:lpstr>E-Government in Malaysia</vt:lpstr>
      <vt:lpstr>E-Government in Malaysia</vt:lpstr>
      <vt:lpstr>Current E- Government Projects </vt:lpstr>
      <vt:lpstr>E-Government in Malaysia</vt:lpstr>
      <vt:lpstr>Thank you very much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E-Government</dc:title>
  <dc:creator>user</dc:creator>
  <cp:lastModifiedBy>Aswin</cp:lastModifiedBy>
  <cp:revision>18</cp:revision>
  <dcterms:created xsi:type="dcterms:W3CDTF">2013-08-19T04:08:11Z</dcterms:created>
  <dcterms:modified xsi:type="dcterms:W3CDTF">2013-08-20T12:42:10Z</dcterms:modified>
</cp:coreProperties>
</file>