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0"/>
  </p:notesMasterIdLst>
  <p:handoutMasterIdLst>
    <p:handoutMasterId r:id="rId31"/>
  </p:handoutMasterIdLst>
  <p:sldIdLst>
    <p:sldId id="299" r:id="rId2"/>
    <p:sldId id="298" r:id="rId3"/>
    <p:sldId id="305" r:id="rId4"/>
    <p:sldId id="371" r:id="rId5"/>
    <p:sldId id="374" r:id="rId6"/>
    <p:sldId id="377" r:id="rId7"/>
    <p:sldId id="375" r:id="rId8"/>
    <p:sldId id="376" r:id="rId9"/>
    <p:sldId id="348" r:id="rId10"/>
    <p:sldId id="366" r:id="rId11"/>
    <p:sldId id="391" r:id="rId12"/>
    <p:sldId id="378" r:id="rId13"/>
    <p:sldId id="379" r:id="rId14"/>
    <p:sldId id="380" r:id="rId15"/>
    <p:sldId id="381" r:id="rId16"/>
    <p:sldId id="382" r:id="rId17"/>
    <p:sldId id="392" r:id="rId18"/>
    <p:sldId id="384" r:id="rId19"/>
    <p:sldId id="386" r:id="rId20"/>
    <p:sldId id="387" r:id="rId21"/>
    <p:sldId id="388" r:id="rId22"/>
    <p:sldId id="389" r:id="rId23"/>
    <p:sldId id="390" r:id="rId24"/>
    <p:sldId id="393" r:id="rId25"/>
    <p:sldId id="394" r:id="rId26"/>
    <p:sldId id="385" r:id="rId27"/>
    <p:sldId id="289" r:id="rId28"/>
    <p:sldId id="277" r:id="rId29"/>
  </p:sldIdLst>
  <p:sldSz cx="9144000" cy="6858000" type="screen4x3"/>
  <p:notesSz cx="7315200" cy="9601200"/>
  <p:defaultTextStyle>
    <a:defPPr>
      <a:defRPr lang="ru-RU"/>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2" autoAdjust="0"/>
    <p:restoredTop sz="83729" autoAdjust="0"/>
  </p:normalViewPr>
  <p:slideViewPr>
    <p:cSldViewPr>
      <p:cViewPr>
        <p:scale>
          <a:sx n="66" d="100"/>
          <a:sy n="66" d="100"/>
        </p:scale>
        <p:origin x="-54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4"/>
    </p:cViewPr>
  </p:sorterViewPr>
  <p:notesViewPr>
    <p:cSldViewPr>
      <p:cViewPr varScale="1">
        <p:scale>
          <a:sx n="56" d="100"/>
          <a:sy n="56" d="100"/>
        </p:scale>
        <p:origin x="-2544" y="-90"/>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eaLnBrk="0" hangingPunct="0">
              <a:defRPr sz="1300"/>
            </a:lvl1pPr>
          </a:lstStyle>
          <a:p>
            <a:pPr>
              <a:defRPr/>
            </a:pPr>
            <a:endParaRPr lang="en-US"/>
          </a:p>
        </p:txBody>
      </p:sp>
      <p:sp>
        <p:nvSpPr>
          <p:cNvPr id="440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endParaRPr lang="en-US"/>
          </a:p>
        </p:txBody>
      </p:sp>
      <p:sp>
        <p:nvSpPr>
          <p:cNvPr id="440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eaLnBrk="0" hangingPunct="0">
              <a:defRPr sz="1300"/>
            </a:lvl1pPr>
          </a:lstStyle>
          <a:p>
            <a:pPr>
              <a:defRPr/>
            </a:pPr>
            <a:endParaRPr lang="en-US"/>
          </a:p>
        </p:txBody>
      </p:sp>
      <p:sp>
        <p:nvSpPr>
          <p:cNvPr id="440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0" hangingPunct="0">
              <a:defRPr sz="1300"/>
            </a:lvl1pPr>
          </a:lstStyle>
          <a:p>
            <a:pPr>
              <a:defRPr/>
            </a:pPr>
            <a:fld id="{A59B61F0-163B-4F8D-B752-3565DE0AA7F7}"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eaLnBrk="1" hangingPunct="1">
              <a:defRPr sz="1300"/>
            </a:lvl1pPr>
          </a:lstStyle>
          <a:p>
            <a:pPr>
              <a:defRPr/>
            </a:pPr>
            <a:endParaRPr lang="en-US"/>
          </a:p>
        </p:txBody>
      </p:sp>
      <p:sp>
        <p:nvSpPr>
          <p:cNvPr id="225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Образец текста</a:t>
            </a:r>
          </a:p>
          <a:p>
            <a:pPr lvl="1"/>
            <a:r>
              <a:rPr lang="en-US" noProof="0" smtClean="0"/>
              <a:t>Второй уровень</a:t>
            </a:r>
          </a:p>
          <a:p>
            <a:pPr lvl="2"/>
            <a:r>
              <a:rPr lang="en-US" noProof="0" smtClean="0"/>
              <a:t>Третий уровень</a:t>
            </a:r>
          </a:p>
          <a:p>
            <a:pPr lvl="3"/>
            <a:r>
              <a:rPr lang="en-US" noProof="0" smtClean="0"/>
              <a:t>Четвертый уровень</a:t>
            </a:r>
          </a:p>
          <a:p>
            <a:pPr lvl="4"/>
            <a:r>
              <a:rPr lang="en-US" noProof="0" smtClean="0"/>
              <a:t>Пятый уровень</a:t>
            </a:r>
          </a:p>
        </p:txBody>
      </p:sp>
      <p:sp>
        <p:nvSpPr>
          <p:cNvPr id="225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eaLnBrk="1" hangingPunct="1">
              <a:defRPr sz="1300"/>
            </a:lvl1pPr>
          </a:lstStyle>
          <a:p>
            <a:pPr>
              <a:defRPr/>
            </a:pPr>
            <a:endParaRPr lang="en-US"/>
          </a:p>
        </p:txBody>
      </p:sp>
      <p:sp>
        <p:nvSpPr>
          <p:cNvPr id="225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CED46A68-8B24-4ACE-8C95-2BA1E690A9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571D1E4-5B02-4807-973B-A990E7AF57D8}" type="slidenum">
              <a:rPr lang="en-US" smtClean="0"/>
              <a:pPr/>
              <a:t>1</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noTextEdit="1"/>
          </p:cNvSpPr>
          <p:nvPr>
            <p:ph type="sldImg"/>
          </p:nvPr>
        </p:nvSpPr>
        <p:spPr>
          <a:ln/>
        </p:spPr>
      </p:sp>
      <p:sp>
        <p:nvSpPr>
          <p:cNvPr id="27650" name="Заметки 2"/>
          <p:cNvSpPr>
            <a:spLocks noGrp="1"/>
          </p:cNvSpPr>
          <p:nvPr>
            <p:ph type="body" idx="1"/>
          </p:nvPr>
        </p:nvSpPr>
        <p:spPr>
          <a:xfrm>
            <a:off x="731838" y="4560888"/>
            <a:ext cx="5851525" cy="4319587"/>
          </a:xfrm>
          <a:noFill/>
          <a:ln/>
        </p:spPr>
        <p:txBody>
          <a:bodyPr/>
          <a:lstStyle/>
          <a:p>
            <a:endParaRPr lang="ru-RU" smtClean="0"/>
          </a:p>
        </p:txBody>
      </p:sp>
      <p:sp>
        <p:nvSpPr>
          <p:cNvPr id="27651" name="Номер слайда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0613ABFE-CA38-4163-87D9-A41CB3D5078F}" type="slidenum">
              <a:rPr lang="ru-RU" sz="1300">
                <a:cs typeface="Arial" charset="0"/>
              </a:rPr>
              <a:pPr algn="r" defTabSz="966788"/>
              <a:t>7</a:t>
            </a:fld>
            <a:endParaRPr lang="ru-RU" sz="13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noTextEdit="1"/>
          </p:cNvSpPr>
          <p:nvPr>
            <p:ph type="sldImg"/>
          </p:nvPr>
        </p:nvSpPr>
        <p:spPr>
          <a:ln/>
        </p:spPr>
      </p:sp>
      <p:sp>
        <p:nvSpPr>
          <p:cNvPr id="29698" name="Заметки 2"/>
          <p:cNvSpPr>
            <a:spLocks noGrp="1"/>
          </p:cNvSpPr>
          <p:nvPr>
            <p:ph type="body" idx="1"/>
          </p:nvPr>
        </p:nvSpPr>
        <p:spPr>
          <a:xfrm>
            <a:off x="731838" y="4560888"/>
            <a:ext cx="5851525" cy="4319587"/>
          </a:xfrm>
          <a:noFill/>
          <a:ln/>
        </p:spPr>
        <p:txBody>
          <a:bodyPr/>
          <a:lstStyle/>
          <a:p>
            <a:endParaRPr lang="ru-RU" smtClean="0"/>
          </a:p>
        </p:txBody>
      </p:sp>
      <p:sp>
        <p:nvSpPr>
          <p:cNvPr id="29699" name="Номер слайда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C8661FEA-3705-4FA2-9BDF-CCDC1C5A8A6D}" type="slidenum">
              <a:rPr lang="ru-RU" sz="1300">
                <a:cs typeface="Arial" charset="0"/>
              </a:rPr>
              <a:pPr algn="r" defTabSz="966788"/>
              <a:t>8</a:t>
            </a:fld>
            <a:endParaRPr lang="ru-RU" sz="13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spcBef>
                <a:spcPct val="0"/>
              </a:spcBef>
            </a:pPr>
            <a:r>
              <a:rPr lang="en-US" smtClean="0"/>
              <a:t>The general idea for data-gov project is to mashup open government data and deliver data to end users via visualizations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xfrm>
            <a:off x="1257300" y="719138"/>
            <a:ext cx="4800600" cy="3600450"/>
          </a:xfrm>
          <a:ln/>
        </p:spPr>
      </p:sp>
      <p:sp>
        <p:nvSpPr>
          <p:cNvPr id="57347" name="Rectangle 3"/>
          <p:cNvSpPr>
            <a:spLocks noGrp="1" noChangeArrowheads="1"/>
          </p:cNvSpPr>
          <p:nvPr>
            <p:ph type="body" idx="1"/>
          </p:nvPr>
        </p:nvSpPr>
        <p:spPr>
          <a:xfrm>
            <a:off x="731838" y="4560888"/>
            <a:ext cx="5851525" cy="4321175"/>
          </a:xfrm>
          <a:noFill/>
          <a:ln/>
        </p:spPr>
        <p:txBody>
          <a:bodyPr lIns="94855" tIns="47428" rIns="94855" bIns="47428"/>
          <a:lstStyle/>
          <a:p>
            <a:pPr eaLnBrk="1" hangingPunct="1"/>
            <a:r>
              <a:rPr lang="en-US" smtClean="0"/>
              <a:t>This demo links data.gov datasets with Wikipedia data.</a:t>
            </a:r>
          </a:p>
          <a:p>
            <a:pPr eaLnBrk="1" hangingPunct="1"/>
            <a:r>
              <a:rPr lang="en-US" smtClean="0"/>
              <a:t>From the screen, we may associate budget increase with both statistics of wileland fire and big fires published on wikipedia.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2E8D257-3A9C-4332-BF77-710602EE50D7}" type="slidenum">
              <a:rPr lang="en-US" smtClean="0"/>
              <a:pPr/>
              <a:t>18</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1F64CBFB-0A2C-40D1-9D22-D8AA2C5F58D7}" type="slidenum">
              <a:rPr lang="en-US" smtClean="0"/>
              <a:pPr/>
              <a:t>19</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b="1" smtClean="0"/>
              <a:t>Technology assumptions are driving expectations</a:t>
            </a:r>
          </a:p>
          <a:p>
            <a:pPr>
              <a:buFontTx/>
              <a:buChar char="•"/>
            </a:pPr>
            <a:r>
              <a:rPr lang="en-US" smtClean="0"/>
              <a:t>Social media and Web 2.0 have certain principles (e.g., participatory role of user in development process, harnessing collective intelligence through both participation and user-generated content.) </a:t>
            </a:r>
          </a:p>
          <a:p>
            <a:pPr>
              <a:buFontTx/>
              <a:buChar char="•"/>
            </a:pPr>
            <a:r>
              <a:rPr lang="en-US" smtClean="0"/>
              <a:t>Ideas about “real time” as citizens see it in the marketplace.  “Real time” in government depends on the context (e.g., service context, participation context, etc.)</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959E3C81-51BF-4DC2-B0D2-BA56F0EBDBAA}" type="slidenum">
              <a:rPr lang="en-US" smtClean="0"/>
              <a:pPr/>
              <a:t>20</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b="1" smtClean="0"/>
              <a:t>This is not a focus on “campaigning” which is often a popular example, </a:t>
            </a:r>
          </a:p>
          <a:p>
            <a:r>
              <a:rPr lang="en-US" b="1" smtClean="0"/>
              <a:t>This is a focus on the “work of government” on a day to day basis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1028"/>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1029"/>
            <p:cNvGrpSpPr>
              <a:grpSpLocks/>
            </p:cNvGrpSpPr>
            <p:nvPr/>
          </p:nvGrpSpPr>
          <p:grpSpPr bwMode="auto">
            <a:xfrm>
              <a:off x="0" y="672"/>
              <a:ext cx="1806" cy="1989"/>
              <a:chOff x="0" y="672"/>
              <a:chExt cx="1806" cy="1989"/>
            </a:xfrm>
          </p:grpSpPr>
          <p:sp>
            <p:nvSpPr>
              <p:cNvPr id="8" name="Rectangle 1030"/>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1031"/>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1032"/>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1033"/>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34"/>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035"/>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036"/>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037"/>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038"/>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039"/>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20499" name="Rectangle 1043"/>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20500" name="Rectangle 1044"/>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040"/>
          <p:cNvSpPr>
            <a:spLocks noGrp="1" noChangeArrowheads="1"/>
          </p:cNvSpPr>
          <p:nvPr>
            <p:ph type="dt" sz="half" idx="10"/>
          </p:nvPr>
        </p:nvSpPr>
        <p:spPr>
          <a:xfrm>
            <a:off x="457200" y="6248400"/>
            <a:ext cx="2133600" cy="457200"/>
          </a:xfrm>
        </p:spPr>
        <p:txBody>
          <a:bodyPr/>
          <a:lstStyle>
            <a:lvl1pPr>
              <a:defRPr/>
            </a:lvl1pPr>
          </a:lstStyle>
          <a:p>
            <a:pPr>
              <a:defRPr/>
            </a:pPr>
            <a:fld id="{32FCBB34-78CF-420A-8641-D7506BD268E9}" type="datetime3">
              <a:rPr lang="en-US"/>
              <a:pPr>
                <a:defRPr/>
              </a:pPr>
              <a:t>28 June 2011</a:t>
            </a:fld>
            <a:endParaRPr lang="ru-RU"/>
          </a:p>
        </p:txBody>
      </p:sp>
      <p:sp>
        <p:nvSpPr>
          <p:cNvPr id="19" name="Rectangle 1041"/>
          <p:cNvSpPr>
            <a:spLocks noGrp="1" noChangeArrowheads="1"/>
          </p:cNvSpPr>
          <p:nvPr>
            <p:ph type="ftr" sz="quarter" idx="11"/>
          </p:nvPr>
        </p:nvSpPr>
        <p:spPr/>
        <p:txBody>
          <a:bodyPr/>
          <a:lstStyle>
            <a:lvl1pPr>
              <a:defRPr/>
            </a:lvl1pPr>
          </a:lstStyle>
          <a:p>
            <a:pPr>
              <a:defRPr/>
            </a:pPr>
            <a:endParaRPr lang="ru-RU"/>
          </a:p>
        </p:txBody>
      </p:sp>
      <p:sp>
        <p:nvSpPr>
          <p:cNvPr id="20" name="Rectangle 1042"/>
          <p:cNvSpPr>
            <a:spLocks noGrp="1" noChangeArrowheads="1"/>
          </p:cNvSpPr>
          <p:nvPr>
            <p:ph type="sldNum" sz="quarter" idx="12"/>
          </p:nvPr>
        </p:nvSpPr>
        <p:spPr/>
        <p:txBody>
          <a:bodyPr/>
          <a:lstStyle>
            <a:lvl1pPr>
              <a:defRPr/>
            </a:lvl1pPr>
          </a:lstStyle>
          <a:p>
            <a:pPr>
              <a:defRPr/>
            </a:pPr>
            <a:fld id="{9D325318-EA13-4D49-816D-542F2B104E5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8FB60A4-1016-461F-B1D0-4061B6F1D35A}"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BE912132-EE7B-4EA5-8F8E-523AA8630190}" type="datetime3">
              <a:rPr lang="en-US"/>
              <a:pPr>
                <a:defRPr/>
              </a:pPr>
              <a:t>28 June 2011</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514A2432-9BB4-43DE-BB34-BB4791FA3C7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232D7FB4-2687-482F-B515-3B6251678874}" type="datetime3">
              <a:rPr lang="en-US"/>
              <a:pPr>
                <a:defRPr/>
              </a:pPr>
              <a:t>28 June 2011</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457200"/>
            <a:ext cx="82296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7205518C-2BF7-4B0B-BB0F-81BFC5D89DC5}"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56587811-DF96-4C4E-B822-B1C0E3B10C9E}" type="datetime3">
              <a:rPr lang="en-US"/>
              <a:pPr>
                <a:defRPr/>
              </a:pPr>
              <a:t>28 June 2011</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981200"/>
            <a:ext cx="4038600" cy="3886200"/>
          </a:xfrm>
        </p:spPr>
        <p:txBody>
          <a:bodyPr/>
          <a:lstStyle/>
          <a:p>
            <a:pPr lvl="0"/>
            <a:endParaRPr lang="ru-RU" noProof="0" smtClean="0"/>
          </a:p>
        </p:txBody>
      </p:sp>
      <p:sp>
        <p:nvSpPr>
          <p:cNvPr id="4" name="Текст 3"/>
          <p:cNvSpPr>
            <a:spLocks noGrp="1"/>
          </p:cNvSpPr>
          <p:nvPr>
            <p:ph type="body"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AFB61E9C-E76F-48D6-8586-4D5079DE478E}"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64E5623-555F-42B6-A709-B01AB6514A0D}" type="datetime3">
              <a:rPr lang="en-US"/>
              <a:pPr>
                <a:defRPr/>
              </a:pPr>
              <a:t>28 June 2011</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81200"/>
            <a:ext cx="8229600" cy="3886200"/>
          </a:xfrm>
        </p:spPr>
        <p:txBody>
          <a:bodyPr/>
          <a:lstStyle/>
          <a:p>
            <a:pPr lvl="0"/>
            <a:endParaRPr lang="ru-RU"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229AF168-9CC3-4693-8111-B287A04D6C85}"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9FD2BA89-2E29-4BDA-BC7C-C23024023CA6}" type="datetime3">
              <a:rPr lang="en-US"/>
              <a:pPr>
                <a:defRPr/>
              </a:pPr>
              <a:t>28 June 2011</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3886200"/>
          </a:xfrm>
        </p:spPr>
        <p:txBody>
          <a:bodyPr/>
          <a:lstStyle/>
          <a:p>
            <a:pPr lvl="0"/>
            <a:endParaRPr lang="ru-RU"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F5408DC-392F-48A7-A0AD-3F70E3244460}"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347D8858-F804-4886-8FCD-6EA5A17EF0A0}" type="datetime3">
              <a:rPr lang="en-US"/>
              <a:pPr>
                <a:defRPr/>
              </a:pPr>
              <a:t>28 June 2011</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89905BD-C9CD-4123-8407-607070C0B660}"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317C074B-DDB8-436C-8A8D-EF5D3D5B2602}" type="datetime3">
              <a:rPr lang="en-US"/>
              <a:pPr>
                <a:defRPr/>
              </a:pPr>
              <a:t>28 June 2011</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331632BF-8528-4D98-87B9-A3B6C3EDEB2A}"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CB43C6D-F97F-4240-AAC3-6A3A53D8CBCB}" type="datetime3">
              <a:rPr lang="en-US"/>
              <a:pPr>
                <a:defRPr/>
              </a:pPr>
              <a:t>28 June 2011</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91B3372E-A368-4223-A085-EA3ABBC5C731}"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0E4F435-527D-4E6A-A6EE-1653DBB75B66}" type="datetime3">
              <a:rPr lang="en-US"/>
              <a:pPr>
                <a:defRPr/>
              </a:pPr>
              <a:t>28 June 2011</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B4DB5585-F504-473E-9D27-D62FD3538641}"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F4B2CE63-93ED-43A9-9622-2612BC8DC51C}" type="datetime3">
              <a:rPr lang="en-US"/>
              <a:pPr>
                <a:defRPr/>
              </a:pPr>
              <a:t>28 June 2011</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35B5EB18-C049-4129-B7B8-4F0EE47AC23B}"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73BEB4B8-9BA0-46C1-9C97-BE249EB90E58}" type="datetime3">
              <a:rPr lang="en-US"/>
              <a:pPr>
                <a:defRPr/>
              </a:pPr>
              <a:t>28 June 2011</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1C1B6708-4332-4A6A-B25D-5A5B0A2832E9}"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2415EABD-C21B-4617-957C-7DAB87335940}" type="datetime3">
              <a:rPr lang="en-US"/>
              <a:pPr>
                <a:defRPr/>
              </a:pPr>
              <a:t>28 June 2011</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DCCE6F6-57F6-4082-961B-A2EF24522E3D}"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354A86A-197C-45AD-A028-A4F00CC5B8FD}" type="datetime3">
              <a:rPr lang="en-US"/>
              <a:pPr>
                <a:defRPr/>
              </a:pPr>
              <a:t>28 June 2011</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AC2498B2-246C-44DE-8476-0A472319665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DD5F45A-2236-4BBE-844D-FAA299334E4F}" type="datetime3">
              <a:rPr lang="en-US"/>
              <a:pPr>
                <a:defRPr/>
              </a:pPr>
              <a:t>28 June 2011</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ru-RU"/>
          </a:p>
        </p:txBody>
      </p:sp>
      <p:sp>
        <p:nvSpPr>
          <p:cNvPr id="1945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BE50B5BD-3AC2-4A12-AFB9-798A811CF8A4}" type="slidenum">
              <a:rPr lang="ru-RU"/>
              <a:pPr>
                <a:defRPr/>
              </a:pPr>
              <a:t>‹#›</a:t>
            </a:fld>
            <a:endParaRPr lang="ru-RU"/>
          </a:p>
        </p:txBody>
      </p:sp>
      <p:grpSp>
        <p:nvGrpSpPr>
          <p:cNvPr id="35844" name="Group 4"/>
          <p:cNvGrpSpPr>
            <a:grpSpLocks/>
          </p:cNvGrpSpPr>
          <p:nvPr/>
        </p:nvGrpSpPr>
        <p:grpSpPr bwMode="auto">
          <a:xfrm>
            <a:off x="0" y="0"/>
            <a:ext cx="9144000" cy="546100"/>
            <a:chOff x="0" y="0"/>
            <a:chExt cx="5760" cy="344"/>
          </a:xfrm>
        </p:grpSpPr>
        <p:sp>
          <p:nvSpPr>
            <p:cNvPr id="1946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946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1946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946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946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1946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endParaRPr>
            </a:p>
          </p:txBody>
        </p:sp>
        <p:sp>
          <p:nvSpPr>
            <p:cNvPr id="1946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946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sp>
          <p:nvSpPr>
            <p:cNvPr id="1946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endParaRPr>
            </a:p>
          </p:txBody>
        </p:sp>
      </p:grpSp>
      <p:sp>
        <p:nvSpPr>
          <p:cNvPr id="3584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584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947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fld id="{DF69D161-638D-46B7-92F4-09BBA207119C}" type="datetime3">
              <a:rPr lang="en-US"/>
              <a:pPr>
                <a:defRPr/>
              </a:pPr>
              <a:t>28 June 2011</a:t>
            </a:fld>
            <a:endParaRPr lang="ru-RU"/>
          </a:p>
        </p:txBody>
      </p:sp>
    </p:spTree>
  </p:cSld>
  <p:clrMap bg1="lt1" tx1="dk1" bg2="lt2" tx2="dk2" accent1="accent1" accent2="accent2" accent3="accent3" accent4="accent4" accent5="accent5" accent6="accent6" hlink="hlink" folHlink="folHlink"/>
  <p:sldLayoutIdLst>
    <p:sldLayoutId id="214748366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File:US-OfficeOfManagementAndBudget-Seal.svg" TargetMode="External"/><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images.google.com/imgres?imgurl=http://www.nifc.gov/wfstar/archives/images/NIFC-logo.gif&amp;imgrefurl=http://www.nifc.gov/wfstar/archives/all_hazard_incidents.html&amp;usg=__tDqNA5oo2ej2bV_QXdi1iuxDqhc=&amp;h=183&amp;w=183&amp;sz=14&amp;hl=en&amp;start=2&amp;um=1&amp;itbs=1&amp;tbnid=bvkVuwQXnG7iOM:&amp;tbnh=102&amp;tbnw=102&amp;prev=/images%3Fq%3Dnifc%2Blogo%26um%3D1%26hl%3Den%26client%3Dfirefox-a%26sa%3DN%26rls%3Dorg.mozilla:en-US:official%26tbs%3Disch:1" TargetMode="External"/><Relationship Id="rId5" Type="http://schemas.openxmlformats.org/officeDocument/2006/relationships/image" Target="../media/image26.png"/><Relationship Id="rId10" Type="http://schemas.openxmlformats.org/officeDocument/2006/relationships/hyperlink" Target="http://data-gov.tw.rpi.edu/demo/stable/demo-1187-40x-wildfire-budget.html" TargetMode="External"/><Relationship Id="rId4" Type="http://schemas.openxmlformats.org/officeDocument/2006/relationships/image" Target="../media/image25.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styrin@gmail.com" TargetMode="External"/><Relationship Id="rId2" Type="http://schemas.openxmlformats.org/officeDocument/2006/relationships/hyperlink" Target="mailto:estyrin@hse.r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hyperlink" Target="http://www.gosuslugi.r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2147888" y="1714500"/>
            <a:ext cx="6996112" cy="2514600"/>
          </a:xfrm>
        </p:spPr>
        <p:txBody>
          <a:bodyPr/>
          <a:lstStyle/>
          <a:p>
            <a:r>
              <a:rPr lang="en-US" sz="4000" b="1" smtClean="0">
                <a:solidFill>
                  <a:srgbClr val="FFFF00"/>
                </a:solidFill>
              </a:rPr>
              <a:t>E-government development in Russia: future perspectives and trends</a:t>
            </a:r>
            <a:r>
              <a:rPr lang="ru-RU" sz="4000" smtClean="0">
                <a:solidFill>
                  <a:schemeClr val="tx1"/>
                </a:solidFill>
              </a:rPr>
              <a:t> </a:t>
            </a:r>
            <a:endParaRPr lang="ru-RU" sz="4200" smtClean="0">
              <a:solidFill>
                <a:srgbClr val="FFFF00"/>
              </a:solidFill>
            </a:endParaRPr>
          </a:p>
        </p:txBody>
      </p:sp>
      <p:sp>
        <p:nvSpPr>
          <p:cNvPr id="19458" name="Rectangle 3"/>
          <p:cNvSpPr>
            <a:spLocks noGrp="1" noChangeArrowheads="1"/>
          </p:cNvSpPr>
          <p:nvPr>
            <p:ph type="subTitle" idx="1"/>
          </p:nvPr>
        </p:nvSpPr>
        <p:spPr>
          <a:xfrm>
            <a:off x="357188" y="4214813"/>
            <a:ext cx="8245475" cy="2922587"/>
          </a:xfrm>
        </p:spPr>
        <p:txBody>
          <a:bodyPr/>
          <a:lstStyle/>
          <a:p>
            <a:pPr algn="ctr"/>
            <a:r>
              <a:rPr lang="en-US" sz="2400" smtClean="0"/>
              <a:t>Evgeny Styrin, Ph.D., Senior Research Analyst,</a:t>
            </a:r>
            <a:endParaRPr lang="ru-RU" sz="2400" smtClean="0"/>
          </a:p>
          <a:p>
            <a:pPr algn="ctr"/>
            <a:r>
              <a:rPr lang="en-US" sz="2400" smtClean="0"/>
              <a:t>Andrey Zhulin, Director</a:t>
            </a:r>
          </a:p>
          <a:p>
            <a:pPr algn="ctr"/>
            <a:r>
              <a:rPr lang="en-US" sz="2400" smtClean="0"/>
              <a:t>Center for Government Activity Analysis,</a:t>
            </a:r>
          </a:p>
          <a:p>
            <a:pPr algn="ctr"/>
            <a:r>
              <a:rPr lang="en-US" sz="2400" smtClean="0"/>
              <a:t>Institute of Public and Municipal Administration,</a:t>
            </a:r>
          </a:p>
          <a:p>
            <a:pPr algn="ctr"/>
            <a:r>
              <a:rPr lang="en-US" sz="2400" smtClean="0"/>
              <a:t>State University Higher School of Economics</a:t>
            </a:r>
          </a:p>
          <a:p>
            <a:pPr algn="ctr"/>
            <a:r>
              <a:rPr lang="en-US" sz="2400" smtClean="0"/>
              <a:t>Moscow, Russia, June 28-29,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4000" smtClean="0"/>
              <a:t>Focus on e-services -                   E-government in a narrow sense</a:t>
            </a:r>
          </a:p>
        </p:txBody>
      </p:sp>
      <p:sp>
        <p:nvSpPr>
          <p:cNvPr id="31746" name="Rectangle 3"/>
          <p:cNvSpPr>
            <a:spLocks noGrp="1" noChangeArrowheads="1"/>
          </p:cNvSpPr>
          <p:nvPr>
            <p:ph type="body" idx="1"/>
          </p:nvPr>
        </p:nvSpPr>
        <p:spPr>
          <a:xfrm>
            <a:off x="395288" y="1981200"/>
            <a:ext cx="8291512" cy="4400550"/>
          </a:xfrm>
        </p:spPr>
        <p:txBody>
          <a:bodyPr/>
          <a:lstStyle/>
          <a:p>
            <a:pPr>
              <a:lnSpc>
                <a:spcPct val="80000"/>
              </a:lnSpc>
            </a:pPr>
            <a:r>
              <a:rPr lang="en-US" sz="2800" smtClean="0"/>
              <a:t>5 stages of services provision officially approved – Federal Government Official Plan </a:t>
            </a:r>
          </a:p>
          <a:p>
            <a:pPr lvl="1">
              <a:lnSpc>
                <a:spcPct val="80000"/>
              </a:lnSpc>
            </a:pPr>
            <a:r>
              <a:rPr lang="en-US" sz="2400" smtClean="0"/>
              <a:t>Information about the services  (December 2009)</a:t>
            </a:r>
          </a:p>
          <a:p>
            <a:pPr lvl="1">
              <a:lnSpc>
                <a:spcPct val="80000"/>
              </a:lnSpc>
            </a:pPr>
            <a:r>
              <a:rPr lang="en-US" sz="2400" smtClean="0"/>
              <a:t>E-forms (download) (December 2009)</a:t>
            </a:r>
          </a:p>
          <a:p>
            <a:pPr lvl="1">
              <a:lnSpc>
                <a:spcPct val="80000"/>
              </a:lnSpc>
            </a:pPr>
            <a:r>
              <a:rPr lang="en-US" sz="2400" smtClean="0"/>
              <a:t>E-forms filling online – back office integration(2011)</a:t>
            </a:r>
          </a:p>
          <a:p>
            <a:pPr lvl="1">
              <a:lnSpc>
                <a:spcPct val="80000"/>
              </a:lnSpc>
            </a:pPr>
            <a:r>
              <a:rPr lang="en-US" sz="2400" smtClean="0"/>
              <a:t>Follow the process of service provision online(2012-2013)</a:t>
            </a:r>
          </a:p>
          <a:p>
            <a:pPr lvl="1">
              <a:lnSpc>
                <a:spcPct val="80000"/>
              </a:lnSpc>
            </a:pPr>
            <a:r>
              <a:rPr lang="en-US" sz="2400" smtClean="0"/>
              <a:t>Transactional e-services (2015)</a:t>
            </a:r>
          </a:p>
          <a:p>
            <a:pPr>
              <a:lnSpc>
                <a:spcPct val="80000"/>
              </a:lnSpc>
            </a:pPr>
            <a:r>
              <a:rPr lang="en-US" sz="2800" smtClean="0"/>
              <a:t>Governance: each Ministry becomes responsible for certain number of services (74 most valuable services including passport exchange, tax declaration, license permit, etc)</a:t>
            </a:r>
          </a:p>
          <a:p>
            <a:pPr lvl="1">
              <a:lnSpc>
                <a:spcPct val="80000"/>
              </a:lnSpc>
            </a:pPr>
            <a:endParaRPr lang="en-US" sz="2400" smtClean="0"/>
          </a:p>
          <a:p>
            <a:pPr lvl="1">
              <a:lnSpc>
                <a:spcPct val="80000"/>
              </a:lnSpc>
            </a:pP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endParaRPr lang="ru-RU" smtClean="0"/>
          </a:p>
        </p:txBody>
      </p:sp>
      <p:sp>
        <p:nvSpPr>
          <p:cNvPr id="32770" name="Rectangle 3"/>
          <p:cNvSpPr>
            <a:spLocks noGrp="1" noChangeArrowheads="1"/>
          </p:cNvSpPr>
          <p:nvPr>
            <p:ph type="body" idx="1"/>
          </p:nvPr>
        </p:nvSpPr>
        <p:spPr/>
        <p:txBody>
          <a:bodyPr/>
          <a:lstStyle/>
          <a:p>
            <a:endParaRPr lang="ru-RU" smtClean="0"/>
          </a:p>
        </p:txBody>
      </p:sp>
      <p:pic>
        <p:nvPicPr>
          <p:cNvPr id="32771" name="Picture 4" descr="plakat_1"/>
          <p:cNvPicPr>
            <a:picLocks noChangeAspect="1" noChangeArrowheads="1"/>
          </p:cNvPicPr>
          <p:nvPr/>
        </p:nvPicPr>
        <p:blipFill>
          <a:blip r:embed="rId2"/>
          <a:srcRect/>
          <a:stretch>
            <a:fillRect/>
          </a:stretch>
        </p:blipFill>
        <p:spPr bwMode="auto">
          <a:xfrm>
            <a:off x="539750" y="-387350"/>
            <a:ext cx="7812088" cy="781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79388" y="457200"/>
            <a:ext cx="8507412" cy="955675"/>
          </a:xfrm>
        </p:spPr>
        <p:txBody>
          <a:bodyPr/>
          <a:lstStyle/>
          <a:p>
            <a:r>
              <a:rPr lang="en-US" sz="4000" smtClean="0"/>
              <a:t>What else? New trends and first steps made</a:t>
            </a:r>
            <a:endParaRPr lang="ru-RU" sz="4000" smtClean="0"/>
          </a:p>
        </p:txBody>
      </p:sp>
      <p:sp>
        <p:nvSpPr>
          <p:cNvPr id="33794" name="Rectangle 3"/>
          <p:cNvSpPr>
            <a:spLocks noGrp="1" noChangeArrowheads="1"/>
          </p:cNvSpPr>
          <p:nvPr>
            <p:ph type="body" idx="1"/>
          </p:nvPr>
        </p:nvSpPr>
        <p:spPr>
          <a:xfrm>
            <a:off x="468313" y="1981200"/>
            <a:ext cx="8218487" cy="3463925"/>
          </a:xfrm>
        </p:spPr>
        <p:txBody>
          <a:bodyPr/>
          <a:lstStyle/>
          <a:p>
            <a:r>
              <a:rPr lang="en-US" smtClean="0"/>
              <a:t>PPP in E-government</a:t>
            </a:r>
          </a:p>
          <a:p>
            <a:r>
              <a:rPr lang="en-US" smtClean="0"/>
              <a:t>Social Media </a:t>
            </a:r>
          </a:p>
          <a:p>
            <a:r>
              <a:rPr lang="en-US" smtClean="0"/>
              <a:t>Open Data and Data Meshup</a:t>
            </a:r>
          </a:p>
          <a:p>
            <a:r>
              <a:rPr lang="en-US" smtClean="0"/>
              <a:t>Open Government</a:t>
            </a:r>
          </a:p>
          <a:p>
            <a:r>
              <a:rPr lang="en-US" smtClean="0"/>
              <a:t>Cloud Computing</a:t>
            </a:r>
          </a:p>
          <a:p>
            <a:pPr>
              <a:buFont typeface="Wingdings" pitchFamily="2" charset="2"/>
              <a:buNone/>
            </a:pPr>
            <a:endParaRPr lang="en-US" smtClean="0"/>
          </a:p>
          <a:p>
            <a:endParaRPr lang="ru-RU"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a:spLocks noGrp="1" noChangeArrowheads="1"/>
          </p:cNvSpPr>
          <p:nvPr>
            <p:ph type="title"/>
          </p:nvPr>
        </p:nvSpPr>
        <p:spPr>
          <a:xfrm>
            <a:off x="468313" y="333375"/>
            <a:ext cx="8435975" cy="561975"/>
          </a:xfrm>
        </p:spPr>
        <p:txBody>
          <a:bodyPr/>
          <a:lstStyle/>
          <a:p>
            <a:r>
              <a:rPr lang="en-US" sz="4000" b="1" smtClean="0"/>
              <a:t>Key E-government Elements</a:t>
            </a:r>
            <a:endParaRPr lang="ru-RU" sz="4000" b="1" smtClean="0"/>
          </a:p>
        </p:txBody>
      </p:sp>
      <p:graphicFrame>
        <p:nvGraphicFramePr>
          <p:cNvPr id="1026" name="Diagram 5"/>
          <p:cNvGraphicFramePr>
            <a:graphicFrameLocks/>
          </p:cNvGraphicFramePr>
          <p:nvPr/>
        </p:nvGraphicFramePr>
        <p:xfrm>
          <a:off x="-1404938" y="1098550"/>
          <a:ext cx="12457113" cy="5759450"/>
        </p:xfrm>
        <a:graphic>
          <a:graphicData uri="http://schemas.openxmlformats.org/drawingml/2006/compatibility">
            <com:legacyDrawing xmlns:com="http://schemas.openxmlformats.org/drawingml/2006/compatibility" spid="_x0000_s1026"/>
          </a:graphicData>
        </a:graphic>
      </p:graphicFrame>
      <p:sp>
        <p:nvSpPr>
          <p:cNvPr id="1036" name="Text Box 13"/>
          <p:cNvSpPr txBox="1">
            <a:spLocks noChangeArrowheads="1"/>
          </p:cNvSpPr>
          <p:nvPr/>
        </p:nvSpPr>
        <p:spPr bwMode="auto">
          <a:xfrm>
            <a:off x="3563938" y="3284538"/>
            <a:ext cx="2089150" cy="831850"/>
          </a:xfrm>
          <a:prstGeom prst="rect">
            <a:avLst/>
          </a:prstGeom>
          <a:noFill/>
          <a:ln w="9525">
            <a:noFill/>
            <a:miter lim="800000"/>
            <a:headEnd/>
            <a:tailEnd/>
          </a:ln>
        </p:spPr>
        <p:txBody>
          <a:bodyPr>
            <a:spAutoFit/>
          </a:bodyPr>
          <a:lstStyle/>
          <a:p>
            <a:pPr algn="ctr">
              <a:spcBef>
                <a:spcPct val="50000"/>
              </a:spcBef>
            </a:pPr>
            <a:r>
              <a:rPr lang="en-US" sz="2400" b="1"/>
              <a:t>Federal Government</a:t>
            </a:r>
            <a:endParaRPr lang="ru-RU" sz="2400" b="1"/>
          </a:p>
        </p:txBody>
      </p:sp>
      <p:sp>
        <p:nvSpPr>
          <p:cNvPr id="1037" name="AutoShape 14"/>
          <p:cNvSpPr>
            <a:spLocks noChangeArrowheads="1"/>
          </p:cNvSpPr>
          <p:nvPr/>
        </p:nvSpPr>
        <p:spPr bwMode="auto">
          <a:xfrm rot="8485744">
            <a:off x="5580063" y="3429000"/>
            <a:ext cx="720725" cy="574675"/>
          </a:xfrm>
          <a:prstGeom prst="leftArrow">
            <a:avLst>
              <a:gd name="adj1" fmla="val 50000"/>
              <a:gd name="adj2" fmla="val 31354"/>
            </a:avLst>
          </a:prstGeom>
          <a:solidFill>
            <a:schemeClr val="accent1"/>
          </a:solidFill>
          <a:ln w="9525">
            <a:solidFill>
              <a:schemeClr val="tx1"/>
            </a:solidFill>
            <a:miter lim="800000"/>
            <a:headEnd/>
            <a:tailEnd/>
          </a:ln>
        </p:spPr>
        <p:txBody>
          <a:bodyPr wrap="none" anchor="ctr"/>
          <a:lstStyle/>
          <a:p>
            <a:endParaRPr lang="en-US"/>
          </a:p>
        </p:txBody>
      </p:sp>
      <p:sp>
        <p:nvSpPr>
          <p:cNvPr id="1038" name="AutoShape 16"/>
          <p:cNvSpPr>
            <a:spLocks noChangeArrowheads="1"/>
          </p:cNvSpPr>
          <p:nvPr/>
        </p:nvSpPr>
        <p:spPr bwMode="auto">
          <a:xfrm rot="-5400000">
            <a:off x="4283075" y="5014913"/>
            <a:ext cx="720725" cy="574675"/>
          </a:xfrm>
          <a:prstGeom prst="leftArrow">
            <a:avLst>
              <a:gd name="adj1" fmla="val 50000"/>
              <a:gd name="adj2" fmla="val 31354"/>
            </a:avLst>
          </a:prstGeom>
          <a:solidFill>
            <a:schemeClr val="accent1"/>
          </a:solidFill>
          <a:ln w="9525">
            <a:solidFill>
              <a:schemeClr val="tx1"/>
            </a:solidFill>
            <a:miter lim="800000"/>
            <a:headEnd/>
            <a:tailEnd/>
          </a:ln>
        </p:spPr>
        <p:txBody>
          <a:bodyPr wrap="none" anchor="ctr"/>
          <a:lstStyle/>
          <a:p>
            <a:endParaRPr lang="en-US"/>
          </a:p>
        </p:txBody>
      </p:sp>
      <p:sp>
        <p:nvSpPr>
          <p:cNvPr id="1039" name="Text Box 17"/>
          <p:cNvSpPr txBox="1">
            <a:spLocks noChangeArrowheads="1"/>
          </p:cNvSpPr>
          <p:nvPr/>
        </p:nvSpPr>
        <p:spPr bwMode="auto">
          <a:xfrm>
            <a:off x="6227763" y="3213100"/>
            <a:ext cx="576262" cy="823913"/>
          </a:xfrm>
          <a:prstGeom prst="rect">
            <a:avLst/>
          </a:prstGeom>
          <a:noFill/>
          <a:ln w="9525">
            <a:noFill/>
            <a:miter lim="800000"/>
            <a:headEnd/>
            <a:tailEnd/>
          </a:ln>
        </p:spPr>
        <p:txBody>
          <a:bodyPr>
            <a:spAutoFit/>
          </a:bodyPr>
          <a:lstStyle/>
          <a:p>
            <a:pPr>
              <a:spcBef>
                <a:spcPct val="50000"/>
              </a:spcBef>
            </a:pPr>
            <a:r>
              <a:rPr lang="ru-RU" sz="4800" b="1">
                <a:solidFill>
                  <a:srgbClr val="FF33CC"/>
                </a:solidFill>
              </a:rPr>
              <a:t>?</a:t>
            </a:r>
          </a:p>
        </p:txBody>
      </p:sp>
      <p:sp>
        <p:nvSpPr>
          <p:cNvPr id="1040" name="Text Box 18"/>
          <p:cNvSpPr txBox="1">
            <a:spLocks noChangeArrowheads="1"/>
          </p:cNvSpPr>
          <p:nvPr/>
        </p:nvSpPr>
        <p:spPr bwMode="auto">
          <a:xfrm>
            <a:off x="3059113" y="3141663"/>
            <a:ext cx="576262" cy="823912"/>
          </a:xfrm>
          <a:prstGeom prst="rect">
            <a:avLst/>
          </a:prstGeom>
          <a:noFill/>
          <a:ln w="9525">
            <a:noFill/>
            <a:miter lim="800000"/>
            <a:headEnd/>
            <a:tailEnd/>
          </a:ln>
        </p:spPr>
        <p:txBody>
          <a:bodyPr>
            <a:spAutoFit/>
          </a:bodyPr>
          <a:lstStyle/>
          <a:p>
            <a:pPr>
              <a:spcBef>
                <a:spcPct val="50000"/>
              </a:spcBef>
            </a:pPr>
            <a:r>
              <a:rPr lang="ru-RU" sz="4800" b="1">
                <a:solidFill>
                  <a:srgbClr val="FF33CC"/>
                </a:solidFill>
              </a:rPr>
              <a:t>?</a:t>
            </a:r>
          </a:p>
        </p:txBody>
      </p:sp>
      <p:sp>
        <p:nvSpPr>
          <p:cNvPr id="1041" name="Text Box 19"/>
          <p:cNvSpPr txBox="1">
            <a:spLocks noChangeArrowheads="1"/>
          </p:cNvSpPr>
          <p:nvPr/>
        </p:nvSpPr>
        <p:spPr bwMode="auto">
          <a:xfrm>
            <a:off x="4859338" y="4868863"/>
            <a:ext cx="576262" cy="823912"/>
          </a:xfrm>
          <a:prstGeom prst="rect">
            <a:avLst/>
          </a:prstGeom>
          <a:noFill/>
          <a:ln w="9525">
            <a:noFill/>
            <a:miter lim="800000"/>
            <a:headEnd/>
            <a:tailEnd/>
          </a:ln>
        </p:spPr>
        <p:txBody>
          <a:bodyPr>
            <a:spAutoFit/>
          </a:bodyPr>
          <a:lstStyle/>
          <a:p>
            <a:pPr>
              <a:spcBef>
                <a:spcPct val="50000"/>
              </a:spcBef>
            </a:pPr>
            <a:r>
              <a:rPr lang="ru-RU" sz="4800" b="1">
                <a:solidFill>
                  <a:srgbClr val="FF33CC"/>
                </a:solidFill>
              </a:rPr>
              <a:t>?</a:t>
            </a:r>
          </a:p>
        </p:txBody>
      </p:sp>
      <p:sp>
        <p:nvSpPr>
          <p:cNvPr id="1042" name="Text Box 21"/>
          <p:cNvSpPr txBox="1">
            <a:spLocks noChangeArrowheads="1"/>
          </p:cNvSpPr>
          <p:nvPr/>
        </p:nvSpPr>
        <p:spPr bwMode="auto">
          <a:xfrm>
            <a:off x="179388" y="692150"/>
            <a:ext cx="7056437" cy="823913"/>
          </a:xfrm>
          <a:prstGeom prst="rect">
            <a:avLst/>
          </a:prstGeom>
          <a:noFill/>
          <a:ln w="9525">
            <a:noFill/>
            <a:miter lim="800000"/>
            <a:headEnd/>
            <a:tailEnd/>
          </a:ln>
        </p:spPr>
        <p:txBody>
          <a:bodyPr>
            <a:spAutoFit/>
          </a:bodyPr>
          <a:lstStyle/>
          <a:p>
            <a:pPr>
              <a:spcBef>
                <a:spcPct val="50000"/>
              </a:spcBef>
            </a:pPr>
            <a:r>
              <a:rPr lang="ru-RU" sz="4800" b="1">
                <a:solidFill>
                  <a:srgbClr val="FF33CC"/>
                </a:solidFill>
              </a:rPr>
              <a:t>?= </a:t>
            </a:r>
            <a:r>
              <a:rPr lang="en-US" sz="3200" b="1">
                <a:solidFill>
                  <a:srgbClr val="FF33CC"/>
                </a:solidFill>
              </a:rPr>
              <a:t>Public Private Partnership</a:t>
            </a:r>
            <a:endParaRPr lang="ru-RU" sz="3200" b="1">
              <a:solidFill>
                <a:srgbClr val="FF33CC"/>
              </a:solidFill>
            </a:endParaRPr>
          </a:p>
        </p:txBody>
      </p:sp>
      <p:sp>
        <p:nvSpPr>
          <p:cNvPr id="1043" name="Text Box 13"/>
          <p:cNvSpPr txBox="1">
            <a:spLocks noChangeArrowheads="1"/>
          </p:cNvSpPr>
          <p:nvPr/>
        </p:nvSpPr>
        <p:spPr bwMode="auto">
          <a:xfrm>
            <a:off x="3563938" y="4005263"/>
            <a:ext cx="2233612" cy="830262"/>
          </a:xfrm>
          <a:prstGeom prst="rect">
            <a:avLst/>
          </a:prstGeom>
          <a:noFill/>
          <a:ln w="9525">
            <a:noFill/>
            <a:miter lim="800000"/>
            <a:headEnd/>
            <a:tailEnd/>
          </a:ln>
        </p:spPr>
        <p:txBody>
          <a:bodyPr>
            <a:spAutoFit/>
          </a:bodyPr>
          <a:lstStyle/>
          <a:p>
            <a:pPr algn="ctr">
              <a:spcBef>
                <a:spcPct val="50000"/>
              </a:spcBef>
            </a:pPr>
            <a:r>
              <a:rPr lang="en-US" sz="2400" b="1"/>
              <a:t>Regional Governments</a:t>
            </a:r>
            <a:endParaRPr lang="ru-RU" sz="24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23850" y="188913"/>
            <a:ext cx="8301038" cy="863600"/>
          </a:xfrm>
        </p:spPr>
        <p:txBody>
          <a:bodyPr/>
          <a:lstStyle/>
          <a:p>
            <a:r>
              <a:rPr lang="en-US" smtClean="0"/>
              <a:t>PPP-opportunities </a:t>
            </a:r>
          </a:p>
        </p:txBody>
      </p:sp>
      <p:sp>
        <p:nvSpPr>
          <p:cNvPr id="36866" name="Content Placeholder 2"/>
          <p:cNvSpPr>
            <a:spLocks noGrp="1"/>
          </p:cNvSpPr>
          <p:nvPr>
            <p:ph idx="1"/>
          </p:nvPr>
        </p:nvSpPr>
        <p:spPr>
          <a:xfrm>
            <a:off x="323850" y="908050"/>
            <a:ext cx="8301038" cy="5689600"/>
          </a:xfrm>
        </p:spPr>
        <p:txBody>
          <a:bodyPr/>
          <a:lstStyle/>
          <a:p>
            <a:r>
              <a:rPr lang="en-US" smtClean="0"/>
              <a:t>By applications which can be profitable to business – transport, discounts</a:t>
            </a:r>
          </a:p>
          <a:p>
            <a:r>
              <a:rPr lang="en-US" smtClean="0"/>
              <a:t>By payments – banks which can issue e-card as a part of salary projects (the cost of access to e-government to citizens)</a:t>
            </a:r>
          </a:p>
          <a:p>
            <a:r>
              <a:rPr lang="en-US" smtClean="0"/>
              <a:t>Establish regional “E-card” company as owned by bank and regional authority</a:t>
            </a:r>
          </a:p>
          <a:p>
            <a:r>
              <a:rPr lang="en-US" smtClean="0"/>
              <a:t>Issue as many cards as possible (cheaper)</a:t>
            </a:r>
          </a:p>
          <a:p>
            <a:r>
              <a:rPr lang="en-US" smtClean="0"/>
              <a:t>Establish integration between e-gov infrastructure operators (Rostelecom) and regional “E-card” companies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95288" y="260350"/>
            <a:ext cx="8218487" cy="523875"/>
          </a:xfrm>
        </p:spPr>
        <p:txBody>
          <a:bodyPr/>
          <a:lstStyle/>
          <a:p>
            <a:r>
              <a:rPr lang="en-US" smtClean="0"/>
              <a:t>More questions on collaboration</a:t>
            </a:r>
          </a:p>
        </p:txBody>
      </p:sp>
      <p:sp>
        <p:nvSpPr>
          <p:cNvPr id="37890" name="Content Placeholder 2"/>
          <p:cNvSpPr>
            <a:spLocks noGrp="1"/>
          </p:cNvSpPr>
          <p:nvPr>
            <p:ph idx="1"/>
          </p:nvPr>
        </p:nvSpPr>
        <p:spPr>
          <a:xfrm>
            <a:off x="323850" y="836613"/>
            <a:ext cx="8445500" cy="5832475"/>
          </a:xfrm>
        </p:spPr>
        <p:txBody>
          <a:bodyPr/>
          <a:lstStyle/>
          <a:p>
            <a:r>
              <a:rPr lang="en-US" sz="2800" smtClean="0"/>
              <a:t>What is the time of cards issuance, reissuance including cases of cards loss?</a:t>
            </a:r>
          </a:p>
          <a:p>
            <a:r>
              <a:rPr lang="en-US" sz="2800" smtClean="0"/>
              <a:t> Who owns the card – Federal JSC “E-card” or Regional JSC “E-card” or Banks</a:t>
            </a:r>
          </a:p>
          <a:p>
            <a:r>
              <a:rPr lang="en-US" sz="2800" smtClean="0"/>
              <a:t>Should Regional “E-card” company be owned by regional authorities and/or banks (who shares costs of building e-card infrastructure)?.</a:t>
            </a:r>
          </a:p>
          <a:p>
            <a:r>
              <a:rPr lang="en-US" sz="2800" smtClean="0"/>
              <a:t>Conflicts resolution between regional and federal JSC “E-card”- lack of recommendations</a:t>
            </a:r>
          </a:p>
          <a:p>
            <a:r>
              <a:rPr lang="en-US" sz="2800" smtClean="0"/>
              <a:t>Conflict between multi issuance and getting profits</a:t>
            </a:r>
          </a:p>
          <a:p>
            <a:r>
              <a:rPr lang="en-US" sz="2800" smtClean="0"/>
              <a:t>To issue a card costs up to 30 USD (depends on a region)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Open Data Synopsis</a:t>
            </a:r>
          </a:p>
        </p:txBody>
      </p:sp>
      <p:sp>
        <p:nvSpPr>
          <p:cNvPr id="38914" name="Rectangle 13"/>
          <p:cNvSpPr>
            <a:spLocks noGrp="1" noChangeArrowheads="1"/>
          </p:cNvSpPr>
          <p:nvPr>
            <p:ph idx="1"/>
          </p:nvPr>
        </p:nvSpPr>
        <p:spPr>
          <a:xfrm>
            <a:off x="457200" y="1600200"/>
            <a:ext cx="8229600" cy="4724400"/>
          </a:xfrm>
        </p:spPr>
        <p:txBody>
          <a:bodyPr/>
          <a:lstStyle/>
          <a:p>
            <a:r>
              <a:rPr lang="en-US" smtClean="0"/>
              <a:t>Open Data: available for public use</a:t>
            </a:r>
          </a:p>
          <a:p>
            <a:r>
              <a:rPr lang="en-US" smtClean="0"/>
              <a:t>Linked Data: easy to integrate</a:t>
            </a:r>
          </a:p>
          <a:p>
            <a:r>
              <a:rPr lang="en-US" smtClean="0"/>
              <a:t>Visualization: easy to understand data</a:t>
            </a:r>
          </a:p>
          <a:p>
            <a:r>
              <a:rPr lang="en-US" smtClean="0"/>
              <a:t>Mashups: enrich meaning of data</a:t>
            </a:r>
          </a:p>
          <a:p>
            <a:r>
              <a:rPr lang="en-US" smtClean="0"/>
              <a:t>Provenance: make mashups accountable</a:t>
            </a:r>
          </a:p>
          <a:p>
            <a:r>
              <a:rPr lang="en-US" smtClean="0"/>
              <a:t>Data.gov - project</a:t>
            </a:r>
          </a:p>
          <a:p>
            <a:endParaRPr lang="en-US" smtClean="0"/>
          </a:p>
        </p:txBody>
      </p:sp>
      <p:sp>
        <p:nvSpPr>
          <p:cNvPr id="38915" name="Rectangle 6"/>
          <p:cNvSpPr>
            <a:spLocks noGrp="1" noChangeArrowheads="1"/>
          </p:cNvSpPr>
          <p:nvPr>
            <p:ph type="sldNum" sz="quarter" idx="11"/>
          </p:nvPr>
        </p:nvSpPr>
        <p:spPr>
          <a:xfrm>
            <a:off x="457200" y="6245225"/>
            <a:ext cx="2133600" cy="476250"/>
          </a:xfrm>
          <a:noFill/>
        </p:spPr>
        <p:txBody>
          <a:bodyPr/>
          <a:lstStyle/>
          <a:p>
            <a:pPr algn="l"/>
            <a:fld id="{0BA7132C-51E8-4769-B81D-B509D67BE02D}" type="slidenum">
              <a:rPr lang="en-US" smtClean="0">
                <a:latin typeface="Arial" charset="0"/>
              </a:rPr>
              <a:pPr algn="l"/>
              <a:t>16</a:t>
            </a:fld>
            <a:endParaRPr lang="en-US"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txBox="1">
            <a:spLocks noGrp="1" noChangeArrowheads="1"/>
          </p:cNvSpPr>
          <p:nvPr/>
        </p:nvSpPr>
        <p:spPr bwMode="auto">
          <a:xfrm>
            <a:off x="8763000" y="0"/>
            <a:ext cx="381000" cy="476250"/>
          </a:xfrm>
          <a:prstGeom prst="rect">
            <a:avLst/>
          </a:prstGeom>
          <a:noFill/>
          <a:ln w="9525">
            <a:noFill/>
            <a:miter lim="800000"/>
            <a:headEnd/>
            <a:tailEnd/>
          </a:ln>
        </p:spPr>
        <p:txBody>
          <a:bodyPr/>
          <a:lstStyle/>
          <a:p>
            <a:pPr algn="r"/>
            <a:fld id="{D605C4AB-35AE-41D1-BD37-BDF0477E1F34}" type="slidenum">
              <a:rPr lang="en-US" sz="1400"/>
              <a:pPr algn="r"/>
              <a:t>17</a:t>
            </a:fld>
            <a:endParaRPr lang="en-US" sz="1400"/>
          </a:p>
        </p:txBody>
      </p:sp>
      <p:sp>
        <p:nvSpPr>
          <p:cNvPr id="56323" name="Rectangle 2"/>
          <p:cNvSpPr>
            <a:spLocks noGrp="1" noChangeArrowheads="1"/>
          </p:cNvSpPr>
          <p:nvPr>
            <p:ph type="title" idx="4294967295"/>
          </p:nvPr>
        </p:nvSpPr>
        <p:spPr>
          <a:xfrm>
            <a:off x="250825" y="457200"/>
            <a:ext cx="8435975" cy="884238"/>
          </a:xfrm>
        </p:spPr>
        <p:txBody>
          <a:bodyPr/>
          <a:lstStyle/>
          <a:p>
            <a:r>
              <a:rPr lang="en-US" smtClean="0"/>
              <a:t>Social Mashup: US Wildland Fire</a:t>
            </a:r>
          </a:p>
        </p:txBody>
      </p:sp>
      <p:pic>
        <p:nvPicPr>
          <p:cNvPr id="56324" name="Picture 3"/>
          <p:cNvPicPr>
            <a:picLocks noChangeAspect="1" noChangeArrowheads="1"/>
          </p:cNvPicPr>
          <p:nvPr/>
        </p:nvPicPr>
        <p:blipFill>
          <a:blip r:embed="rId3"/>
          <a:srcRect/>
          <a:stretch>
            <a:fillRect/>
          </a:stretch>
        </p:blipFill>
        <p:spPr bwMode="auto">
          <a:xfrm>
            <a:off x="381000" y="1423988"/>
            <a:ext cx="6677025" cy="4929187"/>
          </a:xfrm>
          <a:prstGeom prst="rect">
            <a:avLst/>
          </a:prstGeom>
          <a:noFill/>
          <a:ln w="9525">
            <a:noFill/>
            <a:miter lim="800000"/>
            <a:headEnd/>
            <a:tailEnd/>
          </a:ln>
        </p:spPr>
      </p:pic>
      <p:pic>
        <p:nvPicPr>
          <p:cNvPr id="56325" name="Picture 4"/>
          <p:cNvPicPr>
            <a:picLocks noChangeAspect="1" noChangeArrowheads="1"/>
          </p:cNvPicPr>
          <p:nvPr/>
        </p:nvPicPr>
        <p:blipFill>
          <a:blip r:embed="rId4"/>
          <a:srcRect/>
          <a:stretch>
            <a:fillRect/>
          </a:stretch>
        </p:blipFill>
        <p:spPr bwMode="auto">
          <a:xfrm>
            <a:off x="7620000" y="2286000"/>
            <a:ext cx="1079500" cy="1219200"/>
          </a:xfrm>
          <a:prstGeom prst="rect">
            <a:avLst/>
          </a:prstGeom>
          <a:noFill/>
          <a:ln w="9525">
            <a:solidFill>
              <a:schemeClr val="bg2"/>
            </a:solidFill>
            <a:miter lim="800000"/>
            <a:headEnd/>
            <a:tailEnd/>
          </a:ln>
        </p:spPr>
      </p:pic>
      <p:pic>
        <p:nvPicPr>
          <p:cNvPr id="56326" name="Picture 182" descr="dbpedia_logo.png"/>
          <p:cNvPicPr>
            <a:picLocks noChangeAspect="1"/>
          </p:cNvPicPr>
          <p:nvPr/>
        </p:nvPicPr>
        <p:blipFill>
          <a:blip r:embed="rId5"/>
          <a:srcRect/>
          <a:stretch>
            <a:fillRect/>
          </a:stretch>
        </p:blipFill>
        <p:spPr bwMode="auto">
          <a:xfrm>
            <a:off x="8382000" y="1323975"/>
            <a:ext cx="609600" cy="376238"/>
          </a:xfrm>
          <a:prstGeom prst="rect">
            <a:avLst/>
          </a:prstGeom>
          <a:noFill/>
          <a:ln w="9525">
            <a:noFill/>
            <a:miter lim="800000"/>
            <a:headEnd/>
            <a:tailEnd/>
          </a:ln>
        </p:spPr>
      </p:pic>
      <p:pic>
        <p:nvPicPr>
          <p:cNvPr id="56327" name="Picture 6" descr="NIFC-logo">
            <a:hlinkClick r:id="rId6"/>
          </p:cNvPr>
          <p:cNvPicPr>
            <a:picLocks noChangeAspect="1" noChangeArrowheads="1"/>
          </p:cNvPicPr>
          <p:nvPr/>
        </p:nvPicPr>
        <p:blipFill>
          <a:blip r:embed="rId7"/>
          <a:srcRect/>
          <a:stretch>
            <a:fillRect/>
          </a:stretch>
        </p:blipFill>
        <p:spPr bwMode="auto">
          <a:xfrm>
            <a:off x="8148638" y="5638800"/>
            <a:ext cx="533400" cy="533400"/>
          </a:xfrm>
          <a:prstGeom prst="rect">
            <a:avLst/>
          </a:prstGeom>
          <a:noFill/>
          <a:ln w="9525">
            <a:noFill/>
            <a:miter lim="800000"/>
            <a:headEnd/>
            <a:tailEnd/>
          </a:ln>
        </p:spPr>
      </p:pic>
      <p:pic>
        <p:nvPicPr>
          <p:cNvPr id="56328" name="Picture 7" descr="US-OfficeOfManagementAndBudget-Seal.svg">
            <a:hlinkClick r:id="rId8"/>
          </p:cNvPr>
          <p:cNvPicPr>
            <a:picLocks noChangeAspect="1" noChangeArrowheads="1"/>
          </p:cNvPicPr>
          <p:nvPr/>
        </p:nvPicPr>
        <p:blipFill>
          <a:blip r:embed="rId9"/>
          <a:srcRect/>
          <a:stretch>
            <a:fillRect/>
          </a:stretch>
        </p:blipFill>
        <p:spPr bwMode="auto">
          <a:xfrm>
            <a:off x="8224838" y="4572000"/>
            <a:ext cx="571500" cy="571500"/>
          </a:xfrm>
          <a:prstGeom prst="rect">
            <a:avLst/>
          </a:prstGeom>
          <a:noFill/>
          <a:ln w="9525">
            <a:noFill/>
            <a:miter lim="800000"/>
            <a:headEnd/>
            <a:tailEnd/>
          </a:ln>
        </p:spPr>
      </p:pic>
      <p:sp>
        <p:nvSpPr>
          <p:cNvPr id="56329" name="Rectangle 8"/>
          <p:cNvSpPr>
            <a:spLocks noChangeArrowheads="1"/>
          </p:cNvSpPr>
          <p:nvPr/>
        </p:nvSpPr>
        <p:spPr bwMode="auto">
          <a:xfrm>
            <a:off x="7386638" y="5257800"/>
            <a:ext cx="1300162" cy="581025"/>
          </a:xfrm>
          <a:prstGeom prst="rect">
            <a:avLst/>
          </a:prstGeom>
          <a:noFill/>
          <a:ln w="9525">
            <a:noFill/>
            <a:miter lim="800000"/>
            <a:headEnd/>
            <a:tailEnd/>
          </a:ln>
        </p:spPr>
        <p:txBody>
          <a:bodyPr wrap="none">
            <a:spAutoFit/>
          </a:bodyPr>
          <a:lstStyle/>
          <a:p>
            <a:pPr eaLnBrk="0" hangingPunct="0"/>
            <a:r>
              <a:rPr lang="en-US" sz="1600"/>
              <a:t>Wildland fire</a:t>
            </a:r>
          </a:p>
          <a:p>
            <a:pPr eaLnBrk="0" hangingPunct="0"/>
            <a:r>
              <a:rPr lang="en-US" sz="1600"/>
              <a:t>(NIFC)</a:t>
            </a:r>
          </a:p>
        </p:txBody>
      </p:sp>
      <p:sp>
        <p:nvSpPr>
          <p:cNvPr id="56330" name="Rectangle 9"/>
          <p:cNvSpPr>
            <a:spLocks noChangeArrowheads="1"/>
          </p:cNvSpPr>
          <p:nvPr/>
        </p:nvSpPr>
        <p:spPr bwMode="auto">
          <a:xfrm>
            <a:off x="7310438" y="3962400"/>
            <a:ext cx="1833562" cy="825500"/>
          </a:xfrm>
          <a:prstGeom prst="rect">
            <a:avLst/>
          </a:prstGeom>
          <a:noFill/>
          <a:ln w="9525">
            <a:noFill/>
            <a:miter lim="800000"/>
            <a:headEnd/>
            <a:tailEnd/>
          </a:ln>
        </p:spPr>
        <p:txBody>
          <a:bodyPr wrap="none">
            <a:spAutoFit/>
          </a:bodyPr>
          <a:lstStyle/>
          <a:p>
            <a:r>
              <a:rPr lang="en-US" sz="1600"/>
              <a:t>Budget on wildfire</a:t>
            </a:r>
          </a:p>
          <a:p>
            <a:r>
              <a:rPr lang="en-US" sz="1600"/>
              <a:t>“DOI” and “USDA”</a:t>
            </a:r>
            <a:br>
              <a:rPr lang="en-US" sz="1600"/>
            </a:br>
            <a:r>
              <a:rPr lang="en-US" sz="1600"/>
              <a:t>(OMB)	</a:t>
            </a:r>
          </a:p>
        </p:txBody>
      </p:sp>
      <p:sp>
        <p:nvSpPr>
          <p:cNvPr id="56331" name="Rectangle 10"/>
          <p:cNvSpPr>
            <a:spLocks noChangeArrowheads="1"/>
          </p:cNvSpPr>
          <p:nvPr/>
        </p:nvSpPr>
        <p:spPr bwMode="auto">
          <a:xfrm>
            <a:off x="7107238" y="1628775"/>
            <a:ext cx="2036762" cy="581025"/>
          </a:xfrm>
          <a:prstGeom prst="rect">
            <a:avLst/>
          </a:prstGeom>
          <a:noFill/>
          <a:ln w="9525">
            <a:noFill/>
            <a:miter lim="800000"/>
            <a:headEnd/>
            <a:tailEnd/>
          </a:ln>
        </p:spPr>
        <p:txBody>
          <a:bodyPr wrap="none">
            <a:spAutoFit/>
          </a:bodyPr>
          <a:lstStyle/>
          <a:p>
            <a:r>
              <a:rPr lang="en-US" sz="1600"/>
              <a:t>Category:Wildfires </a:t>
            </a:r>
          </a:p>
          <a:p>
            <a:r>
              <a:rPr lang="en-US" sz="1600"/>
              <a:t>In The United States</a:t>
            </a:r>
          </a:p>
        </p:txBody>
      </p:sp>
      <p:sp>
        <p:nvSpPr>
          <p:cNvPr id="56332" name="Line 11"/>
          <p:cNvSpPr>
            <a:spLocks noChangeShapeType="1"/>
          </p:cNvSpPr>
          <p:nvPr/>
        </p:nvSpPr>
        <p:spPr bwMode="auto">
          <a:xfrm flipH="1">
            <a:off x="6553200" y="2209800"/>
            <a:ext cx="762000" cy="228600"/>
          </a:xfrm>
          <a:prstGeom prst="line">
            <a:avLst/>
          </a:prstGeom>
          <a:noFill/>
          <a:ln w="9525">
            <a:solidFill>
              <a:schemeClr val="tx1"/>
            </a:solidFill>
            <a:round/>
            <a:headEnd/>
            <a:tailEnd type="triangle" w="med" len="med"/>
          </a:ln>
        </p:spPr>
        <p:txBody>
          <a:bodyPr/>
          <a:lstStyle/>
          <a:p>
            <a:endParaRPr lang="ru-RU"/>
          </a:p>
        </p:txBody>
      </p:sp>
      <p:sp>
        <p:nvSpPr>
          <p:cNvPr id="56333" name="Line 12"/>
          <p:cNvSpPr>
            <a:spLocks noChangeShapeType="1"/>
          </p:cNvSpPr>
          <p:nvPr/>
        </p:nvSpPr>
        <p:spPr bwMode="auto">
          <a:xfrm flipH="1" flipV="1">
            <a:off x="4495800" y="3962400"/>
            <a:ext cx="2743200" cy="457200"/>
          </a:xfrm>
          <a:prstGeom prst="line">
            <a:avLst/>
          </a:prstGeom>
          <a:noFill/>
          <a:ln w="9525">
            <a:solidFill>
              <a:schemeClr val="tx1"/>
            </a:solidFill>
            <a:round/>
            <a:headEnd/>
            <a:tailEnd type="triangle" w="med" len="med"/>
          </a:ln>
        </p:spPr>
        <p:txBody>
          <a:bodyPr/>
          <a:lstStyle/>
          <a:p>
            <a:endParaRPr lang="ru-RU"/>
          </a:p>
        </p:txBody>
      </p:sp>
      <p:sp>
        <p:nvSpPr>
          <p:cNvPr id="56334" name="Line 13"/>
          <p:cNvSpPr>
            <a:spLocks noChangeShapeType="1"/>
          </p:cNvSpPr>
          <p:nvPr/>
        </p:nvSpPr>
        <p:spPr bwMode="auto">
          <a:xfrm flipH="1" flipV="1">
            <a:off x="5029200" y="5410200"/>
            <a:ext cx="2362200" cy="152400"/>
          </a:xfrm>
          <a:prstGeom prst="line">
            <a:avLst/>
          </a:prstGeom>
          <a:noFill/>
          <a:ln w="9525">
            <a:solidFill>
              <a:schemeClr val="tx1"/>
            </a:solidFill>
            <a:round/>
            <a:headEnd/>
            <a:tailEnd type="triangle" w="med" len="med"/>
          </a:ln>
        </p:spPr>
        <p:txBody>
          <a:bodyPr/>
          <a:lstStyle/>
          <a:p>
            <a:endParaRPr lang="ru-RU"/>
          </a:p>
        </p:txBody>
      </p:sp>
      <p:sp>
        <p:nvSpPr>
          <p:cNvPr id="56335" name="Rectangle 14"/>
          <p:cNvSpPr>
            <a:spLocks noChangeArrowheads="1"/>
          </p:cNvSpPr>
          <p:nvPr/>
        </p:nvSpPr>
        <p:spPr bwMode="auto">
          <a:xfrm>
            <a:off x="0" y="6553200"/>
            <a:ext cx="9144000" cy="336550"/>
          </a:xfrm>
          <a:prstGeom prst="rect">
            <a:avLst/>
          </a:prstGeom>
          <a:noFill/>
          <a:ln w="9525">
            <a:noFill/>
            <a:miter lim="800000"/>
            <a:headEnd/>
            <a:tailEnd/>
          </a:ln>
        </p:spPr>
        <p:txBody>
          <a:bodyPr anchor="ctr">
            <a:spAutoFit/>
          </a:bodyPr>
          <a:lstStyle/>
          <a:p>
            <a:pPr eaLnBrk="0" hangingPunct="0"/>
            <a:r>
              <a:rPr lang="en-US" sz="1600">
                <a:latin typeface="Arial Narrow" pitchFamily="34" charset="0"/>
              </a:rPr>
              <a:t>Created by Li Ding, researcher at RPI, </a:t>
            </a:r>
            <a:r>
              <a:rPr lang="en-US" sz="1600">
                <a:latin typeface="Arial Narrow" pitchFamily="34" charset="0"/>
                <a:hlinkClick r:id="rId10"/>
              </a:rPr>
              <a:t>http://data-gov.tw.rpi.edu/demo/stable/demo-1187-40x-wildfire-budget.html</a:t>
            </a:r>
            <a:r>
              <a:rPr lang="en-US" sz="1600">
                <a:latin typeface="Arial Narrow" pitchFamily="34" charset="0"/>
              </a:rPr>
              <a:t> </a:t>
            </a:r>
          </a:p>
        </p:txBody>
      </p:sp>
      <p:sp>
        <p:nvSpPr>
          <p:cNvPr id="56336" name="Rectangle 15"/>
          <p:cNvSpPr>
            <a:spLocks noChangeArrowheads="1"/>
          </p:cNvSpPr>
          <p:nvPr/>
        </p:nvSpPr>
        <p:spPr bwMode="auto">
          <a:xfrm>
            <a:off x="228600" y="6172200"/>
            <a:ext cx="7526338" cy="374650"/>
          </a:xfrm>
          <a:prstGeom prst="rect">
            <a:avLst/>
          </a:prstGeom>
          <a:solidFill>
            <a:srgbClr val="FF9900"/>
          </a:solidFill>
          <a:ln w="38100" algn="ctr">
            <a:solidFill>
              <a:schemeClr val="tx1"/>
            </a:solidFill>
            <a:miter lim="800000"/>
            <a:headEnd/>
            <a:tailEnd/>
          </a:ln>
        </p:spPr>
        <p:txBody>
          <a:bodyPr wrap="none">
            <a:spAutoFit/>
          </a:bodyPr>
          <a:lstStyle/>
          <a:p>
            <a:pPr eaLnBrk="0" hangingPunct="0"/>
            <a:r>
              <a:rPr lang="en-US" sz="1600" b="1"/>
              <a:t>[Temporal Mashup] Data.gov (statistics+ budget) + Wikipedia (famous fires)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z="4000" b="1" smtClean="0"/>
              <a:t>Unanswered questions...</a:t>
            </a:r>
          </a:p>
        </p:txBody>
      </p:sp>
      <p:sp>
        <p:nvSpPr>
          <p:cNvPr id="43010" name="Rectangle 5"/>
          <p:cNvSpPr>
            <a:spLocks noGrp="1" noChangeArrowheads="1"/>
          </p:cNvSpPr>
          <p:nvPr>
            <p:ph idx="1"/>
          </p:nvPr>
        </p:nvSpPr>
        <p:spPr>
          <a:xfrm>
            <a:off x="685800" y="2057400"/>
            <a:ext cx="7772400" cy="3962400"/>
          </a:xfrm>
        </p:spPr>
        <p:txBody>
          <a:bodyPr/>
          <a:lstStyle/>
          <a:p>
            <a:pPr>
              <a:buFontTx/>
              <a:buNone/>
            </a:pPr>
            <a:r>
              <a:rPr lang="en-US" smtClean="0"/>
              <a:t>Transforming government...</a:t>
            </a:r>
          </a:p>
          <a:p>
            <a:pPr lvl="1"/>
            <a:r>
              <a:rPr lang="en-US" smtClean="0"/>
              <a:t>...services?</a:t>
            </a:r>
          </a:p>
          <a:p>
            <a:pPr lvl="1"/>
            <a:r>
              <a:rPr lang="en-US" smtClean="0"/>
              <a:t>...customer service?</a:t>
            </a:r>
          </a:p>
          <a:p>
            <a:pPr lvl="1"/>
            <a:r>
              <a:rPr lang="en-US" smtClean="0"/>
              <a:t>...relationships with citizens?</a:t>
            </a:r>
          </a:p>
          <a:p>
            <a:pPr lvl="1"/>
            <a:r>
              <a:rPr lang="en-US" smtClean="0"/>
              <a:t>...information provision? Transparency?</a:t>
            </a:r>
          </a:p>
          <a:p>
            <a:pPr lvl="1"/>
            <a:r>
              <a:rPr lang="en-US" smtClean="0"/>
              <a:t>...through the way public organizations’ work?</a:t>
            </a:r>
          </a:p>
          <a:p>
            <a:pPr lvl="3">
              <a:buFontTx/>
              <a:buNone/>
            </a:pPr>
            <a:r>
              <a:rPr lang="en-US" sz="3200" smtClean="0"/>
              <a:t>                                             .....not yet</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z="4000" b="1" smtClean="0"/>
              <a:t>Social Media - A Critical look...</a:t>
            </a:r>
          </a:p>
        </p:txBody>
      </p:sp>
      <p:sp>
        <p:nvSpPr>
          <p:cNvPr id="45058" name="Rectangle 3"/>
          <p:cNvSpPr>
            <a:spLocks noGrp="1" noChangeArrowheads="1"/>
          </p:cNvSpPr>
          <p:nvPr>
            <p:ph type="body" idx="1"/>
          </p:nvPr>
        </p:nvSpPr>
        <p:spPr>
          <a:xfrm>
            <a:off x="685800" y="1676400"/>
            <a:ext cx="7924800" cy="4572000"/>
          </a:xfrm>
        </p:spPr>
        <p:txBody>
          <a:bodyPr/>
          <a:lstStyle/>
          <a:p>
            <a:pPr>
              <a:lnSpc>
                <a:spcPct val="90000"/>
              </a:lnSpc>
            </a:pPr>
            <a:r>
              <a:rPr lang="en-US" smtClean="0"/>
              <a:t>Social media assumptions are driving expectations</a:t>
            </a:r>
          </a:p>
          <a:p>
            <a:pPr>
              <a:lnSpc>
                <a:spcPct val="90000"/>
              </a:lnSpc>
              <a:buFontTx/>
              <a:buNone/>
            </a:pPr>
            <a:endParaRPr lang="en-US" smtClean="0"/>
          </a:p>
          <a:p>
            <a:pPr>
              <a:lnSpc>
                <a:spcPct val="90000"/>
              </a:lnSpc>
            </a:pPr>
            <a:r>
              <a:rPr lang="en-US" smtClean="0"/>
              <a:t>Some terms need reinterpretation in the “context” of government</a:t>
            </a:r>
          </a:p>
          <a:p>
            <a:pPr lvl="2">
              <a:lnSpc>
                <a:spcPct val="90000"/>
              </a:lnSpc>
            </a:pPr>
            <a:r>
              <a:rPr lang="en-US" smtClean="0"/>
              <a:t>Friends &amp; fans</a:t>
            </a:r>
          </a:p>
          <a:p>
            <a:pPr lvl="2">
              <a:lnSpc>
                <a:spcPct val="90000"/>
              </a:lnSpc>
            </a:pPr>
            <a:r>
              <a:rPr lang="en-US" smtClean="0"/>
              <a:t>Community</a:t>
            </a:r>
          </a:p>
          <a:p>
            <a:pPr lvl="2">
              <a:lnSpc>
                <a:spcPct val="90000"/>
              </a:lnSpc>
            </a:pPr>
            <a:r>
              <a:rPr lang="en-US" smtClean="0"/>
              <a:t>Dialogue</a:t>
            </a:r>
          </a:p>
          <a:p>
            <a:pPr lvl="2">
              <a:lnSpc>
                <a:spcPct val="90000"/>
              </a:lnSpc>
            </a:pPr>
            <a:r>
              <a:rPr lang="en-US" smtClean="0"/>
              <a:t>Interaction &amp; collaboration</a:t>
            </a:r>
          </a:p>
          <a:p>
            <a:pPr lvl="2">
              <a:lnSpc>
                <a:spcPct val="90000"/>
              </a:lnSpc>
            </a:pPr>
            <a:r>
              <a:rPr lang="en-US" smtClean="0"/>
              <a:t>Evaluation &amp; measurement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395288" y="457200"/>
            <a:ext cx="8291512" cy="1100138"/>
          </a:xfrm>
        </p:spPr>
        <p:txBody>
          <a:bodyPr/>
          <a:lstStyle/>
          <a:p>
            <a:r>
              <a:rPr lang="en-US" smtClean="0"/>
              <a:t>The structure of presentation</a:t>
            </a:r>
            <a:endParaRPr lang="ru-RU" smtClean="0"/>
          </a:p>
        </p:txBody>
      </p:sp>
      <p:sp>
        <p:nvSpPr>
          <p:cNvPr id="21506" name="Содержимое 3"/>
          <p:cNvSpPr>
            <a:spLocks noGrp="1"/>
          </p:cNvSpPr>
          <p:nvPr>
            <p:ph idx="1"/>
          </p:nvPr>
        </p:nvSpPr>
        <p:spPr>
          <a:xfrm>
            <a:off x="250825" y="1557338"/>
            <a:ext cx="8624888" cy="3987800"/>
          </a:xfrm>
        </p:spPr>
        <p:txBody>
          <a:bodyPr/>
          <a:lstStyle/>
          <a:p>
            <a:r>
              <a:rPr lang="en-US" smtClean="0"/>
              <a:t>Key milestones</a:t>
            </a:r>
            <a:r>
              <a:rPr lang="ru-RU" smtClean="0"/>
              <a:t> </a:t>
            </a:r>
            <a:r>
              <a:rPr lang="en-US" smtClean="0"/>
              <a:t>in Russian e-government development</a:t>
            </a:r>
          </a:p>
          <a:p>
            <a:r>
              <a:rPr lang="en-US" smtClean="0"/>
              <a:t>Key elements in Russian E-government System</a:t>
            </a:r>
          </a:p>
          <a:p>
            <a:r>
              <a:rPr lang="en-US" smtClean="0"/>
              <a:t>Future Challenges</a:t>
            </a:r>
          </a:p>
          <a:p>
            <a:endParaRPr lang="en-US" smtClean="0"/>
          </a:p>
          <a:p>
            <a:pPr>
              <a:buFont typeface="Wingdings" pitchFamily="2" charset="2"/>
              <a:buNone/>
            </a:pPr>
            <a:endParaRPr lang="en-US" smtClean="0"/>
          </a:p>
        </p:txBody>
      </p:sp>
      <p:sp>
        <p:nvSpPr>
          <p:cNvPr id="21507" name="Номер слайда 2"/>
          <p:cNvSpPr>
            <a:spLocks noGrp="1"/>
          </p:cNvSpPr>
          <p:nvPr>
            <p:ph type="sldNum" sz="quarter" idx="11"/>
          </p:nvPr>
        </p:nvSpPr>
        <p:spPr>
          <a:noFill/>
        </p:spPr>
        <p:txBody>
          <a:bodyPr/>
          <a:lstStyle/>
          <a:p>
            <a:fld id="{09725799-EAD5-4A61-872C-CD2C52F53F4D}" type="slidenum">
              <a:rPr lang="ru-RU" smtClean="0"/>
              <a:pPr/>
              <a:t>2</a:t>
            </a:fld>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68313" y="333375"/>
            <a:ext cx="8675687" cy="935038"/>
          </a:xfrm>
        </p:spPr>
        <p:txBody>
          <a:bodyPr/>
          <a:lstStyle/>
          <a:p>
            <a:pPr algn="ctr"/>
            <a:r>
              <a:rPr lang="en-US" sz="4000" b="1" smtClean="0"/>
              <a:t>Social Media Use</a:t>
            </a:r>
          </a:p>
        </p:txBody>
      </p:sp>
      <p:sp>
        <p:nvSpPr>
          <p:cNvPr id="47106" name="Rectangle 3"/>
          <p:cNvSpPr>
            <a:spLocks noGrp="1" noChangeArrowheads="1"/>
          </p:cNvSpPr>
          <p:nvPr>
            <p:ph type="body" idx="1"/>
          </p:nvPr>
        </p:nvSpPr>
        <p:spPr>
          <a:xfrm>
            <a:off x="468313" y="1412875"/>
            <a:ext cx="7920037" cy="4679950"/>
          </a:xfrm>
        </p:spPr>
        <p:txBody>
          <a:bodyPr/>
          <a:lstStyle/>
          <a:p>
            <a:pPr>
              <a:lnSpc>
                <a:spcPct val="80000"/>
              </a:lnSpc>
            </a:pPr>
            <a:r>
              <a:rPr lang="en-US" sz="2400" smtClean="0"/>
              <a:t>Mass communication</a:t>
            </a:r>
          </a:p>
          <a:p>
            <a:pPr lvl="1">
              <a:lnSpc>
                <a:spcPct val="80000"/>
              </a:lnSpc>
            </a:pPr>
            <a:r>
              <a:rPr lang="en-US" sz="2000" smtClean="0"/>
              <a:t>Announcing events, new programs, emergency response</a:t>
            </a:r>
          </a:p>
          <a:p>
            <a:pPr lvl="1">
              <a:lnSpc>
                <a:spcPct val="80000"/>
              </a:lnSpc>
              <a:buFontTx/>
              <a:buNone/>
            </a:pPr>
            <a:endParaRPr lang="en-US" sz="2000" smtClean="0"/>
          </a:p>
          <a:p>
            <a:pPr>
              <a:lnSpc>
                <a:spcPct val="80000"/>
              </a:lnSpc>
            </a:pPr>
            <a:r>
              <a:rPr lang="en-US" sz="2400" smtClean="0"/>
              <a:t>Service delivery</a:t>
            </a:r>
          </a:p>
          <a:p>
            <a:pPr lvl="1">
              <a:lnSpc>
                <a:spcPct val="80000"/>
              </a:lnSpc>
            </a:pPr>
            <a:r>
              <a:rPr lang="en-US" sz="2000" smtClean="0"/>
              <a:t>Answering questions (in comment sections) </a:t>
            </a:r>
          </a:p>
          <a:p>
            <a:pPr lvl="1">
              <a:lnSpc>
                <a:spcPct val="80000"/>
              </a:lnSpc>
            </a:pPr>
            <a:r>
              <a:rPr lang="en-US" sz="2000" smtClean="0"/>
              <a:t>Driver’s Manual Video (download from iTunes) </a:t>
            </a:r>
          </a:p>
          <a:p>
            <a:pPr lvl="1">
              <a:lnSpc>
                <a:spcPct val="80000"/>
              </a:lnSpc>
            </a:pPr>
            <a:r>
              <a:rPr lang="en-US" sz="2000" smtClean="0"/>
              <a:t>New Child Care policy videos (educating social workers)</a:t>
            </a:r>
          </a:p>
          <a:p>
            <a:pPr lvl="1">
              <a:lnSpc>
                <a:spcPct val="80000"/>
              </a:lnSpc>
              <a:buFontTx/>
              <a:buNone/>
            </a:pPr>
            <a:endParaRPr lang="en-US" sz="2000" smtClean="0"/>
          </a:p>
          <a:p>
            <a:pPr>
              <a:lnSpc>
                <a:spcPct val="80000"/>
              </a:lnSpc>
            </a:pPr>
            <a:r>
              <a:rPr lang="en-US" sz="2400" smtClean="0"/>
              <a:t>Participation/Engagement</a:t>
            </a:r>
          </a:p>
          <a:p>
            <a:pPr lvl="1">
              <a:lnSpc>
                <a:spcPct val="80000"/>
              </a:lnSpc>
            </a:pPr>
            <a:r>
              <a:rPr lang="en-US" sz="2000" smtClean="0"/>
              <a:t>Contests – How to improve IT? (e.g., IdeaScale)</a:t>
            </a:r>
          </a:p>
          <a:p>
            <a:pPr lvl="1">
              <a:lnSpc>
                <a:spcPct val="80000"/>
              </a:lnSpc>
            </a:pPr>
            <a:r>
              <a:rPr lang="en-US" sz="2000" smtClean="0"/>
              <a:t>Blogging – Greenversations; Getting to know government</a:t>
            </a:r>
          </a:p>
          <a:p>
            <a:pPr lvl="1">
              <a:lnSpc>
                <a:spcPct val="80000"/>
              </a:lnSpc>
            </a:pPr>
            <a:r>
              <a:rPr lang="en-US" sz="2000" smtClean="0"/>
              <a:t>Blogging – “side effects” political influence on conversation with society</a:t>
            </a:r>
          </a:p>
          <a:p>
            <a:pPr lvl="1">
              <a:lnSpc>
                <a:spcPct val="80000"/>
              </a:lnSpc>
            </a:pPr>
            <a:r>
              <a:rPr lang="en-US" sz="2000" smtClean="0"/>
              <a:t>Wiki – City of Colorado using Wiki for open public meetings</a:t>
            </a:r>
          </a:p>
          <a:p>
            <a:pPr lvl="1">
              <a:lnSpc>
                <a:spcPct val="80000"/>
              </a:lnSpc>
              <a:buFontTx/>
              <a:buNone/>
            </a:pPr>
            <a:endParaRPr lang="en-US"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a:xfrm>
            <a:off x="250825" y="188913"/>
            <a:ext cx="8893175" cy="503237"/>
          </a:xfrm>
        </p:spPr>
        <p:txBody>
          <a:bodyPr/>
          <a:lstStyle/>
          <a:p>
            <a:r>
              <a:rPr lang="en-US" smtClean="0"/>
              <a:t>Public Value in Open Government</a:t>
            </a:r>
          </a:p>
        </p:txBody>
      </p:sp>
      <p:sp>
        <p:nvSpPr>
          <p:cNvPr id="49154" name="Text Placeholder 6"/>
          <p:cNvSpPr>
            <a:spLocks noGrp="1"/>
          </p:cNvSpPr>
          <p:nvPr>
            <p:ph type="body" sz="half" idx="2"/>
          </p:nvPr>
        </p:nvSpPr>
        <p:spPr>
          <a:xfrm>
            <a:off x="5364163" y="692150"/>
            <a:ext cx="3779837" cy="6165850"/>
          </a:xfrm>
        </p:spPr>
        <p:txBody>
          <a:bodyPr/>
          <a:lstStyle/>
          <a:p>
            <a:r>
              <a:rPr lang="en-US" sz="1800" b="1" smtClean="0"/>
              <a:t>transparency – access to information about the actions </a:t>
            </a:r>
            <a:r>
              <a:rPr lang="en-US" sz="1800" smtClean="0"/>
              <a:t>of government officials or operation of government programs that enhances accountability or influence on government.</a:t>
            </a:r>
          </a:p>
          <a:p>
            <a:r>
              <a:rPr lang="en-US" sz="1800" b="1" smtClean="0"/>
              <a:t>participation – frequency and intensity of direct involvement </a:t>
            </a:r>
            <a:r>
              <a:rPr lang="en-US" sz="1800" smtClean="0"/>
              <a:t>in decision making about or operation of government programs or in selection of or actions of officials.</a:t>
            </a:r>
          </a:p>
          <a:p>
            <a:r>
              <a:rPr lang="en-US" sz="1800" b="1" smtClean="0"/>
              <a:t>collaboration – frequency or duration of activities in </a:t>
            </a:r>
            <a:r>
              <a:rPr lang="en-US" sz="1800" smtClean="0"/>
              <a:t>which more than one set of stakeholders share responsibility or authority for decisions about operation, policies, or actions of government</a:t>
            </a:r>
          </a:p>
        </p:txBody>
      </p:sp>
      <p:sp>
        <p:nvSpPr>
          <p:cNvPr id="49155" name="Slide Number Placeholder 3"/>
          <p:cNvSpPr>
            <a:spLocks noGrp="1"/>
          </p:cNvSpPr>
          <p:nvPr>
            <p:ph type="sldNum" sz="quarter" idx="11"/>
          </p:nvPr>
        </p:nvSpPr>
        <p:spPr>
          <a:noFill/>
        </p:spPr>
        <p:txBody>
          <a:bodyPr/>
          <a:lstStyle/>
          <a:p>
            <a:fld id="{F437EE3B-CA60-49C0-9C79-61696FDE2619}" type="slidenum">
              <a:rPr lang="ru-RU" smtClean="0"/>
              <a:pPr/>
              <a:t>21</a:t>
            </a:fld>
            <a:endParaRPr lang="ru-RU" smtClean="0"/>
          </a:p>
        </p:txBody>
      </p:sp>
      <p:sp>
        <p:nvSpPr>
          <p:cNvPr id="49156" name="Rectangle 8"/>
          <p:cNvSpPr>
            <a:spLocks noChangeArrowheads="1"/>
          </p:cNvSpPr>
          <p:nvPr/>
        </p:nvSpPr>
        <p:spPr bwMode="auto">
          <a:xfrm>
            <a:off x="0" y="836613"/>
            <a:ext cx="5651500" cy="5632450"/>
          </a:xfrm>
          <a:prstGeom prst="rect">
            <a:avLst/>
          </a:prstGeom>
          <a:noFill/>
          <a:ln w="9525">
            <a:noFill/>
            <a:miter lim="800000"/>
            <a:headEnd/>
            <a:tailEnd/>
          </a:ln>
        </p:spPr>
        <p:txBody>
          <a:bodyPr>
            <a:spAutoFit/>
          </a:bodyPr>
          <a:lstStyle/>
          <a:p>
            <a:r>
              <a:rPr lang="en-US" sz="1800" b="1"/>
              <a:t>Financial – impacts on current or future income, asset </a:t>
            </a:r>
            <a:r>
              <a:rPr lang="en-US" sz="1800"/>
              <a:t>values, liabilities, entitlements, or other aspects of wealth or risks to any of the above.</a:t>
            </a:r>
          </a:p>
          <a:p>
            <a:r>
              <a:rPr lang="en-US" sz="1800"/>
              <a:t>• </a:t>
            </a:r>
            <a:r>
              <a:rPr lang="en-US" sz="1800" b="1"/>
              <a:t>Political – impacts on a person’s or group’s influence </a:t>
            </a:r>
            <a:r>
              <a:rPr lang="en-US" sz="1800"/>
              <a:t>on government actions or policy, on their role in political affairs, influence in political parties or</a:t>
            </a:r>
          </a:p>
          <a:p>
            <a:r>
              <a:rPr lang="en-US" sz="1800"/>
              <a:t>prospects for public office.</a:t>
            </a:r>
          </a:p>
          <a:p>
            <a:r>
              <a:rPr lang="en-US" sz="1800"/>
              <a:t>• </a:t>
            </a:r>
            <a:r>
              <a:rPr lang="en-US" sz="1800" b="1"/>
              <a:t>Social – impacts on family or community relationships, </a:t>
            </a:r>
            <a:r>
              <a:rPr lang="en-US" sz="1800"/>
              <a:t>social mobility, status, and identity.</a:t>
            </a:r>
          </a:p>
          <a:p>
            <a:r>
              <a:rPr lang="en-US" sz="1800"/>
              <a:t>• </a:t>
            </a:r>
            <a:r>
              <a:rPr lang="en-US" sz="1800" b="1"/>
              <a:t>Strategic – impacts on person’s or group's economic or </a:t>
            </a:r>
            <a:r>
              <a:rPr lang="en-US" sz="1800"/>
              <a:t>political advantage or opportunities, goals, and resources for innovation or planning.</a:t>
            </a:r>
          </a:p>
          <a:p>
            <a:r>
              <a:rPr lang="en-US" sz="1800"/>
              <a:t>• </a:t>
            </a:r>
            <a:r>
              <a:rPr lang="en-US" sz="1800" b="1"/>
              <a:t>Ideological – impacts on beliefs, moral or ethical</a:t>
            </a:r>
          </a:p>
          <a:p>
            <a:r>
              <a:rPr lang="en-US" sz="1800"/>
              <a:t>commitments, alignment of government actions or</a:t>
            </a:r>
          </a:p>
          <a:p>
            <a:r>
              <a:rPr lang="en-US" sz="1800"/>
              <a:t>policies or social outcomes with beliefs, or moral or</a:t>
            </a:r>
          </a:p>
          <a:p>
            <a:r>
              <a:rPr lang="en-US" sz="1800"/>
              <a:t>ethical positions.</a:t>
            </a:r>
          </a:p>
          <a:p>
            <a:r>
              <a:rPr lang="en-US" sz="1800"/>
              <a:t>• </a:t>
            </a:r>
            <a:r>
              <a:rPr lang="en-US" sz="1800" b="1"/>
              <a:t>Stewardship – impacts on the public’s view of</a:t>
            </a:r>
          </a:p>
          <a:p>
            <a:r>
              <a:rPr lang="en-US" sz="1800"/>
              <a:t>government officials as faithful stewards or guardians of the value of the government in terms of public trust,</a:t>
            </a:r>
          </a:p>
          <a:p>
            <a:r>
              <a:rPr lang="en-US" sz="1800"/>
              <a:t>integrity, and legitimacy.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5"/>
          <p:cNvSpPr>
            <a:spLocks noGrp="1"/>
          </p:cNvSpPr>
          <p:nvPr>
            <p:ph type="title"/>
          </p:nvPr>
        </p:nvSpPr>
        <p:spPr>
          <a:xfrm>
            <a:off x="468313" y="476250"/>
            <a:ext cx="8362950" cy="739775"/>
          </a:xfrm>
        </p:spPr>
        <p:txBody>
          <a:bodyPr/>
          <a:lstStyle/>
          <a:p>
            <a:pPr algn="ctr"/>
            <a:r>
              <a:rPr lang="en-US" sz="4000" smtClean="0"/>
              <a:t>Cloud Computing- Definition</a:t>
            </a:r>
          </a:p>
        </p:txBody>
      </p:sp>
      <p:sp>
        <p:nvSpPr>
          <p:cNvPr id="50178" name="Content Placeholder 6"/>
          <p:cNvSpPr>
            <a:spLocks noGrp="1"/>
          </p:cNvSpPr>
          <p:nvPr>
            <p:ph idx="1"/>
          </p:nvPr>
        </p:nvSpPr>
        <p:spPr>
          <a:xfrm>
            <a:off x="468313" y="1341438"/>
            <a:ext cx="8229600" cy="4752975"/>
          </a:xfrm>
        </p:spPr>
        <p:txBody>
          <a:bodyPr/>
          <a:lstStyle/>
          <a:p>
            <a:r>
              <a:rPr lang="en-US" sz="2800" b="1" smtClean="0"/>
              <a:t>Cloud Computing: Cloud computing is a model for enabling ubiquitous, </a:t>
            </a:r>
            <a:r>
              <a:rPr lang="en-US" sz="2800" smtClean="0"/>
              <a:t>convenient, on-demand network access to a shared pool of configurable computing resources (e.g., networks, servers, storage, applications, and services) that can be rapidly provisioned and released with minimal management effort or service provider interaction. (NIST Working Definition of Cloud Computing published by the U.S.Government's National Institute of Standards and Technology)</a:t>
            </a:r>
          </a:p>
        </p:txBody>
      </p:sp>
      <p:sp>
        <p:nvSpPr>
          <p:cNvPr id="50179" name="Slide Number Placeholder 4"/>
          <p:cNvSpPr>
            <a:spLocks noGrp="1"/>
          </p:cNvSpPr>
          <p:nvPr>
            <p:ph type="sldNum" sz="quarter" idx="11"/>
          </p:nvPr>
        </p:nvSpPr>
        <p:spPr>
          <a:noFill/>
        </p:spPr>
        <p:txBody>
          <a:bodyPr/>
          <a:lstStyle/>
          <a:p>
            <a:fld id="{1722684B-E2A8-4D06-8BC9-E2E1456EFF69}" type="slidenum">
              <a:rPr lang="ru-RU" smtClean="0"/>
              <a:pPr/>
              <a:t>22</a:t>
            </a:fld>
            <a:endParaRPr lang="ru-RU"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23850" y="333375"/>
            <a:ext cx="8362950" cy="738188"/>
          </a:xfrm>
        </p:spPr>
        <p:txBody>
          <a:bodyPr/>
          <a:lstStyle/>
          <a:p>
            <a:r>
              <a:rPr lang="en-US" smtClean="0"/>
              <a:t>Delivery Models</a:t>
            </a:r>
          </a:p>
        </p:txBody>
      </p:sp>
      <p:sp>
        <p:nvSpPr>
          <p:cNvPr id="51202" name="Content Placeholder 2"/>
          <p:cNvSpPr>
            <a:spLocks noGrp="1"/>
          </p:cNvSpPr>
          <p:nvPr>
            <p:ph idx="1"/>
          </p:nvPr>
        </p:nvSpPr>
        <p:spPr>
          <a:xfrm>
            <a:off x="323850" y="1125538"/>
            <a:ext cx="8229600" cy="4464050"/>
          </a:xfrm>
        </p:spPr>
        <p:txBody>
          <a:bodyPr/>
          <a:lstStyle/>
          <a:p>
            <a:r>
              <a:rPr lang="en-US" sz="2000" b="1" smtClean="0"/>
              <a:t>Software as a Service (SaaS): The consumer uses an application, but </a:t>
            </a:r>
            <a:r>
              <a:rPr lang="en-US" sz="2000" smtClean="0"/>
              <a:t>does not control the operating system, hardware or network infrastructure on which it's running.</a:t>
            </a:r>
          </a:p>
          <a:p>
            <a:r>
              <a:rPr lang="en-US" sz="2000" b="1" smtClean="0"/>
              <a:t>Platform as a Service (PaaS): The consumer uses a hosting environment </a:t>
            </a:r>
            <a:r>
              <a:rPr lang="en-US" sz="2000" smtClean="0"/>
              <a:t>for their applications. The consumer controls the applications that run in the environment (and possibly has some control over the hosting environment), but does not control the operating system, hardware or network infrastructure on which they are running. The platform is typically an application framework.</a:t>
            </a:r>
          </a:p>
          <a:p>
            <a:r>
              <a:rPr lang="en-US" sz="2000" b="1" smtClean="0"/>
              <a:t>Infrastructure as a Service (IaaS): The consumer uses "fundamental </a:t>
            </a:r>
            <a:r>
              <a:rPr lang="en-US" sz="2000" smtClean="0"/>
              <a:t>computing resources" such as processing power, storage, networking components or middleware. The consumer can control the operating system, storage, deployed applications and possibly networking</a:t>
            </a:r>
          </a:p>
        </p:txBody>
      </p:sp>
      <p:sp>
        <p:nvSpPr>
          <p:cNvPr id="51203" name="Slide Number Placeholder 3"/>
          <p:cNvSpPr>
            <a:spLocks noGrp="1"/>
          </p:cNvSpPr>
          <p:nvPr>
            <p:ph type="sldNum" sz="quarter" idx="11"/>
          </p:nvPr>
        </p:nvSpPr>
        <p:spPr>
          <a:noFill/>
        </p:spPr>
        <p:txBody>
          <a:bodyPr/>
          <a:lstStyle/>
          <a:p>
            <a:fld id="{70D492D1-9730-4CA6-A528-493A08E7755C}" type="slidenum">
              <a:rPr lang="ru-RU" smtClean="0"/>
              <a:pPr/>
              <a:t>23</a:t>
            </a:fld>
            <a:endParaRPr lang="ru-RU" smtClean="0"/>
          </a:p>
        </p:txBody>
      </p:sp>
      <p:sp>
        <p:nvSpPr>
          <p:cNvPr id="51204" name="Text Box 5"/>
          <p:cNvSpPr txBox="1">
            <a:spLocks noChangeArrowheads="1"/>
          </p:cNvSpPr>
          <p:nvPr/>
        </p:nvSpPr>
        <p:spPr bwMode="auto">
          <a:xfrm>
            <a:off x="611188" y="5661025"/>
            <a:ext cx="6911975" cy="946150"/>
          </a:xfrm>
          <a:prstGeom prst="rect">
            <a:avLst/>
          </a:prstGeom>
          <a:noFill/>
          <a:ln w="9525">
            <a:noFill/>
            <a:miter lim="800000"/>
            <a:headEnd/>
            <a:tailEnd/>
          </a:ln>
        </p:spPr>
        <p:txBody>
          <a:bodyPr>
            <a:spAutoFit/>
          </a:bodyPr>
          <a:lstStyle/>
          <a:p>
            <a:pPr>
              <a:spcBef>
                <a:spcPct val="50000"/>
              </a:spcBef>
            </a:pPr>
            <a:r>
              <a:rPr lang="en-US" b="1"/>
              <a:t>“Rostelecom” will propose SaaS to municipalities (26 000)</a:t>
            </a:r>
            <a:endParaRPr lang="ru-RU"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p:cNvPicPr>
            <a:picLocks noChangeAspect="1" noChangeArrowheads="1"/>
          </p:cNvPicPr>
          <p:nvPr>
            <p:ph type="body" idx="1"/>
          </p:nvPr>
        </p:nvPicPr>
        <p:blipFill>
          <a:blip r:embed="rId2"/>
          <a:srcRect/>
          <a:stretch>
            <a:fillRect/>
          </a:stretch>
        </p:blipFill>
        <p:spPr>
          <a:xfrm>
            <a:off x="1403350" y="692150"/>
            <a:ext cx="6697663" cy="5808663"/>
          </a:xfrm>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5288" y="457200"/>
            <a:ext cx="8291512" cy="955675"/>
          </a:xfrm>
        </p:spPr>
        <p:txBody>
          <a:bodyPr/>
          <a:lstStyle/>
          <a:p>
            <a:r>
              <a:rPr lang="en-US" sz="4000" smtClean="0"/>
              <a:t>Key success factors for cloud computing</a:t>
            </a:r>
            <a:endParaRPr lang="ru-RU" sz="4000" smtClean="0"/>
          </a:p>
        </p:txBody>
      </p:sp>
      <p:sp>
        <p:nvSpPr>
          <p:cNvPr id="59395" name="Rectangle 3"/>
          <p:cNvSpPr>
            <a:spLocks noGrp="1" noChangeArrowheads="1"/>
          </p:cNvSpPr>
          <p:nvPr>
            <p:ph type="body" idx="1"/>
          </p:nvPr>
        </p:nvSpPr>
        <p:spPr>
          <a:xfrm>
            <a:off x="395288" y="1628775"/>
            <a:ext cx="8291512" cy="4752975"/>
          </a:xfrm>
        </p:spPr>
        <p:txBody>
          <a:bodyPr/>
          <a:lstStyle/>
          <a:p>
            <a:pPr>
              <a:lnSpc>
                <a:spcPct val="90000"/>
              </a:lnSpc>
            </a:pPr>
            <a:r>
              <a:rPr lang="ru-RU" sz="2400" b="1" smtClean="0"/>
              <a:t>Identity</a:t>
            </a:r>
            <a:r>
              <a:rPr lang="ru-RU" sz="2400" smtClean="0"/>
              <a:t>: The cloud service must authenticate the end user.</a:t>
            </a:r>
          </a:p>
          <a:p>
            <a:pPr>
              <a:lnSpc>
                <a:spcPct val="90000"/>
              </a:lnSpc>
            </a:pPr>
            <a:r>
              <a:rPr lang="ru-RU" sz="2400" smtClean="0"/>
              <a:t>An </a:t>
            </a:r>
            <a:r>
              <a:rPr lang="ru-RU" sz="2400" b="1" smtClean="0"/>
              <a:t>open client</a:t>
            </a:r>
            <a:r>
              <a:rPr lang="ru-RU" sz="2400" smtClean="0"/>
              <a:t>: Access to the cloud service should not require a particular</a:t>
            </a:r>
            <a:r>
              <a:rPr lang="en-US" sz="2400" smtClean="0"/>
              <a:t> </a:t>
            </a:r>
            <a:r>
              <a:rPr lang="ru-RU" sz="2400" smtClean="0"/>
              <a:t>platform or technology.</a:t>
            </a:r>
          </a:p>
          <a:p>
            <a:pPr>
              <a:lnSpc>
                <a:spcPct val="90000"/>
              </a:lnSpc>
            </a:pPr>
            <a:r>
              <a:rPr lang="ru-RU" sz="2400" b="1" smtClean="0"/>
              <a:t>Security</a:t>
            </a:r>
            <a:r>
              <a:rPr lang="ru-RU" sz="2400" smtClean="0"/>
              <a:t>: Security (including privacy) is a common requirement to all use</a:t>
            </a:r>
            <a:r>
              <a:rPr lang="en-US" sz="2400" smtClean="0"/>
              <a:t> </a:t>
            </a:r>
            <a:r>
              <a:rPr lang="ru-RU" sz="2400" smtClean="0"/>
              <a:t>cases, although the details of those requirements will vary widely from one</a:t>
            </a:r>
            <a:r>
              <a:rPr lang="en-US" sz="2400" smtClean="0"/>
              <a:t> </a:t>
            </a:r>
            <a:r>
              <a:rPr lang="ru-RU" sz="2400" smtClean="0"/>
              <a:t>use case to the next. </a:t>
            </a:r>
            <a:endParaRPr lang="en-US" sz="2400" smtClean="0"/>
          </a:p>
          <a:p>
            <a:pPr>
              <a:lnSpc>
                <a:spcPct val="90000"/>
              </a:lnSpc>
            </a:pPr>
            <a:r>
              <a:rPr lang="ru-RU" sz="2400" b="1" smtClean="0"/>
              <a:t>SLAs</a:t>
            </a:r>
            <a:r>
              <a:rPr lang="ru-RU" sz="2400" smtClean="0"/>
              <a:t>: Although service level agreements for end users will usually be</a:t>
            </a:r>
            <a:r>
              <a:rPr lang="en-US" sz="2400" smtClean="0"/>
              <a:t> </a:t>
            </a:r>
            <a:r>
              <a:rPr lang="ru-RU" sz="2400" smtClean="0"/>
              <a:t>much simpler than those for enterprises, cloud vendors must be clear about</a:t>
            </a:r>
            <a:r>
              <a:rPr lang="en-US" sz="2400" smtClean="0"/>
              <a:t> </a:t>
            </a:r>
            <a:r>
              <a:rPr lang="ru-RU" sz="2400" smtClean="0"/>
              <a:t>what guarantees of service they provide.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267200"/>
            <a:ext cx="2514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Social Media</a:t>
            </a:r>
          </a:p>
        </p:txBody>
      </p:sp>
      <p:sp>
        <p:nvSpPr>
          <p:cNvPr id="6" name="Rectangle 5"/>
          <p:cNvSpPr/>
          <p:nvPr/>
        </p:nvSpPr>
        <p:spPr>
          <a:xfrm>
            <a:off x="609600" y="2133600"/>
            <a:ext cx="2514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E-services</a:t>
            </a:r>
          </a:p>
        </p:txBody>
      </p:sp>
      <p:sp>
        <p:nvSpPr>
          <p:cNvPr id="52227" name="Title 1"/>
          <p:cNvSpPr>
            <a:spLocks noGrp="1"/>
          </p:cNvSpPr>
          <p:nvPr>
            <p:ph type="title"/>
          </p:nvPr>
        </p:nvSpPr>
        <p:spPr>
          <a:xfrm>
            <a:off x="395288" y="457200"/>
            <a:ext cx="8291512" cy="668338"/>
          </a:xfrm>
        </p:spPr>
        <p:txBody>
          <a:bodyPr/>
          <a:lstStyle/>
          <a:p>
            <a:r>
              <a:rPr lang="en-US" sz="4000" smtClean="0"/>
              <a:t>The gap to reach the challenge</a:t>
            </a:r>
          </a:p>
        </p:txBody>
      </p:sp>
      <p:sp>
        <p:nvSpPr>
          <p:cNvPr id="52228" name="Slide Number Placeholder 3"/>
          <p:cNvSpPr>
            <a:spLocks noGrp="1"/>
          </p:cNvSpPr>
          <p:nvPr>
            <p:ph type="sldNum" sz="quarter" idx="11"/>
          </p:nvPr>
        </p:nvSpPr>
        <p:spPr>
          <a:xfrm>
            <a:off x="457200" y="6245225"/>
            <a:ext cx="2133600" cy="476250"/>
          </a:xfrm>
          <a:noFill/>
        </p:spPr>
        <p:txBody>
          <a:bodyPr/>
          <a:lstStyle/>
          <a:p>
            <a:pPr algn="l"/>
            <a:fld id="{2C2E2634-9693-4BBE-A815-9964F0D7031B}" type="slidenum">
              <a:rPr lang="ru-RU" smtClean="0">
                <a:latin typeface="Arial" charset="0"/>
              </a:rPr>
              <a:pPr algn="l"/>
              <a:t>26</a:t>
            </a:fld>
            <a:endParaRPr lang="ru-RU" smtClean="0">
              <a:latin typeface="Arial" charset="0"/>
            </a:endParaRPr>
          </a:p>
        </p:txBody>
      </p:sp>
      <p:sp>
        <p:nvSpPr>
          <p:cNvPr id="5" name="Oval 4"/>
          <p:cNvSpPr/>
          <p:nvPr/>
        </p:nvSpPr>
        <p:spPr>
          <a:xfrm>
            <a:off x="1258888" y="2708275"/>
            <a:ext cx="41148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Russian </a:t>
            </a:r>
          </a:p>
          <a:p>
            <a:pPr algn="ctr">
              <a:defRPr/>
            </a:pPr>
            <a:r>
              <a:rPr lang="en-US" sz="3200" dirty="0">
                <a:solidFill>
                  <a:schemeClr val="tx1"/>
                </a:solidFill>
              </a:rPr>
              <a:t>E-government</a:t>
            </a:r>
          </a:p>
        </p:txBody>
      </p:sp>
      <p:sp>
        <p:nvSpPr>
          <p:cNvPr id="9" name="Rectangle 8"/>
          <p:cNvSpPr/>
          <p:nvPr/>
        </p:nvSpPr>
        <p:spPr>
          <a:xfrm>
            <a:off x="4716463" y="4724400"/>
            <a:ext cx="2514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Cloud Computing</a:t>
            </a:r>
          </a:p>
        </p:txBody>
      </p:sp>
      <p:sp>
        <p:nvSpPr>
          <p:cNvPr id="10" name="Rectangle 9"/>
          <p:cNvSpPr/>
          <p:nvPr/>
        </p:nvSpPr>
        <p:spPr>
          <a:xfrm>
            <a:off x="6372225" y="3141663"/>
            <a:ext cx="2514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PPP</a:t>
            </a:r>
          </a:p>
        </p:txBody>
      </p:sp>
      <p:sp>
        <p:nvSpPr>
          <p:cNvPr id="13" name="Rectangle 12"/>
          <p:cNvSpPr/>
          <p:nvPr/>
        </p:nvSpPr>
        <p:spPr>
          <a:xfrm>
            <a:off x="6300788" y="1268413"/>
            <a:ext cx="2514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Open Government</a:t>
            </a:r>
          </a:p>
        </p:txBody>
      </p:sp>
      <p:sp>
        <p:nvSpPr>
          <p:cNvPr id="52233" name="Line 11"/>
          <p:cNvSpPr>
            <a:spLocks noChangeShapeType="1"/>
          </p:cNvSpPr>
          <p:nvPr/>
        </p:nvSpPr>
        <p:spPr bwMode="auto">
          <a:xfrm>
            <a:off x="4859338" y="4292600"/>
            <a:ext cx="649287" cy="360363"/>
          </a:xfrm>
          <a:prstGeom prst="line">
            <a:avLst/>
          </a:prstGeom>
          <a:noFill/>
          <a:ln w="9525">
            <a:solidFill>
              <a:schemeClr val="tx1"/>
            </a:solidFill>
            <a:round/>
            <a:headEnd type="triangle" w="med" len="med"/>
            <a:tailEnd type="triangle" w="med" len="med"/>
          </a:ln>
        </p:spPr>
        <p:txBody>
          <a:bodyPr/>
          <a:lstStyle/>
          <a:p>
            <a:endParaRPr lang="ru-RU"/>
          </a:p>
        </p:txBody>
      </p:sp>
      <p:sp>
        <p:nvSpPr>
          <p:cNvPr id="52234" name="Line 12"/>
          <p:cNvSpPr>
            <a:spLocks noChangeShapeType="1"/>
          </p:cNvSpPr>
          <p:nvPr/>
        </p:nvSpPr>
        <p:spPr bwMode="auto">
          <a:xfrm>
            <a:off x="5364163" y="3573463"/>
            <a:ext cx="1008062" cy="0"/>
          </a:xfrm>
          <a:prstGeom prst="line">
            <a:avLst/>
          </a:prstGeom>
          <a:noFill/>
          <a:ln w="9525">
            <a:solidFill>
              <a:schemeClr val="tx1"/>
            </a:solidFill>
            <a:round/>
            <a:headEnd type="triangle" w="med" len="med"/>
            <a:tailEnd type="triangle" w="med" len="med"/>
          </a:ln>
        </p:spPr>
        <p:txBody>
          <a:bodyPr/>
          <a:lstStyle/>
          <a:p>
            <a:endParaRPr lang="ru-RU"/>
          </a:p>
        </p:txBody>
      </p:sp>
      <p:sp>
        <p:nvSpPr>
          <p:cNvPr id="52235" name="Line 13"/>
          <p:cNvSpPr>
            <a:spLocks noChangeShapeType="1"/>
          </p:cNvSpPr>
          <p:nvPr/>
        </p:nvSpPr>
        <p:spPr bwMode="auto">
          <a:xfrm flipV="1">
            <a:off x="4716463" y="1628775"/>
            <a:ext cx="1655762" cy="1295400"/>
          </a:xfrm>
          <a:prstGeom prst="line">
            <a:avLst/>
          </a:prstGeom>
          <a:noFill/>
          <a:ln w="9525">
            <a:solidFill>
              <a:schemeClr val="tx1"/>
            </a:solidFill>
            <a:round/>
            <a:headEnd type="triangle" w="med" len="med"/>
            <a:tailEnd type="triangle" w="med" len="med"/>
          </a:ln>
        </p:spPr>
        <p:txBody>
          <a:bodyPr/>
          <a:lstStyle/>
          <a:p>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Номер слайда 4"/>
          <p:cNvSpPr>
            <a:spLocks noGrp="1"/>
          </p:cNvSpPr>
          <p:nvPr>
            <p:ph type="sldNum" sz="quarter" idx="11"/>
          </p:nvPr>
        </p:nvSpPr>
        <p:spPr>
          <a:noFill/>
        </p:spPr>
        <p:txBody>
          <a:bodyPr/>
          <a:lstStyle/>
          <a:p>
            <a:fld id="{69226012-0135-4BA4-B979-78423BC8C0B0}" type="slidenum">
              <a:rPr lang="ru-RU" smtClean="0"/>
              <a:pPr/>
              <a:t>27</a:t>
            </a:fld>
            <a:endParaRPr lang="ru-RU" smtClean="0"/>
          </a:p>
        </p:txBody>
      </p:sp>
      <p:sp>
        <p:nvSpPr>
          <p:cNvPr id="53250" name="Rectangle 2"/>
          <p:cNvSpPr>
            <a:spLocks noGrp="1" noChangeArrowheads="1"/>
          </p:cNvSpPr>
          <p:nvPr>
            <p:ph type="title"/>
          </p:nvPr>
        </p:nvSpPr>
        <p:spPr/>
        <p:txBody>
          <a:bodyPr/>
          <a:lstStyle/>
          <a:p>
            <a:pPr algn="ctr" eaLnBrk="1" hangingPunct="1"/>
            <a:r>
              <a:rPr lang="en-US" smtClean="0"/>
              <a:t>Conclusions</a:t>
            </a:r>
            <a:endParaRPr lang="ru-RU" smtClean="0"/>
          </a:p>
        </p:txBody>
      </p:sp>
      <p:sp>
        <p:nvSpPr>
          <p:cNvPr id="53251" name="Rectangle 3"/>
          <p:cNvSpPr>
            <a:spLocks noGrp="1" noChangeArrowheads="1"/>
          </p:cNvSpPr>
          <p:nvPr>
            <p:ph type="body" idx="1"/>
          </p:nvPr>
        </p:nvSpPr>
        <p:spPr>
          <a:xfrm>
            <a:off x="395288" y="1557338"/>
            <a:ext cx="8374062" cy="4535487"/>
          </a:xfrm>
        </p:spPr>
        <p:txBody>
          <a:bodyPr/>
          <a:lstStyle/>
          <a:p>
            <a:pPr eaLnBrk="1" hangingPunct="1">
              <a:lnSpc>
                <a:spcPct val="80000"/>
              </a:lnSpc>
            </a:pPr>
            <a:r>
              <a:rPr lang="en-US" sz="2800" smtClean="0"/>
              <a:t>E-government as a leadership challenge and priority increase</a:t>
            </a:r>
          </a:p>
          <a:p>
            <a:pPr eaLnBrk="1" hangingPunct="1">
              <a:lnSpc>
                <a:spcPct val="80000"/>
              </a:lnSpc>
            </a:pPr>
            <a:r>
              <a:rPr lang="en-US" sz="2800" smtClean="0"/>
              <a:t>Regions will continue to play a key role in successful e-government development in Russia</a:t>
            </a:r>
          </a:p>
          <a:p>
            <a:pPr eaLnBrk="1" hangingPunct="1">
              <a:lnSpc>
                <a:spcPct val="80000"/>
              </a:lnSpc>
            </a:pPr>
            <a:r>
              <a:rPr lang="en-US" sz="2800" smtClean="0"/>
              <a:t>E-government Strategy revision and tasks clarification is unavoidable</a:t>
            </a:r>
          </a:p>
          <a:p>
            <a:pPr eaLnBrk="1" hangingPunct="1">
              <a:lnSpc>
                <a:spcPct val="80000"/>
              </a:lnSpc>
            </a:pPr>
            <a:r>
              <a:rPr lang="en-US" sz="2800" smtClean="0"/>
              <a:t>Federalism challenges in e-government (partnerships, competition, profits, governance and power, legal framework)</a:t>
            </a:r>
          </a:p>
          <a:p>
            <a:pPr eaLnBrk="1" hangingPunct="1">
              <a:lnSpc>
                <a:spcPct val="80000"/>
              </a:lnSpc>
            </a:pPr>
            <a:r>
              <a:rPr lang="en-US" sz="2800" smtClean="0"/>
              <a:t>Partnerships and Collaboration mechanisms Demands for further e-government development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p:txBody>
          <a:bodyPr/>
          <a:lstStyle/>
          <a:p>
            <a:pPr eaLnBrk="1" hangingPunct="1"/>
            <a:r>
              <a:rPr lang="en-US" smtClean="0"/>
              <a:t>Thank you for your attention!</a:t>
            </a:r>
            <a:br>
              <a:rPr lang="en-US" smtClean="0"/>
            </a:br>
            <a:r>
              <a:rPr lang="en-US" smtClean="0"/>
              <a:t>Questions???</a:t>
            </a:r>
            <a:endParaRPr lang="ru-RU" smtClean="0"/>
          </a:p>
        </p:txBody>
      </p:sp>
      <p:sp>
        <p:nvSpPr>
          <p:cNvPr id="54274" name="Rectangle 3"/>
          <p:cNvSpPr>
            <a:spLocks noGrp="1" noChangeArrowheads="1"/>
          </p:cNvSpPr>
          <p:nvPr>
            <p:ph type="subTitle" idx="1"/>
          </p:nvPr>
        </p:nvSpPr>
        <p:spPr>
          <a:xfrm>
            <a:off x="2714625" y="4267200"/>
            <a:ext cx="6276975" cy="1733550"/>
          </a:xfrm>
        </p:spPr>
        <p:txBody>
          <a:bodyPr/>
          <a:lstStyle/>
          <a:p>
            <a:pPr eaLnBrk="1" hangingPunct="1"/>
            <a:r>
              <a:rPr lang="en-US" smtClean="0"/>
              <a:t>E-mail: </a:t>
            </a:r>
          </a:p>
          <a:p>
            <a:pPr eaLnBrk="1" hangingPunct="1"/>
            <a:r>
              <a:rPr lang="en-US" smtClean="0">
                <a:hlinkClick r:id="rId2"/>
              </a:rPr>
              <a:t>estyrin@hse.ru</a:t>
            </a:r>
            <a:endParaRPr lang="en-US" smtClean="0"/>
          </a:p>
          <a:p>
            <a:pPr eaLnBrk="1" hangingPunct="1"/>
            <a:r>
              <a:rPr lang="en-US" smtClean="0">
                <a:hlinkClick r:id="rId3"/>
              </a:rPr>
              <a:t>estyrin@gmail.com</a:t>
            </a:r>
            <a:endParaRPr lang="en-US" smtClean="0"/>
          </a:p>
          <a:p>
            <a:pPr eaLnBrk="1" hangingPunct="1"/>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z="4000" smtClean="0"/>
              <a:t>Administrative reform (2004-2010)</a:t>
            </a:r>
          </a:p>
        </p:txBody>
      </p:sp>
      <p:sp>
        <p:nvSpPr>
          <p:cNvPr id="22530" name="Rectangle 3"/>
          <p:cNvSpPr>
            <a:spLocks noGrp="1" noChangeArrowheads="1"/>
          </p:cNvSpPr>
          <p:nvPr>
            <p:ph type="body" idx="1"/>
          </p:nvPr>
        </p:nvSpPr>
        <p:spPr/>
        <p:txBody>
          <a:bodyPr/>
          <a:lstStyle/>
          <a:p>
            <a:pPr>
              <a:lnSpc>
                <a:spcPct val="90000"/>
              </a:lnSpc>
            </a:pPr>
            <a:r>
              <a:rPr lang="en-US" sz="2800" smtClean="0"/>
              <a:t>Radical scenario (NPM initiative)</a:t>
            </a:r>
          </a:p>
          <a:p>
            <a:pPr>
              <a:lnSpc>
                <a:spcPct val="90000"/>
              </a:lnSpc>
            </a:pPr>
            <a:r>
              <a:rPr lang="en-US" sz="2800" smtClean="0"/>
              <a:t>Result oriented budgeting</a:t>
            </a:r>
          </a:p>
          <a:p>
            <a:pPr>
              <a:lnSpc>
                <a:spcPct val="90000"/>
              </a:lnSpc>
            </a:pPr>
            <a:r>
              <a:rPr lang="en-US" sz="2800" smtClean="0"/>
              <a:t>Client orientation</a:t>
            </a:r>
          </a:p>
          <a:p>
            <a:pPr>
              <a:lnSpc>
                <a:spcPct val="90000"/>
              </a:lnSpc>
            </a:pPr>
            <a:r>
              <a:rPr lang="en-US" sz="2800" smtClean="0"/>
              <a:t>Services and functions </a:t>
            </a:r>
          </a:p>
          <a:p>
            <a:pPr>
              <a:lnSpc>
                <a:spcPct val="90000"/>
              </a:lnSpc>
            </a:pPr>
            <a:r>
              <a:rPr lang="en-US" sz="2800" smtClean="0"/>
              <a:t>Division of execution and control functions</a:t>
            </a:r>
          </a:p>
          <a:p>
            <a:pPr>
              <a:lnSpc>
                <a:spcPct val="90000"/>
              </a:lnSpc>
            </a:pPr>
            <a:r>
              <a:rPr lang="en-US" sz="2800" smtClean="0"/>
              <a:t>Quality approach</a:t>
            </a:r>
          </a:p>
          <a:p>
            <a:pPr>
              <a:lnSpc>
                <a:spcPct val="90000"/>
              </a:lnSpc>
            </a:pPr>
            <a:r>
              <a:rPr lang="en-US" sz="2800" smtClean="0"/>
              <a:t>Government as a Learning organization</a:t>
            </a:r>
          </a:p>
          <a:p>
            <a:pPr>
              <a:lnSpc>
                <a:spcPct val="90000"/>
              </a:lnSpc>
            </a:pPr>
            <a:r>
              <a:rPr lang="en-US" b="1" smtClean="0"/>
              <a:t>How to reach these goals with ICT?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smtClean="0"/>
              <a:t>Legal framework for E-Russia</a:t>
            </a:r>
          </a:p>
        </p:txBody>
      </p:sp>
      <p:sp>
        <p:nvSpPr>
          <p:cNvPr id="23554" name="Rectangle 3"/>
          <p:cNvSpPr>
            <a:spLocks noGrp="1" noChangeArrowheads="1"/>
          </p:cNvSpPr>
          <p:nvPr>
            <p:ph type="body" idx="4294967295"/>
          </p:nvPr>
        </p:nvSpPr>
        <p:spPr>
          <a:xfrm>
            <a:off x="395288" y="1557338"/>
            <a:ext cx="8291512" cy="4751387"/>
          </a:xfrm>
        </p:spPr>
        <p:txBody>
          <a:bodyPr/>
          <a:lstStyle/>
          <a:p>
            <a:r>
              <a:rPr lang="en-US" sz="2800" smtClean="0"/>
              <a:t>Law “Additional guarantees on citizens information rights” – 1994</a:t>
            </a:r>
          </a:p>
          <a:p>
            <a:r>
              <a:rPr lang="en-US" sz="2800" smtClean="0"/>
              <a:t>12 years discussion </a:t>
            </a:r>
            <a:r>
              <a:rPr lang="en-US" sz="2800" b="1" smtClean="0"/>
              <a:t>without</a:t>
            </a:r>
            <a:r>
              <a:rPr lang="en-US" sz="2800" smtClean="0"/>
              <a:t> Law on “Information rights of citizens”</a:t>
            </a:r>
          </a:p>
          <a:p>
            <a:r>
              <a:rPr lang="en-US" sz="2800" smtClean="0"/>
              <a:t>Administrative reform – Government’s Order -2005 – administrative procedures (included information delivery issues)</a:t>
            </a:r>
          </a:p>
          <a:p>
            <a:r>
              <a:rPr lang="en-US" sz="2800" smtClean="0"/>
              <a:t>Government’s Order “Federal information resources access provision” – 2003 (clear requirements)</a:t>
            </a:r>
          </a:p>
          <a:p>
            <a:endParaRPr lang="en-US" sz="2800" smtClean="0"/>
          </a:p>
          <a:p>
            <a:endParaRPr lang="en-US" sz="28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9388" y="457200"/>
            <a:ext cx="8507412" cy="884238"/>
          </a:xfrm>
        </p:spPr>
        <p:txBody>
          <a:bodyPr/>
          <a:lstStyle/>
          <a:p>
            <a:pPr algn="ctr"/>
            <a:r>
              <a:rPr lang="en-US" sz="4000" smtClean="0"/>
              <a:t>Key milestones in Russian </a:t>
            </a:r>
            <a:br>
              <a:rPr lang="en-US" sz="4000" smtClean="0"/>
            </a:br>
            <a:r>
              <a:rPr lang="en-US" sz="4000" smtClean="0"/>
              <a:t>E-government system development</a:t>
            </a:r>
            <a:endParaRPr lang="ru-RU" sz="4000" smtClean="0"/>
          </a:p>
        </p:txBody>
      </p:sp>
      <p:sp>
        <p:nvSpPr>
          <p:cNvPr id="24578" name="Rectangle 3"/>
          <p:cNvSpPr>
            <a:spLocks noGrp="1" noChangeArrowheads="1"/>
          </p:cNvSpPr>
          <p:nvPr>
            <p:ph type="body" idx="1"/>
          </p:nvPr>
        </p:nvSpPr>
        <p:spPr>
          <a:xfrm>
            <a:off x="250825" y="1700213"/>
            <a:ext cx="8435975" cy="4897437"/>
          </a:xfrm>
        </p:spPr>
        <p:txBody>
          <a:bodyPr/>
          <a:lstStyle/>
          <a:p>
            <a:pPr>
              <a:lnSpc>
                <a:spcPct val="90000"/>
              </a:lnSpc>
            </a:pPr>
            <a:r>
              <a:rPr lang="en-US" sz="2800" smtClean="0"/>
              <a:t>Okinawa charter of global information society</a:t>
            </a:r>
            <a:r>
              <a:rPr lang="ru-RU" sz="2800" smtClean="0"/>
              <a:t> </a:t>
            </a:r>
            <a:r>
              <a:rPr lang="en-US" sz="2800" smtClean="0"/>
              <a:t>(2000)</a:t>
            </a:r>
          </a:p>
          <a:p>
            <a:pPr>
              <a:lnSpc>
                <a:spcPct val="90000"/>
              </a:lnSpc>
            </a:pPr>
            <a:r>
              <a:rPr lang="en-US" sz="2800" smtClean="0"/>
              <a:t>Federal Program “E-Russia (2002-2010)” – 3 editions</a:t>
            </a:r>
          </a:p>
          <a:p>
            <a:pPr>
              <a:lnSpc>
                <a:spcPct val="90000"/>
              </a:lnSpc>
            </a:pPr>
            <a:r>
              <a:rPr lang="en-US" sz="2800" smtClean="0"/>
              <a:t>Regional Informatization Conception</a:t>
            </a:r>
            <a:r>
              <a:rPr lang="ru-RU" sz="2800" smtClean="0"/>
              <a:t> </a:t>
            </a:r>
            <a:r>
              <a:rPr lang="en-US" sz="2800" smtClean="0"/>
              <a:t>and Action Plan (2006-2008)</a:t>
            </a:r>
          </a:p>
          <a:p>
            <a:pPr>
              <a:lnSpc>
                <a:spcPct val="90000"/>
              </a:lnSpc>
            </a:pPr>
            <a:r>
              <a:rPr lang="en-US" sz="2800" smtClean="0"/>
              <a:t>Information Society Development Strategy (2008)</a:t>
            </a:r>
          </a:p>
          <a:p>
            <a:pPr>
              <a:lnSpc>
                <a:spcPct val="90000"/>
              </a:lnSpc>
            </a:pPr>
            <a:r>
              <a:rPr lang="en-US" sz="2800" smtClean="0"/>
              <a:t>E-government System Project (2010) – Strategic guide for “Rostelecom” in e-government implementation</a:t>
            </a:r>
          </a:p>
          <a:p>
            <a:pPr>
              <a:lnSpc>
                <a:spcPct val="90000"/>
              </a:lnSpc>
            </a:pPr>
            <a:r>
              <a:rPr lang="en-US" sz="2800" smtClean="0"/>
              <a:t>Federal Program Information Society (2011-2020)</a:t>
            </a:r>
          </a:p>
          <a:p>
            <a:pPr>
              <a:lnSpc>
                <a:spcPct val="90000"/>
              </a:lnSpc>
            </a:pPr>
            <a:endParaRPr lang="en-US" sz="2800" smtClean="0"/>
          </a:p>
          <a:p>
            <a:pPr>
              <a:lnSpc>
                <a:spcPct val="90000"/>
              </a:lnSpc>
            </a:pPr>
            <a:endParaRPr lang="ru-RU" sz="2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395288" y="457200"/>
            <a:ext cx="8291512" cy="1027113"/>
          </a:xfrm>
        </p:spPr>
        <p:txBody>
          <a:bodyPr/>
          <a:lstStyle/>
          <a:p>
            <a:r>
              <a:rPr lang="en-US" smtClean="0"/>
              <a:t>Legal framework for “E-Russia”</a:t>
            </a:r>
          </a:p>
        </p:txBody>
      </p:sp>
      <p:sp>
        <p:nvSpPr>
          <p:cNvPr id="25602" name="Rectangle 3"/>
          <p:cNvSpPr>
            <a:spLocks noGrp="1" noChangeArrowheads="1"/>
          </p:cNvSpPr>
          <p:nvPr>
            <p:ph type="body" idx="4294967295"/>
          </p:nvPr>
        </p:nvSpPr>
        <p:spPr>
          <a:xfrm>
            <a:off x="395288" y="1412875"/>
            <a:ext cx="8291512" cy="5111750"/>
          </a:xfrm>
        </p:spPr>
        <p:txBody>
          <a:bodyPr/>
          <a:lstStyle/>
          <a:p>
            <a:pPr>
              <a:lnSpc>
                <a:spcPct val="80000"/>
              </a:lnSpc>
            </a:pPr>
            <a:r>
              <a:rPr lang="en-US" sz="2800" smtClean="0"/>
              <a:t>“About Digital signature” – Federal Law – 2002, 2011(new edition)</a:t>
            </a:r>
          </a:p>
          <a:p>
            <a:pPr>
              <a:lnSpc>
                <a:spcPct val="80000"/>
              </a:lnSpc>
            </a:pPr>
            <a:r>
              <a:rPr lang="en-US" sz="2800" smtClean="0"/>
              <a:t>“About Public Procurement” – Federal Law – 2005</a:t>
            </a:r>
          </a:p>
          <a:p>
            <a:pPr>
              <a:lnSpc>
                <a:spcPct val="80000"/>
              </a:lnSpc>
            </a:pPr>
            <a:r>
              <a:rPr lang="en-US" sz="2800" smtClean="0"/>
              <a:t>“About Personal Data” – Federal Law – 2006</a:t>
            </a:r>
          </a:p>
          <a:p>
            <a:pPr>
              <a:lnSpc>
                <a:spcPct val="80000"/>
              </a:lnSpc>
            </a:pPr>
            <a:r>
              <a:rPr lang="en-US" sz="2800" smtClean="0"/>
              <a:t>Prime Minister’s Order “About Bringing New Information Systems into Service” – 2009</a:t>
            </a:r>
          </a:p>
          <a:p>
            <a:pPr>
              <a:lnSpc>
                <a:spcPct val="80000"/>
              </a:lnSpc>
            </a:pPr>
            <a:r>
              <a:rPr lang="en-US" sz="2800" smtClean="0"/>
              <a:t>“About Access to Public and Municipal Authorities Information” – Federal Law – 2009</a:t>
            </a:r>
          </a:p>
          <a:p>
            <a:pPr>
              <a:lnSpc>
                <a:spcPct val="80000"/>
              </a:lnSpc>
            </a:pPr>
            <a:r>
              <a:rPr lang="en-US" sz="2800" smtClean="0"/>
              <a:t>“About Public and Municipal Services” – 2010</a:t>
            </a:r>
          </a:p>
          <a:p>
            <a:pPr>
              <a:lnSpc>
                <a:spcPct val="80000"/>
              </a:lnSpc>
            </a:pPr>
            <a:r>
              <a:rPr lang="en-US" sz="2800" smtClean="0"/>
              <a:t>“E-government System Project” – 2010</a:t>
            </a:r>
          </a:p>
          <a:p>
            <a:pPr>
              <a:lnSpc>
                <a:spcPct val="80000"/>
              </a:lnSpc>
            </a:pPr>
            <a:r>
              <a:rPr lang="en-US" sz="2800" smtClean="0"/>
              <a:t>“About National Payment System” – 2011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1"/>
          <p:cNvSpPr>
            <a:spLocks noGrp="1"/>
          </p:cNvSpPr>
          <p:nvPr>
            <p:ph sz="half" idx="4294967295"/>
          </p:nvPr>
        </p:nvSpPr>
        <p:spPr>
          <a:xfrm>
            <a:off x="866775" y="1285875"/>
            <a:ext cx="7991475" cy="3929063"/>
          </a:xfrm>
          <a:prstGeom prst="roundRect">
            <a:avLst>
              <a:gd name="adj" fmla="val 1722"/>
            </a:avLst>
          </a:prstGeom>
          <a:solidFill>
            <a:schemeClr val="bg1">
              <a:alpha val="30196"/>
            </a:schemeClr>
          </a:solidFill>
        </p:spPr>
        <p:txBody>
          <a:bodyPr/>
          <a:lstStyle/>
          <a:p>
            <a:pPr eaLnBrk="1" hangingPunct="1">
              <a:buClr>
                <a:srgbClr val="376092"/>
              </a:buClr>
              <a:buFont typeface="Wingdings" pitchFamily="2" charset="2"/>
              <a:buNone/>
            </a:pPr>
            <a:r>
              <a:rPr lang="ru-RU" sz="2400" smtClean="0">
                <a:solidFill>
                  <a:srgbClr val="595959"/>
                </a:solidFill>
              </a:rPr>
              <a:t> </a:t>
            </a:r>
          </a:p>
        </p:txBody>
      </p:sp>
      <p:sp>
        <p:nvSpPr>
          <p:cNvPr id="7" name="Полилиния 6"/>
          <p:cNvSpPr/>
          <p:nvPr/>
        </p:nvSpPr>
        <p:spPr>
          <a:xfrm>
            <a:off x="7072313" y="2298700"/>
            <a:ext cx="1800225" cy="3155950"/>
          </a:xfrm>
          <a:custGeom>
            <a:avLst/>
            <a:gdLst>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598675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598675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598675 h 3156668"/>
              <a:gd name="connsiteX2" fmla="*/ 6949440 w 6949440"/>
              <a:gd name="connsiteY2" fmla="*/ 0 h 3156668"/>
              <a:gd name="connsiteX3" fmla="*/ 6949440 w 6949440"/>
              <a:gd name="connsiteY3" fmla="*/ 3148716 h 3156668"/>
              <a:gd name="connsiteX4" fmla="*/ 0 w 6949440"/>
              <a:gd name="connsiteY4" fmla="*/ 3156668 h 315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40" h="3156668">
                <a:moveTo>
                  <a:pt x="0" y="3156668"/>
                </a:moveTo>
                <a:lnTo>
                  <a:pt x="0" y="598675"/>
                </a:lnTo>
                <a:cubicBezTo>
                  <a:pt x="2315468" y="199296"/>
                  <a:pt x="4087157" y="70300"/>
                  <a:pt x="6949440" y="0"/>
                </a:cubicBezTo>
                <a:lnTo>
                  <a:pt x="6949440" y="3148716"/>
                </a:lnTo>
                <a:lnTo>
                  <a:pt x="0" y="3156668"/>
                </a:ln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3175">
            <a:solidFill>
              <a:srgbClr val="7480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29" name="Полилиния 28"/>
          <p:cNvSpPr/>
          <p:nvPr/>
        </p:nvSpPr>
        <p:spPr>
          <a:xfrm>
            <a:off x="1928813" y="3643313"/>
            <a:ext cx="5143500" cy="1811337"/>
          </a:xfrm>
          <a:custGeom>
            <a:avLst/>
            <a:gdLst>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956021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457986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457986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457986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457986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457986 h 3156668"/>
              <a:gd name="connsiteX2" fmla="*/ 6949440 w 6949440"/>
              <a:gd name="connsiteY2" fmla="*/ 0 h 3156668"/>
              <a:gd name="connsiteX3" fmla="*/ 6949440 w 6949440"/>
              <a:gd name="connsiteY3" fmla="*/ 3148716 h 3156668"/>
              <a:gd name="connsiteX4" fmla="*/ 0 w 6949440"/>
              <a:gd name="connsiteY4" fmla="*/ 3156668 h 3156668"/>
              <a:gd name="connsiteX0" fmla="*/ 0 w 6949440"/>
              <a:gd name="connsiteY0" fmla="*/ 3156668 h 3156668"/>
              <a:gd name="connsiteX1" fmla="*/ 0 w 6949440"/>
              <a:gd name="connsiteY1" fmla="*/ 1457986 h 3156668"/>
              <a:gd name="connsiteX2" fmla="*/ 6949440 w 6949440"/>
              <a:gd name="connsiteY2" fmla="*/ 0 h 3156668"/>
              <a:gd name="connsiteX3" fmla="*/ 6949440 w 6949440"/>
              <a:gd name="connsiteY3" fmla="*/ 3148716 h 3156668"/>
              <a:gd name="connsiteX4" fmla="*/ 0 w 6949440"/>
              <a:gd name="connsiteY4" fmla="*/ 3156668 h 315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40" h="3156668">
                <a:moveTo>
                  <a:pt x="0" y="3156668"/>
                </a:moveTo>
                <a:lnTo>
                  <a:pt x="0" y="1457986"/>
                </a:lnTo>
                <a:cubicBezTo>
                  <a:pt x="2494601" y="656708"/>
                  <a:pt x="4500267" y="195383"/>
                  <a:pt x="6949440" y="0"/>
                </a:cubicBezTo>
                <a:lnTo>
                  <a:pt x="6949440" y="3148716"/>
                </a:lnTo>
                <a:lnTo>
                  <a:pt x="0" y="3156668"/>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3175">
            <a:solidFill>
              <a:srgbClr val="7480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3" name="Содержимое 2"/>
          <p:cNvSpPr>
            <a:spLocks noGrp="1"/>
          </p:cNvSpPr>
          <p:nvPr>
            <p:ph sz="half" idx="4294967295"/>
          </p:nvPr>
        </p:nvSpPr>
        <p:spPr>
          <a:xfrm>
            <a:off x="219075" y="5429250"/>
            <a:ext cx="8705850" cy="1214438"/>
          </a:xfrm>
          <a:prstGeom prst="roundRect">
            <a:avLst>
              <a:gd name="adj" fmla="val 6409"/>
            </a:avLst>
          </a:prstGeom>
          <a:solidFill>
            <a:schemeClr val="tx2">
              <a:lumMod val="60000"/>
              <a:lumOff val="40000"/>
              <a:alpha val="20000"/>
            </a:schemeClr>
          </a:solidFill>
        </p:spPr>
        <p:txBody>
          <a:bodyPr>
            <a:noAutofit/>
          </a:bodyPr>
          <a:lstStyle/>
          <a:p>
            <a:pPr marL="0" indent="0" algn="ctr" eaLnBrk="1" hangingPunct="1">
              <a:buClr>
                <a:srgbClr val="376092"/>
              </a:buClr>
              <a:buFont typeface="Wingdings" pitchFamily="2" charset="2"/>
              <a:buNone/>
              <a:defRPr/>
            </a:pPr>
            <a:r>
              <a:rPr lang="en-US" sz="1400" b="1" smtClean="0">
                <a:solidFill>
                  <a:srgbClr val="3D6AA1"/>
                </a:solidFill>
              </a:rPr>
              <a:t>New Quality of Life </a:t>
            </a:r>
            <a:r>
              <a:rPr lang="ru-RU" sz="1400" b="1" smtClean="0">
                <a:solidFill>
                  <a:srgbClr val="3D6AA1"/>
                </a:solidFill>
              </a:rPr>
              <a:t>Обеспечение нового качества жизни: </a:t>
            </a:r>
            <a:endParaRPr lang="ru-RU" sz="1400" smtClean="0"/>
          </a:p>
          <a:p>
            <a:pPr marL="0" indent="0" eaLnBrk="1" hangingPunct="1">
              <a:buClr>
                <a:srgbClr val="376092"/>
              </a:buClr>
              <a:buFont typeface="Wingdings" pitchFamily="2" charset="2"/>
              <a:buChar char="ü"/>
              <a:defRPr/>
            </a:pPr>
            <a:r>
              <a:rPr lang="en-US" sz="1400" smtClean="0">
                <a:solidFill>
                  <a:srgbClr val="595959"/>
                </a:solidFill>
              </a:rPr>
              <a:t>Federal Program </a:t>
            </a:r>
            <a:r>
              <a:rPr lang="ru-RU" sz="1400" smtClean="0">
                <a:solidFill>
                  <a:srgbClr val="595959"/>
                </a:solidFill>
              </a:rPr>
              <a:t>«</a:t>
            </a:r>
            <a:r>
              <a:rPr lang="en-US" sz="1400" smtClean="0">
                <a:solidFill>
                  <a:srgbClr val="595959"/>
                </a:solidFill>
              </a:rPr>
              <a:t>Information Society</a:t>
            </a:r>
            <a:r>
              <a:rPr lang="ru-RU" sz="1400" smtClean="0">
                <a:solidFill>
                  <a:srgbClr val="595959"/>
                </a:solidFill>
              </a:rPr>
              <a:t>» </a:t>
            </a:r>
            <a:r>
              <a:rPr lang="en-US" sz="1400" smtClean="0">
                <a:solidFill>
                  <a:srgbClr val="595959"/>
                </a:solidFill>
              </a:rPr>
              <a:t>and 10 years of work</a:t>
            </a:r>
            <a:r>
              <a:rPr lang="ru-RU" sz="1400" smtClean="0">
                <a:solidFill>
                  <a:srgbClr val="595959"/>
                </a:solidFill>
              </a:rPr>
              <a:t>,</a:t>
            </a:r>
          </a:p>
          <a:p>
            <a:pPr marL="0" indent="0" eaLnBrk="1" hangingPunct="1">
              <a:buClr>
                <a:srgbClr val="376092"/>
              </a:buClr>
              <a:buFont typeface="Wingdings" pitchFamily="2" charset="2"/>
              <a:buChar char="ü"/>
              <a:defRPr/>
            </a:pPr>
            <a:r>
              <a:rPr lang="en-US" sz="1400" smtClean="0">
                <a:solidFill>
                  <a:srgbClr val="595959"/>
                </a:solidFill>
              </a:rPr>
              <a:t>All power branches and authorities governance levels (Federal, Regional, Municipal)</a:t>
            </a:r>
            <a:r>
              <a:rPr lang="ru-RU" sz="1400" smtClean="0">
                <a:solidFill>
                  <a:srgbClr val="595959"/>
                </a:solidFill>
              </a:rPr>
              <a:t> </a:t>
            </a:r>
            <a:endParaRPr lang="en-US" sz="1400" smtClean="0">
              <a:solidFill>
                <a:srgbClr val="595959"/>
              </a:solidFill>
            </a:endParaRPr>
          </a:p>
          <a:p>
            <a:pPr marL="0" indent="0" eaLnBrk="1" hangingPunct="1">
              <a:buClr>
                <a:srgbClr val="376092"/>
              </a:buClr>
              <a:buFont typeface="Wingdings" pitchFamily="2" charset="2"/>
              <a:buChar char="ü"/>
              <a:defRPr/>
            </a:pPr>
            <a:r>
              <a:rPr lang="en-US" sz="1400" smtClean="0">
                <a:solidFill>
                  <a:srgbClr val="595959"/>
                </a:solidFill>
              </a:rPr>
              <a:t>Active participation of business and society</a:t>
            </a:r>
            <a:endParaRPr lang="ru-RU" sz="1400" smtClean="0">
              <a:solidFill>
                <a:srgbClr val="595959"/>
              </a:solidFill>
            </a:endParaRPr>
          </a:p>
        </p:txBody>
      </p:sp>
      <p:sp>
        <p:nvSpPr>
          <p:cNvPr id="4" name="Заголовок 3"/>
          <p:cNvSpPr>
            <a:spLocks noGrp="1"/>
          </p:cNvSpPr>
          <p:nvPr>
            <p:ph type="title" idx="4294967295"/>
          </p:nvPr>
        </p:nvSpPr>
        <p:spPr>
          <a:xfrm>
            <a:off x="219075" y="214313"/>
            <a:ext cx="8705850" cy="1000125"/>
          </a:xfrm>
          <a:prstGeom prst="roundRect">
            <a:avLst>
              <a:gd name="adj" fmla="val 7674"/>
            </a:avLst>
          </a:prstGeom>
          <a:ln cap="flat" algn="ctr"/>
        </p:spPr>
        <p:txBody>
          <a:bodyPr>
            <a:normAutofit fontScale="90000"/>
          </a:bodyPr>
          <a:lstStyle/>
          <a:p>
            <a:pPr algn="ctr" eaLnBrk="1" hangingPunct="1">
              <a:defRPr/>
            </a:pPr>
            <a:r>
              <a:rPr lang="en-US" sz="3200" smtClean="0"/>
              <a:t>Federal Program</a:t>
            </a:r>
            <a:r>
              <a:rPr lang="ru-RU" sz="3200" smtClean="0"/>
              <a:t> </a:t>
            </a:r>
            <a:br>
              <a:rPr lang="ru-RU" sz="3200" smtClean="0"/>
            </a:br>
            <a:r>
              <a:rPr lang="ru-RU" sz="3200" b="1" smtClean="0"/>
              <a:t>«</a:t>
            </a:r>
            <a:r>
              <a:rPr lang="en-US" sz="3200" b="1" smtClean="0"/>
              <a:t>Information Society</a:t>
            </a:r>
            <a:r>
              <a:rPr lang="ru-RU" sz="3200" b="1" smtClean="0"/>
              <a:t> 2011 – 2020»</a:t>
            </a:r>
          </a:p>
        </p:txBody>
      </p:sp>
      <p:sp>
        <p:nvSpPr>
          <p:cNvPr id="5" name="Полилиния 4"/>
          <p:cNvSpPr/>
          <p:nvPr/>
        </p:nvSpPr>
        <p:spPr>
          <a:xfrm>
            <a:off x="1916113" y="3552825"/>
            <a:ext cx="5124450" cy="877888"/>
          </a:xfrm>
          <a:custGeom>
            <a:avLst/>
            <a:gdLst>
              <a:gd name="connsiteX0" fmla="*/ 0 w 6582657"/>
              <a:gd name="connsiteY0" fmla="*/ 2880979 h 2880979"/>
              <a:gd name="connsiteX1" fmla="*/ 1395663 w 6582657"/>
              <a:gd name="connsiteY1" fmla="*/ 2736600 h 2880979"/>
              <a:gd name="connsiteX2" fmla="*/ 2903621 w 6582657"/>
              <a:gd name="connsiteY2" fmla="*/ 2399716 h 2880979"/>
              <a:gd name="connsiteX3" fmla="*/ 5430253 w 6582657"/>
              <a:gd name="connsiteY3" fmla="*/ 1365000 h 2880979"/>
              <a:gd name="connsiteX4" fmla="*/ 6128084 w 6582657"/>
              <a:gd name="connsiteY4" fmla="*/ 795506 h 2880979"/>
              <a:gd name="connsiteX5" fmla="*/ 6400800 w 6582657"/>
              <a:gd name="connsiteY5" fmla="*/ 201948 h 2880979"/>
              <a:gd name="connsiteX6" fmla="*/ 6464968 w 6582657"/>
              <a:gd name="connsiteY6" fmla="*/ 113716 h 2880979"/>
              <a:gd name="connsiteX7" fmla="*/ 6513095 w 6582657"/>
              <a:gd name="connsiteY7" fmla="*/ 89653 h 2880979"/>
              <a:gd name="connsiteX8" fmla="*/ 6553200 w 6582657"/>
              <a:gd name="connsiteY8" fmla="*/ 73611 h 2880979"/>
              <a:gd name="connsiteX0" fmla="*/ 0 w 6582657"/>
              <a:gd name="connsiteY0" fmla="*/ 2880979 h 2880979"/>
              <a:gd name="connsiteX1" fmla="*/ 1395663 w 6582657"/>
              <a:gd name="connsiteY1" fmla="*/ 2736600 h 2880979"/>
              <a:gd name="connsiteX2" fmla="*/ 2903621 w 6582657"/>
              <a:gd name="connsiteY2" fmla="*/ 2399716 h 2880979"/>
              <a:gd name="connsiteX3" fmla="*/ 5430253 w 6582657"/>
              <a:gd name="connsiteY3" fmla="*/ 1365000 h 2880979"/>
              <a:gd name="connsiteX4" fmla="*/ 6128084 w 6582657"/>
              <a:gd name="connsiteY4" fmla="*/ 795506 h 2880979"/>
              <a:gd name="connsiteX5" fmla="*/ 6400800 w 6582657"/>
              <a:gd name="connsiteY5" fmla="*/ 201948 h 2880979"/>
              <a:gd name="connsiteX6" fmla="*/ 6464968 w 6582657"/>
              <a:gd name="connsiteY6" fmla="*/ 113716 h 2880979"/>
              <a:gd name="connsiteX7" fmla="*/ 6513095 w 6582657"/>
              <a:gd name="connsiteY7" fmla="*/ 89653 h 2880979"/>
              <a:gd name="connsiteX8" fmla="*/ 6553200 w 6582657"/>
              <a:gd name="connsiteY8" fmla="*/ 73611 h 2880979"/>
              <a:gd name="connsiteX0" fmla="*/ 0 w 6582657"/>
              <a:gd name="connsiteY0" fmla="*/ 2880979 h 2880979"/>
              <a:gd name="connsiteX1" fmla="*/ 1395663 w 6582657"/>
              <a:gd name="connsiteY1" fmla="*/ 2736600 h 2880979"/>
              <a:gd name="connsiteX2" fmla="*/ 2903621 w 6582657"/>
              <a:gd name="connsiteY2" fmla="*/ 2399716 h 2880979"/>
              <a:gd name="connsiteX3" fmla="*/ 5430253 w 6582657"/>
              <a:gd name="connsiteY3" fmla="*/ 1365000 h 2880979"/>
              <a:gd name="connsiteX4" fmla="*/ 6128084 w 6582657"/>
              <a:gd name="connsiteY4" fmla="*/ 795506 h 2880979"/>
              <a:gd name="connsiteX5" fmla="*/ 6400800 w 6582657"/>
              <a:gd name="connsiteY5" fmla="*/ 201948 h 2880979"/>
              <a:gd name="connsiteX6" fmla="*/ 6464968 w 6582657"/>
              <a:gd name="connsiteY6" fmla="*/ 113716 h 2880979"/>
              <a:gd name="connsiteX7" fmla="*/ 6513095 w 6582657"/>
              <a:gd name="connsiteY7" fmla="*/ 89653 h 2880979"/>
              <a:gd name="connsiteX8" fmla="*/ 6553200 w 6582657"/>
              <a:gd name="connsiteY8" fmla="*/ 73611 h 2880979"/>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400800 w 6553200"/>
              <a:gd name="connsiteY4" fmla="*/ 128337 h 2807368"/>
              <a:gd name="connsiteX5" fmla="*/ 6464968 w 6553200"/>
              <a:gd name="connsiteY5" fmla="*/ 40105 h 2807368"/>
              <a:gd name="connsiteX6" fmla="*/ 6513095 w 6553200"/>
              <a:gd name="connsiteY6" fmla="*/ 16042 h 2807368"/>
              <a:gd name="connsiteX7" fmla="*/ 6553200 w 6553200"/>
              <a:gd name="connsiteY7"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400800 w 6553200"/>
              <a:gd name="connsiteY4" fmla="*/ 128337 h 2807368"/>
              <a:gd name="connsiteX5" fmla="*/ 6464968 w 6553200"/>
              <a:gd name="connsiteY5" fmla="*/ 40105 h 2807368"/>
              <a:gd name="connsiteX6" fmla="*/ 6513095 w 6553200"/>
              <a:gd name="connsiteY6" fmla="*/ 16042 h 2807368"/>
              <a:gd name="connsiteX7" fmla="*/ 6553200 w 6553200"/>
              <a:gd name="connsiteY7"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464968 w 6553200"/>
              <a:gd name="connsiteY4" fmla="*/ 40105 h 2807368"/>
              <a:gd name="connsiteX5" fmla="*/ 6513095 w 6553200"/>
              <a:gd name="connsiteY5" fmla="*/ 16042 h 2807368"/>
              <a:gd name="connsiteX6" fmla="*/ 6553200 w 6553200"/>
              <a:gd name="connsiteY6"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513095 w 6553200"/>
              <a:gd name="connsiteY4" fmla="*/ 16042 h 2807368"/>
              <a:gd name="connsiteX5" fmla="*/ 6553200 w 6553200"/>
              <a:gd name="connsiteY5"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553200 w 6553200"/>
              <a:gd name="connsiteY4"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6553200 w 6553200"/>
              <a:gd name="connsiteY3" fmla="*/ 0 h 2807368"/>
              <a:gd name="connsiteX0" fmla="*/ 0 w 6553200"/>
              <a:gd name="connsiteY0" fmla="*/ 2807368 h 2807368"/>
              <a:gd name="connsiteX1" fmla="*/ 1395663 w 6553200"/>
              <a:gd name="connsiteY1" fmla="*/ 2662989 h 2807368"/>
              <a:gd name="connsiteX2" fmla="*/ 6553200 w 6553200"/>
              <a:gd name="connsiteY2" fmla="*/ 0 h 2807368"/>
              <a:gd name="connsiteX0" fmla="*/ 0 w 6553200"/>
              <a:gd name="connsiteY0" fmla="*/ 2807368 h 2807368"/>
              <a:gd name="connsiteX1" fmla="*/ 6553200 w 6553200"/>
              <a:gd name="connsiteY1" fmla="*/ 0 h 2807368"/>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2164426 h 2164426"/>
              <a:gd name="connsiteX1" fmla="*/ 6910358 w 6910358"/>
              <a:gd name="connsiteY1" fmla="*/ 0 h 2164426"/>
              <a:gd name="connsiteX0" fmla="*/ 0 w 5124376"/>
              <a:gd name="connsiteY0" fmla="*/ 878566 h 1555918"/>
              <a:gd name="connsiteX1" fmla="*/ 5124376 w 5124376"/>
              <a:gd name="connsiteY1" fmla="*/ 0 h 1555918"/>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Lst>
            <a:ahLst/>
            <a:cxnLst>
              <a:cxn ang="0">
                <a:pos x="connsiteX0" y="connsiteY0"/>
              </a:cxn>
              <a:cxn ang="0">
                <a:pos x="connsiteX1" y="connsiteY1"/>
              </a:cxn>
            </a:cxnLst>
            <a:rect l="l" t="t" r="r" b="b"/>
            <a:pathLst>
              <a:path w="5124376" h="878566">
                <a:moveTo>
                  <a:pt x="0" y="878566"/>
                </a:moveTo>
                <a:cubicBezTo>
                  <a:pt x="1715563" y="412771"/>
                  <a:pt x="2648332" y="214922"/>
                  <a:pt x="5124376" y="0"/>
                </a:cubicBezTo>
              </a:path>
            </a:pathLst>
          </a:custGeom>
          <a:ln w="28575">
            <a:solidFill>
              <a:schemeClr val="tx2">
                <a:lumMod val="60000"/>
                <a:lumOff val="4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800"/>
          </a:p>
        </p:txBody>
      </p:sp>
      <p:cxnSp>
        <p:nvCxnSpPr>
          <p:cNvPr id="8" name="Прямая соединительная линия 7"/>
          <p:cNvCxnSpPr/>
          <p:nvPr/>
        </p:nvCxnSpPr>
        <p:spPr>
          <a:xfrm rot="5400000" flipH="1" flipV="1">
            <a:off x="2036763" y="3846513"/>
            <a:ext cx="3214687" cy="158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flipH="1" flipV="1">
            <a:off x="3751263" y="3846513"/>
            <a:ext cx="3214687" cy="158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flipH="1" flipV="1">
            <a:off x="5465763" y="3846513"/>
            <a:ext cx="3214687" cy="158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7" idx="0"/>
          </p:cNvCxnSpPr>
          <p:nvPr/>
        </p:nvCxnSpPr>
        <p:spPr>
          <a:xfrm>
            <a:off x="7072313" y="5454650"/>
            <a:ext cx="1928812" cy="1588"/>
          </a:xfrm>
          <a:prstGeom prst="straightConnector1">
            <a:avLst/>
          </a:prstGeom>
          <a:ln>
            <a:solidFill>
              <a:srgbClr val="929CA4"/>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1928813" y="1285875"/>
            <a:ext cx="0" cy="3357563"/>
          </a:xfrm>
          <a:prstGeom prst="straightConnector1">
            <a:avLst/>
          </a:prstGeom>
          <a:ln>
            <a:solidFill>
              <a:srgbClr val="929CA4"/>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928813" y="4429125"/>
            <a:ext cx="1714500" cy="10255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0" bIns="0"/>
          <a:lstStyle/>
          <a:p>
            <a:pPr algn="ctr">
              <a:defRPr/>
            </a:pPr>
            <a:r>
              <a:rPr lang="en-US" sz="1400">
                <a:solidFill>
                  <a:srgbClr val="D9D9D9"/>
                </a:solidFill>
                <a:cs typeface="Arial" charset="0"/>
              </a:rPr>
              <a:t>Computerization</a:t>
            </a:r>
            <a:endParaRPr lang="ru-RU" sz="1400">
              <a:solidFill>
                <a:srgbClr val="D9D9D9"/>
              </a:solidFill>
              <a:cs typeface="Arial" charset="0"/>
            </a:endParaRPr>
          </a:p>
        </p:txBody>
      </p:sp>
      <p:sp>
        <p:nvSpPr>
          <p:cNvPr id="14" name="Прямоугольник 13"/>
          <p:cNvSpPr/>
          <p:nvPr/>
        </p:nvSpPr>
        <p:spPr>
          <a:xfrm>
            <a:off x="7072313" y="2928938"/>
            <a:ext cx="1785937" cy="25257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0" bIns="0"/>
          <a:lstStyle/>
          <a:p>
            <a:pPr algn="ctr">
              <a:defRPr/>
            </a:pPr>
            <a:r>
              <a:rPr lang="en-US" sz="1400" b="1">
                <a:solidFill>
                  <a:srgbClr val="FFFF00"/>
                </a:solidFill>
                <a:cs typeface="Arial" charset="0"/>
              </a:rPr>
              <a:t>New advantages and technologies</a:t>
            </a:r>
            <a:endParaRPr lang="ru-RU" sz="1200">
              <a:solidFill>
                <a:srgbClr val="FFFF00"/>
              </a:solidFill>
              <a:cs typeface="Arial" charset="0"/>
            </a:endParaRPr>
          </a:p>
        </p:txBody>
      </p:sp>
      <p:sp>
        <p:nvSpPr>
          <p:cNvPr id="27" name="Прямоугольник 26"/>
          <p:cNvSpPr/>
          <p:nvPr/>
        </p:nvSpPr>
        <p:spPr>
          <a:xfrm>
            <a:off x="3643313" y="4143375"/>
            <a:ext cx="1714500" cy="13112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0" bIns="0"/>
          <a:lstStyle/>
          <a:p>
            <a:pPr algn="ctr">
              <a:defRPr/>
            </a:pPr>
            <a:r>
              <a:rPr lang="en-US" sz="1400">
                <a:solidFill>
                  <a:srgbClr val="D9D9D9"/>
                </a:solidFill>
                <a:cs typeface="Arial" charset="0"/>
              </a:rPr>
              <a:t>Interoperability</a:t>
            </a:r>
            <a:endParaRPr lang="ru-RU" sz="1400">
              <a:solidFill>
                <a:srgbClr val="D9D9D9"/>
              </a:solidFill>
              <a:cs typeface="Arial" charset="0"/>
            </a:endParaRPr>
          </a:p>
        </p:txBody>
      </p:sp>
      <p:sp>
        <p:nvSpPr>
          <p:cNvPr id="28" name="Прямоугольник 27"/>
          <p:cNvSpPr/>
          <p:nvPr/>
        </p:nvSpPr>
        <p:spPr>
          <a:xfrm>
            <a:off x="5357813" y="3857625"/>
            <a:ext cx="1714500" cy="15970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rIns="0" bIns="0"/>
          <a:lstStyle/>
          <a:p>
            <a:pPr algn="ctr">
              <a:defRPr/>
            </a:pPr>
            <a:r>
              <a:rPr lang="en-US" sz="1400">
                <a:solidFill>
                  <a:srgbClr val="D9D9D9"/>
                </a:solidFill>
                <a:cs typeface="Arial" charset="0"/>
              </a:rPr>
              <a:t>Integration</a:t>
            </a:r>
            <a:endParaRPr lang="ru-RU" sz="1400">
              <a:solidFill>
                <a:srgbClr val="D9D9D9"/>
              </a:solidFill>
              <a:cs typeface="Arial" charset="0"/>
            </a:endParaRPr>
          </a:p>
        </p:txBody>
      </p:sp>
      <p:sp>
        <p:nvSpPr>
          <p:cNvPr id="35" name="Полилиния 34"/>
          <p:cNvSpPr/>
          <p:nvPr/>
        </p:nvSpPr>
        <p:spPr>
          <a:xfrm>
            <a:off x="7072313" y="2193925"/>
            <a:ext cx="1827212" cy="612775"/>
          </a:xfrm>
          <a:custGeom>
            <a:avLst/>
            <a:gdLst>
              <a:gd name="connsiteX0" fmla="*/ 0 w 6582657"/>
              <a:gd name="connsiteY0" fmla="*/ 2880979 h 2880979"/>
              <a:gd name="connsiteX1" fmla="*/ 1395663 w 6582657"/>
              <a:gd name="connsiteY1" fmla="*/ 2736600 h 2880979"/>
              <a:gd name="connsiteX2" fmla="*/ 2903621 w 6582657"/>
              <a:gd name="connsiteY2" fmla="*/ 2399716 h 2880979"/>
              <a:gd name="connsiteX3" fmla="*/ 5430253 w 6582657"/>
              <a:gd name="connsiteY3" fmla="*/ 1365000 h 2880979"/>
              <a:gd name="connsiteX4" fmla="*/ 6128084 w 6582657"/>
              <a:gd name="connsiteY4" fmla="*/ 795506 h 2880979"/>
              <a:gd name="connsiteX5" fmla="*/ 6400800 w 6582657"/>
              <a:gd name="connsiteY5" fmla="*/ 201948 h 2880979"/>
              <a:gd name="connsiteX6" fmla="*/ 6464968 w 6582657"/>
              <a:gd name="connsiteY6" fmla="*/ 113716 h 2880979"/>
              <a:gd name="connsiteX7" fmla="*/ 6513095 w 6582657"/>
              <a:gd name="connsiteY7" fmla="*/ 89653 h 2880979"/>
              <a:gd name="connsiteX8" fmla="*/ 6553200 w 6582657"/>
              <a:gd name="connsiteY8" fmla="*/ 73611 h 2880979"/>
              <a:gd name="connsiteX0" fmla="*/ 0 w 6582657"/>
              <a:gd name="connsiteY0" fmla="*/ 2880979 h 2880979"/>
              <a:gd name="connsiteX1" fmla="*/ 1395663 w 6582657"/>
              <a:gd name="connsiteY1" fmla="*/ 2736600 h 2880979"/>
              <a:gd name="connsiteX2" fmla="*/ 2903621 w 6582657"/>
              <a:gd name="connsiteY2" fmla="*/ 2399716 h 2880979"/>
              <a:gd name="connsiteX3" fmla="*/ 5430253 w 6582657"/>
              <a:gd name="connsiteY3" fmla="*/ 1365000 h 2880979"/>
              <a:gd name="connsiteX4" fmla="*/ 6128084 w 6582657"/>
              <a:gd name="connsiteY4" fmla="*/ 795506 h 2880979"/>
              <a:gd name="connsiteX5" fmla="*/ 6400800 w 6582657"/>
              <a:gd name="connsiteY5" fmla="*/ 201948 h 2880979"/>
              <a:gd name="connsiteX6" fmla="*/ 6464968 w 6582657"/>
              <a:gd name="connsiteY6" fmla="*/ 113716 h 2880979"/>
              <a:gd name="connsiteX7" fmla="*/ 6513095 w 6582657"/>
              <a:gd name="connsiteY7" fmla="*/ 89653 h 2880979"/>
              <a:gd name="connsiteX8" fmla="*/ 6553200 w 6582657"/>
              <a:gd name="connsiteY8" fmla="*/ 73611 h 2880979"/>
              <a:gd name="connsiteX0" fmla="*/ 0 w 6582657"/>
              <a:gd name="connsiteY0" fmla="*/ 2880979 h 2880979"/>
              <a:gd name="connsiteX1" fmla="*/ 1395663 w 6582657"/>
              <a:gd name="connsiteY1" fmla="*/ 2736600 h 2880979"/>
              <a:gd name="connsiteX2" fmla="*/ 2903621 w 6582657"/>
              <a:gd name="connsiteY2" fmla="*/ 2399716 h 2880979"/>
              <a:gd name="connsiteX3" fmla="*/ 5430253 w 6582657"/>
              <a:gd name="connsiteY3" fmla="*/ 1365000 h 2880979"/>
              <a:gd name="connsiteX4" fmla="*/ 6128084 w 6582657"/>
              <a:gd name="connsiteY4" fmla="*/ 795506 h 2880979"/>
              <a:gd name="connsiteX5" fmla="*/ 6400800 w 6582657"/>
              <a:gd name="connsiteY5" fmla="*/ 201948 h 2880979"/>
              <a:gd name="connsiteX6" fmla="*/ 6464968 w 6582657"/>
              <a:gd name="connsiteY6" fmla="*/ 113716 h 2880979"/>
              <a:gd name="connsiteX7" fmla="*/ 6513095 w 6582657"/>
              <a:gd name="connsiteY7" fmla="*/ 89653 h 2880979"/>
              <a:gd name="connsiteX8" fmla="*/ 6553200 w 6582657"/>
              <a:gd name="connsiteY8" fmla="*/ 73611 h 2880979"/>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400800 w 6553200"/>
              <a:gd name="connsiteY4" fmla="*/ 128337 h 2807368"/>
              <a:gd name="connsiteX5" fmla="*/ 6464968 w 6553200"/>
              <a:gd name="connsiteY5" fmla="*/ 40105 h 2807368"/>
              <a:gd name="connsiteX6" fmla="*/ 6513095 w 6553200"/>
              <a:gd name="connsiteY6" fmla="*/ 16042 h 2807368"/>
              <a:gd name="connsiteX7" fmla="*/ 6553200 w 6553200"/>
              <a:gd name="connsiteY7"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400800 w 6553200"/>
              <a:gd name="connsiteY4" fmla="*/ 128337 h 2807368"/>
              <a:gd name="connsiteX5" fmla="*/ 6464968 w 6553200"/>
              <a:gd name="connsiteY5" fmla="*/ 40105 h 2807368"/>
              <a:gd name="connsiteX6" fmla="*/ 6513095 w 6553200"/>
              <a:gd name="connsiteY6" fmla="*/ 16042 h 2807368"/>
              <a:gd name="connsiteX7" fmla="*/ 6553200 w 6553200"/>
              <a:gd name="connsiteY7"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464968 w 6553200"/>
              <a:gd name="connsiteY4" fmla="*/ 40105 h 2807368"/>
              <a:gd name="connsiteX5" fmla="*/ 6513095 w 6553200"/>
              <a:gd name="connsiteY5" fmla="*/ 16042 h 2807368"/>
              <a:gd name="connsiteX6" fmla="*/ 6553200 w 6553200"/>
              <a:gd name="connsiteY6"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513095 w 6553200"/>
              <a:gd name="connsiteY4" fmla="*/ 16042 h 2807368"/>
              <a:gd name="connsiteX5" fmla="*/ 6553200 w 6553200"/>
              <a:gd name="connsiteY5"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5430253 w 6553200"/>
              <a:gd name="connsiteY3" fmla="*/ 1291389 h 2807368"/>
              <a:gd name="connsiteX4" fmla="*/ 6553200 w 6553200"/>
              <a:gd name="connsiteY4" fmla="*/ 0 h 2807368"/>
              <a:gd name="connsiteX0" fmla="*/ 0 w 6553200"/>
              <a:gd name="connsiteY0" fmla="*/ 2807368 h 2807368"/>
              <a:gd name="connsiteX1" fmla="*/ 1395663 w 6553200"/>
              <a:gd name="connsiteY1" fmla="*/ 2662989 h 2807368"/>
              <a:gd name="connsiteX2" fmla="*/ 2903621 w 6553200"/>
              <a:gd name="connsiteY2" fmla="*/ 2326105 h 2807368"/>
              <a:gd name="connsiteX3" fmla="*/ 6553200 w 6553200"/>
              <a:gd name="connsiteY3" fmla="*/ 0 h 2807368"/>
              <a:gd name="connsiteX0" fmla="*/ 0 w 6553200"/>
              <a:gd name="connsiteY0" fmla="*/ 2807368 h 2807368"/>
              <a:gd name="connsiteX1" fmla="*/ 1395663 w 6553200"/>
              <a:gd name="connsiteY1" fmla="*/ 2662989 h 2807368"/>
              <a:gd name="connsiteX2" fmla="*/ 6553200 w 6553200"/>
              <a:gd name="connsiteY2" fmla="*/ 0 h 2807368"/>
              <a:gd name="connsiteX0" fmla="*/ 0 w 6553200"/>
              <a:gd name="connsiteY0" fmla="*/ 2807368 h 2807368"/>
              <a:gd name="connsiteX1" fmla="*/ 6553200 w 6553200"/>
              <a:gd name="connsiteY1" fmla="*/ 0 h 2807368"/>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1950136 h 1950136"/>
              <a:gd name="connsiteX1" fmla="*/ 6910358 w 6910358"/>
              <a:gd name="connsiteY1" fmla="*/ 0 h 1950136"/>
              <a:gd name="connsiteX0" fmla="*/ 0 w 6910358"/>
              <a:gd name="connsiteY0" fmla="*/ 2164426 h 2164426"/>
              <a:gd name="connsiteX1" fmla="*/ 6910358 w 6910358"/>
              <a:gd name="connsiteY1" fmla="*/ 0 h 2164426"/>
              <a:gd name="connsiteX0" fmla="*/ 0 w 5124376"/>
              <a:gd name="connsiteY0" fmla="*/ 878566 h 1555918"/>
              <a:gd name="connsiteX1" fmla="*/ 5124376 w 5124376"/>
              <a:gd name="connsiteY1" fmla="*/ 0 h 1555918"/>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 name="connsiteX0" fmla="*/ 0 w 5124376"/>
              <a:gd name="connsiteY0" fmla="*/ 878566 h 878566"/>
              <a:gd name="connsiteX1" fmla="*/ 5124376 w 5124376"/>
              <a:gd name="connsiteY1" fmla="*/ 0 h 878566"/>
              <a:gd name="connsiteX0" fmla="*/ 0 w 5124376"/>
              <a:gd name="connsiteY0" fmla="*/ 592790 h 592790"/>
              <a:gd name="connsiteX1" fmla="*/ 5124376 w 5124376"/>
              <a:gd name="connsiteY1" fmla="*/ 0 h 592790"/>
              <a:gd name="connsiteX0" fmla="*/ 0 w 5124376"/>
              <a:gd name="connsiteY0" fmla="*/ 592790 h 592790"/>
              <a:gd name="connsiteX1" fmla="*/ 5124376 w 5124376"/>
              <a:gd name="connsiteY1" fmla="*/ 0 h 592790"/>
              <a:gd name="connsiteX0" fmla="*/ 0 w 5124376"/>
              <a:gd name="connsiteY0" fmla="*/ 592790 h 592790"/>
              <a:gd name="connsiteX1" fmla="*/ 5124376 w 5124376"/>
              <a:gd name="connsiteY1" fmla="*/ 0 h 592790"/>
              <a:gd name="connsiteX0" fmla="*/ 0 w 5124376"/>
              <a:gd name="connsiteY0" fmla="*/ 592790 h 592790"/>
              <a:gd name="connsiteX1" fmla="*/ 5124376 w 5124376"/>
              <a:gd name="connsiteY1" fmla="*/ 0 h 592790"/>
              <a:gd name="connsiteX0" fmla="*/ 0 w 5171159"/>
              <a:gd name="connsiteY0" fmla="*/ 627478 h 627478"/>
              <a:gd name="connsiteX1" fmla="*/ 5171159 w 5171159"/>
              <a:gd name="connsiteY1" fmla="*/ 0 h 627478"/>
              <a:gd name="connsiteX0" fmla="*/ 0 w 5241367"/>
              <a:gd name="connsiteY0" fmla="*/ 613180 h 613180"/>
              <a:gd name="connsiteX1" fmla="*/ 5241367 w 5241367"/>
              <a:gd name="connsiteY1" fmla="*/ 0 h 613180"/>
            </a:gdLst>
            <a:ahLst/>
            <a:cxnLst>
              <a:cxn ang="0">
                <a:pos x="connsiteX0" y="connsiteY0"/>
              </a:cxn>
              <a:cxn ang="0">
                <a:pos x="connsiteX1" y="connsiteY1"/>
              </a:cxn>
            </a:cxnLst>
            <a:rect l="l" t="t" r="r" b="b"/>
            <a:pathLst>
              <a:path w="5241367" h="613180">
                <a:moveTo>
                  <a:pt x="0" y="613180"/>
                </a:moveTo>
                <a:cubicBezTo>
                  <a:pt x="1742084" y="243318"/>
                  <a:pt x="2632823" y="121051"/>
                  <a:pt x="5241367" y="0"/>
                </a:cubicBezTo>
              </a:path>
            </a:pathLst>
          </a:custGeom>
          <a:ln w="28575">
            <a:solidFill>
              <a:srgbClr val="00B050"/>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1800"/>
          </a:p>
        </p:txBody>
      </p:sp>
      <p:cxnSp>
        <p:nvCxnSpPr>
          <p:cNvPr id="36" name="Прямая соединительная линия 35"/>
          <p:cNvCxnSpPr/>
          <p:nvPr/>
        </p:nvCxnSpPr>
        <p:spPr bwMode="auto">
          <a:xfrm>
            <a:off x="1928813" y="3500438"/>
            <a:ext cx="7000875" cy="1587"/>
          </a:xfrm>
          <a:prstGeom prst="line">
            <a:avLst/>
          </a:prstGeom>
          <a:solidFill>
            <a:schemeClr val="tx2"/>
          </a:solidFill>
          <a:ln w="9525" cap="rnd" cmpd="sng" algn="ctr">
            <a:solidFill>
              <a:schemeClr val="tx1">
                <a:lumMod val="75000"/>
                <a:lumOff val="25000"/>
              </a:schemeClr>
            </a:solidFill>
            <a:prstDash val="lgDash"/>
            <a:round/>
            <a:headEnd type="oval" w="sm" len="sm"/>
            <a:tailEnd type="none" w="med" len="med"/>
          </a:ln>
          <a:effectLst/>
        </p:spPr>
      </p:cxnSp>
      <p:sp>
        <p:nvSpPr>
          <p:cNvPr id="37" name="Прямоугольник 36"/>
          <p:cNvSpPr/>
          <p:nvPr/>
        </p:nvSpPr>
        <p:spPr>
          <a:xfrm>
            <a:off x="1857375" y="3286125"/>
            <a:ext cx="3343275" cy="3111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72000"/>
          <a:lstStyle/>
          <a:p>
            <a:pPr marL="179388">
              <a:lnSpc>
                <a:spcPts val="1200"/>
              </a:lnSpc>
              <a:defRPr/>
            </a:pPr>
            <a:r>
              <a:rPr lang="en-US" sz="1000" i="1">
                <a:solidFill>
                  <a:srgbClr val="7F7F7F"/>
                </a:solidFill>
                <a:cs typeface="Times New Roman" pitchFamily="18" charset="0"/>
              </a:rPr>
              <a:t>Current border of ICT potential</a:t>
            </a:r>
            <a:endParaRPr lang="ru-RU" sz="1000" i="1">
              <a:solidFill>
                <a:srgbClr val="7F7F7F"/>
              </a:solidFill>
              <a:cs typeface="Times New Roman" pitchFamily="18" charset="0"/>
            </a:endParaRPr>
          </a:p>
        </p:txBody>
      </p:sp>
      <p:grpSp>
        <p:nvGrpSpPr>
          <p:cNvPr id="26643" name="Группа 89"/>
          <p:cNvGrpSpPr>
            <a:grpSpLocks/>
          </p:cNvGrpSpPr>
          <p:nvPr/>
        </p:nvGrpSpPr>
        <p:grpSpPr bwMode="auto">
          <a:xfrm>
            <a:off x="4572000" y="4714875"/>
            <a:ext cx="625475" cy="571500"/>
            <a:chOff x="1940224" y="2452127"/>
            <a:chExt cx="1774520" cy="1619815"/>
          </a:xfrm>
        </p:grpSpPr>
        <p:pic>
          <p:nvPicPr>
            <p:cNvPr id="26673" name="Picture 7" descr="C:\Users\My VAiO\Pictures\Организатор клипов (Microsoft)\j0431637.png"/>
            <p:cNvPicPr>
              <a:picLocks noChangeAspect="1" noChangeArrowheads="1"/>
            </p:cNvPicPr>
            <p:nvPr/>
          </p:nvPicPr>
          <p:blipFill>
            <a:blip r:embed="rId3"/>
            <a:srcRect/>
            <a:stretch>
              <a:fillRect/>
            </a:stretch>
          </p:blipFill>
          <p:spPr bwMode="auto">
            <a:xfrm flipH="1">
              <a:off x="1940224" y="2452127"/>
              <a:ext cx="1774520" cy="1619815"/>
            </a:xfrm>
            <a:prstGeom prst="rect">
              <a:avLst/>
            </a:prstGeom>
            <a:noFill/>
            <a:ln w="9525">
              <a:noFill/>
              <a:miter lim="800000"/>
              <a:headEnd/>
              <a:tailEnd/>
            </a:ln>
          </p:spPr>
        </p:pic>
        <p:grpSp>
          <p:nvGrpSpPr>
            <p:cNvPr id="26674" name="Группа 41"/>
            <p:cNvGrpSpPr>
              <a:grpSpLocks/>
            </p:cNvGrpSpPr>
            <p:nvPr/>
          </p:nvGrpSpPr>
          <p:grpSpPr bwMode="auto">
            <a:xfrm>
              <a:off x="2137393" y="3035260"/>
              <a:ext cx="525784" cy="518341"/>
              <a:chOff x="2786050" y="3857628"/>
              <a:chExt cx="1714500" cy="1714500"/>
            </a:xfrm>
          </p:grpSpPr>
          <p:pic>
            <p:nvPicPr>
              <p:cNvPr id="49" name="Picture 6" descr="C:\Users\My VAiO\Pictures\Организатор клипов (Microsoft)\j0434845.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flipH="1">
                <a:off x="2786050" y="3857628"/>
                <a:ext cx="1714500" cy="1714500"/>
              </a:xfrm>
              <a:prstGeom prst="rect">
                <a:avLst/>
              </a:prstGeom>
              <a:noFill/>
            </p:spPr>
          </p:pic>
          <p:pic>
            <p:nvPicPr>
              <p:cNvPr id="50" name="Picture 5" descr="C:\Users\My VAiO\Pictures\Организатор клипов (Microsoft)\j0434828.png"/>
              <p:cNvPicPr>
                <a:picLocks noChangeAspect="1" noChangeArrowheads="1"/>
              </p:cNvPicPr>
              <p:nvPr/>
            </p:nvPicPr>
            <p:blipFill>
              <a:blip r:embed="rId5" cstate="print">
                <a:duotone>
                  <a:prstClr val="black"/>
                  <a:schemeClr val="accent6">
                    <a:tint val="45000"/>
                    <a:satMod val="400000"/>
                  </a:schemeClr>
                </a:duotone>
              </a:blip>
              <a:stretch>
                <a:fillRect/>
              </a:stretch>
            </p:blipFill>
            <p:spPr bwMode="auto">
              <a:xfrm>
                <a:off x="3143240" y="4643446"/>
                <a:ext cx="857256" cy="857256"/>
              </a:xfrm>
              <a:prstGeom prst="rect">
                <a:avLst/>
              </a:prstGeom>
              <a:noFill/>
              <a:ln>
                <a:noFill/>
              </a:ln>
              <a:effectLst>
                <a:outerShdw blurRad="50800" dist="38100" dir="13500000" algn="br" rotWithShape="0">
                  <a:prstClr val="black">
                    <a:alpha val="40000"/>
                  </a:prstClr>
                </a:outerShdw>
              </a:effectLst>
            </p:spPr>
          </p:pic>
        </p:grpSp>
        <p:grpSp>
          <p:nvGrpSpPr>
            <p:cNvPr id="26675" name="Группа 48"/>
            <p:cNvGrpSpPr>
              <a:grpSpLocks/>
            </p:cNvGrpSpPr>
            <p:nvPr/>
          </p:nvGrpSpPr>
          <p:grpSpPr bwMode="auto">
            <a:xfrm>
              <a:off x="2334562" y="3164846"/>
              <a:ext cx="525784" cy="518341"/>
              <a:chOff x="2786050" y="3857628"/>
              <a:chExt cx="1714500" cy="1714500"/>
            </a:xfrm>
          </p:grpSpPr>
          <p:pic>
            <p:nvPicPr>
              <p:cNvPr id="47" name="Picture 6" descr="C:\Users\My VAiO\Pictures\Организатор клипов (Microsoft)\j0434845.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flipH="1">
                <a:off x="2786050" y="3857628"/>
                <a:ext cx="1714500" cy="1714500"/>
              </a:xfrm>
              <a:prstGeom prst="rect">
                <a:avLst/>
              </a:prstGeom>
              <a:noFill/>
            </p:spPr>
          </p:pic>
          <p:pic>
            <p:nvPicPr>
              <p:cNvPr id="48" name="Picture 5" descr="C:\Users\My VAiO\Pictures\Организатор клипов (Microsoft)\j0434828.png"/>
              <p:cNvPicPr>
                <a:picLocks noChangeAspect="1" noChangeArrowheads="1"/>
              </p:cNvPicPr>
              <p:nvPr/>
            </p:nvPicPr>
            <p:blipFill>
              <a:blip r:embed="rId5" cstate="print">
                <a:duotone>
                  <a:prstClr val="black"/>
                  <a:schemeClr val="accent6">
                    <a:tint val="45000"/>
                    <a:satMod val="400000"/>
                  </a:schemeClr>
                </a:duotone>
              </a:blip>
              <a:stretch>
                <a:fillRect/>
              </a:stretch>
            </p:blipFill>
            <p:spPr bwMode="auto">
              <a:xfrm>
                <a:off x="3143240" y="4643446"/>
                <a:ext cx="857256" cy="857256"/>
              </a:xfrm>
              <a:prstGeom prst="rect">
                <a:avLst/>
              </a:prstGeom>
              <a:noFill/>
              <a:ln>
                <a:noFill/>
              </a:ln>
              <a:effectLst>
                <a:outerShdw blurRad="50800" dist="38100" dir="13500000" algn="br" rotWithShape="0">
                  <a:prstClr val="black">
                    <a:alpha val="40000"/>
                  </a:prstClr>
                </a:outerShdw>
              </a:effectLst>
            </p:spPr>
          </p:pic>
        </p:grpSp>
        <p:grpSp>
          <p:nvGrpSpPr>
            <p:cNvPr id="26676" name="Группа 51"/>
            <p:cNvGrpSpPr>
              <a:grpSpLocks/>
            </p:cNvGrpSpPr>
            <p:nvPr/>
          </p:nvGrpSpPr>
          <p:grpSpPr bwMode="auto">
            <a:xfrm>
              <a:off x="2531731" y="3294431"/>
              <a:ext cx="525784" cy="518341"/>
              <a:chOff x="2786050" y="3857628"/>
              <a:chExt cx="1714500" cy="1714500"/>
            </a:xfrm>
          </p:grpSpPr>
          <p:pic>
            <p:nvPicPr>
              <p:cNvPr id="45" name="Picture 6" descr="C:\Users\My VAiO\Pictures\Организатор клипов (Microsoft)\j0434845.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flipH="1">
                <a:off x="2786050" y="3857628"/>
                <a:ext cx="1714500" cy="1714500"/>
              </a:xfrm>
              <a:prstGeom prst="rect">
                <a:avLst/>
              </a:prstGeom>
              <a:noFill/>
            </p:spPr>
          </p:pic>
          <p:pic>
            <p:nvPicPr>
              <p:cNvPr id="46" name="Picture 5" descr="C:\Users\My VAiO\Pictures\Организатор клипов (Microsoft)\j0434828.png"/>
              <p:cNvPicPr>
                <a:picLocks noChangeAspect="1" noChangeArrowheads="1"/>
              </p:cNvPicPr>
              <p:nvPr/>
            </p:nvPicPr>
            <p:blipFill>
              <a:blip r:embed="rId5" cstate="print">
                <a:duotone>
                  <a:prstClr val="black"/>
                  <a:schemeClr val="accent6">
                    <a:tint val="45000"/>
                    <a:satMod val="400000"/>
                  </a:schemeClr>
                </a:duotone>
              </a:blip>
              <a:stretch>
                <a:fillRect/>
              </a:stretch>
            </p:blipFill>
            <p:spPr bwMode="auto">
              <a:xfrm>
                <a:off x="3143240" y="4643446"/>
                <a:ext cx="857256" cy="857256"/>
              </a:xfrm>
              <a:prstGeom prst="rect">
                <a:avLst/>
              </a:prstGeom>
              <a:noFill/>
              <a:ln>
                <a:noFill/>
              </a:ln>
              <a:effectLst>
                <a:outerShdw blurRad="50800" dist="38100" dir="13500000" algn="br" rotWithShape="0">
                  <a:prstClr val="black">
                    <a:alpha val="40000"/>
                  </a:prstClr>
                </a:outerShdw>
              </a:effectLst>
            </p:spPr>
          </p:pic>
        </p:grpSp>
      </p:grpSp>
      <p:grpSp>
        <p:nvGrpSpPr>
          <p:cNvPr id="26644" name="Группа 58"/>
          <p:cNvGrpSpPr>
            <a:grpSpLocks/>
          </p:cNvGrpSpPr>
          <p:nvPr/>
        </p:nvGrpSpPr>
        <p:grpSpPr bwMode="auto">
          <a:xfrm>
            <a:off x="2571750" y="4857750"/>
            <a:ext cx="438150" cy="376238"/>
            <a:chOff x="6429388" y="3000372"/>
            <a:chExt cx="1143008" cy="1057282"/>
          </a:xfrm>
        </p:grpSpPr>
        <p:sp>
          <p:nvSpPr>
            <p:cNvPr id="52" name="Блок-схема: магнитный диск 51"/>
            <p:cNvSpPr/>
            <p:nvPr/>
          </p:nvSpPr>
          <p:spPr bwMode="auto">
            <a:xfrm flipH="1">
              <a:off x="6429388" y="3357260"/>
              <a:ext cx="1143008" cy="700394"/>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600">
                <a:solidFill>
                  <a:schemeClr val="lt1"/>
                </a:solidFill>
              </a:endParaRPr>
            </a:p>
          </p:txBody>
        </p:sp>
        <p:sp>
          <p:nvSpPr>
            <p:cNvPr id="53" name="Блок-схема: магнитный диск 52"/>
            <p:cNvSpPr/>
            <p:nvPr/>
          </p:nvSpPr>
          <p:spPr bwMode="auto">
            <a:xfrm flipH="1">
              <a:off x="6429388" y="3071750"/>
              <a:ext cx="1143008" cy="700394"/>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600">
                <a:solidFill>
                  <a:schemeClr val="lt1"/>
                </a:solidFill>
              </a:endParaRPr>
            </a:p>
          </p:txBody>
        </p:sp>
        <p:sp>
          <p:nvSpPr>
            <p:cNvPr id="54" name="Блок-схема: магнитный диск 53"/>
            <p:cNvSpPr/>
            <p:nvPr/>
          </p:nvSpPr>
          <p:spPr bwMode="auto">
            <a:xfrm flipH="1">
              <a:off x="6429388" y="3000372"/>
              <a:ext cx="1143008" cy="486261"/>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600">
                <a:solidFill>
                  <a:schemeClr val="lt1"/>
                </a:solidFill>
              </a:endParaRPr>
            </a:p>
          </p:txBody>
        </p:sp>
      </p:grpSp>
      <p:grpSp>
        <p:nvGrpSpPr>
          <p:cNvPr id="26645" name="Группа 39"/>
          <p:cNvGrpSpPr>
            <a:grpSpLocks/>
          </p:cNvGrpSpPr>
          <p:nvPr/>
        </p:nvGrpSpPr>
        <p:grpSpPr bwMode="auto">
          <a:xfrm>
            <a:off x="5786438" y="4572000"/>
            <a:ext cx="920750" cy="595313"/>
            <a:chOff x="4143372" y="4172796"/>
            <a:chExt cx="1493704" cy="1042154"/>
          </a:xfrm>
        </p:grpSpPr>
        <p:pic>
          <p:nvPicPr>
            <p:cNvPr id="26664" name="Picture 10" descr="C:\Users\My VAiO\Pictures\Организатор клипов (Microsoft)\j0431641.png"/>
            <p:cNvPicPr>
              <a:picLocks noChangeAspect="1" noChangeArrowheads="1"/>
            </p:cNvPicPr>
            <p:nvPr/>
          </p:nvPicPr>
          <p:blipFill>
            <a:blip r:embed="rId6"/>
            <a:srcRect/>
            <a:stretch>
              <a:fillRect/>
            </a:stretch>
          </p:blipFill>
          <p:spPr bwMode="auto">
            <a:xfrm>
              <a:off x="4922696" y="4498469"/>
              <a:ext cx="714380" cy="716481"/>
            </a:xfrm>
            <a:prstGeom prst="rect">
              <a:avLst/>
            </a:prstGeom>
            <a:noFill/>
            <a:ln w="9525">
              <a:noFill/>
              <a:miter lim="800000"/>
              <a:headEnd/>
              <a:tailEnd/>
            </a:ln>
          </p:spPr>
        </p:pic>
        <p:grpSp>
          <p:nvGrpSpPr>
            <p:cNvPr id="26665" name="Группа 83"/>
            <p:cNvGrpSpPr>
              <a:grpSpLocks/>
            </p:cNvGrpSpPr>
            <p:nvPr/>
          </p:nvGrpSpPr>
          <p:grpSpPr bwMode="auto">
            <a:xfrm>
              <a:off x="4143372" y="4172796"/>
              <a:ext cx="871676" cy="959633"/>
              <a:chOff x="7399338" y="3838575"/>
              <a:chExt cx="2286000" cy="2286000"/>
            </a:xfrm>
          </p:grpSpPr>
          <p:pic>
            <p:nvPicPr>
              <p:cNvPr id="26666" name="Picture 14" descr="C:\Users\My VAiO\Pictures\Организатор клипов (Microsoft)\j0434843.png"/>
              <p:cNvPicPr>
                <a:picLocks noChangeAspect="1" noChangeArrowheads="1"/>
              </p:cNvPicPr>
              <p:nvPr/>
            </p:nvPicPr>
            <p:blipFill>
              <a:blip r:embed="rId7"/>
              <a:srcRect/>
              <a:stretch>
                <a:fillRect/>
              </a:stretch>
            </p:blipFill>
            <p:spPr bwMode="auto">
              <a:xfrm>
                <a:off x="7399338" y="3838575"/>
                <a:ext cx="2286000" cy="2286000"/>
              </a:xfrm>
              <a:prstGeom prst="rect">
                <a:avLst/>
              </a:prstGeom>
              <a:noFill/>
              <a:ln w="9525">
                <a:noFill/>
                <a:miter lim="800000"/>
                <a:headEnd/>
                <a:tailEnd/>
              </a:ln>
            </p:spPr>
          </p:pic>
          <p:pic>
            <p:nvPicPr>
              <p:cNvPr id="26667" name="Picture 11" descr="C:\Users\My VAiO\Pictures\Организатор клипов (Microsoft)\j0431637.png"/>
              <p:cNvPicPr>
                <a:picLocks noChangeAspect="1" noChangeArrowheads="1"/>
              </p:cNvPicPr>
              <p:nvPr/>
            </p:nvPicPr>
            <p:blipFill>
              <a:blip r:embed="rId8"/>
              <a:srcRect/>
              <a:stretch>
                <a:fillRect/>
              </a:stretch>
            </p:blipFill>
            <p:spPr bwMode="auto">
              <a:xfrm>
                <a:off x="8143900" y="4867279"/>
                <a:ext cx="419109" cy="419109"/>
              </a:xfrm>
              <a:prstGeom prst="rect">
                <a:avLst/>
              </a:prstGeom>
              <a:noFill/>
              <a:ln w="9525">
                <a:noFill/>
                <a:miter lim="800000"/>
                <a:headEnd/>
                <a:tailEnd/>
              </a:ln>
            </p:spPr>
          </p:pic>
          <p:pic>
            <p:nvPicPr>
              <p:cNvPr id="26668" name="Picture 11" descr="C:\Users\My VAiO\Pictures\Организатор клипов (Microsoft)\j0431637.png"/>
              <p:cNvPicPr>
                <a:picLocks noChangeAspect="1" noChangeArrowheads="1"/>
              </p:cNvPicPr>
              <p:nvPr/>
            </p:nvPicPr>
            <p:blipFill>
              <a:blip r:embed="rId8"/>
              <a:srcRect/>
              <a:stretch>
                <a:fillRect/>
              </a:stretch>
            </p:blipFill>
            <p:spPr bwMode="auto">
              <a:xfrm>
                <a:off x="8572528" y="4795841"/>
                <a:ext cx="419109" cy="419109"/>
              </a:xfrm>
              <a:prstGeom prst="rect">
                <a:avLst/>
              </a:prstGeom>
              <a:noFill/>
              <a:ln w="9525">
                <a:noFill/>
                <a:miter lim="800000"/>
                <a:headEnd/>
                <a:tailEnd/>
              </a:ln>
            </p:spPr>
          </p:pic>
          <p:pic>
            <p:nvPicPr>
              <p:cNvPr id="26669" name="Picture 11" descr="C:\Users\My VAiO\Pictures\Организатор клипов (Microsoft)\j0431637.png"/>
              <p:cNvPicPr>
                <a:picLocks noChangeAspect="1" noChangeArrowheads="1"/>
              </p:cNvPicPr>
              <p:nvPr/>
            </p:nvPicPr>
            <p:blipFill>
              <a:blip r:embed="rId8"/>
              <a:srcRect/>
              <a:stretch>
                <a:fillRect/>
              </a:stretch>
            </p:blipFill>
            <p:spPr bwMode="auto">
              <a:xfrm>
                <a:off x="8939237" y="4714884"/>
                <a:ext cx="419109" cy="419109"/>
              </a:xfrm>
              <a:prstGeom prst="rect">
                <a:avLst/>
              </a:prstGeom>
              <a:noFill/>
              <a:ln w="9525">
                <a:noFill/>
                <a:miter lim="800000"/>
                <a:headEnd/>
                <a:tailEnd/>
              </a:ln>
            </p:spPr>
          </p:pic>
        </p:grpSp>
      </p:grpSp>
      <p:sp>
        <p:nvSpPr>
          <p:cNvPr id="62" name="Облако 61"/>
          <p:cNvSpPr/>
          <p:nvPr/>
        </p:nvSpPr>
        <p:spPr bwMode="auto">
          <a:xfrm>
            <a:off x="7429500" y="4214813"/>
            <a:ext cx="1203325" cy="604837"/>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defRPr/>
            </a:pPr>
            <a:endParaRPr lang="ru-RU" sz="1800">
              <a:solidFill>
                <a:schemeClr val="tx1"/>
              </a:solidFill>
            </a:endParaRPr>
          </a:p>
        </p:txBody>
      </p:sp>
      <p:grpSp>
        <p:nvGrpSpPr>
          <p:cNvPr id="26647" name="Группа 89"/>
          <p:cNvGrpSpPr>
            <a:grpSpLocks/>
          </p:cNvGrpSpPr>
          <p:nvPr/>
        </p:nvGrpSpPr>
        <p:grpSpPr bwMode="auto">
          <a:xfrm flipH="1">
            <a:off x="3857625" y="4714875"/>
            <a:ext cx="625475" cy="571500"/>
            <a:chOff x="1940224" y="2452127"/>
            <a:chExt cx="1774520" cy="1619815"/>
          </a:xfrm>
        </p:grpSpPr>
        <p:pic>
          <p:nvPicPr>
            <p:cNvPr id="26654" name="Picture 7" descr="C:\Users\My VAiO\Pictures\Организатор клипов (Microsoft)\j0431637.png"/>
            <p:cNvPicPr>
              <a:picLocks noChangeAspect="1" noChangeArrowheads="1"/>
            </p:cNvPicPr>
            <p:nvPr/>
          </p:nvPicPr>
          <p:blipFill>
            <a:blip r:embed="rId3"/>
            <a:srcRect/>
            <a:stretch>
              <a:fillRect/>
            </a:stretch>
          </p:blipFill>
          <p:spPr bwMode="auto">
            <a:xfrm flipH="1">
              <a:off x="1940224" y="2452127"/>
              <a:ext cx="1774520" cy="1619815"/>
            </a:xfrm>
            <a:prstGeom prst="rect">
              <a:avLst/>
            </a:prstGeom>
            <a:noFill/>
            <a:ln w="9525">
              <a:noFill/>
              <a:miter lim="800000"/>
              <a:headEnd/>
              <a:tailEnd/>
            </a:ln>
          </p:spPr>
        </p:pic>
        <p:grpSp>
          <p:nvGrpSpPr>
            <p:cNvPr id="26655" name="Группа 64"/>
            <p:cNvGrpSpPr>
              <a:grpSpLocks/>
            </p:cNvGrpSpPr>
            <p:nvPr/>
          </p:nvGrpSpPr>
          <p:grpSpPr bwMode="auto">
            <a:xfrm>
              <a:off x="2137393" y="3035260"/>
              <a:ext cx="525784" cy="518341"/>
              <a:chOff x="2786050" y="3857628"/>
              <a:chExt cx="1714500" cy="1714500"/>
            </a:xfrm>
          </p:grpSpPr>
          <p:pic>
            <p:nvPicPr>
              <p:cNvPr id="72" name="Picture 6" descr="C:\Users\My VAiO\Pictures\Организатор клипов (Microsoft)\j0434845.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flipH="1">
                <a:off x="2786050" y="3857628"/>
                <a:ext cx="1714500" cy="1714500"/>
              </a:xfrm>
              <a:prstGeom prst="rect">
                <a:avLst/>
              </a:prstGeom>
              <a:noFill/>
            </p:spPr>
          </p:pic>
          <p:pic>
            <p:nvPicPr>
              <p:cNvPr id="73" name="Picture 5" descr="C:\Users\My VAiO\Pictures\Организатор клипов (Microsoft)\j0434828.png"/>
              <p:cNvPicPr>
                <a:picLocks noChangeAspect="1" noChangeArrowheads="1"/>
              </p:cNvPicPr>
              <p:nvPr/>
            </p:nvPicPr>
            <p:blipFill>
              <a:blip r:embed="rId5" cstate="print">
                <a:duotone>
                  <a:prstClr val="black"/>
                  <a:schemeClr val="accent6">
                    <a:tint val="45000"/>
                    <a:satMod val="400000"/>
                  </a:schemeClr>
                </a:duotone>
              </a:blip>
              <a:stretch>
                <a:fillRect/>
              </a:stretch>
            </p:blipFill>
            <p:spPr bwMode="auto">
              <a:xfrm>
                <a:off x="3143240" y="4643446"/>
                <a:ext cx="857256" cy="857256"/>
              </a:xfrm>
              <a:prstGeom prst="rect">
                <a:avLst/>
              </a:prstGeom>
              <a:noFill/>
              <a:ln>
                <a:noFill/>
              </a:ln>
              <a:effectLst>
                <a:outerShdw blurRad="50800" dist="38100" dir="13500000" algn="br" rotWithShape="0">
                  <a:prstClr val="black">
                    <a:alpha val="40000"/>
                  </a:prstClr>
                </a:outerShdw>
              </a:effectLst>
            </p:spPr>
          </p:pic>
        </p:grpSp>
        <p:grpSp>
          <p:nvGrpSpPr>
            <p:cNvPr id="26656" name="Группа 48"/>
            <p:cNvGrpSpPr>
              <a:grpSpLocks/>
            </p:cNvGrpSpPr>
            <p:nvPr/>
          </p:nvGrpSpPr>
          <p:grpSpPr bwMode="auto">
            <a:xfrm>
              <a:off x="2334562" y="3164846"/>
              <a:ext cx="525784" cy="518341"/>
              <a:chOff x="2786050" y="3857628"/>
              <a:chExt cx="1714500" cy="1714500"/>
            </a:xfrm>
          </p:grpSpPr>
          <p:pic>
            <p:nvPicPr>
              <p:cNvPr id="70" name="Picture 6" descr="C:\Users\My VAiO\Pictures\Организатор клипов (Microsoft)\j0434845.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flipH="1">
                <a:off x="2786050" y="3857628"/>
                <a:ext cx="1714500" cy="1714500"/>
              </a:xfrm>
              <a:prstGeom prst="rect">
                <a:avLst/>
              </a:prstGeom>
              <a:noFill/>
            </p:spPr>
          </p:pic>
          <p:pic>
            <p:nvPicPr>
              <p:cNvPr id="71" name="Picture 5" descr="C:\Users\My VAiO\Pictures\Организатор клипов (Microsoft)\j0434828.png"/>
              <p:cNvPicPr>
                <a:picLocks noChangeAspect="1" noChangeArrowheads="1"/>
              </p:cNvPicPr>
              <p:nvPr/>
            </p:nvPicPr>
            <p:blipFill>
              <a:blip r:embed="rId5" cstate="print">
                <a:duotone>
                  <a:prstClr val="black"/>
                  <a:schemeClr val="accent6">
                    <a:tint val="45000"/>
                    <a:satMod val="400000"/>
                  </a:schemeClr>
                </a:duotone>
              </a:blip>
              <a:stretch>
                <a:fillRect/>
              </a:stretch>
            </p:blipFill>
            <p:spPr bwMode="auto">
              <a:xfrm>
                <a:off x="3143240" y="4643446"/>
                <a:ext cx="857256" cy="857256"/>
              </a:xfrm>
              <a:prstGeom prst="rect">
                <a:avLst/>
              </a:prstGeom>
              <a:noFill/>
              <a:ln>
                <a:noFill/>
              </a:ln>
              <a:effectLst>
                <a:outerShdw blurRad="50800" dist="38100" dir="13500000" algn="br" rotWithShape="0">
                  <a:prstClr val="black">
                    <a:alpha val="40000"/>
                  </a:prstClr>
                </a:outerShdw>
              </a:effectLst>
            </p:spPr>
          </p:pic>
        </p:grpSp>
        <p:grpSp>
          <p:nvGrpSpPr>
            <p:cNvPr id="26657" name="Группа 51"/>
            <p:cNvGrpSpPr>
              <a:grpSpLocks/>
            </p:cNvGrpSpPr>
            <p:nvPr/>
          </p:nvGrpSpPr>
          <p:grpSpPr bwMode="auto">
            <a:xfrm>
              <a:off x="2531731" y="3294431"/>
              <a:ext cx="525784" cy="518341"/>
              <a:chOff x="2786050" y="3857628"/>
              <a:chExt cx="1714500" cy="1714500"/>
            </a:xfrm>
          </p:grpSpPr>
          <p:pic>
            <p:nvPicPr>
              <p:cNvPr id="68" name="Picture 6" descr="C:\Users\My VAiO\Pictures\Организатор клипов (Microsoft)\j0434845.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flipH="1">
                <a:off x="2786050" y="3857628"/>
                <a:ext cx="1714500" cy="1714500"/>
              </a:xfrm>
              <a:prstGeom prst="rect">
                <a:avLst/>
              </a:prstGeom>
              <a:noFill/>
            </p:spPr>
          </p:pic>
          <p:pic>
            <p:nvPicPr>
              <p:cNvPr id="69" name="Picture 5" descr="C:\Users\My VAiO\Pictures\Организатор клипов (Microsoft)\j0434828.png"/>
              <p:cNvPicPr>
                <a:picLocks noChangeAspect="1" noChangeArrowheads="1"/>
              </p:cNvPicPr>
              <p:nvPr/>
            </p:nvPicPr>
            <p:blipFill>
              <a:blip r:embed="rId5" cstate="print">
                <a:duotone>
                  <a:prstClr val="black"/>
                  <a:schemeClr val="accent6">
                    <a:tint val="45000"/>
                    <a:satMod val="400000"/>
                  </a:schemeClr>
                </a:duotone>
              </a:blip>
              <a:stretch>
                <a:fillRect/>
              </a:stretch>
            </p:blipFill>
            <p:spPr bwMode="auto">
              <a:xfrm>
                <a:off x="3143240" y="4643446"/>
                <a:ext cx="857256" cy="857256"/>
              </a:xfrm>
              <a:prstGeom prst="rect">
                <a:avLst/>
              </a:prstGeom>
              <a:noFill/>
              <a:ln>
                <a:noFill/>
              </a:ln>
              <a:effectLst>
                <a:outerShdw blurRad="50800" dist="38100" dir="13500000" algn="br" rotWithShape="0">
                  <a:prstClr val="black">
                    <a:alpha val="40000"/>
                  </a:prstClr>
                </a:outerShdw>
              </a:effectLst>
            </p:spPr>
          </p:pic>
        </p:grpSp>
      </p:grpSp>
      <p:sp>
        <p:nvSpPr>
          <p:cNvPr id="74" name="Двойная стрелка влево/вправо 73"/>
          <p:cNvSpPr/>
          <p:nvPr/>
        </p:nvSpPr>
        <p:spPr>
          <a:xfrm>
            <a:off x="4286250" y="5000625"/>
            <a:ext cx="500063" cy="285750"/>
          </a:xfrm>
          <a:prstGeom prst="leftRightArrow">
            <a:avLst/>
          </a:prstGeom>
          <a:solidFill>
            <a:srgbClr val="B9CF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p>
        </p:txBody>
      </p:sp>
      <p:sp>
        <p:nvSpPr>
          <p:cNvPr id="75" name="Прямоугольник 74"/>
          <p:cNvSpPr/>
          <p:nvPr/>
        </p:nvSpPr>
        <p:spPr>
          <a:xfrm>
            <a:off x="6786563" y="5500688"/>
            <a:ext cx="2124075" cy="1428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marL="179388" algn="r">
              <a:lnSpc>
                <a:spcPts val="1200"/>
              </a:lnSpc>
              <a:defRPr/>
            </a:pPr>
            <a:r>
              <a:rPr lang="en-US" sz="1000" i="1">
                <a:solidFill>
                  <a:srgbClr val="17375E"/>
                </a:solidFill>
                <a:cs typeface="Times New Roman" pitchFamily="18" charset="0"/>
              </a:rPr>
              <a:t>Effectiveness</a:t>
            </a:r>
            <a:endParaRPr lang="ru-RU" sz="1000" i="1">
              <a:solidFill>
                <a:srgbClr val="17375E"/>
              </a:solidFill>
              <a:cs typeface="Times New Roman" pitchFamily="18" charset="0"/>
            </a:endParaRPr>
          </a:p>
        </p:txBody>
      </p:sp>
      <p:sp>
        <p:nvSpPr>
          <p:cNvPr id="76" name="Прямоугольник 75"/>
          <p:cNvSpPr/>
          <p:nvPr/>
        </p:nvSpPr>
        <p:spPr>
          <a:xfrm>
            <a:off x="2000250" y="2214563"/>
            <a:ext cx="1000125" cy="2857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rIns="72000"/>
          <a:lstStyle/>
          <a:p>
            <a:pPr>
              <a:lnSpc>
                <a:spcPts val="1200"/>
              </a:lnSpc>
              <a:defRPr/>
            </a:pPr>
            <a:r>
              <a:rPr lang="en-US" sz="1000" i="1">
                <a:solidFill>
                  <a:srgbClr val="17375E"/>
                </a:solidFill>
                <a:cs typeface="Times New Roman" pitchFamily="18" charset="0"/>
              </a:rPr>
              <a:t>Opportunities</a:t>
            </a:r>
            <a:endParaRPr lang="ru-RU" sz="1000" i="1">
              <a:solidFill>
                <a:srgbClr val="17375E"/>
              </a:solidFill>
              <a:cs typeface="Times New Roman" pitchFamily="18" charset="0"/>
            </a:endParaRPr>
          </a:p>
        </p:txBody>
      </p:sp>
      <p:sp>
        <p:nvSpPr>
          <p:cNvPr id="65" name="Скругленный прямоугольник 64"/>
          <p:cNvSpPr/>
          <p:nvPr/>
        </p:nvSpPr>
        <p:spPr bwMode="auto">
          <a:xfrm>
            <a:off x="71438" y="1285875"/>
            <a:ext cx="1714500" cy="3929063"/>
          </a:xfrm>
          <a:prstGeom prst="roundRect">
            <a:avLst>
              <a:gd name="adj" fmla="val 8108"/>
            </a:avLst>
          </a:prstGeom>
          <a:solidFill>
            <a:schemeClr val="bg1"/>
          </a:solidFill>
          <a:ln w="12700">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ru-RU" sz="1400" i="1" dirty="0">
                <a:solidFill>
                  <a:schemeClr val="tx1"/>
                </a:solidFill>
                <a:cs typeface="Arial" charset="0"/>
              </a:rPr>
              <a:t>«</a:t>
            </a:r>
            <a:r>
              <a:rPr lang="en-US" sz="1400" i="1" dirty="0">
                <a:solidFill>
                  <a:schemeClr val="tx1"/>
                </a:solidFill>
                <a:cs typeface="Arial" charset="0"/>
              </a:rPr>
              <a:t>The priority</a:t>
            </a:r>
            <a:r>
              <a:rPr lang="ru-RU" sz="1400" i="1" dirty="0">
                <a:solidFill>
                  <a:schemeClr val="tx1"/>
                </a:solidFill>
                <a:cs typeface="Arial" charset="0"/>
              </a:rPr>
              <a:t>: </a:t>
            </a:r>
            <a:r>
              <a:rPr lang="en-US" sz="1400" i="1" dirty="0">
                <a:solidFill>
                  <a:schemeClr val="tx1"/>
                </a:solidFill>
                <a:cs typeface="Arial" charset="0"/>
              </a:rPr>
              <a:t>Strategic </a:t>
            </a:r>
          </a:p>
          <a:p>
            <a:pPr>
              <a:defRPr/>
            </a:pPr>
            <a:r>
              <a:rPr lang="en-US" sz="1400" i="1" dirty="0">
                <a:solidFill>
                  <a:schemeClr val="tx1"/>
                </a:solidFill>
                <a:cs typeface="Arial" charset="0"/>
              </a:rPr>
              <a:t>IT development</a:t>
            </a:r>
            <a:r>
              <a:rPr lang="ru-RU" sz="1400" i="1" dirty="0">
                <a:solidFill>
                  <a:schemeClr val="tx1"/>
                </a:solidFill>
                <a:cs typeface="Arial" charset="0"/>
              </a:rPr>
              <a:t>». </a:t>
            </a:r>
          </a:p>
          <a:p>
            <a:pPr>
              <a:defRPr/>
            </a:pPr>
            <a:r>
              <a:rPr lang="en-US" sz="1400" dirty="0">
                <a:solidFill>
                  <a:schemeClr val="tx1"/>
                </a:solidFill>
                <a:cs typeface="Arial" charset="0"/>
              </a:rPr>
              <a:t>D</a:t>
            </a:r>
            <a:r>
              <a:rPr lang="ru-RU" sz="1400" dirty="0">
                <a:solidFill>
                  <a:schemeClr val="tx1"/>
                </a:solidFill>
                <a:cs typeface="Arial" charset="0"/>
              </a:rPr>
              <a:t>. </a:t>
            </a:r>
            <a:r>
              <a:rPr lang="en-US" sz="1400" dirty="0">
                <a:solidFill>
                  <a:schemeClr val="tx1"/>
                </a:solidFill>
                <a:cs typeface="Arial" charset="0"/>
              </a:rPr>
              <a:t>Medvedev</a:t>
            </a:r>
            <a:endParaRPr lang="ru-RU" sz="1400" dirty="0">
              <a:solidFill>
                <a:schemeClr val="tx1"/>
              </a:solidFill>
              <a:cs typeface="Arial" charset="0"/>
            </a:endParaRPr>
          </a:p>
          <a:p>
            <a:pPr algn="r">
              <a:defRPr/>
            </a:pPr>
            <a:endParaRPr lang="ru-RU" sz="900" dirty="0">
              <a:solidFill>
                <a:schemeClr val="tx1"/>
              </a:solidFill>
              <a:cs typeface="Arial" charset="0"/>
            </a:endParaRPr>
          </a:p>
          <a:p>
            <a:pPr algn="r">
              <a:defRPr/>
            </a:pPr>
            <a:endParaRPr lang="ru-RU" sz="900" dirty="0">
              <a:solidFill>
                <a:schemeClr val="tx1"/>
              </a:solidFill>
              <a:cs typeface="Arial" charset="0"/>
            </a:endParaRPr>
          </a:p>
          <a:p>
            <a:pPr>
              <a:defRPr/>
            </a:pPr>
            <a:r>
              <a:rPr lang="en-US" sz="1100" dirty="0">
                <a:solidFill>
                  <a:schemeClr val="tx1"/>
                </a:solidFill>
                <a:cs typeface="Arial" charset="0"/>
              </a:rPr>
              <a:t>Russian Federation Federal Assembly Message</a:t>
            </a:r>
            <a:r>
              <a:rPr lang="ru-RU" sz="1100" dirty="0">
                <a:solidFill>
                  <a:schemeClr val="tx1"/>
                </a:solidFill>
                <a:cs typeface="Arial" charset="0"/>
              </a:rPr>
              <a:t>. </a:t>
            </a:r>
            <a:r>
              <a:rPr lang="en-US" sz="1100" dirty="0">
                <a:solidFill>
                  <a:schemeClr val="tx1"/>
                </a:solidFill>
                <a:cs typeface="Arial" charset="0"/>
              </a:rPr>
              <a:t>November </a:t>
            </a:r>
            <a:r>
              <a:rPr lang="ru-RU" sz="1100" dirty="0">
                <a:solidFill>
                  <a:schemeClr val="tx1"/>
                </a:solidFill>
                <a:cs typeface="Arial" charset="0"/>
              </a:rPr>
              <a:t>2009.</a:t>
            </a:r>
          </a:p>
        </p:txBody>
      </p:sp>
      <p:pic>
        <p:nvPicPr>
          <p:cNvPr id="26652" name="fancybox-img" descr="На совещании по вопросам формирования резерва управленческих кадров с Руководителем Администрации Президента Сергеем Нарышкиным."/>
          <p:cNvPicPr>
            <a:picLocks noChangeAspect="1" noChangeArrowheads="1"/>
          </p:cNvPicPr>
          <p:nvPr/>
        </p:nvPicPr>
        <p:blipFill>
          <a:blip r:embed="rId9">
            <a:lum bright="10000"/>
          </a:blip>
          <a:srcRect l="36510" r="5029"/>
          <a:stretch>
            <a:fillRect/>
          </a:stretch>
        </p:blipFill>
        <p:spPr bwMode="auto">
          <a:xfrm>
            <a:off x="142875" y="1500188"/>
            <a:ext cx="1571625" cy="1785937"/>
          </a:xfrm>
          <a:prstGeom prst="rect">
            <a:avLst/>
          </a:prstGeom>
          <a:noFill/>
          <a:ln w="9525">
            <a:noFill/>
            <a:miter lim="800000"/>
            <a:headEnd/>
            <a:tailEnd/>
          </a:ln>
        </p:spPr>
      </p:pic>
      <p:sp>
        <p:nvSpPr>
          <p:cNvPr id="26653" name="Text Box 60"/>
          <p:cNvSpPr txBox="1">
            <a:spLocks noChangeArrowheads="1"/>
          </p:cNvSpPr>
          <p:nvPr/>
        </p:nvSpPr>
        <p:spPr bwMode="auto">
          <a:xfrm>
            <a:off x="2555875" y="1341438"/>
            <a:ext cx="4895850" cy="947737"/>
          </a:xfrm>
          <a:prstGeom prst="rect">
            <a:avLst/>
          </a:prstGeom>
          <a:noFill/>
          <a:ln w="9525">
            <a:noFill/>
            <a:miter lim="800000"/>
            <a:headEnd/>
            <a:tailEnd/>
          </a:ln>
        </p:spPr>
        <p:txBody>
          <a:bodyPr>
            <a:spAutoFit/>
          </a:bodyPr>
          <a:lstStyle/>
          <a:p>
            <a:pPr algn="ctr">
              <a:spcBef>
                <a:spcPct val="50000"/>
              </a:spcBef>
            </a:pPr>
            <a:r>
              <a:rPr lang="en-US" sz="1600" b="1">
                <a:solidFill>
                  <a:schemeClr val="accent1"/>
                </a:solidFill>
                <a:cs typeface="Arial" charset="0"/>
              </a:rPr>
              <a:t>Information Society Development</a:t>
            </a:r>
            <a:r>
              <a:rPr lang="en-US" sz="1600">
                <a:solidFill>
                  <a:schemeClr val="accent1"/>
                </a:solidFill>
                <a:cs typeface="Arial" charset="0"/>
              </a:rPr>
              <a:t> – </a:t>
            </a:r>
          </a:p>
          <a:p>
            <a:pPr algn="ctr">
              <a:spcBef>
                <a:spcPct val="50000"/>
              </a:spcBef>
            </a:pPr>
            <a:r>
              <a:rPr lang="en-US" sz="1600">
                <a:solidFill>
                  <a:schemeClr val="accent1"/>
                </a:solidFill>
                <a:cs typeface="Arial" charset="0"/>
              </a:rPr>
              <a:t>creating new opportunities in life of society, business and Government through ICT</a:t>
            </a:r>
            <a:endParaRPr lang="ru-RU" sz="1600">
              <a:solidFill>
                <a:schemeClr val="accent1"/>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5"/>
          <p:cNvSpPr>
            <a:spLocks noGrp="1"/>
          </p:cNvSpPr>
          <p:nvPr>
            <p:ph sz="half" idx="4294967295"/>
          </p:nvPr>
        </p:nvSpPr>
        <p:spPr>
          <a:xfrm>
            <a:off x="3203575" y="1268413"/>
            <a:ext cx="5710238" cy="5357812"/>
          </a:xfrm>
          <a:prstGeom prst="roundRect">
            <a:avLst>
              <a:gd name="adj" fmla="val 1444"/>
            </a:avLst>
          </a:prstGeom>
          <a:solidFill>
            <a:schemeClr val="bg1">
              <a:alpha val="30196"/>
            </a:schemeClr>
          </a:solidFill>
        </p:spPr>
        <p:txBody>
          <a:bodyPr/>
          <a:lstStyle/>
          <a:p>
            <a:pPr eaLnBrk="1" hangingPunct="1">
              <a:buClr>
                <a:srgbClr val="376092"/>
              </a:buClr>
              <a:buFont typeface="Wingdings" pitchFamily="2" charset="2"/>
              <a:buNone/>
            </a:pPr>
            <a:r>
              <a:rPr lang="en-US" sz="2400" smtClean="0">
                <a:solidFill>
                  <a:srgbClr val="595959"/>
                </a:solidFill>
              </a:rPr>
              <a:t> </a:t>
            </a:r>
            <a:endParaRPr lang="ru-RU" sz="2400" smtClean="0">
              <a:solidFill>
                <a:srgbClr val="595959"/>
              </a:solidFill>
            </a:endParaRPr>
          </a:p>
        </p:txBody>
      </p:sp>
      <p:sp>
        <p:nvSpPr>
          <p:cNvPr id="7" name="Содержимое 6"/>
          <p:cNvSpPr>
            <a:spLocks noGrp="1"/>
          </p:cNvSpPr>
          <p:nvPr>
            <p:ph sz="half" idx="4294967295"/>
          </p:nvPr>
        </p:nvSpPr>
        <p:spPr>
          <a:xfrm>
            <a:off x="179388" y="1125538"/>
            <a:ext cx="2924175" cy="5357812"/>
          </a:xfrm>
          <a:prstGeom prst="roundRect">
            <a:avLst>
              <a:gd name="adj" fmla="val 2820"/>
            </a:avLst>
          </a:prstGeom>
          <a:solidFill>
            <a:schemeClr val="tx2">
              <a:lumMod val="60000"/>
              <a:lumOff val="40000"/>
              <a:alpha val="20000"/>
            </a:schemeClr>
          </a:solidFill>
        </p:spPr>
        <p:txBody>
          <a:bodyPr>
            <a:noAutofit/>
          </a:bodyPr>
          <a:lstStyle/>
          <a:p>
            <a:pPr marL="0" indent="0" algn="ctr" eaLnBrk="1" hangingPunct="1">
              <a:spcAft>
                <a:spcPts val="1000"/>
              </a:spcAft>
              <a:buFont typeface="Wingdings" pitchFamily="2" charset="2"/>
              <a:buNone/>
              <a:defRPr/>
            </a:pPr>
            <a:r>
              <a:rPr lang="en-US" sz="1800" b="1" smtClean="0">
                <a:solidFill>
                  <a:srgbClr val="3D6AA1"/>
                </a:solidFill>
              </a:rPr>
              <a:t>Federal Program Directions</a:t>
            </a:r>
            <a:endParaRPr lang="ru-RU" sz="1800" b="1" smtClean="0">
              <a:solidFill>
                <a:srgbClr val="3D6AA1"/>
              </a:solidFill>
            </a:endParaRPr>
          </a:p>
          <a:p>
            <a:pPr marL="0" indent="0" eaLnBrk="1" hangingPunct="1">
              <a:spcAft>
                <a:spcPts val="1000"/>
              </a:spcAft>
              <a:buFont typeface="Calibri" pitchFamily="34" charset="0"/>
              <a:buAutoNum type="arabicPeriod"/>
              <a:defRPr/>
            </a:pPr>
            <a:r>
              <a:rPr lang="en-US" sz="1600" smtClean="0"/>
              <a:t>Quality of life and business environment improvement</a:t>
            </a:r>
            <a:endParaRPr lang="ru-RU" sz="1600" smtClean="0"/>
          </a:p>
          <a:p>
            <a:pPr marL="0" indent="0" eaLnBrk="1" hangingPunct="1">
              <a:spcAft>
                <a:spcPts val="1000"/>
              </a:spcAft>
              <a:buFont typeface="Calibri" pitchFamily="34" charset="0"/>
              <a:buAutoNum type="arabicPeriod"/>
              <a:defRPr/>
            </a:pPr>
            <a:r>
              <a:rPr lang="en-US" sz="1600" smtClean="0"/>
              <a:t>E-State and Public Administration Efficiency increase</a:t>
            </a:r>
          </a:p>
          <a:p>
            <a:pPr marL="0" indent="0" eaLnBrk="1" hangingPunct="1">
              <a:spcAft>
                <a:spcPts val="1000"/>
              </a:spcAft>
              <a:buFont typeface="Calibri" pitchFamily="34" charset="0"/>
              <a:buAutoNum type="arabicPeriod"/>
              <a:defRPr/>
            </a:pPr>
            <a:r>
              <a:rPr lang="en-US" sz="1600" smtClean="0"/>
              <a:t>ICT-market development. Digital Economy</a:t>
            </a:r>
            <a:endParaRPr lang="ru-RU" sz="1600" smtClean="0"/>
          </a:p>
          <a:p>
            <a:pPr marL="0" indent="0" eaLnBrk="1" hangingPunct="1">
              <a:spcAft>
                <a:spcPts val="1000"/>
              </a:spcAft>
              <a:buFont typeface="Calibri" pitchFamily="34" charset="0"/>
              <a:buAutoNum type="arabicPeriod"/>
              <a:defRPr/>
            </a:pPr>
            <a:r>
              <a:rPr lang="en-US" sz="1600" smtClean="0"/>
              <a:t>Bridging digital divide. Information Society Infrastructure creation</a:t>
            </a:r>
            <a:endParaRPr lang="ru-RU" sz="1600" smtClean="0"/>
          </a:p>
          <a:p>
            <a:pPr marL="0" indent="0" eaLnBrk="1" hangingPunct="1">
              <a:spcAft>
                <a:spcPts val="1000"/>
              </a:spcAft>
              <a:buFont typeface="Calibri" pitchFamily="34" charset="0"/>
              <a:buAutoNum type="arabicPeriod"/>
              <a:defRPr/>
            </a:pPr>
            <a:r>
              <a:rPr lang="en-US" sz="1600" smtClean="0"/>
              <a:t>Security and Safety in Information Society</a:t>
            </a:r>
          </a:p>
          <a:p>
            <a:pPr marL="0" indent="0" eaLnBrk="1" hangingPunct="1">
              <a:spcAft>
                <a:spcPts val="1000"/>
              </a:spcAft>
              <a:buFont typeface="Calibri" pitchFamily="34" charset="0"/>
              <a:buAutoNum type="arabicPeriod"/>
              <a:defRPr/>
            </a:pPr>
            <a:r>
              <a:rPr lang="en-US" sz="1600" smtClean="0"/>
              <a:t>Digital Content development and National Heritage Preservation</a:t>
            </a:r>
            <a:endParaRPr lang="ru-RU" sz="1600" smtClean="0"/>
          </a:p>
        </p:txBody>
      </p:sp>
      <p:sp>
        <p:nvSpPr>
          <p:cNvPr id="28675" name="Заголовок 3"/>
          <p:cNvSpPr>
            <a:spLocks noGrp="1"/>
          </p:cNvSpPr>
          <p:nvPr>
            <p:ph type="title" idx="4294967295"/>
          </p:nvPr>
        </p:nvSpPr>
        <p:spPr>
          <a:xfrm>
            <a:off x="250825" y="333375"/>
            <a:ext cx="8705850" cy="719138"/>
          </a:xfrm>
          <a:prstGeom prst="roundRect">
            <a:avLst>
              <a:gd name="adj" fmla="val 7676"/>
            </a:avLst>
          </a:prstGeom>
        </p:spPr>
        <p:txBody>
          <a:bodyPr/>
          <a:lstStyle/>
          <a:p>
            <a:pPr algn="ctr" eaLnBrk="1" hangingPunct="1"/>
            <a:r>
              <a:rPr lang="en-US" sz="3200" b="1" smtClean="0"/>
              <a:t>Strategic Directions of Federal Program</a:t>
            </a:r>
            <a:endParaRPr lang="ru-RU" sz="3200" b="1" smtClean="0"/>
          </a:p>
        </p:txBody>
      </p:sp>
      <p:grpSp>
        <p:nvGrpSpPr>
          <p:cNvPr id="28676" name="Группа 23"/>
          <p:cNvGrpSpPr>
            <a:grpSpLocks/>
          </p:cNvGrpSpPr>
          <p:nvPr/>
        </p:nvGrpSpPr>
        <p:grpSpPr bwMode="auto">
          <a:xfrm>
            <a:off x="3357563" y="3857625"/>
            <a:ext cx="1357312" cy="711200"/>
            <a:chOff x="6429388" y="1643050"/>
            <a:chExt cx="1357322" cy="710515"/>
          </a:xfrm>
        </p:grpSpPr>
        <p:pic>
          <p:nvPicPr>
            <p:cNvPr id="28728" name="Picture 13" descr="E:\Green\Gosuslugi\avatar\avatar3.png"/>
            <p:cNvPicPr>
              <a:picLocks noChangeAspect="1" noChangeArrowheads="1"/>
            </p:cNvPicPr>
            <p:nvPr/>
          </p:nvPicPr>
          <p:blipFill>
            <a:blip r:embed="rId3"/>
            <a:srcRect/>
            <a:stretch>
              <a:fillRect/>
            </a:stretch>
          </p:blipFill>
          <p:spPr bwMode="auto">
            <a:xfrm>
              <a:off x="6893735" y="1643050"/>
              <a:ext cx="428628" cy="428628"/>
            </a:xfrm>
            <a:prstGeom prst="rect">
              <a:avLst/>
            </a:prstGeom>
            <a:noFill/>
            <a:ln w="9525">
              <a:noFill/>
              <a:miter lim="800000"/>
              <a:headEnd/>
              <a:tailEnd/>
            </a:ln>
          </p:spPr>
        </p:pic>
        <p:sp>
          <p:nvSpPr>
            <p:cNvPr id="11" name="Прямоугольник 10"/>
            <p:cNvSpPr/>
            <p:nvPr/>
          </p:nvSpPr>
          <p:spPr>
            <a:xfrm>
              <a:off x="6429388" y="2109325"/>
              <a:ext cx="1357322" cy="244240"/>
            </a:xfrm>
            <a:prstGeom prst="rect">
              <a:avLst/>
            </a:prstGeom>
          </p:spPr>
          <p:txBody>
            <a:bodyPr>
              <a:spAutoFit/>
            </a:bodyPr>
            <a:lstStyle/>
            <a:p>
              <a:pPr algn="ctr">
                <a:lnSpc>
                  <a:spcPct val="80000"/>
                </a:lnSpc>
                <a:defRPr/>
              </a:pPr>
              <a:r>
                <a:rPr lang="en-US" sz="1200" i="1" dirty="0">
                  <a:latin typeface="+mj-lt"/>
                  <a:cs typeface="Arial" pitchFamily="34" charset="0"/>
                </a:rPr>
                <a:t>E-Services</a:t>
              </a:r>
              <a:endParaRPr lang="ru-RU" sz="1200" i="1" dirty="0">
                <a:latin typeface="+mj-lt"/>
                <a:cs typeface="Arial" pitchFamily="34" charset="0"/>
              </a:endParaRPr>
            </a:p>
          </p:txBody>
        </p:sp>
      </p:grpSp>
      <p:grpSp>
        <p:nvGrpSpPr>
          <p:cNvPr id="28677" name="Группа 35"/>
          <p:cNvGrpSpPr>
            <a:grpSpLocks/>
          </p:cNvGrpSpPr>
          <p:nvPr/>
        </p:nvGrpSpPr>
        <p:grpSpPr bwMode="auto">
          <a:xfrm>
            <a:off x="4643438" y="3357563"/>
            <a:ext cx="928687" cy="709612"/>
            <a:chOff x="5643572" y="2285992"/>
            <a:chExt cx="928700" cy="708835"/>
          </a:xfrm>
        </p:grpSpPr>
        <p:grpSp>
          <p:nvGrpSpPr>
            <p:cNvPr id="28724" name="Группа 24"/>
            <p:cNvGrpSpPr>
              <a:grpSpLocks/>
            </p:cNvGrpSpPr>
            <p:nvPr/>
          </p:nvGrpSpPr>
          <p:grpSpPr bwMode="auto">
            <a:xfrm>
              <a:off x="5857914" y="2285992"/>
              <a:ext cx="500036" cy="500076"/>
              <a:chOff x="357188" y="1000125"/>
              <a:chExt cx="1000125" cy="1071563"/>
            </a:xfrm>
          </p:grpSpPr>
          <p:pic>
            <p:nvPicPr>
              <p:cNvPr id="28726" name="Picture 2" descr="E:\Green\Минсвязи\2010-11-03\WorldMap-256.png"/>
              <p:cNvPicPr>
                <a:picLocks noChangeAspect="1" noChangeArrowheads="1"/>
              </p:cNvPicPr>
              <p:nvPr/>
            </p:nvPicPr>
            <p:blipFill>
              <a:blip r:embed="rId4"/>
              <a:srcRect/>
              <a:stretch>
                <a:fillRect/>
              </a:stretch>
            </p:blipFill>
            <p:spPr bwMode="auto">
              <a:xfrm>
                <a:off x="357188" y="1217613"/>
                <a:ext cx="854075" cy="854075"/>
              </a:xfrm>
              <a:prstGeom prst="rect">
                <a:avLst/>
              </a:prstGeom>
              <a:noFill/>
              <a:ln w="9525">
                <a:noFill/>
                <a:miter lim="800000"/>
                <a:headEnd/>
                <a:tailEnd/>
              </a:ln>
            </p:spPr>
          </p:pic>
          <p:pic>
            <p:nvPicPr>
              <p:cNvPr id="28727" name="Picture 5" descr="E:\download\638104244.png"/>
              <p:cNvPicPr>
                <a:picLocks noChangeAspect="1" noChangeArrowheads="1"/>
              </p:cNvPicPr>
              <p:nvPr/>
            </p:nvPicPr>
            <p:blipFill>
              <a:blip r:embed="rId5"/>
              <a:srcRect/>
              <a:stretch>
                <a:fillRect/>
              </a:stretch>
            </p:blipFill>
            <p:spPr bwMode="auto">
              <a:xfrm>
                <a:off x="785813" y="1000125"/>
                <a:ext cx="571500" cy="571500"/>
              </a:xfrm>
              <a:prstGeom prst="rect">
                <a:avLst/>
              </a:prstGeom>
              <a:noFill/>
              <a:ln w="9525">
                <a:noFill/>
                <a:miter lim="800000"/>
                <a:headEnd/>
                <a:tailEnd/>
              </a:ln>
            </p:spPr>
          </p:pic>
        </p:grpSp>
        <p:sp>
          <p:nvSpPr>
            <p:cNvPr id="14" name="Прямоугольник 13"/>
            <p:cNvSpPr/>
            <p:nvPr/>
          </p:nvSpPr>
          <p:spPr>
            <a:xfrm>
              <a:off x="5643572" y="2750620"/>
              <a:ext cx="928700" cy="244207"/>
            </a:xfrm>
            <a:prstGeom prst="rect">
              <a:avLst/>
            </a:prstGeom>
          </p:spPr>
          <p:txBody>
            <a:bodyPr>
              <a:spAutoFit/>
            </a:bodyPr>
            <a:lstStyle/>
            <a:p>
              <a:pPr algn="ctr">
                <a:lnSpc>
                  <a:spcPct val="80000"/>
                </a:lnSpc>
                <a:defRPr/>
              </a:pPr>
              <a:r>
                <a:rPr lang="en-US" sz="1200" i="1" dirty="0">
                  <a:latin typeface="+mj-lt"/>
                  <a:cs typeface="Arial" pitchFamily="34" charset="0"/>
                </a:rPr>
                <a:t>E-Region</a:t>
              </a:r>
              <a:endParaRPr lang="ru-RU" sz="1200" i="1" dirty="0">
                <a:latin typeface="+mj-lt"/>
                <a:cs typeface="Arial" pitchFamily="34" charset="0"/>
              </a:endParaRPr>
            </a:p>
          </p:txBody>
        </p:sp>
      </p:grpSp>
      <p:grpSp>
        <p:nvGrpSpPr>
          <p:cNvPr id="28678" name="Группа 42"/>
          <p:cNvGrpSpPr>
            <a:grpSpLocks/>
          </p:cNvGrpSpPr>
          <p:nvPr/>
        </p:nvGrpSpPr>
        <p:grpSpPr bwMode="auto">
          <a:xfrm>
            <a:off x="5214938" y="2571750"/>
            <a:ext cx="1357312" cy="887413"/>
            <a:chOff x="6357950" y="3500438"/>
            <a:chExt cx="1357354" cy="888311"/>
          </a:xfrm>
        </p:grpSpPr>
        <p:pic>
          <p:nvPicPr>
            <p:cNvPr id="28722" name="Picture 2" descr="C:\Users\Евгения\Pictures\Организатор клипов (Microsoft)\j0434901.png"/>
            <p:cNvPicPr>
              <a:picLocks noChangeAspect="1" noChangeArrowheads="1"/>
            </p:cNvPicPr>
            <p:nvPr/>
          </p:nvPicPr>
          <p:blipFill>
            <a:blip r:embed="rId6"/>
            <a:srcRect/>
            <a:stretch>
              <a:fillRect/>
            </a:stretch>
          </p:blipFill>
          <p:spPr bwMode="auto">
            <a:xfrm>
              <a:off x="6786594" y="3500438"/>
              <a:ext cx="500066" cy="500066"/>
            </a:xfrm>
            <a:prstGeom prst="rect">
              <a:avLst/>
            </a:prstGeom>
            <a:noFill/>
            <a:ln w="9525">
              <a:noFill/>
              <a:miter lim="800000"/>
              <a:headEnd/>
              <a:tailEnd/>
            </a:ln>
          </p:spPr>
        </p:pic>
        <p:sp>
          <p:nvSpPr>
            <p:cNvPr id="19" name="Прямоугольник 18"/>
            <p:cNvSpPr/>
            <p:nvPr/>
          </p:nvSpPr>
          <p:spPr>
            <a:xfrm>
              <a:off x="6357950" y="4001007"/>
              <a:ext cx="1357354" cy="387742"/>
            </a:xfrm>
            <a:prstGeom prst="rect">
              <a:avLst/>
            </a:prstGeom>
          </p:spPr>
          <p:txBody>
            <a:bodyPr>
              <a:spAutoFit/>
            </a:bodyPr>
            <a:lstStyle/>
            <a:p>
              <a:pPr algn="ctr">
                <a:lnSpc>
                  <a:spcPct val="80000"/>
                </a:lnSpc>
                <a:defRPr/>
              </a:pPr>
              <a:r>
                <a:rPr lang="en-US" sz="1200" i="1" dirty="0">
                  <a:latin typeface="+mj-lt"/>
                  <a:cs typeface="Arial" pitchFamily="34" charset="0"/>
                </a:rPr>
                <a:t>IT-Skills for Civil Servants</a:t>
              </a:r>
              <a:endParaRPr lang="ru-RU" sz="1200" i="1" dirty="0">
                <a:latin typeface="+mj-lt"/>
                <a:cs typeface="Arial" pitchFamily="34" charset="0"/>
              </a:endParaRPr>
            </a:p>
          </p:txBody>
        </p:sp>
      </p:grpSp>
      <p:grpSp>
        <p:nvGrpSpPr>
          <p:cNvPr id="28679" name="Группа 45"/>
          <p:cNvGrpSpPr>
            <a:grpSpLocks/>
          </p:cNvGrpSpPr>
          <p:nvPr/>
        </p:nvGrpSpPr>
        <p:grpSpPr bwMode="auto">
          <a:xfrm>
            <a:off x="6858000" y="5429250"/>
            <a:ext cx="1071563" cy="857250"/>
            <a:chOff x="5429243" y="3143248"/>
            <a:chExt cx="1071579" cy="856661"/>
          </a:xfrm>
        </p:grpSpPr>
        <p:pic>
          <p:nvPicPr>
            <p:cNvPr id="28720" name="Picture 2" descr="C:\Users\Евгения\Pictures\Организатор клипов (Microsoft)\j0432633.png"/>
            <p:cNvPicPr>
              <a:picLocks noChangeAspect="1" noChangeArrowheads="1"/>
            </p:cNvPicPr>
            <p:nvPr/>
          </p:nvPicPr>
          <p:blipFill>
            <a:blip r:embed="rId7"/>
            <a:srcRect/>
            <a:stretch>
              <a:fillRect/>
            </a:stretch>
          </p:blipFill>
          <p:spPr bwMode="auto">
            <a:xfrm>
              <a:off x="5715008" y="3143248"/>
              <a:ext cx="500066" cy="500066"/>
            </a:xfrm>
            <a:prstGeom prst="rect">
              <a:avLst/>
            </a:prstGeom>
            <a:noFill/>
            <a:ln w="9525">
              <a:noFill/>
              <a:miter lim="800000"/>
              <a:headEnd/>
              <a:tailEnd/>
            </a:ln>
          </p:spPr>
        </p:pic>
        <p:sp>
          <p:nvSpPr>
            <p:cNvPr id="22" name="Прямоугольник 21"/>
            <p:cNvSpPr/>
            <p:nvPr/>
          </p:nvSpPr>
          <p:spPr>
            <a:xfrm>
              <a:off x="5429243" y="3608066"/>
              <a:ext cx="1071579" cy="391843"/>
            </a:xfrm>
            <a:prstGeom prst="rect">
              <a:avLst/>
            </a:prstGeom>
          </p:spPr>
          <p:txBody>
            <a:bodyPr>
              <a:spAutoFit/>
            </a:bodyPr>
            <a:lstStyle/>
            <a:p>
              <a:pPr algn="ctr">
                <a:lnSpc>
                  <a:spcPct val="80000"/>
                </a:lnSpc>
                <a:defRPr/>
              </a:pPr>
              <a:r>
                <a:rPr lang="en-US" sz="1200" i="1" dirty="0">
                  <a:latin typeface="+mj-lt"/>
                  <a:cs typeface="Arial" pitchFamily="34" charset="0"/>
                </a:rPr>
                <a:t>Technological Transfer</a:t>
              </a:r>
              <a:endParaRPr lang="ru-RU" sz="1200" i="1" dirty="0">
                <a:latin typeface="+mj-lt"/>
                <a:cs typeface="Arial" pitchFamily="34" charset="0"/>
              </a:endParaRPr>
            </a:p>
          </p:txBody>
        </p:sp>
      </p:grpSp>
      <p:grpSp>
        <p:nvGrpSpPr>
          <p:cNvPr id="28680" name="Группа 67"/>
          <p:cNvGrpSpPr>
            <a:grpSpLocks/>
          </p:cNvGrpSpPr>
          <p:nvPr/>
        </p:nvGrpSpPr>
        <p:grpSpPr bwMode="auto">
          <a:xfrm>
            <a:off x="5929313" y="3760788"/>
            <a:ext cx="857250" cy="739775"/>
            <a:chOff x="6786578" y="4214818"/>
            <a:chExt cx="857256" cy="740132"/>
          </a:xfrm>
        </p:grpSpPr>
        <p:pic>
          <p:nvPicPr>
            <p:cNvPr id="28718" name="Picture 5" descr="E:\Green\Минсвязи\2010-11-03\Intranet-256.png"/>
            <p:cNvPicPr>
              <a:picLocks noChangeAspect="1" noChangeArrowheads="1"/>
            </p:cNvPicPr>
            <p:nvPr/>
          </p:nvPicPr>
          <p:blipFill>
            <a:blip r:embed="rId8"/>
            <a:srcRect/>
            <a:stretch>
              <a:fillRect/>
            </a:stretch>
          </p:blipFill>
          <p:spPr bwMode="auto">
            <a:xfrm>
              <a:off x="6929454" y="4214818"/>
              <a:ext cx="493220" cy="493220"/>
            </a:xfrm>
            <a:prstGeom prst="rect">
              <a:avLst/>
            </a:prstGeom>
            <a:noFill/>
            <a:ln w="9525">
              <a:noFill/>
              <a:miter lim="800000"/>
              <a:headEnd/>
              <a:tailEnd/>
            </a:ln>
          </p:spPr>
        </p:pic>
        <p:sp>
          <p:nvSpPr>
            <p:cNvPr id="25" name="Прямоугольник 24"/>
            <p:cNvSpPr/>
            <p:nvPr/>
          </p:nvSpPr>
          <p:spPr>
            <a:xfrm>
              <a:off x="6786578" y="4715121"/>
              <a:ext cx="857256" cy="239829"/>
            </a:xfrm>
            <a:prstGeom prst="rect">
              <a:avLst/>
            </a:prstGeom>
          </p:spPr>
          <p:txBody>
            <a:bodyPr>
              <a:spAutoFit/>
            </a:bodyPr>
            <a:lstStyle/>
            <a:p>
              <a:pPr algn="ctr">
                <a:lnSpc>
                  <a:spcPct val="80000"/>
                </a:lnSpc>
                <a:defRPr/>
              </a:pPr>
              <a:r>
                <a:rPr lang="en-US" sz="1200" i="1" dirty="0">
                  <a:latin typeface="+mj-lt"/>
                  <a:cs typeface="Arial" pitchFamily="34" charset="0"/>
                </a:rPr>
                <a:t>Apps.gov</a:t>
              </a:r>
              <a:endParaRPr lang="ru-RU" sz="1200" i="1" dirty="0">
                <a:latin typeface="+mj-lt"/>
                <a:cs typeface="Arial" pitchFamily="34" charset="0"/>
              </a:endParaRPr>
            </a:p>
          </p:txBody>
        </p:sp>
      </p:grpSp>
      <p:grpSp>
        <p:nvGrpSpPr>
          <p:cNvPr id="28681" name="Группа 52"/>
          <p:cNvGrpSpPr>
            <a:grpSpLocks/>
          </p:cNvGrpSpPr>
          <p:nvPr/>
        </p:nvGrpSpPr>
        <p:grpSpPr bwMode="auto">
          <a:xfrm>
            <a:off x="7000875" y="1928813"/>
            <a:ext cx="1571625" cy="790575"/>
            <a:chOff x="7000882" y="1357303"/>
            <a:chExt cx="1571657" cy="790242"/>
          </a:xfrm>
        </p:grpSpPr>
        <p:pic>
          <p:nvPicPr>
            <p:cNvPr id="28716" name="Picture 4" descr="E:\Green\Минсвязи\2010-11-03\Mobile Black.png"/>
            <p:cNvPicPr>
              <a:picLocks noChangeAspect="1" noChangeArrowheads="1"/>
            </p:cNvPicPr>
            <p:nvPr/>
          </p:nvPicPr>
          <p:blipFill>
            <a:blip r:embed="rId9"/>
            <a:srcRect/>
            <a:stretch>
              <a:fillRect/>
            </a:stretch>
          </p:blipFill>
          <p:spPr bwMode="auto">
            <a:xfrm>
              <a:off x="7572401" y="1357303"/>
              <a:ext cx="571499" cy="571499"/>
            </a:xfrm>
            <a:prstGeom prst="rect">
              <a:avLst/>
            </a:prstGeom>
            <a:noFill/>
            <a:ln w="9525">
              <a:noFill/>
              <a:miter lim="800000"/>
              <a:headEnd/>
              <a:tailEnd/>
            </a:ln>
          </p:spPr>
        </p:pic>
        <p:sp>
          <p:nvSpPr>
            <p:cNvPr id="28" name="Прямоугольник 27"/>
            <p:cNvSpPr/>
            <p:nvPr/>
          </p:nvSpPr>
          <p:spPr>
            <a:xfrm>
              <a:off x="7000882" y="1903173"/>
              <a:ext cx="1571657" cy="244372"/>
            </a:xfrm>
            <a:prstGeom prst="rect">
              <a:avLst/>
            </a:prstGeom>
          </p:spPr>
          <p:txBody>
            <a:bodyPr>
              <a:spAutoFit/>
            </a:bodyPr>
            <a:lstStyle/>
            <a:p>
              <a:pPr algn="ctr">
                <a:lnSpc>
                  <a:spcPct val="80000"/>
                </a:lnSpc>
                <a:defRPr/>
              </a:pPr>
              <a:r>
                <a:rPr lang="en-US" sz="1200" i="1" dirty="0">
                  <a:latin typeface="+mj-lt"/>
                  <a:cs typeface="Arial" pitchFamily="34" charset="0"/>
                </a:rPr>
                <a:t>M-Government</a:t>
              </a:r>
              <a:endParaRPr lang="ru-RU" sz="1200" i="1" dirty="0">
                <a:latin typeface="+mj-lt"/>
                <a:cs typeface="Arial" pitchFamily="34" charset="0"/>
              </a:endParaRPr>
            </a:p>
          </p:txBody>
        </p:sp>
      </p:grpSp>
      <p:grpSp>
        <p:nvGrpSpPr>
          <p:cNvPr id="28682" name="Группа 53"/>
          <p:cNvGrpSpPr>
            <a:grpSpLocks/>
          </p:cNvGrpSpPr>
          <p:nvPr/>
        </p:nvGrpSpPr>
        <p:grpSpPr bwMode="auto">
          <a:xfrm>
            <a:off x="5572125" y="1500188"/>
            <a:ext cx="1285875" cy="728662"/>
            <a:chOff x="7653349" y="1571612"/>
            <a:chExt cx="1285903" cy="728875"/>
          </a:xfrm>
        </p:grpSpPr>
        <p:pic>
          <p:nvPicPr>
            <p:cNvPr id="28714" name="Picture 3" descr="C:\Users\Евгения\Pictures\Организатор клипов (Microsoft)\j0432658.png"/>
            <p:cNvPicPr>
              <a:picLocks noChangeAspect="1" noChangeArrowheads="1"/>
            </p:cNvPicPr>
            <p:nvPr/>
          </p:nvPicPr>
          <p:blipFill>
            <a:blip r:embed="rId10"/>
            <a:srcRect/>
            <a:stretch>
              <a:fillRect/>
            </a:stretch>
          </p:blipFill>
          <p:spPr bwMode="auto">
            <a:xfrm>
              <a:off x="8074841" y="1571612"/>
              <a:ext cx="442917" cy="442917"/>
            </a:xfrm>
            <a:prstGeom prst="rect">
              <a:avLst/>
            </a:prstGeom>
            <a:noFill/>
            <a:ln w="9525">
              <a:noFill/>
              <a:miter lim="800000"/>
              <a:headEnd/>
              <a:tailEnd/>
            </a:ln>
          </p:spPr>
        </p:pic>
        <p:sp>
          <p:nvSpPr>
            <p:cNvPr id="31" name="Прямоугольник 30"/>
            <p:cNvSpPr/>
            <p:nvPr/>
          </p:nvSpPr>
          <p:spPr>
            <a:xfrm>
              <a:off x="7653349" y="2055941"/>
              <a:ext cx="1285903" cy="244546"/>
            </a:xfrm>
            <a:prstGeom prst="rect">
              <a:avLst/>
            </a:prstGeom>
          </p:spPr>
          <p:txBody>
            <a:bodyPr>
              <a:spAutoFit/>
            </a:bodyPr>
            <a:lstStyle/>
            <a:p>
              <a:pPr algn="ctr">
                <a:lnSpc>
                  <a:spcPct val="80000"/>
                </a:lnSpc>
                <a:defRPr/>
              </a:pPr>
              <a:r>
                <a:rPr lang="en-US" sz="1200" i="1" dirty="0">
                  <a:latin typeface="+mj-lt"/>
                  <a:cs typeface="Arial" pitchFamily="34" charset="0"/>
                </a:rPr>
                <a:t>E-democracy</a:t>
              </a:r>
              <a:endParaRPr lang="ru-RU" sz="1200" i="1" dirty="0">
                <a:latin typeface="+mj-lt"/>
                <a:cs typeface="Arial" pitchFamily="34" charset="0"/>
              </a:endParaRPr>
            </a:p>
          </p:txBody>
        </p:sp>
      </p:grpSp>
      <p:grpSp>
        <p:nvGrpSpPr>
          <p:cNvPr id="28683" name="Группа 62"/>
          <p:cNvGrpSpPr>
            <a:grpSpLocks/>
          </p:cNvGrpSpPr>
          <p:nvPr/>
        </p:nvGrpSpPr>
        <p:grpSpPr bwMode="auto">
          <a:xfrm>
            <a:off x="6500813" y="4572000"/>
            <a:ext cx="785812" cy="709613"/>
            <a:chOff x="5714999" y="2285992"/>
            <a:chExt cx="785835" cy="709524"/>
          </a:xfrm>
        </p:grpSpPr>
        <p:grpSp>
          <p:nvGrpSpPr>
            <p:cNvPr id="28710" name="Группа 24"/>
            <p:cNvGrpSpPr>
              <a:grpSpLocks/>
            </p:cNvGrpSpPr>
            <p:nvPr/>
          </p:nvGrpSpPr>
          <p:grpSpPr bwMode="auto">
            <a:xfrm>
              <a:off x="5857914" y="2285992"/>
              <a:ext cx="500036" cy="500076"/>
              <a:chOff x="357188" y="1000125"/>
              <a:chExt cx="1000125" cy="1071563"/>
            </a:xfrm>
          </p:grpSpPr>
          <p:pic>
            <p:nvPicPr>
              <p:cNvPr id="28712" name="Picture 2" descr="E:\Green\Минсвязи\2010-11-03\WorldMap-256.png"/>
              <p:cNvPicPr>
                <a:picLocks noChangeAspect="1" noChangeArrowheads="1"/>
              </p:cNvPicPr>
              <p:nvPr/>
            </p:nvPicPr>
            <p:blipFill>
              <a:blip r:embed="rId4"/>
              <a:srcRect/>
              <a:stretch>
                <a:fillRect/>
              </a:stretch>
            </p:blipFill>
            <p:spPr bwMode="auto">
              <a:xfrm>
                <a:off x="357188" y="1217613"/>
                <a:ext cx="854075" cy="854075"/>
              </a:xfrm>
              <a:prstGeom prst="rect">
                <a:avLst/>
              </a:prstGeom>
              <a:noFill/>
              <a:ln w="9525">
                <a:noFill/>
                <a:miter lim="800000"/>
                <a:headEnd/>
                <a:tailEnd/>
              </a:ln>
            </p:spPr>
          </p:pic>
          <p:pic>
            <p:nvPicPr>
              <p:cNvPr id="28713" name="Picture 5" descr="E:\download\638104244.png"/>
              <p:cNvPicPr>
                <a:picLocks noChangeAspect="1" noChangeArrowheads="1"/>
              </p:cNvPicPr>
              <p:nvPr/>
            </p:nvPicPr>
            <p:blipFill>
              <a:blip r:embed="rId5"/>
              <a:srcRect/>
              <a:stretch>
                <a:fillRect/>
              </a:stretch>
            </p:blipFill>
            <p:spPr bwMode="auto">
              <a:xfrm>
                <a:off x="785813" y="1000125"/>
                <a:ext cx="571500" cy="571500"/>
              </a:xfrm>
              <a:prstGeom prst="rect">
                <a:avLst/>
              </a:prstGeom>
              <a:noFill/>
              <a:ln w="9525">
                <a:noFill/>
                <a:miter lim="800000"/>
                <a:headEnd/>
                <a:tailEnd/>
              </a:ln>
            </p:spPr>
          </p:pic>
        </p:grpSp>
        <p:sp>
          <p:nvSpPr>
            <p:cNvPr id="34" name="Прямоугольник 33"/>
            <p:cNvSpPr/>
            <p:nvPr/>
          </p:nvSpPr>
          <p:spPr>
            <a:xfrm>
              <a:off x="5714999" y="2751072"/>
              <a:ext cx="785835" cy="244444"/>
            </a:xfrm>
            <a:prstGeom prst="rect">
              <a:avLst/>
            </a:prstGeom>
          </p:spPr>
          <p:txBody>
            <a:bodyPr>
              <a:spAutoFit/>
            </a:bodyPr>
            <a:lstStyle/>
            <a:p>
              <a:pPr algn="ctr">
                <a:lnSpc>
                  <a:spcPct val="80000"/>
                </a:lnSpc>
                <a:defRPr/>
              </a:pPr>
              <a:r>
                <a:rPr lang="en-US" sz="1200" i="1" dirty="0">
                  <a:latin typeface="+mj-lt"/>
                  <a:cs typeface="Arial" pitchFamily="34" charset="0"/>
                </a:rPr>
                <a:t>ERP.gov</a:t>
              </a:r>
              <a:endParaRPr lang="ru-RU" sz="1200" i="1" dirty="0">
                <a:latin typeface="+mj-lt"/>
                <a:cs typeface="Arial" pitchFamily="34" charset="0"/>
              </a:endParaRPr>
            </a:p>
          </p:txBody>
        </p:sp>
      </p:grpSp>
      <p:grpSp>
        <p:nvGrpSpPr>
          <p:cNvPr id="28684" name="Группа 52"/>
          <p:cNvGrpSpPr>
            <a:grpSpLocks/>
          </p:cNvGrpSpPr>
          <p:nvPr/>
        </p:nvGrpSpPr>
        <p:grpSpPr bwMode="auto">
          <a:xfrm>
            <a:off x="6429375" y="2822575"/>
            <a:ext cx="1143000" cy="673100"/>
            <a:chOff x="6715126" y="2214559"/>
            <a:chExt cx="1143000" cy="672409"/>
          </a:xfrm>
        </p:grpSpPr>
        <p:pic>
          <p:nvPicPr>
            <p:cNvPr id="28708" name="Picture 4" descr="C:\Users\Евгения\Pictures\Организатор клипов (Microsoft)\j0431631.png"/>
            <p:cNvPicPr>
              <a:picLocks noChangeAspect="1" noChangeArrowheads="1"/>
            </p:cNvPicPr>
            <p:nvPr/>
          </p:nvPicPr>
          <p:blipFill>
            <a:blip r:embed="rId11"/>
            <a:srcRect/>
            <a:stretch>
              <a:fillRect/>
            </a:stretch>
          </p:blipFill>
          <p:spPr bwMode="auto">
            <a:xfrm>
              <a:off x="7036595" y="2214559"/>
              <a:ext cx="500062" cy="500062"/>
            </a:xfrm>
            <a:prstGeom prst="rect">
              <a:avLst/>
            </a:prstGeom>
            <a:noFill/>
            <a:ln w="9525">
              <a:noFill/>
              <a:miter lim="800000"/>
              <a:headEnd/>
              <a:tailEnd/>
            </a:ln>
          </p:spPr>
        </p:pic>
        <p:sp>
          <p:nvSpPr>
            <p:cNvPr id="38" name="Прямоугольник 37"/>
            <p:cNvSpPr/>
            <p:nvPr/>
          </p:nvSpPr>
          <p:spPr>
            <a:xfrm>
              <a:off x="6715126" y="2642744"/>
              <a:ext cx="1143000" cy="244224"/>
            </a:xfrm>
            <a:prstGeom prst="rect">
              <a:avLst/>
            </a:prstGeom>
          </p:spPr>
          <p:txBody>
            <a:bodyPr>
              <a:spAutoFit/>
            </a:bodyPr>
            <a:lstStyle/>
            <a:p>
              <a:pPr algn="ctr">
                <a:lnSpc>
                  <a:spcPct val="80000"/>
                </a:lnSpc>
                <a:defRPr/>
              </a:pPr>
              <a:r>
                <a:rPr lang="en-US" sz="1200" i="1" dirty="0">
                  <a:latin typeface="+mj-lt"/>
                  <a:cs typeface="Arial" pitchFamily="34" charset="0"/>
                </a:rPr>
                <a:t>E-Commerce</a:t>
              </a:r>
              <a:endParaRPr lang="ru-RU" sz="1200" i="1" dirty="0">
                <a:latin typeface="+mj-lt"/>
                <a:cs typeface="Arial" pitchFamily="34" charset="0"/>
              </a:endParaRPr>
            </a:p>
          </p:txBody>
        </p:sp>
      </p:grpSp>
      <p:grpSp>
        <p:nvGrpSpPr>
          <p:cNvPr id="28685" name="Группа 93"/>
          <p:cNvGrpSpPr>
            <a:grpSpLocks/>
          </p:cNvGrpSpPr>
          <p:nvPr/>
        </p:nvGrpSpPr>
        <p:grpSpPr bwMode="auto">
          <a:xfrm>
            <a:off x="3286125" y="2643188"/>
            <a:ext cx="1143000" cy="852487"/>
            <a:chOff x="5929354" y="4000504"/>
            <a:chExt cx="1142976" cy="852847"/>
          </a:xfrm>
        </p:grpSpPr>
        <p:pic>
          <p:nvPicPr>
            <p:cNvPr id="28706" name="Picture 3" descr="C:\Users\Евгения\Pictures\Организатор клипов (Microsoft)\j0433922.png"/>
            <p:cNvPicPr>
              <a:picLocks noChangeAspect="1" noChangeArrowheads="1"/>
            </p:cNvPicPr>
            <p:nvPr/>
          </p:nvPicPr>
          <p:blipFill>
            <a:blip r:embed="rId12"/>
            <a:srcRect/>
            <a:stretch>
              <a:fillRect/>
            </a:stretch>
          </p:blipFill>
          <p:spPr bwMode="auto">
            <a:xfrm>
              <a:off x="6215106" y="4000504"/>
              <a:ext cx="642942" cy="642942"/>
            </a:xfrm>
            <a:prstGeom prst="rect">
              <a:avLst/>
            </a:prstGeom>
            <a:noFill/>
            <a:ln w="9525">
              <a:noFill/>
              <a:miter lim="800000"/>
              <a:headEnd/>
              <a:tailEnd/>
            </a:ln>
          </p:spPr>
        </p:pic>
        <p:sp>
          <p:nvSpPr>
            <p:cNvPr id="41" name="Прямоугольник 40"/>
            <p:cNvSpPr/>
            <p:nvPr/>
          </p:nvSpPr>
          <p:spPr>
            <a:xfrm>
              <a:off x="5929354" y="4613538"/>
              <a:ext cx="1142976" cy="239813"/>
            </a:xfrm>
            <a:prstGeom prst="rect">
              <a:avLst/>
            </a:prstGeom>
          </p:spPr>
          <p:txBody>
            <a:bodyPr>
              <a:spAutoFit/>
            </a:bodyPr>
            <a:lstStyle/>
            <a:p>
              <a:pPr algn="ctr">
                <a:lnSpc>
                  <a:spcPct val="80000"/>
                </a:lnSpc>
                <a:defRPr/>
              </a:pPr>
              <a:r>
                <a:rPr lang="en-US" sz="1200" i="1" dirty="0">
                  <a:latin typeface="+mj-lt"/>
                  <a:cs typeface="Arial" pitchFamily="34" charset="0"/>
                </a:rPr>
                <a:t>Ku-</a:t>
              </a:r>
              <a:r>
                <a:rPr lang="ru-RU" sz="1200" i="1" dirty="0">
                  <a:latin typeface="+mj-lt"/>
                  <a:cs typeface="Arial" pitchFamily="34" charset="0"/>
                </a:rPr>
                <a:t>-</a:t>
              </a:r>
              <a:r>
                <a:rPr lang="en-US" sz="1200" i="1" dirty="0">
                  <a:latin typeface="+mj-lt"/>
                  <a:cs typeface="Arial" pitchFamily="34" charset="0"/>
                </a:rPr>
                <a:t>frequency</a:t>
              </a:r>
              <a:endParaRPr lang="ru-RU" sz="1200" i="1" dirty="0">
                <a:latin typeface="+mj-lt"/>
                <a:cs typeface="Arial" pitchFamily="34" charset="0"/>
              </a:endParaRPr>
            </a:p>
          </p:txBody>
        </p:sp>
      </p:grpSp>
      <p:grpSp>
        <p:nvGrpSpPr>
          <p:cNvPr id="28686" name="Группа 92"/>
          <p:cNvGrpSpPr>
            <a:grpSpLocks/>
          </p:cNvGrpSpPr>
          <p:nvPr/>
        </p:nvGrpSpPr>
        <p:grpSpPr bwMode="auto">
          <a:xfrm>
            <a:off x="7358063" y="4143375"/>
            <a:ext cx="1357312" cy="887413"/>
            <a:chOff x="7215238" y="4071942"/>
            <a:chExt cx="1357290" cy="887273"/>
          </a:xfrm>
        </p:grpSpPr>
        <p:pic>
          <p:nvPicPr>
            <p:cNvPr id="28704" name="Picture 7" descr="E:\Green\Минсвязи\2010-11-03\Network share-256.png"/>
            <p:cNvPicPr>
              <a:picLocks noChangeAspect="1" noChangeArrowheads="1"/>
            </p:cNvPicPr>
            <p:nvPr/>
          </p:nvPicPr>
          <p:blipFill>
            <a:blip r:embed="rId13"/>
            <a:srcRect/>
            <a:stretch>
              <a:fillRect/>
            </a:stretch>
          </p:blipFill>
          <p:spPr bwMode="auto">
            <a:xfrm>
              <a:off x="7632310" y="4071942"/>
              <a:ext cx="523145" cy="522301"/>
            </a:xfrm>
            <a:prstGeom prst="rect">
              <a:avLst/>
            </a:prstGeom>
            <a:noFill/>
            <a:ln w="9525">
              <a:noFill/>
              <a:miter lim="800000"/>
              <a:headEnd/>
              <a:tailEnd/>
            </a:ln>
          </p:spPr>
        </p:pic>
        <p:sp>
          <p:nvSpPr>
            <p:cNvPr id="44" name="Прямоугольник 43"/>
            <p:cNvSpPr/>
            <p:nvPr/>
          </p:nvSpPr>
          <p:spPr>
            <a:xfrm>
              <a:off x="7215238" y="4571926"/>
              <a:ext cx="1357290" cy="387289"/>
            </a:xfrm>
            <a:prstGeom prst="rect">
              <a:avLst/>
            </a:prstGeom>
          </p:spPr>
          <p:txBody>
            <a:bodyPr>
              <a:spAutoFit/>
            </a:bodyPr>
            <a:lstStyle/>
            <a:p>
              <a:pPr algn="ctr">
                <a:lnSpc>
                  <a:spcPct val="80000"/>
                </a:lnSpc>
                <a:defRPr/>
              </a:pPr>
              <a:r>
                <a:rPr lang="en-US" sz="1200" i="1" dirty="0">
                  <a:latin typeface="+mj-lt"/>
                  <a:cs typeface="Arial" pitchFamily="34" charset="0"/>
                </a:rPr>
                <a:t>Broadband Internet Access</a:t>
              </a:r>
              <a:endParaRPr lang="ru-RU" sz="1200" i="1" dirty="0">
                <a:latin typeface="+mj-lt"/>
                <a:cs typeface="Arial" pitchFamily="34" charset="0"/>
              </a:endParaRPr>
            </a:p>
          </p:txBody>
        </p:sp>
      </p:grpSp>
      <p:grpSp>
        <p:nvGrpSpPr>
          <p:cNvPr id="28687" name="Группа 77"/>
          <p:cNvGrpSpPr>
            <a:grpSpLocks/>
          </p:cNvGrpSpPr>
          <p:nvPr/>
        </p:nvGrpSpPr>
        <p:grpSpPr bwMode="auto">
          <a:xfrm>
            <a:off x="4214813" y="1928813"/>
            <a:ext cx="1357312" cy="815975"/>
            <a:chOff x="5500726" y="4786322"/>
            <a:chExt cx="1357290" cy="814788"/>
          </a:xfrm>
        </p:grpSpPr>
        <p:grpSp>
          <p:nvGrpSpPr>
            <p:cNvPr id="28700" name="Группа 75"/>
            <p:cNvGrpSpPr>
              <a:grpSpLocks/>
            </p:cNvGrpSpPr>
            <p:nvPr/>
          </p:nvGrpSpPr>
          <p:grpSpPr bwMode="auto">
            <a:xfrm>
              <a:off x="5857884" y="4786322"/>
              <a:ext cx="604389" cy="685813"/>
              <a:chOff x="285750" y="928688"/>
              <a:chExt cx="1185863" cy="1328737"/>
            </a:xfrm>
          </p:grpSpPr>
          <p:pic>
            <p:nvPicPr>
              <p:cNvPr id="28702" name="Picture 5" descr="E:\Green\Минсвязи\2010-11-03\Software-Box-256.png"/>
              <p:cNvPicPr>
                <a:picLocks noChangeAspect="1" noChangeArrowheads="1"/>
              </p:cNvPicPr>
              <p:nvPr/>
            </p:nvPicPr>
            <p:blipFill>
              <a:blip r:embed="rId14"/>
              <a:srcRect/>
              <a:stretch>
                <a:fillRect/>
              </a:stretch>
            </p:blipFill>
            <p:spPr bwMode="auto">
              <a:xfrm>
                <a:off x="285750" y="1071563"/>
                <a:ext cx="1185863" cy="1185862"/>
              </a:xfrm>
              <a:prstGeom prst="rect">
                <a:avLst/>
              </a:prstGeom>
              <a:noFill/>
              <a:ln w="9525">
                <a:noFill/>
                <a:miter lim="800000"/>
                <a:headEnd/>
                <a:tailEnd/>
              </a:ln>
            </p:spPr>
          </p:pic>
          <p:pic>
            <p:nvPicPr>
              <p:cNvPr id="28703" name="Picture 5" descr="E:\download\638104244.png"/>
              <p:cNvPicPr>
                <a:picLocks noChangeAspect="1" noChangeArrowheads="1"/>
              </p:cNvPicPr>
              <p:nvPr/>
            </p:nvPicPr>
            <p:blipFill>
              <a:blip r:embed="rId15"/>
              <a:srcRect/>
              <a:stretch>
                <a:fillRect/>
              </a:stretch>
            </p:blipFill>
            <p:spPr bwMode="auto">
              <a:xfrm>
                <a:off x="642938" y="928688"/>
                <a:ext cx="785812" cy="785812"/>
              </a:xfrm>
              <a:prstGeom prst="rect">
                <a:avLst/>
              </a:prstGeom>
              <a:noFill/>
              <a:ln w="9525">
                <a:noFill/>
                <a:miter lim="800000"/>
                <a:headEnd/>
                <a:tailEnd/>
              </a:ln>
            </p:spPr>
          </p:pic>
        </p:grpSp>
        <p:sp>
          <p:nvSpPr>
            <p:cNvPr id="47" name="Прямоугольник 46"/>
            <p:cNvSpPr/>
            <p:nvPr/>
          </p:nvSpPr>
          <p:spPr>
            <a:xfrm>
              <a:off x="5500726" y="5356991"/>
              <a:ext cx="1357290" cy="244119"/>
            </a:xfrm>
            <a:prstGeom prst="rect">
              <a:avLst/>
            </a:prstGeom>
          </p:spPr>
          <p:txBody>
            <a:bodyPr>
              <a:spAutoFit/>
            </a:bodyPr>
            <a:lstStyle/>
            <a:p>
              <a:pPr algn="ctr">
                <a:lnSpc>
                  <a:spcPct val="80000"/>
                </a:lnSpc>
                <a:defRPr/>
              </a:pPr>
              <a:r>
                <a:rPr lang="en-US" sz="1200" i="1" dirty="0">
                  <a:latin typeface="+mj-lt"/>
                  <a:cs typeface="Arial" pitchFamily="34" charset="0"/>
                </a:rPr>
                <a:t>National Software</a:t>
              </a:r>
              <a:endParaRPr lang="ru-RU" sz="1200" i="1" dirty="0">
                <a:latin typeface="+mj-lt"/>
                <a:cs typeface="Arial" pitchFamily="34" charset="0"/>
              </a:endParaRPr>
            </a:p>
          </p:txBody>
        </p:sp>
      </p:grpSp>
      <p:grpSp>
        <p:nvGrpSpPr>
          <p:cNvPr id="28688" name="Группа 87"/>
          <p:cNvGrpSpPr>
            <a:grpSpLocks/>
          </p:cNvGrpSpPr>
          <p:nvPr/>
        </p:nvGrpSpPr>
        <p:grpSpPr bwMode="auto">
          <a:xfrm>
            <a:off x="7429500" y="3184525"/>
            <a:ext cx="1214438" cy="744538"/>
            <a:chOff x="6357940" y="5929330"/>
            <a:chExt cx="1214466" cy="743164"/>
          </a:xfrm>
        </p:grpSpPr>
        <p:pic>
          <p:nvPicPr>
            <p:cNvPr id="28698" name="Picture 14"/>
            <p:cNvPicPr>
              <a:picLocks noChangeAspect="1" noChangeArrowheads="1"/>
            </p:cNvPicPr>
            <p:nvPr/>
          </p:nvPicPr>
          <p:blipFill>
            <a:blip r:embed="rId16"/>
            <a:srcRect/>
            <a:stretch>
              <a:fillRect/>
            </a:stretch>
          </p:blipFill>
          <p:spPr bwMode="auto">
            <a:xfrm>
              <a:off x="6643702" y="5929330"/>
              <a:ext cx="689870" cy="547081"/>
            </a:xfrm>
            <a:prstGeom prst="rect">
              <a:avLst/>
            </a:prstGeom>
            <a:noFill/>
            <a:ln w="9525">
              <a:noFill/>
              <a:miter lim="800000"/>
              <a:headEnd/>
              <a:tailEnd/>
            </a:ln>
          </p:spPr>
        </p:pic>
        <p:sp>
          <p:nvSpPr>
            <p:cNvPr id="52" name="Прямоугольник 51"/>
            <p:cNvSpPr/>
            <p:nvPr/>
          </p:nvSpPr>
          <p:spPr>
            <a:xfrm>
              <a:off x="6357940" y="6428470"/>
              <a:ext cx="1214466" cy="244024"/>
            </a:xfrm>
            <a:prstGeom prst="rect">
              <a:avLst/>
            </a:prstGeom>
          </p:spPr>
          <p:txBody>
            <a:bodyPr>
              <a:spAutoFit/>
            </a:bodyPr>
            <a:lstStyle/>
            <a:p>
              <a:pPr algn="ctr">
                <a:lnSpc>
                  <a:spcPct val="80000"/>
                </a:lnSpc>
                <a:defRPr/>
              </a:pPr>
              <a:r>
                <a:rPr lang="en-US" sz="1200" i="1" dirty="0">
                  <a:latin typeface="+mj-lt"/>
                  <a:cs typeface="Arial" pitchFamily="34" charset="0"/>
                </a:rPr>
                <a:t>Museums Online</a:t>
              </a:r>
              <a:endParaRPr lang="ru-RU" sz="1200" i="1" dirty="0">
                <a:latin typeface="+mj-lt"/>
                <a:cs typeface="Arial" pitchFamily="34" charset="0"/>
              </a:endParaRPr>
            </a:p>
          </p:txBody>
        </p:sp>
      </p:grpSp>
      <p:grpSp>
        <p:nvGrpSpPr>
          <p:cNvPr id="28689" name="Группа 74"/>
          <p:cNvGrpSpPr>
            <a:grpSpLocks/>
          </p:cNvGrpSpPr>
          <p:nvPr/>
        </p:nvGrpSpPr>
        <p:grpSpPr bwMode="auto">
          <a:xfrm rot="971784">
            <a:off x="4117975" y="4427538"/>
            <a:ext cx="2246313" cy="1431925"/>
            <a:chOff x="5069671" y="4500570"/>
            <a:chExt cx="2246026" cy="1156250"/>
          </a:xfrm>
        </p:grpSpPr>
        <p:sp>
          <p:nvSpPr>
            <p:cNvPr id="66" name="Стрелка вниз 65"/>
            <p:cNvSpPr/>
            <p:nvPr/>
          </p:nvSpPr>
          <p:spPr>
            <a:xfrm rot="10800000">
              <a:off x="5857418" y="4495872"/>
              <a:ext cx="485713" cy="978070"/>
            </a:xfrm>
            <a:prstGeom prst="downArrow">
              <a:avLst/>
            </a:prstGeom>
            <a:gradFill flip="none" rotWithShape="1">
              <a:gsLst>
                <a:gs pos="0">
                  <a:schemeClr val="bg1">
                    <a:lumMod val="95000"/>
                  </a:schemeClr>
                </a:gs>
                <a:gs pos="80000">
                  <a:schemeClr val="accent3">
                    <a:shade val="93000"/>
                    <a:satMod val="130000"/>
                  </a:schemeClr>
                </a:gs>
                <a:gs pos="100000">
                  <a:schemeClr val="accent3">
                    <a:shade val="94000"/>
                    <a:satMod val="135000"/>
                  </a:schemeClr>
                </a:gs>
              </a:gsLst>
              <a:lin ang="5400000" scaled="1"/>
              <a:tileRect/>
            </a:gradFill>
            <a:ln>
              <a:headEnd/>
              <a:tailEnd/>
            </a:ln>
          </p:spPr>
          <p:style>
            <a:lnRef idx="1">
              <a:schemeClr val="accent3"/>
            </a:lnRef>
            <a:fillRef idx="3">
              <a:schemeClr val="accent3"/>
            </a:fillRef>
            <a:effectRef idx="2">
              <a:schemeClr val="accent3"/>
            </a:effectRef>
            <a:fontRef idx="minor">
              <a:schemeClr val="lt1"/>
            </a:fontRef>
          </p:style>
          <p:txBody>
            <a:bodyPr lIns="0" rIns="0" anchor="ctr"/>
            <a:lstStyle/>
            <a:p>
              <a:pPr algn="r">
                <a:defRPr/>
              </a:pPr>
              <a:endParaRPr lang="ru-RU" sz="1600">
                <a:solidFill>
                  <a:schemeClr val="bg1"/>
                </a:solidFill>
              </a:endParaRPr>
            </a:p>
          </p:txBody>
        </p:sp>
        <p:sp>
          <p:nvSpPr>
            <p:cNvPr id="67" name="Стрелка вниз 66"/>
            <p:cNvSpPr/>
            <p:nvPr/>
          </p:nvSpPr>
          <p:spPr>
            <a:xfrm rot="12282435">
              <a:off x="6167097" y="4543553"/>
              <a:ext cx="484126" cy="978070"/>
            </a:xfrm>
            <a:prstGeom prst="downArrow">
              <a:avLst/>
            </a:prstGeom>
            <a:gradFill flip="none" rotWithShape="1">
              <a:gsLst>
                <a:gs pos="0">
                  <a:schemeClr val="bg1">
                    <a:lumMod val="95000"/>
                  </a:schemeClr>
                </a:gs>
                <a:gs pos="80000">
                  <a:schemeClr val="accent3">
                    <a:shade val="93000"/>
                    <a:satMod val="130000"/>
                  </a:schemeClr>
                </a:gs>
                <a:gs pos="100000">
                  <a:schemeClr val="accent3">
                    <a:shade val="94000"/>
                    <a:satMod val="135000"/>
                  </a:schemeClr>
                </a:gs>
              </a:gsLst>
              <a:lin ang="5400000" scaled="1"/>
              <a:tileRect/>
            </a:gradFill>
            <a:ln>
              <a:headEnd/>
              <a:tailEnd/>
            </a:ln>
          </p:spPr>
          <p:style>
            <a:lnRef idx="1">
              <a:schemeClr val="accent3"/>
            </a:lnRef>
            <a:fillRef idx="3">
              <a:schemeClr val="accent3"/>
            </a:fillRef>
            <a:effectRef idx="2">
              <a:schemeClr val="accent3"/>
            </a:effectRef>
            <a:fontRef idx="minor">
              <a:schemeClr val="lt1"/>
            </a:fontRef>
          </p:style>
          <p:txBody>
            <a:bodyPr lIns="0" rIns="0" anchor="ctr"/>
            <a:lstStyle/>
            <a:p>
              <a:pPr algn="r">
                <a:defRPr/>
              </a:pPr>
              <a:endParaRPr lang="ru-RU" sz="1600">
                <a:solidFill>
                  <a:schemeClr val="bg1"/>
                </a:solidFill>
              </a:endParaRPr>
            </a:p>
          </p:txBody>
        </p:sp>
        <p:sp>
          <p:nvSpPr>
            <p:cNvPr id="68" name="Стрелка вниз 67"/>
            <p:cNvSpPr/>
            <p:nvPr/>
          </p:nvSpPr>
          <p:spPr>
            <a:xfrm rot="14144739">
              <a:off x="6532907" y="4649697"/>
              <a:ext cx="401227" cy="979362"/>
            </a:xfrm>
            <a:prstGeom prst="downArrow">
              <a:avLst/>
            </a:prstGeom>
            <a:gradFill flip="none" rotWithShape="1">
              <a:gsLst>
                <a:gs pos="0">
                  <a:schemeClr val="bg1">
                    <a:lumMod val="95000"/>
                  </a:schemeClr>
                </a:gs>
                <a:gs pos="80000">
                  <a:schemeClr val="accent3">
                    <a:shade val="93000"/>
                    <a:satMod val="130000"/>
                  </a:schemeClr>
                </a:gs>
                <a:gs pos="100000">
                  <a:schemeClr val="accent3">
                    <a:shade val="94000"/>
                    <a:satMod val="135000"/>
                  </a:schemeClr>
                </a:gs>
              </a:gsLst>
              <a:lin ang="5400000" scaled="1"/>
              <a:tileRect/>
            </a:gradFill>
            <a:ln>
              <a:headEnd/>
              <a:tailEnd/>
            </a:ln>
          </p:spPr>
          <p:style>
            <a:lnRef idx="1">
              <a:schemeClr val="accent3"/>
            </a:lnRef>
            <a:fillRef idx="3">
              <a:schemeClr val="accent3"/>
            </a:fillRef>
            <a:effectRef idx="2">
              <a:schemeClr val="accent3"/>
            </a:effectRef>
            <a:fontRef idx="minor">
              <a:schemeClr val="lt1"/>
            </a:fontRef>
          </p:style>
          <p:txBody>
            <a:bodyPr lIns="0" rIns="0" anchor="ctr"/>
            <a:lstStyle/>
            <a:p>
              <a:pPr algn="r">
                <a:defRPr/>
              </a:pPr>
              <a:endParaRPr lang="ru-RU" sz="1600">
                <a:solidFill>
                  <a:schemeClr val="bg1"/>
                </a:solidFill>
              </a:endParaRPr>
            </a:p>
          </p:txBody>
        </p:sp>
        <p:sp>
          <p:nvSpPr>
            <p:cNvPr id="71" name="Стрелка вниз 70"/>
            <p:cNvSpPr/>
            <p:nvPr/>
          </p:nvSpPr>
          <p:spPr>
            <a:xfrm rot="9317565" flipH="1">
              <a:off x="5517062" y="4569247"/>
              <a:ext cx="484125" cy="979351"/>
            </a:xfrm>
            <a:prstGeom prst="downArrow">
              <a:avLst/>
            </a:prstGeom>
            <a:gradFill flip="none" rotWithShape="1">
              <a:gsLst>
                <a:gs pos="0">
                  <a:schemeClr val="bg1">
                    <a:lumMod val="95000"/>
                  </a:schemeClr>
                </a:gs>
                <a:gs pos="80000">
                  <a:schemeClr val="accent3">
                    <a:shade val="93000"/>
                    <a:satMod val="130000"/>
                  </a:schemeClr>
                </a:gs>
                <a:gs pos="100000">
                  <a:schemeClr val="accent3">
                    <a:shade val="94000"/>
                    <a:satMod val="135000"/>
                  </a:schemeClr>
                </a:gs>
              </a:gsLst>
              <a:lin ang="5400000" scaled="1"/>
              <a:tileRect/>
            </a:gradFill>
            <a:ln>
              <a:headEnd/>
              <a:tailEnd/>
            </a:ln>
          </p:spPr>
          <p:style>
            <a:lnRef idx="1">
              <a:schemeClr val="accent3"/>
            </a:lnRef>
            <a:fillRef idx="3">
              <a:schemeClr val="accent3"/>
            </a:fillRef>
            <a:effectRef idx="2">
              <a:schemeClr val="accent3"/>
            </a:effectRef>
            <a:fontRef idx="minor">
              <a:schemeClr val="lt1"/>
            </a:fontRef>
          </p:style>
          <p:txBody>
            <a:bodyPr lIns="0" rIns="0" anchor="ctr"/>
            <a:lstStyle/>
            <a:p>
              <a:pPr algn="r">
                <a:defRPr/>
              </a:pPr>
              <a:endParaRPr lang="ru-RU" sz="1600">
                <a:solidFill>
                  <a:schemeClr val="bg1"/>
                </a:solidFill>
              </a:endParaRPr>
            </a:p>
          </p:txBody>
        </p:sp>
        <p:sp>
          <p:nvSpPr>
            <p:cNvPr id="72" name="Стрелка вниз 71"/>
            <p:cNvSpPr/>
            <p:nvPr/>
          </p:nvSpPr>
          <p:spPr>
            <a:xfrm rot="7455261" flipH="1">
              <a:off x="5355673" y="4747565"/>
              <a:ext cx="385844" cy="977775"/>
            </a:xfrm>
            <a:prstGeom prst="downArrow">
              <a:avLst/>
            </a:prstGeom>
            <a:gradFill flip="none" rotWithShape="1">
              <a:gsLst>
                <a:gs pos="0">
                  <a:schemeClr val="bg1">
                    <a:lumMod val="95000"/>
                  </a:schemeClr>
                </a:gs>
                <a:gs pos="80000">
                  <a:schemeClr val="accent3">
                    <a:shade val="93000"/>
                    <a:satMod val="130000"/>
                  </a:schemeClr>
                </a:gs>
                <a:gs pos="100000">
                  <a:schemeClr val="accent3">
                    <a:shade val="94000"/>
                    <a:satMod val="135000"/>
                  </a:schemeClr>
                </a:gs>
              </a:gsLst>
              <a:lin ang="5400000" scaled="1"/>
              <a:tileRect/>
            </a:gradFill>
            <a:ln>
              <a:headEnd/>
              <a:tailEnd/>
            </a:ln>
          </p:spPr>
          <p:style>
            <a:lnRef idx="1">
              <a:schemeClr val="accent3"/>
            </a:lnRef>
            <a:fillRef idx="3">
              <a:schemeClr val="accent3"/>
            </a:fillRef>
            <a:effectRef idx="2">
              <a:schemeClr val="accent3"/>
            </a:effectRef>
            <a:fontRef idx="minor">
              <a:schemeClr val="lt1"/>
            </a:fontRef>
          </p:style>
          <p:txBody>
            <a:bodyPr lIns="0" rIns="0" anchor="ctr"/>
            <a:lstStyle/>
            <a:p>
              <a:pPr algn="r">
                <a:defRPr/>
              </a:pPr>
              <a:endParaRPr lang="ru-RU" sz="1600">
                <a:solidFill>
                  <a:schemeClr val="bg1"/>
                </a:solidFill>
              </a:endParaRPr>
            </a:p>
          </p:txBody>
        </p:sp>
        <p:sp>
          <p:nvSpPr>
            <p:cNvPr id="59" name="Стрелка вниз 58"/>
            <p:cNvSpPr/>
            <p:nvPr/>
          </p:nvSpPr>
          <p:spPr>
            <a:xfrm rot="15228216">
              <a:off x="6511410" y="4853242"/>
              <a:ext cx="389690" cy="1211108"/>
            </a:xfrm>
            <a:prstGeom prst="downArrow">
              <a:avLst/>
            </a:prstGeom>
            <a:gradFill flip="none" rotWithShape="1">
              <a:gsLst>
                <a:gs pos="0">
                  <a:schemeClr val="bg1">
                    <a:lumMod val="95000"/>
                  </a:schemeClr>
                </a:gs>
                <a:gs pos="80000">
                  <a:schemeClr val="accent3">
                    <a:shade val="93000"/>
                    <a:satMod val="130000"/>
                  </a:schemeClr>
                </a:gs>
                <a:gs pos="100000">
                  <a:schemeClr val="accent3">
                    <a:shade val="94000"/>
                    <a:satMod val="135000"/>
                  </a:schemeClr>
                </a:gs>
              </a:gsLst>
              <a:lin ang="5400000" scaled="1"/>
              <a:tileRect/>
            </a:gradFill>
            <a:ln>
              <a:headEnd/>
              <a:tailEnd/>
            </a:ln>
          </p:spPr>
          <p:style>
            <a:lnRef idx="1">
              <a:schemeClr val="accent3"/>
            </a:lnRef>
            <a:fillRef idx="3">
              <a:schemeClr val="accent3"/>
            </a:fillRef>
            <a:effectRef idx="2">
              <a:schemeClr val="accent3"/>
            </a:effectRef>
            <a:fontRef idx="minor">
              <a:schemeClr val="lt1"/>
            </a:fontRef>
          </p:style>
          <p:txBody>
            <a:bodyPr lIns="0" rIns="0" anchor="ctr"/>
            <a:lstStyle/>
            <a:p>
              <a:pPr algn="r">
                <a:defRPr/>
              </a:pPr>
              <a:endParaRPr lang="ru-RU" sz="1600">
                <a:solidFill>
                  <a:schemeClr val="bg1"/>
                </a:solidFill>
              </a:endParaRPr>
            </a:p>
          </p:txBody>
        </p:sp>
      </p:grpSp>
      <p:sp>
        <p:nvSpPr>
          <p:cNvPr id="73" name="Прямоугольник 72"/>
          <p:cNvSpPr/>
          <p:nvPr/>
        </p:nvSpPr>
        <p:spPr>
          <a:xfrm>
            <a:off x="3286125" y="6072188"/>
            <a:ext cx="3500438" cy="285750"/>
          </a:xfrm>
          <a:prstGeom prst="rect">
            <a:avLst/>
          </a:prstGeom>
        </p:spPr>
        <p:txBody>
          <a:bodyPr/>
          <a:lstStyle/>
          <a:p>
            <a:pPr algn="ctr" fontAlgn="auto">
              <a:lnSpc>
                <a:spcPct val="80000"/>
              </a:lnSpc>
              <a:spcBef>
                <a:spcPts val="0"/>
              </a:spcBef>
              <a:spcAft>
                <a:spcPts val="0"/>
              </a:spcAft>
              <a:defRPr/>
            </a:pPr>
            <a:r>
              <a:rPr lang="en-US" sz="1600" b="1" i="1" dirty="0">
                <a:solidFill>
                  <a:srgbClr val="00B0F0"/>
                </a:solidFill>
                <a:latin typeface="+mn-lt"/>
                <a:cs typeface="Arial" pitchFamily="34" charset="0"/>
              </a:rPr>
              <a:t>FP</a:t>
            </a:r>
            <a:r>
              <a:rPr lang="ru-RU" sz="1600" b="1" i="1" dirty="0">
                <a:solidFill>
                  <a:srgbClr val="00B0F0"/>
                </a:solidFill>
                <a:latin typeface="+mn-lt"/>
                <a:cs typeface="Arial" pitchFamily="34" charset="0"/>
              </a:rPr>
              <a:t> </a:t>
            </a:r>
            <a:r>
              <a:rPr lang="ru-RU" sz="1200" b="1" i="1" dirty="0">
                <a:solidFill>
                  <a:srgbClr val="00B0F0"/>
                </a:solidFill>
                <a:latin typeface="+mn-lt"/>
                <a:cs typeface="Arial" pitchFamily="34" charset="0"/>
              </a:rPr>
              <a:t>«</a:t>
            </a:r>
            <a:r>
              <a:rPr lang="en-US" sz="1200" b="1" i="1" dirty="0">
                <a:solidFill>
                  <a:srgbClr val="00B0F0"/>
                </a:solidFill>
                <a:latin typeface="+mn-lt"/>
                <a:cs typeface="Arial" pitchFamily="34" charset="0"/>
              </a:rPr>
              <a:t>Information Society </a:t>
            </a:r>
            <a:r>
              <a:rPr lang="ru-RU" sz="1200" b="1" i="1" dirty="0">
                <a:solidFill>
                  <a:srgbClr val="00B0F0"/>
                </a:solidFill>
                <a:latin typeface="+mn-lt"/>
                <a:cs typeface="Arial" pitchFamily="34" charset="0"/>
              </a:rPr>
              <a:t>2011-2020»</a:t>
            </a:r>
            <a:endParaRPr lang="ru-RU" sz="1600" b="1" i="1" dirty="0">
              <a:solidFill>
                <a:srgbClr val="00B0F0"/>
              </a:solidFill>
              <a:latin typeface="+mn-lt"/>
              <a:cs typeface="Arial" pitchFamily="34" charset="0"/>
            </a:endParaRPr>
          </a:p>
        </p:txBody>
      </p:sp>
      <p:pic>
        <p:nvPicPr>
          <p:cNvPr id="74" name="Рисунок 73" descr="Aqua_Atom.png"/>
          <p:cNvPicPr>
            <a:picLocks noChangeAspect="1"/>
          </p:cNvPicPr>
          <p:nvPr/>
        </p:nvPicPr>
        <p:blipFill>
          <a:blip r:embed="rId17"/>
          <a:srcRect/>
          <a:stretch>
            <a:fillRect/>
          </a:stretch>
        </p:blipFill>
        <p:spPr bwMode="auto">
          <a:xfrm>
            <a:off x="4502150" y="5143500"/>
            <a:ext cx="1000125" cy="10001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idx="4294967295"/>
          </p:nvPr>
        </p:nvSpPr>
        <p:spPr>
          <a:xfrm>
            <a:off x="250825" y="333375"/>
            <a:ext cx="8518525" cy="765175"/>
          </a:xfrm>
        </p:spPr>
        <p:txBody>
          <a:bodyPr/>
          <a:lstStyle/>
          <a:p>
            <a:r>
              <a:rPr lang="en-US" smtClean="0"/>
              <a:t>Russia is focused on e-services </a:t>
            </a:r>
            <a:endParaRPr lang="ru-RU" smtClean="0"/>
          </a:p>
        </p:txBody>
      </p:sp>
      <p:sp>
        <p:nvSpPr>
          <p:cNvPr id="30722" name="Содержимое 2"/>
          <p:cNvSpPr>
            <a:spLocks noGrp="1"/>
          </p:cNvSpPr>
          <p:nvPr>
            <p:ph idx="4294967295"/>
          </p:nvPr>
        </p:nvSpPr>
        <p:spPr>
          <a:xfrm>
            <a:off x="179388" y="981075"/>
            <a:ext cx="8712200" cy="5543550"/>
          </a:xfrm>
        </p:spPr>
        <p:txBody>
          <a:bodyPr/>
          <a:lstStyle/>
          <a:p>
            <a:r>
              <a:rPr lang="en-US" sz="2800" smtClean="0"/>
              <a:t>“Rostelecom” as a single e-government infrastructure operator</a:t>
            </a:r>
          </a:p>
          <a:p>
            <a:r>
              <a:rPr lang="en-US" sz="2800" smtClean="0"/>
              <a:t>Concentrated on federal level governance</a:t>
            </a:r>
          </a:p>
          <a:p>
            <a:r>
              <a:rPr lang="en-US" sz="2800" smtClean="0"/>
              <a:t>Federal One Stop Shop Portal – </a:t>
            </a:r>
            <a:r>
              <a:rPr lang="en-US" sz="2800" smtClean="0">
                <a:hlinkClick r:id="rId2"/>
              </a:rPr>
              <a:t>www.gosuslugi.ru</a:t>
            </a:r>
            <a:r>
              <a:rPr lang="en-US" sz="2800" smtClean="0"/>
              <a:t>  - 150 </a:t>
            </a:r>
            <a:r>
              <a:rPr lang="en-US" sz="2800" b="1" smtClean="0"/>
              <a:t>interactive </a:t>
            </a:r>
            <a:r>
              <a:rPr lang="en-US" sz="2800" smtClean="0"/>
              <a:t>e-services on federal and regional level up to 2011 (including passport issue, tax declarations)</a:t>
            </a:r>
          </a:p>
          <a:p>
            <a:r>
              <a:rPr lang="en-US" sz="2800" smtClean="0"/>
              <a:t>Develop ICT infrastructure and multichannel integration based on architectural approach</a:t>
            </a:r>
          </a:p>
          <a:p>
            <a:r>
              <a:rPr lang="en-US" sz="2800" smtClean="0"/>
              <a:t>859 federal 7800 regional and 6732 municipal  services are described in Public Services Register (back-office for one stop shop portal)</a:t>
            </a:r>
          </a:p>
          <a:p>
            <a:endParaRPr lang="en-US" sz="2800" smtClean="0"/>
          </a:p>
        </p:txBody>
      </p:sp>
      <p:sp>
        <p:nvSpPr>
          <p:cNvPr id="30723" name="Номер слайда 3"/>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AE8DE1EE-1802-4663-8818-9DC322DBFF42}" type="slidenum">
              <a:rPr lang="ru-RU" sz="1200">
                <a:latin typeface="Arial Black" pitchFamily="34" charset="0"/>
              </a:rPr>
              <a:pPr algn="r"/>
              <a:t>9</a:t>
            </a:fld>
            <a:endParaRPr lang="ru-RU" sz="1200">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ru-RU" sz="2800" b="0" i="0" u="none" strike="noStrike" cap="none" normalizeH="0" baseline="0" smtClean="0">
            <a:ln>
              <a:noFill/>
            </a:ln>
            <a:solidFill>
              <a:schemeClr val="tx1"/>
            </a:solidFill>
            <a:effectLst/>
            <a:latin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3136</TotalTime>
  <Words>1618</Words>
  <Application>Microsoft Office PowerPoint</Application>
  <PresentationFormat>Экран (4:3)</PresentationFormat>
  <Paragraphs>249</Paragraphs>
  <Slides>28</Slides>
  <Notes>8</Notes>
  <HiddenSlides>1</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2</vt:i4>
      </vt:variant>
      <vt:variant>
        <vt:lpstr>Заголовки слайдов</vt:lpstr>
      </vt:variant>
      <vt:variant>
        <vt:i4>28</vt:i4>
      </vt:variant>
    </vt:vector>
  </HeadingPairs>
  <TitlesOfParts>
    <vt:vector size="36" baseType="lpstr">
      <vt:lpstr>Arial</vt:lpstr>
      <vt:lpstr>Wingdings</vt:lpstr>
      <vt:lpstr>Arial Black</vt:lpstr>
      <vt:lpstr>Times New Roman</vt:lpstr>
      <vt:lpstr>Calibri</vt:lpstr>
      <vt:lpstr>Arial Narrow</vt:lpstr>
      <vt:lpstr>Пиксел</vt:lpstr>
      <vt:lpstr>Пиксел</vt:lpstr>
      <vt:lpstr>E-government development in Russia: future perspectives and trends </vt:lpstr>
      <vt:lpstr>The structure of presentation</vt:lpstr>
      <vt:lpstr>Administrative reform (2004-2010)</vt:lpstr>
      <vt:lpstr>Legal framework for E-Russia</vt:lpstr>
      <vt:lpstr>Key milestones in Russian  E-government system development</vt:lpstr>
      <vt:lpstr>Legal framework for “E-Russia”</vt:lpstr>
      <vt:lpstr>Federal Program  «Information Society 2011 – 2020»</vt:lpstr>
      <vt:lpstr>Strategic Directions of Federal Program</vt:lpstr>
      <vt:lpstr>Russia is focused on e-services </vt:lpstr>
      <vt:lpstr>Focus on e-services -                   E-government in a narrow sense</vt:lpstr>
      <vt:lpstr>Слайд 11</vt:lpstr>
      <vt:lpstr>What else? New trends and first steps made</vt:lpstr>
      <vt:lpstr>Key E-government Elements</vt:lpstr>
      <vt:lpstr>PPP-opportunities </vt:lpstr>
      <vt:lpstr>More questions on collaboration</vt:lpstr>
      <vt:lpstr>Open Data Synopsis</vt:lpstr>
      <vt:lpstr>Social Mashup: US Wildland Fire</vt:lpstr>
      <vt:lpstr>Unanswered questions...</vt:lpstr>
      <vt:lpstr>Social Media - A Critical look...</vt:lpstr>
      <vt:lpstr>Social Media Use</vt:lpstr>
      <vt:lpstr>Public Value in Open Government</vt:lpstr>
      <vt:lpstr>Cloud Computing- Definition</vt:lpstr>
      <vt:lpstr>Delivery Models</vt:lpstr>
      <vt:lpstr>Слайд 24</vt:lpstr>
      <vt:lpstr>Key success factors for cloud computing</vt:lpstr>
      <vt:lpstr>The gap to reach the challenge</vt:lpstr>
      <vt:lpstr>Conclusions</vt:lpstr>
      <vt:lpstr>Thank you for your attention!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eGovernment in Russia</dc:title>
  <dc:creator>Владимир Солодов</dc:creator>
  <cp:lastModifiedBy>USER</cp:lastModifiedBy>
  <cp:revision>117</cp:revision>
  <dcterms:created xsi:type="dcterms:W3CDTF">2005-09-29T20:46:01Z</dcterms:created>
  <dcterms:modified xsi:type="dcterms:W3CDTF">2011-06-28T11:40:13Z</dcterms:modified>
</cp:coreProperties>
</file>