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6" r:id="rId3"/>
    <p:sldId id="257" r:id="rId4"/>
    <p:sldId id="267" r:id="rId5"/>
    <p:sldId id="258" r:id="rId6"/>
    <p:sldId id="259" r:id="rId7"/>
    <p:sldId id="270" r:id="rId8"/>
    <p:sldId id="269" r:id="rId9"/>
    <p:sldId id="268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1" autoAdjust="0"/>
    <p:restoredTop sz="94728" autoAdjust="0"/>
  </p:normalViewPr>
  <p:slideViewPr>
    <p:cSldViewPr>
      <p:cViewPr>
        <p:scale>
          <a:sx n="66" d="100"/>
          <a:sy n="66" d="100"/>
        </p:scale>
        <p:origin x="1716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FB0CD2-8B16-4322-A553-E0D7D2F57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4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F268F-E954-4701-BE37-290AB34583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7225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E2125-4A3B-4789-9F88-453D2F3E7B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836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A395F-B0A8-4175-8BE3-E3CB62D70C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504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8FE3F-C7CE-4DF9-997A-15CE969ADA1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0186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E3E6A-877F-4787-AB3A-4A5365237BB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19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730A9-8C6B-4CE0-8C03-0DF3D9929A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0679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F385A6-604B-42D9-8212-BC6D16CDBAE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9905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75DD6-9DDA-4747-B40F-9BA2524967B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671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74EB4-43E5-4025-8F67-1FC37BA3390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4471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4B784-BE99-41E4-B088-4E4924C5672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220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0"/>
              <a:chOff x="-3" y="1562"/>
              <a:chExt cx="5763" cy="64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2A1360F-8C75-43EF-AD39-DE307578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49E7E-FD3D-4480-A3A7-D3D637C4F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B018-E2F3-40C2-A519-623CEB35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8CD6-168C-45F5-9CE7-0A1BCA38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4C47-3732-49EC-B95B-3D1F8974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061C3-AE82-40CF-A672-10C6590F8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4341-C74C-4AFC-B9D1-47456FA1D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7AD95-BFB7-4E89-A880-4B7ADC921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24AE-3E86-44A5-AFEF-B445DCEFD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C74C9-39B3-44E8-8ADE-C2388A75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9BA4-1D5A-4052-96A8-7AE5CC1F9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6" y="1671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3" y="175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9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2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03" y="1662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8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9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1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25" y="166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72" y="174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9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5" y="1688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8" y="1715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2324209-B2FA-40A2-8DDA-E1B6BE36A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fyyt3JGGvk&amp;feature=related" TargetMode="External"/><Relationship Id="rId2" Type="http://schemas.openxmlformats.org/officeDocument/2006/relationships/hyperlink" Target="http://www.youtube.com/watch?v=qDnDaDYZ2AQ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sue.co.jp/english/company/chart.html" TargetMode="External"/><Relationship Id="rId2" Type="http://schemas.openxmlformats.org/officeDocument/2006/relationships/hyperlink" Target="http://www.usdoj.gov/dojorg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uisville.edu/athletics/Organizational_Chart-U_of_L_Athletics.htm" TargetMode="External"/><Relationship Id="rId5" Type="http://schemas.openxmlformats.org/officeDocument/2006/relationships/hyperlink" Target="http://www.wacom.co.jp/english/corporate/outline_diagram.html" TargetMode="External"/><Relationship Id="rId4" Type="http://schemas.openxmlformats.org/officeDocument/2006/relationships/hyperlink" Target="http://www.fema.gov/pdf/about/org_chart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Organizational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Weber’s Theory of Bureaucracy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Closed system</a:t>
            </a:r>
          </a:p>
          <a:p>
            <a:pPr eaLnBrk="1" hangingPunct="1"/>
            <a:r>
              <a:rPr lang="en-US" smtClean="0"/>
              <a:t>Driven by rational and legal authority</a:t>
            </a:r>
          </a:p>
          <a:p>
            <a:pPr eaLnBrk="1" hangingPunct="1"/>
            <a:r>
              <a:rPr lang="en-US" smtClean="0"/>
              <a:t>Centralized power and control</a:t>
            </a:r>
          </a:p>
          <a:p>
            <a:pPr eaLnBrk="1" hangingPunct="1"/>
            <a:r>
              <a:rPr lang="en-US" smtClean="0"/>
              <a:t>Clearly established hierarchy</a:t>
            </a:r>
          </a:p>
          <a:p>
            <a:pPr eaLnBrk="1" hangingPunct="1"/>
            <a:r>
              <a:rPr lang="en-US" smtClean="0"/>
              <a:t>Void of emotions</a:t>
            </a:r>
          </a:p>
          <a:p>
            <a:pPr eaLnBrk="1" hangingPunct="1"/>
            <a:r>
              <a:rPr lang="en-US" smtClean="0"/>
              <a:t>6 facets of bureaucracy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Taylor’s Theory of Scientific Management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Focus on micro-level of organizational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Prescriptive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Relational focus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Worker to worker/worker to boss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Uneven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Systematic soldiering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Taylor’s Theory of Scientific Management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tennets</a:t>
            </a:r>
          </a:p>
          <a:p>
            <a:pPr lvl="1" eaLnBrk="1" hangingPunct="1"/>
            <a:r>
              <a:rPr lang="en-US" smtClean="0"/>
              <a:t>One best way to do a job</a:t>
            </a:r>
          </a:p>
          <a:p>
            <a:pPr lvl="1" eaLnBrk="1" hangingPunct="1"/>
            <a:r>
              <a:rPr lang="en-US" smtClean="0"/>
              <a:t>Proper selection of workers for a job</a:t>
            </a:r>
          </a:p>
          <a:p>
            <a:pPr lvl="1" eaLnBrk="1" hangingPunct="1"/>
            <a:r>
              <a:rPr lang="en-US" smtClean="0"/>
              <a:t>Proper training</a:t>
            </a:r>
          </a:p>
          <a:p>
            <a:pPr lvl="1" eaLnBrk="1" hangingPunct="1"/>
            <a:r>
              <a:rPr lang="en-US" smtClean="0"/>
              <a:t>Division of labor between manager &amp;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Communication in a Classical Organization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This theoretical approach impacts organizational communication several ways: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1.	The communication content within a classic management organization is task-based (maintenance)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	The direction of communication within a classic management organization is mainly downward.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3.	Written communication is the pervasive channel for communicating.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4.	The style of communication is formal and distant.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Remember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Metaphor</a:t>
            </a:r>
          </a:p>
          <a:p>
            <a:pPr eaLnBrk="1" hangingPunct="1"/>
            <a:r>
              <a:rPr lang="en-US" smtClean="0"/>
              <a:t>Fayol’s Theory of Classical Management</a:t>
            </a:r>
          </a:p>
          <a:p>
            <a:pPr eaLnBrk="1" hangingPunct="1"/>
            <a:r>
              <a:rPr lang="en-US" smtClean="0"/>
              <a:t>Weber’s Theory of Bureaucracy</a:t>
            </a:r>
          </a:p>
          <a:p>
            <a:pPr eaLnBrk="1" hangingPunct="1"/>
            <a:r>
              <a:rPr lang="en-US" smtClean="0"/>
              <a:t>Taylor’s Theory of Scientific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0772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Arial Black" pitchFamily="34" charset="0"/>
              </a:rPr>
              <a:t>Organizational Communication: In the beginning...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considerable part of what we today deem organizational communication research is an attempt to explain how a large number of humans can function together as a machine.</a:t>
            </a:r>
          </a:p>
          <a:p>
            <a:pPr eaLnBrk="1" hangingPunct="1"/>
            <a:r>
              <a:rPr lang="en-US" sz="2800" dirty="0" smtClean="0"/>
              <a:t>It is not surprising then that the </a:t>
            </a:r>
            <a:r>
              <a:rPr lang="en-US" sz="2800" b="1" i="1" dirty="0" smtClean="0"/>
              <a:t>organization</a:t>
            </a:r>
            <a:r>
              <a:rPr lang="en-US" sz="2800" i="1" dirty="0" smtClean="0"/>
              <a:t> </a:t>
            </a:r>
            <a:r>
              <a:rPr lang="en-US" sz="2800" b="1" i="1" dirty="0" smtClean="0"/>
              <a:t>as machine</a:t>
            </a:r>
            <a:r>
              <a:rPr lang="en-US" sz="2800" dirty="0" smtClean="0"/>
              <a:t> metaphor has given rise to several organizational communication theories.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Black" pitchFamily="34" charset="0"/>
              </a:rPr>
              <a:t>Machine Metaphor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organization is like a machine b/c its:</a:t>
            </a:r>
          </a:p>
          <a:p>
            <a:pPr lvl="1" eaLnBrk="1" hangingPunct="1"/>
            <a:r>
              <a:rPr lang="en-US" smtClean="0"/>
              <a:t>Specialization</a:t>
            </a:r>
          </a:p>
          <a:p>
            <a:pPr lvl="2" eaLnBrk="1" hangingPunct="1"/>
            <a:r>
              <a:rPr lang="en-US" smtClean="0"/>
              <a:t>Everyone has a special role</a:t>
            </a:r>
          </a:p>
          <a:p>
            <a:pPr lvl="1" eaLnBrk="1" hangingPunct="1"/>
            <a:r>
              <a:rPr lang="en-US" smtClean="0"/>
              <a:t>Standardization</a:t>
            </a:r>
          </a:p>
          <a:p>
            <a:pPr lvl="2" eaLnBrk="1" hangingPunct="1"/>
            <a:r>
              <a:rPr lang="en-US" smtClean="0"/>
              <a:t>Very replaceable</a:t>
            </a:r>
          </a:p>
          <a:p>
            <a:pPr lvl="1" eaLnBrk="1" hangingPunct="1"/>
            <a:r>
              <a:rPr lang="en-US" smtClean="0"/>
              <a:t>Predictability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Black" pitchFamily="34" charset="0"/>
              </a:rPr>
              <a:t>The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Classical Organization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algn="ctr" eaLnBrk="1" hangingPunct="1"/>
            <a:r>
              <a:rPr lang="en-US" smtClean="0"/>
              <a:t>Modern Times-Charlie Chaplin </a:t>
            </a:r>
          </a:p>
          <a:p>
            <a:pPr algn="ctr" eaLnBrk="1" hangingPunct="1"/>
            <a:r>
              <a:rPr lang="en-US" smtClean="0"/>
              <a:t>(Part One)</a:t>
            </a:r>
          </a:p>
          <a:p>
            <a:pPr eaLnBrk="1" hangingPunct="1"/>
            <a:r>
              <a:rPr lang="en-US" u="sng" smtClean="0">
                <a:hlinkClick r:id="rId2"/>
              </a:rPr>
              <a:t>http://www.youtube.com/watch?v=qDnDaDYZ2AQ&amp;feature=related</a:t>
            </a:r>
            <a:endParaRPr lang="en-US" smtClean="0"/>
          </a:p>
          <a:p>
            <a:pPr algn="ctr" eaLnBrk="1" hangingPunct="1"/>
            <a:r>
              <a:rPr lang="en-US" smtClean="0"/>
              <a:t>Modern Times-Charlie Chaplin </a:t>
            </a:r>
          </a:p>
          <a:p>
            <a:pPr algn="ctr" eaLnBrk="1" hangingPunct="1"/>
            <a:r>
              <a:rPr lang="en-US" smtClean="0"/>
              <a:t>(Part Two)</a:t>
            </a:r>
          </a:p>
          <a:p>
            <a:pPr eaLnBrk="1" hangingPunct="1"/>
            <a:r>
              <a:rPr lang="en-US" u="sng" smtClean="0">
                <a:hlinkClick r:id="rId3"/>
              </a:rPr>
              <a:t>http://www.youtube.com/watch?v=7fyyt3JGGvk&amp;feature=related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 Black" pitchFamily="34" charset="0"/>
              </a:rPr>
              <a:t>Fayol’s</a:t>
            </a:r>
            <a:r>
              <a:rPr lang="en-US" dirty="0" smtClean="0">
                <a:latin typeface="Arial Black" pitchFamily="34" charset="0"/>
              </a:rPr>
              <a:t> Theory of Classical Management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of management (What?)</a:t>
            </a:r>
          </a:p>
          <a:p>
            <a:pPr lvl="1" eaLnBrk="1" hangingPunct="1"/>
            <a:r>
              <a:rPr lang="en-US" smtClean="0"/>
              <a:t>Planning</a:t>
            </a:r>
          </a:p>
          <a:p>
            <a:pPr lvl="1" eaLnBrk="1" hangingPunct="1"/>
            <a:r>
              <a:rPr lang="en-US" smtClean="0"/>
              <a:t>Organizing</a:t>
            </a:r>
          </a:p>
          <a:p>
            <a:pPr lvl="1" eaLnBrk="1" hangingPunct="1"/>
            <a:r>
              <a:rPr lang="en-US" smtClean="0"/>
              <a:t>Commanding</a:t>
            </a:r>
          </a:p>
          <a:p>
            <a:pPr lvl="1" eaLnBrk="1" hangingPunct="1"/>
            <a:r>
              <a:rPr lang="en-US" smtClean="0"/>
              <a:t>Coordination</a:t>
            </a:r>
          </a:p>
          <a:p>
            <a:pPr lvl="1" eaLnBrk="1" hangingPunct="1"/>
            <a:r>
              <a:rPr lang="en-US" smtClean="0"/>
              <a:t>Control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 Black" pitchFamily="34" charset="0"/>
              </a:rPr>
              <a:t>Fayol’s</a:t>
            </a:r>
            <a:r>
              <a:rPr lang="en-US" dirty="0" smtClean="0">
                <a:latin typeface="Arial Black" pitchFamily="34" charset="0"/>
              </a:rPr>
              <a:t> Theory of Classical Management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sz="2700" smtClean="0"/>
              <a:t>Principles of management (How?)</a:t>
            </a:r>
          </a:p>
          <a:p>
            <a:pPr lvl="1" eaLnBrk="1" hangingPunct="1"/>
            <a:r>
              <a:rPr lang="en-US" sz="2700" b="1" smtClean="0"/>
              <a:t>Organizational structure</a:t>
            </a:r>
          </a:p>
          <a:p>
            <a:pPr lvl="2" eaLnBrk="1" hangingPunct="1"/>
            <a:r>
              <a:rPr lang="en-US" sz="2700" smtClean="0"/>
              <a:t>Scalar chain</a:t>
            </a:r>
          </a:p>
          <a:p>
            <a:pPr lvl="2" eaLnBrk="1" hangingPunct="1"/>
            <a:r>
              <a:rPr lang="en-US" sz="2700" smtClean="0"/>
              <a:t>Unity of command</a:t>
            </a:r>
          </a:p>
          <a:p>
            <a:pPr lvl="2" eaLnBrk="1" hangingPunct="1"/>
            <a:r>
              <a:rPr lang="en-US" sz="2700" smtClean="0"/>
              <a:t>Unity of direction</a:t>
            </a:r>
          </a:p>
          <a:p>
            <a:pPr lvl="2" eaLnBrk="1" hangingPunct="1"/>
            <a:r>
              <a:rPr lang="en-US" sz="2700" smtClean="0"/>
              <a:t>Division of labor</a:t>
            </a:r>
          </a:p>
          <a:p>
            <a:pPr lvl="2" eaLnBrk="1" hangingPunct="1"/>
            <a:r>
              <a:rPr lang="en-US" sz="2700" smtClean="0"/>
              <a:t>Span of control</a:t>
            </a:r>
          </a:p>
          <a:p>
            <a:pPr lvl="1" eaLnBrk="1" hangingPunct="1"/>
            <a:r>
              <a:rPr lang="en-US" sz="2700" b="1" smtClean="0"/>
              <a:t>Organizational power</a:t>
            </a:r>
          </a:p>
          <a:p>
            <a:pPr lvl="1" eaLnBrk="1" hangingPunct="1"/>
            <a:r>
              <a:rPr lang="en-US" sz="2700" b="1" smtClean="0"/>
              <a:t>Organizational reward</a:t>
            </a:r>
          </a:p>
          <a:p>
            <a:pPr lvl="1" eaLnBrk="1" hangingPunct="1"/>
            <a:r>
              <a:rPr lang="en-US" sz="2700" b="1" smtClean="0"/>
              <a:t>Organizational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Examples of Organizational Charts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73163" y="1524000"/>
            <a:ext cx="7772400" cy="5334000"/>
          </a:xfrm>
        </p:spPr>
        <p:txBody>
          <a:bodyPr/>
          <a:lstStyle/>
          <a:p>
            <a:r>
              <a:rPr lang="en-US" sz="2800" smtClean="0">
                <a:hlinkClick r:id="rId2"/>
              </a:rPr>
              <a:t>http://www.usdoj.gov/dojorg.htm</a:t>
            </a:r>
            <a:endParaRPr lang="en-US" sz="2800" smtClean="0"/>
          </a:p>
          <a:p>
            <a:r>
              <a:rPr lang="en-US" sz="2800" smtClean="0">
                <a:hlinkClick r:id="rId3"/>
              </a:rPr>
              <a:t>http://www.mitsue.co.jp/english/company/chart.html</a:t>
            </a:r>
            <a:endParaRPr lang="en-US" sz="2800" smtClean="0"/>
          </a:p>
          <a:p>
            <a:r>
              <a:rPr lang="en-US" sz="2800" smtClean="0">
                <a:hlinkClick r:id="rId4"/>
              </a:rPr>
              <a:t>http://www.fema.gov/pdf/about/org_chart.pdf</a:t>
            </a:r>
            <a:endParaRPr lang="en-US" sz="2800" smtClean="0"/>
          </a:p>
          <a:p>
            <a:r>
              <a:rPr lang="en-US" sz="2800" smtClean="0">
                <a:hlinkClick r:id="rId5"/>
              </a:rPr>
              <a:t>http://www.wacom.co.jp/english/corporate/outline_diagram.html</a:t>
            </a:r>
            <a:endParaRPr lang="en-US" sz="2800" smtClean="0"/>
          </a:p>
          <a:p>
            <a:r>
              <a:rPr lang="en-US" sz="2800" smtClean="0">
                <a:hlinkClick r:id="rId6"/>
              </a:rPr>
              <a:t>http://www.louisville.edu/athletics/Organizational_Chart-U_of_L_Athletics.htm</a:t>
            </a:r>
            <a:endParaRPr lang="en-US" sz="2800" smtClean="0"/>
          </a:p>
          <a:p>
            <a:r>
              <a:rPr lang="en-US" sz="2800" smtClean="0"/>
              <a:t>http://www.martinfowler.com/apsupp/accountability.pdf#search=%22Organizational%20Hierarchies%22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Examples of Organizational Charts</a:t>
            </a:r>
            <a:endParaRPr lang="en-US" dirty="0" smtClean="0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60500" y="1905000"/>
            <a:ext cx="7197725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Arial Black" pitchFamily="34" charset="0"/>
              </a:rPr>
              <a:t>Examples of Organizational Charts</a:t>
            </a:r>
          </a:p>
        </p:txBody>
      </p:sp>
      <p:pic>
        <p:nvPicPr>
          <p:cNvPr id="11267" name="Content Placeholder 3" descr="hierarchy_crow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828800"/>
            <a:ext cx="63246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268</TotalTime>
  <Words>304</Words>
  <Application>Microsoft Office PowerPoint</Application>
  <PresentationFormat>On-screen Show (4:3)</PresentationFormat>
  <Paragraphs>87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Dad`s Tie</vt:lpstr>
      <vt:lpstr>Organizational Communication</vt:lpstr>
      <vt:lpstr>Organizational Communication: In the beginning...</vt:lpstr>
      <vt:lpstr>Machine Metaphor </vt:lpstr>
      <vt:lpstr>The  Classical Organization</vt:lpstr>
      <vt:lpstr>Fayol’s Theory of Classical Management</vt:lpstr>
      <vt:lpstr>Fayol’s Theory of Classical Management</vt:lpstr>
      <vt:lpstr>Examples of Organizational Charts</vt:lpstr>
      <vt:lpstr>Examples of Organizational Charts</vt:lpstr>
      <vt:lpstr>Examples of Organizational Charts</vt:lpstr>
      <vt:lpstr>Weber’s Theory of Bureaucracy</vt:lpstr>
      <vt:lpstr>Taylor’s Theory of Scientific Management</vt:lpstr>
      <vt:lpstr>Taylor’s Theory of Scientific Management</vt:lpstr>
      <vt:lpstr>Communication in a Classical Organization</vt:lpstr>
      <vt:lpstr>Remember</vt:lpstr>
    </vt:vector>
  </TitlesOfParts>
  <Company>ISU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Communication</dc:title>
  <dc:creator>llipper</dc:creator>
  <cp:lastModifiedBy>8p</cp:lastModifiedBy>
  <cp:revision>12</cp:revision>
  <cp:lastPrinted>1601-01-01T00:00:00Z</cp:lastPrinted>
  <dcterms:created xsi:type="dcterms:W3CDTF">2002-01-28T18:15:17Z</dcterms:created>
  <dcterms:modified xsi:type="dcterms:W3CDTF">2017-03-16T08:27:05Z</dcterms:modified>
</cp:coreProperties>
</file>