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70" r:id="rId14"/>
    <p:sldId id="271" r:id="rId15"/>
    <p:sldId id="261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0CB3-653A-4B8C-938E-2FEFDBC164E8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6CAE43E-9A8F-46BD-8734-38A7D358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8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0CB3-653A-4B8C-938E-2FEFDBC164E8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E43E-9A8F-46BD-8734-38A7D358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3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0CB3-653A-4B8C-938E-2FEFDBC164E8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E43E-9A8F-46BD-8734-38A7D358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0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0CB3-653A-4B8C-938E-2FEFDBC164E8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E43E-9A8F-46BD-8734-38A7D358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70E0CB3-653A-4B8C-938E-2FEFDBC164E8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6CAE43E-9A8F-46BD-8734-38A7D358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0CB3-653A-4B8C-938E-2FEFDBC164E8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E43E-9A8F-46BD-8734-38A7D358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4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0CB3-653A-4B8C-938E-2FEFDBC164E8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E43E-9A8F-46BD-8734-38A7D358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1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0CB3-653A-4B8C-938E-2FEFDBC164E8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E43E-9A8F-46BD-8734-38A7D358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8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0CB3-653A-4B8C-938E-2FEFDBC164E8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E43E-9A8F-46BD-8734-38A7D358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8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0CB3-653A-4B8C-938E-2FEFDBC164E8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E43E-9A8F-46BD-8734-38A7D358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0CB3-653A-4B8C-938E-2FEFDBC164E8}" type="datetimeFigureOut">
              <a:rPr lang="en-US" smtClean="0"/>
              <a:t>5/27/2015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E43E-9A8F-46BD-8734-38A7D358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3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70E0CB3-653A-4B8C-938E-2FEFDBC164E8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6CAE43E-9A8F-46BD-8734-38A7D358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action.org/blog/why-transparency-matters" TargetMode="External"/><Relationship Id="rId2" Type="http://schemas.openxmlformats.org/officeDocument/2006/relationships/hyperlink" Target="https://collegeforamerica.wistia.com/medias/vujeus7v9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3848" y="1547366"/>
            <a:ext cx="9144000" cy="2387600"/>
          </a:xfrm>
        </p:spPr>
        <p:txBody>
          <a:bodyPr>
            <a:noAutofit/>
          </a:bodyPr>
          <a:lstStyle/>
          <a:p>
            <a:r>
              <a:rPr lang="en-US" sz="4500" b="1" dirty="0">
                <a:latin typeface="Century Gothic" panose="020B0502020202020204" pitchFamily="34" charset="0"/>
              </a:rPr>
              <a:t>O</a:t>
            </a:r>
            <a:r>
              <a:rPr lang="en-US" sz="4500" b="1" dirty="0" smtClean="0">
                <a:latin typeface="Century Gothic" panose="020B0502020202020204" pitchFamily="34" charset="0"/>
              </a:rPr>
              <a:t>rganizational </a:t>
            </a:r>
            <a:r>
              <a:rPr lang="en-US" sz="4500" b="1" dirty="0">
                <a:latin typeface="Century Gothic" panose="020B0502020202020204" pitchFamily="34" charset="0"/>
              </a:rPr>
              <a:t>communications </a:t>
            </a:r>
            <a:r>
              <a:rPr lang="en-US" sz="4500" b="1" dirty="0" smtClean="0">
                <a:latin typeface="Century Gothic" panose="020B0502020202020204" pitchFamily="34" charset="0"/>
              </a:rPr>
              <a:t>&amp; Its importance to the company’s growth</a:t>
            </a:r>
            <a:endParaRPr lang="en-US" sz="4500" b="1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3848" y="4662152"/>
            <a:ext cx="9144000" cy="1983346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atin typeface="Century Gothic" panose="020B0502020202020204" pitchFamily="34" charset="0"/>
              </a:rPr>
              <a:t>By: </a:t>
            </a:r>
            <a:r>
              <a:rPr lang="en-US" sz="3000" dirty="0" smtClean="0">
                <a:latin typeface="Century Gothic" panose="020B0502020202020204" pitchFamily="34" charset="0"/>
              </a:rPr>
              <a:t>Jean Monet Ngenzi, Company’s manager of organizational communications</a:t>
            </a:r>
          </a:p>
          <a:p>
            <a:r>
              <a:rPr lang="en-US" sz="3000" b="1" dirty="0" smtClean="0">
                <a:latin typeface="Century Gothic" panose="020B0502020202020204" pitchFamily="34" charset="0"/>
              </a:rPr>
              <a:t>To: </a:t>
            </a:r>
            <a:r>
              <a:rPr lang="en-US" sz="3000" dirty="0" smtClean="0">
                <a:latin typeface="Century Gothic" panose="020B0502020202020204" pitchFamily="34" charset="0"/>
              </a:rPr>
              <a:t>Leadership </a:t>
            </a:r>
            <a:r>
              <a:rPr lang="en-US" sz="3000" dirty="0">
                <a:latin typeface="Century Gothic" panose="020B0502020202020204" pitchFamily="34" charset="0"/>
              </a:rPr>
              <a:t>Team and Senior </a:t>
            </a:r>
            <a:r>
              <a:rPr lang="en-US" sz="3000" dirty="0" smtClean="0">
                <a:latin typeface="Century Gothic" panose="020B0502020202020204" pitchFamily="34" charset="0"/>
              </a:rPr>
              <a:t>Staff</a:t>
            </a:r>
          </a:p>
          <a:p>
            <a:r>
              <a:rPr lang="en-US" sz="3000" b="1" dirty="0" smtClean="0">
                <a:latin typeface="Century Gothic" panose="020B0502020202020204" pitchFamily="34" charset="0"/>
              </a:rPr>
              <a:t>Company: </a:t>
            </a:r>
            <a:r>
              <a:rPr lang="en-US" sz="3000" dirty="0" smtClean="0">
                <a:latin typeface="Century Gothic" panose="020B0502020202020204" pitchFamily="34" charset="0"/>
              </a:rPr>
              <a:t>Acme </a:t>
            </a:r>
            <a:r>
              <a:rPr lang="en-US" sz="3000" dirty="0">
                <a:latin typeface="Century Gothic" panose="020B0502020202020204" pitchFamily="34" charset="0"/>
              </a:rPr>
              <a:t>Widget</a:t>
            </a:r>
          </a:p>
          <a:p>
            <a:endParaRPr lang="en-US" sz="3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6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701"/>
            <a:ext cx="9027017" cy="1442432"/>
          </a:xfrm>
        </p:spPr>
        <p:txBody>
          <a:bodyPr>
            <a:noAutofit/>
          </a:bodyPr>
          <a:lstStyle/>
          <a:p>
            <a:pPr marL="0" indent="0"/>
            <a:r>
              <a:rPr lang="en-US" sz="4000" b="1" dirty="0" smtClean="0">
                <a:latin typeface="Century Gothic" panose="020B0502020202020204" pitchFamily="34" charset="0"/>
              </a:rPr>
              <a:t>The use of organizational </a:t>
            </a:r>
            <a:r>
              <a:rPr lang="en-US" sz="4000" b="1" dirty="0">
                <a:latin typeface="Century Gothic" panose="020B0502020202020204" pitchFamily="34" charset="0"/>
              </a:rPr>
              <a:t>communications </a:t>
            </a:r>
            <a:r>
              <a:rPr lang="en-US" sz="4000" b="1" dirty="0" smtClean="0">
                <a:latin typeface="Century Gothic" panose="020B0502020202020204" pitchFamily="34" charset="0"/>
              </a:rPr>
              <a:t>to </a:t>
            </a:r>
            <a:r>
              <a:rPr lang="en-US" sz="4000" b="1" dirty="0">
                <a:latin typeface="Century Gothic" panose="020B0502020202020204" pitchFamily="34" charset="0"/>
              </a:rPr>
              <a:t>shape Acme Widget’s </a:t>
            </a:r>
            <a:r>
              <a:rPr lang="en-US" sz="4000" b="1" dirty="0" smtClean="0">
                <a:latin typeface="Century Gothic" panose="020B0502020202020204" pitchFamily="34" charset="0"/>
              </a:rPr>
              <a:t>brand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1831"/>
            <a:ext cx="9027017" cy="4816698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Define stakeholder groups though identification of:</a:t>
            </a:r>
          </a:p>
          <a:p>
            <a:pPr lvl="2"/>
            <a:r>
              <a:rPr lang="en-US" sz="2400" dirty="0">
                <a:latin typeface="Century Gothic" panose="020B0502020202020204" pitchFamily="34" charset="0"/>
              </a:rPr>
              <a:t>Who are the </a:t>
            </a:r>
            <a:r>
              <a:rPr lang="en-US" sz="2400" dirty="0" smtClean="0">
                <a:latin typeface="Century Gothic" panose="020B0502020202020204" pitchFamily="34" charset="0"/>
              </a:rPr>
              <a:t>stakeholders </a:t>
            </a:r>
            <a:r>
              <a:rPr lang="en-US" sz="2400" dirty="0">
                <a:latin typeface="Century Gothic" panose="020B0502020202020204" pitchFamily="34" charset="0"/>
              </a:rPr>
              <a:t>groups?</a:t>
            </a:r>
          </a:p>
          <a:p>
            <a:pPr lvl="2"/>
            <a:r>
              <a:rPr lang="en-US" sz="2400" dirty="0">
                <a:latin typeface="Century Gothic" panose="020B0502020202020204" pitchFamily="34" charset="0"/>
              </a:rPr>
              <a:t>Why are they important?</a:t>
            </a:r>
          </a:p>
          <a:p>
            <a:pPr lvl="2"/>
            <a:r>
              <a:rPr lang="en-US" sz="2400" dirty="0">
                <a:latin typeface="Century Gothic" panose="020B0502020202020204" pitchFamily="34" charset="0"/>
              </a:rPr>
              <a:t>What are their importance?</a:t>
            </a:r>
          </a:p>
          <a:p>
            <a:pPr lvl="1"/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Determine communication channels</a:t>
            </a:r>
          </a:p>
          <a:p>
            <a:pPr lvl="2"/>
            <a:r>
              <a:rPr lang="en-US" sz="2400" dirty="0" smtClean="0">
                <a:latin typeface="Century Gothic" panose="020B0502020202020204" pitchFamily="34" charset="0"/>
              </a:rPr>
              <a:t>Static</a:t>
            </a:r>
          </a:p>
          <a:p>
            <a:pPr lvl="2"/>
            <a:r>
              <a:rPr lang="en-US" sz="2400" dirty="0" smtClean="0">
                <a:latin typeface="Century Gothic" panose="020B0502020202020204" pitchFamily="34" charset="0"/>
              </a:rPr>
              <a:t>Dynamic </a:t>
            </a:r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Develop brand messages</a:t>
            </a:r>
          </a:p>
          <a:p>
            <a:pPr lvl="2"/>
            <a:r>
              <a:rPr lang="en-US" sz="2400" dirty="0" smtClean="0">
                <a:latin typeface="Century Gothic" panose="020B0502020202020204" pitchFamily="34" charset="0"/>
              </a:rPr>
              <a:t>Each message must target a specific stakeholder group</a:t>
            </a:r>
          </a:p>
          <a:p>
            <a:pPr marL="914400" lvl="2" indent="0" algn="r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(Lim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 smtClean="0">
                <a:latin typeface="Century Gothic" panose="020B0502020202020204" pitchFamily="34" charset="0"/>
              </a:rPr>
              <a:t>2010)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9259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236336"/>
            <a:ext cx="9439141" cy="1608607"/>
          </a:xfrm>
        </p:spPr>
        <p:txBody>
          <a:bodyPr>
            <a:noAutofit/>
          </a:bodyPr>
          <a:lstStyle/>
          <a:p>
            <a:pPr marL="0" indent="0"/>
            <a:r>
              <a:rPr lang="en-US" sz="4000" b="1" dirty="0" smtClean="0">
                <a:latin typeface="Century Gothic" panose="020B0502020202020204" pitchFamily="34" charset="0"/>
              </a:rPr>
              <a:t>The use of organizational </a:t>
            </a:r>
            <a:r>
              <a:rPr lang="en-US" sz="4000" b="1" dirty="0">
                <a:latin typeface="Century Gothic" panose="020B0502020202020204" pitchFamily="34" charset="0"/>
              </a:rPr>
              <a:t>communications </a:t>
            </a:r>
            <a:r>
              <a:rPr lang="en-US" sz="4000" b="1" dirty="0" smtClean="0">
                <a:latin typeface="Century Gothic" panose="020B0502020202020204" pitchFamily="34" charset="0"/>
              </a:rPr>
              <a:t>to </a:t>
            </a:r>
            <a:r>
              <a:rPr lang="en-US" sz="4000" b="1" dirty="0">
                <a:latin typeface="Century Gothic" panose="020B0502020202020204" pitchFamily="34" charset="0"/>
              </a:rPr>
              <a:t>shape Acme Widget’s </a:t>
            </a:r>
            <a:r>
              <a:rPr lang="en-US" sz="4000" b="1" dirty="0" smtClean="0">
                <a:latin typeface="Century Gothic" panose="020B0502020202020204" pitchFamily="34" charset="0"/>
              </a:rPr>
              <a:t>brand (Cont.)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189409"/>
            <a:ext cx="8524741" cy="454624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Align </a:t>
            </a:r>
            <a:r>
              <a:rPr lang="en-US" sz="2400" dirty="0">
                <a:latin typeface="Century Gothic" panose="020B0502020202020204" pitchFamily="34" charset="0"/>
              </a:rPr>
              <a:t>and strengthen external and internal brand communication</a:t>
            </a:r>
          </a:p>
          <a:p>
            <a:pPr lvl="2"/>
            <a:r>
              <a:rPr lang="en-US" sz="2400" dirty="0">
                <a:latin typeface="Century Gothic" panose="020B0502020202020204" pitchFamily="34" charset="0"/>
              </a:rPr>
              <a:t>Train employees to deliver consistent brand messages</a:t>
            </a:r>
          </a:p>
          <a:p>
            <a:pPr lvl="2"/>
            <a:r>
              <a:rPr lang="en-US" sz="2400" dirty="0">
                <a:latin typeface="Century Gothic" panose="020B0502020202020204" pitchFamily="34" charset="0"/>
              </a:rPr>
              <a:t>Hire brand champion and brand ambassadors</a:t>
            </a:r>
          </a:p>
          <a:p>
            <a:pPr marL="457200" lvl="1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Conduct brand track audits</a:t>
            </a:r>
          </a:p>
          <a:p>
            <a:pPr lvl="2"/>
            <a:r>
              <a:rPr lang="en-US" sz="2400" dirty="0">
                <a:latin typeface="Century Gothic" panose="020B0502020202020204" pitchFamily="34" charset="0"/>
              </a:rPr>
              <a:t>Examine how brand communications are doing (internal &amp; external)</a:t>
            </a:r>
          </a:p>
          <a:p>
            <a:pPr lvl="2"/>
            <a:r>
              <a:rPr lang="en-US" sz="2400" dirty="0">
                <a:latin typeface="Century Gothic" panose="020B0502020202020204" pitchFamily="34" charset="0"/>
              </a:rPr>
              <a:t>Evaluate improvement in brand stakeholders’ perception 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marL="914400" lvl="2" indent="0" algn="r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(</a:t>
            </a:r>
            <a:r>
              <a:rPr lang="en-US" sz="2400" dirty="0">
                <a:latin typeface="Century Gothic" panose="020B0502020202020204" pitchFamily="34" charset="0"/>
              </a:rPr>
              <a:t>Lim, 2010)</a:t>
            </a:r>
          </a:p>
          <a:p>
            <a:pPr lvl="2"/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7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4547"/>
            <a:ext cx="9555052" cy="1468191"/>
          </a:xfrm>
        </p:spPr>
        <p:txBody>
          <a:bodyPr>
            <a:noAutofit/>
          </a:bodyPr>
          <a:lstStyle/>
          <a:p>
            <a:pPr marL="0" indent="0"/>
            <a:r>
              <a:rPr lang="en-US" sz="4000" b="1" dirty="0" smtClean="0">
                <a:latin typeface="Century Gothic" panose="020B0502020202020204" pitchFamily="34" charset="0"/>
              </a:rPr>
              <a:t>The strategies to be used </a:t>
            </a:r>
            <a:r>
              <a:rPr lang="en-US" sz="4000" b="1" dirty="0">
                <a:latin typeface="Century Gothic" panose="020B0502020202020204" pitchFamily="34" charset="0"/>
              </a:rPr>
              <a:t>to build and/or maintain Acme Widget’s </a:t>
            </a:r>
            <a:r>
              <a:rPr lang="en-US" sz="4000" b="1" dirty="0" smtClean="0">
                <a:latin typeface="Century Gothic" panose="020B0502020202020204" pitchFamily="34" charset="0"/>
              </a:rPr>
              <a:t>reputation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745" y="1906074"/>
            <a:ext cx="10108842" cy="467503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D</a:t>
            </a:r>
            <a:r>
              <a:rPr lang="en-US" sz="2400" dirty="0" smtClean="0">
                <a:latin typeface="Century Gothic" panose="020B0502020202020204" pitchFamily="34" charset="0"/>
              </a:rPr>
              <a:t>eliver products/services well with well proposition</a:t>
            </a: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Keep promises to their customers </a:t>
            </a: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Make the difference among its competitors with similar products/services</a:t>
            </a: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Create effective brand messages</a:t>
            </a:r>
          </a:p>
          <a:p>
            <a:pPr lvl="2"/>
            <a:r>
              <a:rPr lang="en-US" sz="2400" dirty="0">
                <a:latin typeface="Century Gothic" panose="020B0502020202020204" pitchFamily="34" charset="0"/>
              </a:rPr>
              <a:t>Easy to understand</a:t>
            </a:r>
          </a:p>
          <a:p>
            <a:pPr lvl="2"/>
            <a:r>
              <a:rPr lang="en-US" sz="2400" dirty="0">
                <a:latin typeface="Century Gothic" panose="020B0502020202020204" pitchFamily="34" charset="0"/>
              </a:rPr>
              <a:t>Memorable</a:t>
            </a:r>
          </a:p>
          <a:p>
            <a:pPr lvl="2"/>
            <a:r>
              <a:rPr lang="en-US" sz="2400" dirty="0" smtClean="0">
                <a:latin typeface="Century Gothic" panose="020B0502020202020204" pitchFamily="34" charset="0"/>
              </a:rPr>
              <a:t>Persuasive</a:t>
            </a:r>
          </a:p>
          <a:p>
            <a:pPr marL="914400" lvl="2" indent="0" algn="r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(Fox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 smtClean="0">
                <a:latin typeface="Century Gothic" panose="020B0502020202020204" pitchFamily="34" charset="0"/>
              </a:rPr>
              <a:t>2013)</a:t>
            </a:r>
          </a:p>
          <a:p>
            <a:pPr marL="914400" lvl="2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endParaRPr lang="en-US" sz="2400" dirty="0" smtClean="0">
              <a:latin typeface="Century Gothic" panose="020B0502020202020204" pitchFamily="34" charset="0"/>
            </a:endParaRPr>
          </a:p>
          <a:p>
            <a:endParaRPr lang="en-US" sz="2400" dirty="0" smtClean="0">
              <a:latin typeface="Century Gothic" panose="020B0502020202020204" pitchFamily="34" charset="0"/>
            </a:endParaRPr>
          </a:p>
          <a:p>
            <a:endParaRPr lang="en-US" sz="2400" dirty="0" smtClean="0">
              <a:latin typeface="Century Gothic" panose="020B0502020202020204" pitchFamily="34" charset="0"/>
            </a:endParaRPr>
          </a:p>
          <a:p>
            <a:endParaRPr lang="en-US" sz="2400" dirty="0" smtClean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2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36337"/>
            <a:ext cx="9619445" cy="1437918"/>
          </a:xfrm>
        </p:spPr>
        <p:txBody>
          <a:bodyPr>
            <a:noAutofit/>
          </a:bodyPr>
          <a:lstStyle/>
          <a:p>
            <a:pPr marL="0" indent="0"/>
            <a:r>
              <a:rPr lang="en-US" sz="4000" b="1" dirty="0" smtClean="0">
                <a:latin typeface="Century Gothic" panose="020B0502020202020204" pitchFamily="34" charset="0"/>
              </a:rPr>
              <a:t>The strategies to be used </a:t>
            </a:r>
            <a:r>
              <a:rPr lang="en-US" sz="4000" b="1" dirty="0">
                <a:latin typeface="Century Gothic" panose="020B0502020202020204" pitchFamily="34" charset="0"/>
              </a:rPr>
              <a:t>to build and/or maintain Acme Widget’s </a:t>
            </a:r>
            <a:r>
              <a:rPr lang="en-US" sz="4000" b="1" dirty="0" smtClean="0">
                <a:latin typeface="Century Gothic" panose="020B0502020202020204" pitchFamily="34" charset="0"/>
              </a:rPr>
              <a:t>reputation (Cont</a:t>
            </a:r>
            <a:r>
              <a:rPr lang="en-US" sz="4000" b="1" dirty="0">
                <a:latin typeface="Century Gothic" panose="020B0502020202020204" pitchFamily="34" charset="0"/>
              </a:rPr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6225"/>
            <a:ext cx="9142927" cy="4456090"/>
          </a:xfrm>
        </p:spPr>
        <p:txBody>
          <a:bodyPr>
            <a:no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Use effective messengers</a:t>
            </a:r>
          </a:p>
          <a:p>
            <a:pPr lvl="2"/>
            <a:r>
              <a:rPr lang="en-US" sz="2000" dirty="0">
                <a:latin typeface="Century Gothic" panose="020B0502020202020204" pitchFamily="34" charset="0"/>
              </a:rPr>
              <a:t>Impactful</a:t>
            </a:r>
          </a:p>
          <a:p>
            <a:pPr lvl="2"/>
            <a:r>
              <a:rPr lang="en-US" sz="2000" dirty="0">
                <a:latin typeface="Century Gothic" panose="020B0502020202020204" pitchFamily="34" charset="0"/>
              </a:rPr>
              <a:t>Resonant</a:t>
            </a:r>
          </a:p>
          <a:p>
            <a:pPr lvl="2"/>
            <a:r>
              <a:rPr lang="en-US" sz="2000" dirty="0">
                <a:latin typeface="Century Gothic" panose="020B0502020202020204" pitchFamily="34" charset="0"/>
              </a:rPr>
              <a:t>Actions driving</a:t>
            </a:r>
          </a:p>
          <a:p>
            <a:r>
              <a:rPr lang="en-US" dirty="0">
                <a:latin typeface="Century Gothic" panose="020B0502020202020204" pitchFamily="34" charset="0"/>
              </a:rPr>
              <a:t>Practice and repeat</a:t>
            </a:r>
          </a:p>
          <a:p>
            <a:pPr lvl="2"/>
            <a:r>
              <a:rPr lang="en-US" sz="2000" dirty="0">
                <a:latin typeface="Century Gothic" panose="020B0502020202020204" pitchFamily="34" charset="0"/>
              </a:rPr>
              <a:t>Keeping </a:t>
            </a:r>
            <a:r>
              <a:rPr lang="en-US" sz="2000" dirty="0">
                <a:latin typeface="Century Gothic" panose="020B0502020202020204" pitchFamily="34" charset="0"/>
              </a:rPr>
              <a:t>the messages fresh and top of </a:t>
            </a:r>
            <a:r>
              <a:rPr lang="en-US" sz="2000" dirty="0">
                <a:latin typeface="Century Gothic" panose="020B0502020202020204" pitchFamily="34" charset="0"/>
              </a:rPr>
              <a:t>mind</a:t>
            </a:r>
          </a:p>
          <a:p>
            <a:r>
              <a:rPr lang="en-US" dirty="0">
                <a:latin typeface="Century Gothic" panose="020B0502020202020204" pitchFamily="34" charset="0"/>
              </a:rPr>
              <a:t>Focus on foundation</a:t>
            </a:r>
          </a:p>
          <a:p>
            <a:pPr lvl="2"/>
            <a:r>
              <a:rPr lang="en-US" sz="2000" dirty="0">
                <a:latin typeface="Century Gothic" panose="020B0502020202020204" pitchFamily="34" charset="0"/>
              </a:rPr>
              <a:t>Strong foundation &amp; Effective message framework</a:t>
            </a:r>
          </a:p>
          <a:p>
            <a:r>
              <a:rPr lang="en-US" dirty="0">
                <a:latin typeface="Century Gothic" panose="020B0502020202020204" pitchFamily="34" charset="0"/>
              </a:rPr>
              <a:t>Deliver messages consistently</a:t>
            </a:r>
          </a:p>
          <a:p>
            <a:pPr lvl="2"/>
            <a:r>
              <a:rPr lang="en-US" sz="2000" dirty="0">
                <a:latin typeface="Century Gothic" panose="020B0502020202020204" pitchFamily="34" charset="0"/>
              </a:rPr>
              <a:t>Repeat key messages </a:t>
            </a:r>
            <a:r>
              <a:rPr lang="en-US" sz="2000" dirty="0">
                <a:latin typeface="Century Gothic" panose="020B0502020202020204" pitchFamily="34" charset="0"/>
              </a:rPr>
              <a:t>(staff meetings</a:t>
            </a:r>
            <a:r>
              <a:rPr lang="en-US" sz="2000" dirty="0">
                <a:latin typeface="Century Gothic" panose="020B0502020202020204" pitchFamily="34" charset="0"/>
              </a:rPr>
              <a:t>, public appearances, interviews and </a:t>
            </a:r>
            <a:r>
              <a:rPr lang="en-US" sz="2000" dirty="0">
                <a:latin typeface="Century Gothic" panose="020B0502020202020204" pitchFamily="34" charset="0"/>
              </a:rPr>
              <a:t>presentations)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914400" lvl="2" indent="0">
              <a:buNone/>
            </a:pPr>
            <a:endParaRPr lang="en-US" sz="1050" dirty="0" smtClean="0">
              <a:latin typeface="Century Gothic" panose="020B0502020202020204" pitchFamily="34" charset="0"/>
            </a:endParaRPr>
          </a:p>
          <a:p>
            <a:pPr marL="914400" lvl="2" indent="0">
              <a:buNone/>
            </a:pPr>
            <a:endParaRPr lang="en-US" sz="1050" dirty="0" smtClean="0">
              <a:latin typeface="Century Gothic" panose="020B0502020202020204" pitchFamily="34" charset="0"/>
            </a:endParaRPr>
          </a:p>
          <a:p>
            <a:pPr marL="914400" lvl="2" indent="0" algn="r">
              <a:buNone/>
            </a:pPr>
            <a:r>
              <a:rPr lang="en-US" sz="2000" dirty="0">
                <a:latin typeface="Century Gothic" panose="020B0502020202020204" pitchFamily="34" charset="0"/>
              </a:rPr>
              <a:t>(Fox, 2013)</a:t>
            </a:r>
          </a:p>
          <a:p>
            <a:pPr marL="914400" lvl="2" indent="0">
              <a:buNone/>
            </a:pPr>
            <a:endParaRPr lang="en-US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60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668"/>
            <a:ext cx="9142927" cy="1584101"/>
          </a:xfrm>
        </p:spPr>
        <p:txBody>
          <a:bodyPr>
            <a:noAutofit/>
          </a:bodyPr>
          <a:lstStyle/>
          <a:p>
            <a:pPr marL="0" indent="0"/>
            <a:r>
              <a:rPr lang="en-US" sz="3600" b="1" dirty="0">
                <a:latin typeface="Century Gothic" panose="020B0502020202020204" pitchFamily="34" charset="0"/>
              </a:rPr>
              <a:t>Why is it useful to have a dedicated role for organizational communications at Acme Widget?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3498"/>
            <a:ext cx="9361868" cy="4675031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Helps </a:t>
            </a:r>
            <a:r>
              <a:rPr lang="en-US" sz="2400" dirty="0">
                <a:latin typeface="Century Gothic" panose="020B0502020202020204" pitchFamily="34" charset="0"/>
              </a:rPr>
              <a:t>its managers to perform basic </a:t>
            </a:r>
            <a:r>
              <a:rPr lang="en-US" sz="2400" dirty="0">
                <a:latin typeface="Century Gothic" panose="020B0502020202020204" pitchFamily="34" charset="0"/>
              </a:rPr>
              <a:t>functions of </a:t>
            </a:r>
            <a:r>
              <a:rPr lang="en-US" sz="2400" dirty="0">
                <a:latin typeface="Century Gothic" panose="020B0502020202020204" pitchFamily="34" charset="0"/>
              </a:rPr>
              <a:t>management (Planning, Organizing, Motivating, Controlling)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Helps </a:t>
            </a:r>
            <a:r>
              <a:rPr lang="en-US" sz="2400" dirty="0">
                <a:latin typeface="Century Gothic" panose="020B0502020202020204" pitchFamily="34" charset="0"/>
              </a:rPr>
              <a:t>the employer </a:t>
            </a:r>
            <a:r>
              <a:rPr lang="en-US" sz="2400" dirty="0">
                <a:latin typeface="Century Gothic" panose="020B0502020202020204" pitchFamily="34" charset="0"/>
              </a:rPr>
              <a:t>to assess performance</a:t>
            </a:r>
          </a:p>
          <a:p>
            <a:pPr lvl="2"/>
            <a:r>
              <a:rPr lang="en-US" sz="2400" dirty="0">
                <a:latin typeface="Century Gothic" panose="020B0502020202020204" pitchFamily="34" charset="0"/>
              </a:rPr>
              <a:t>How </a:t>
            </a:r>
            <a:r>
              <a:rPr lang="en-US" sz="2400" dirty="0">
                <a:latin typeface="Century Gothic" panose="020B0502020202020204" pitchFamily="34" charset="0"/>
              </a:rPr>
              <a:t>a job is being </a:t>
            </a:r>
            <a:r>
              <a:rPr lang="en-US" sz="2400" dirty="0">
                <a:latin typeface="Century Gothic" panose="020B0502020202020204" pitchFamily="34" charset="0"/>
              </a:rPr>
              <a:t>performed?</a:t>
            </a:r>
          </a:p>
          <a:p>
            <a:pPr lvl="2"/>
            <a:r>
              <a:rPr lang="en-US" sz="2400" dirty="0">
                <a:latin typeface="Century Gothic" panose="020B0502020202020204" pitchFamily="34" charset="0"/>
              </a:rPr>
              <a:t>How to </a:t>
            </a:r>
            <a:r>
              <a:rPr lang="en-US" sz="2400" dirty="0" smtClean="0">
                <a:latin typeface="Century Gothic" panose="020B0502020202020204" pitchFamily="34" charset="0"/>
              </a:rPr>
              <a:t>improve </a:t>
            </a:r>
            <a:r>
              <a:rPr lang="en-US" sz="2400" dirty="0">
                <a:latin typeface="Century Gothic" panose="020B0502020202020204" pitchFamily="34" charset="0"/>
              </a:rPr>
              <a:t>performance</a:t>
            </a:r>
            <a:r>
              <a:rPr lang="en-US" sz="2400" dirty="0" smtClean="0">
                <a:latin typeface="Century Gothic" panose="020B0502020202020204" pitchFamily="34" charset="0"/>
              </a:rPr>
              <a:t>?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Acts as </a:t>
            </a:r>
            <a:r>
              <a:rPr lang="en-US" sz="2400" dirty="0">
                <a:latin typeface="Century Gothic" panose="020B0502020202020204" pitchFamily="34" charset="0"/>
              </a:rPr>
              <a:t>a source </a:t>
            </a:r>
            <a:r>
              <a:rPr lang="en-US" sz="2400" dirty="0">
                <a:latin typeface="Century Gothic" panose="020B0502020202020204" pitchFamily="34" charset="0"/>
              </a:rPr>
              <a:t>of information </a:t>
            </a:r>
            <a:endParaRPr lang="en-US" sz="2400" dirty="0">
              <a:latin typeface="Century Gothic" panose="020B0502020202020204" pitchFamily="34" charset="0"/>
            </a:endParaRPr>
          </a:p>
          <a:p>
            <a:pPr lvl="2"/>
            <a:r>
              <a:rPr lang="en-US" sz="2400" dirty="0">
                <a:latin typeface="Century Gothic" panose="020B0502020202020204" pitchFamily="34" charset="0"/>
              </a:rPr>
              <a:t>D</a:t>
            </a:r>
            <a:r>
              <a:rPr lang="en-US" sz="2400" dirty="0">
                <a:latin typeface="Century Gothic" panose="020B0502020202020204" pitchFamily="34" charset="0"/>
              </a:rPr>
              <a:t>ecision </a:t>
            </a:r>
            <a:r>
              <a:rPr lang="en-US" sz="2400" dirty="0">
                <a:latin typeface="Century Gothic" panose="020B0502020202020204" pitchFamily="34" charset="0"/>
              </a:rPr>
              <a:t>making process </a:t>
            </a:r>
            <a:endParaRPr lang="en-US" sz="2400" dirty="0">
              <a:latin typeface="Century Gothic" panose="020B0502020202020204" pitchFamily="34" charset="0"/>
            </a:endParaRPr>
          </a:p>
          <a:p>
            <a:pPr lvl="2"/>
            <a:r>
              <a:rPr lang="en-US" sz="2400" dirty="0" smtClean="0">
                <a:latin typeface="Century Gothic" panose="020B0502020202020204" pitchFamily="34" charset="0"/>
              </a:rPr>
              <a:t>Identification </a:t>
            </a:r>
            <a:r>
              <a:rPr lang="en-US" sz="2400" dirty="0">
                <a:latin typeface="Century Gothic" panose="020B0502020202020204" pitchFamily="34" charset="0"/>
              </a:rPr>
              <a:t>of </a:t>
            </a:r>
            <a:r>
              <a:rPr lang="en-US" sz="2400" dirty="0" smtClean="0">
                <a:latin typeface="Century Gothic" panose="020B0502020202020204" pitchFamily="34" charset="0"/>
              </a:rPr>
              <a:t>course </a:t>
            </a:r>
            <a:r>
              <a:rPr lang="en-US" sz="2400" dirty="0">
                <a:latin typeface="Century Gothic" panose="020B0502020202020204" pitchFamily="34" charset="0"/>
              </a:rPr>
              <a:t>of </a:t>
            </a:r>
            <a:r>
              <a:rPr lang="en-US" sz="2400" dirty="0" smtClean="0">
                <a:latin typeface="Century Gothic" panose="020B0502020202020204" pitchFamily="34" charset="0"/>
              </a:rPr>
              <a:t>action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Helps to </a:t>
            </a:r>
            <a:r>
              <a:rPr lang="en-US" sz="2400" dirty="0" smtClean="0">
                <a:latin typeface="Century Gothic" panose="020B0502020202020204" pitchFamily="34" charset="0"/>
              </a:rPr>
              <a:t>collaborate </a:t>
            </a:r>
            <a:r>
              <a:rPr lang="en-US" sz="2400" dirty="0">
                <a:latin typeface="Century Gothic" panose="020B0502020202020204" pitchFamily="34" charset="0"/>
              </a:rPr>
              <a:t>and socialize among </a:t>
            </a:r>
            <a:r>
              <a:rPr lang="en-US" sz="2400" dirty="0" smtClean="0">
                <a:latin typeface="Century Gothic" panose="020B0502020202020204" pitchFamily="34" charset="0"/>
              </a:rPr>
              <a:t>workers</a:t>
            </a:r>
          </a:p>
          <a:p>
            <a:pPr marL="0" indent="0" algn="r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(</a:t>
            </a:r>
            <a:r>
              <a:rPr lang="en-US" sz="2400" dirty="0" err="1" smtClean="0">
                <a:latin typeface="Century Gothic" panose="020B0502020202020204" pitchFamily="34" charset="0"/>
              </a:rPr>
              <a:t>EduKart</a:t>
            </a:r>
            <a:r>
              <a:rPr lang="en-US" sz="2400" dirty="0" smtClean="0">
                <a:latin typeface="Century Gothic" panose="020B0502020202020204" pitchFamily="34" charset="0"/>
              </a:rPr>
              <a:t>, 2013)</a:t>
            </a:r>
            <a:endParaRPr lang="en-US" sz="2400" dirty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45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231" y="184821"/>
            <a:ext cx="9155806" cy="75533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entury Gothic" panose="020B0502020202020204" pitchFamily="34" charset="0"/>
              </a:rPr>
              <a:t>References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7"/>
            <a:ext cx="9258837" cy="556367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1400" dirty="0">
                <a:latin typeface="Century Gothic" panose="020B0502020202020204" pitchFamily="34" charset="0"/>
              </a:rPr>
              <a:t>Joseph, C. (2014). What Are the Functions of Communication in a Business? Retrieved May 23, 2015, from http://cfaresources.s3.amazonaws.com/Converted_PDF/RES-0012444 Functions of Communication in Business.pdf </a:t>
            </a:r>
          </a:p>
          <a:p>
            <a:pPr>
              <a:lnSpc>
                <a:spcPct val="200000"/>
              </a:lnSpc>
            </a:pPr>
            <a:r>
              <a:rPr lang="en-US" sz="1400" dirty="0" err="1">
                <a:latin typeface="Century Gothic" panose="020B0502020202020204" pitchFamily="34" charset="0"/>
              </a:rPr>
              <a:t>Koschmann</a:t>
            </a:r>
            <a:r>
              <a:rPr lang="en-US" sz="1400" dirty="0">
                <a:latin typeface="Century Gothic" panose="020B0502020202020204" pitchFamily="34" charset="0"/>
              </a:rPr>
              <a:t>, M. (</a:t>
            </a:r>
            <a:r>
              <a:rPr lang="en-US" sz="1400" dirty="0" err="1">
                <a:latin typeface="Century Gothic" panose="020B0502020202020204" pitchFamily="34" charset="0"/>
              </a:rPr>
              <a:t>n.d.</a:t>
            </a:r>
            <a:r>
              <a:rPr lang="en-US" sz="1400" dirty="0">
                <a:latin typeface="Century Gothic" panose="020B0502020202020204" pitchFamily="34" charset="0"/>
              </a:rPr>
              <a:t>). RES-0014182 What is Organizational Communication_ (full version). Retrieved May 23, 2015, from </a:t>
            </a:r>
            <a:r>
              <a:rPr lang="en-US" sz="1400" dirty="0">
                <a:latin typeface="Century Gothic" panose="020B0502020202020204" pitchFamily="34" charset="0"/>
                <a:hlinkClick r:id="rId2"/>
              </a:rPr>
              <a:t>https://</a:t>
            </a:r>
            <a:r>
              <a:rPr lang="en-US" sz="1400" dirty="0" smtClean="0">
                <a:latin typeface="Century Gothic" panose="020B0502020202020204" pitchFamily="34" charset="0"/>
                <a:hlinkClick r:id="rId2"/>
              </a:rPr>
              <a:t>collegeforamerica.wistia.com/medias/vujeus7v9e</a:t>
            </a:r>
            <a:endParaRPr lang="en-US" sz="1400" dirty="0"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400" dirty="0">
                <a:latin typeface="Century Gothic" panose="020B0502020202020204" pitchFamily="34" charset="0"/>
              </a:rPr>
              <a:t>Boundless. “Setting Transparency Norms.” Organizational Communications. Boundless, 20 Jan. 2015. Retrieved 23 May. 2015 from https://www.boundless.com/users/14854/textbooks/organizational-communications/introduction-to-organizational-communications-1/introduction-to-organizational-communications-2/setting-transparency-norms-11-7295/</a:t>
            </a:r>
          </a:p>
          <a:p>
            <a:pPr>
              <a:lnSpc>
                <a:spcPct val="200000"/>
              </a:lnSpc>
            </a:pPr>
            <a:r>
              <a:rPr lang="en-US" sz="1400" dirty="0">
                <a:latin typeface="Century Gothic" panose="020B0502020202020204" pitchFamily="34" charset="0"/>
              </a:rPr>
              <a:t>Montgomery, J. (2014, September 23). Why Transparency Matters. Retrieved May 23, 2015, from </a:t>
            </a:r>
            <a:r>
              <a:rPr lang="en-US" sz="1400" dirty="0">
                <a:latin typeface="Century Gothic" panose="020B0502020202020204" pitchFamily="34" charset="0"/>
                <a:hlinkClick r:id="rId3"/>
              </a:rPr>
              <a:t>http://www.interaction.org/blog/why-transparency-matters</a:t>
            </a:r>
            <a:endParaRPr lang="en-US" sz="1400" dirty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22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97700"/>
            <a:ext cx="8280042" cy="65230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entury Gothic" panose="020B0502020202020204" pitchFamily="34" charset="0"/>
              </a:rPr>
              <a:t>References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9825507" cy="588564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1400" dirty="0" err="1">
                <a:latin typeface="Century Gothic" panose="020B0502020202020204" pitchFamily="34" charset="0"/>
              </a:rPr>
              <a:t>Gebler</a:t>
            </a:r>
            <a:r>
              <a:rPr lang="en-US" sz="1400" dirty="0">
                <a:latin typeface="Century Gothic" panose="020B0502020202020204" pitchFamily="34" charset="0"/>
              </a:rPr>
              <a:t>, D. (2011, March 14). Blog: Business Ethics, Culture and Performance. Retrieved May 23, 2015, from http://managementhelp.org/blogs/business-ethics/2011/03/14/transparency-is-a-key-to-performance/ </a:t>
            </a:r>
          </a:p>
          <a:p>
            <a:pPr>
              <a:lnSpc>
                <a:spcPct val="200000"/>
              </a:lnSpc>
            </a:pPr>
            <a:r>
              <a:rPr lang="en-US" sz="1400" dirty="0" err="1">
                <a:latin typeface="Century Gothic" panose="020B0502020202020204" pitchFamily="34" charset="0"/>
              </a:rPr>
              <a:t>Yuxie</a:t>
            </a:r>
            <a:r>
              <a:rPr lang="en-US" sz="1400" dirty="0">
                <a:latin typeface="Century Gothic" panose="020B0502020202020204" pitchFamily="34" charset="0"/>
              </a:rPr>
              <a:t>, H., &amp; J Boggs, D. (2009, March 29). Corporate Branding Versus product branding in emerging markets. Retrieved May 24, 2015, from http://www.slideshare.net/xetianale/corporate-branding-versus </a:t>
            </a:r>
          </a:p>
          <a:p>
            <a:pPr>
              <a:lnSpc>
                <a:spcPct val="200000"/>
              </a:lnSpc>
            </a:pPr>
            <a:r>
              <a:rPr lang="en-US" sz="1400" dirty="0">
                <a:latin typeface="Century Gothic" panose="020B0502020202020204" pitchFamily="34" charset="0"/>
              </a:rPr>
              <a:t>Lim, S. (2010, July 1). Brand Communications - Inside Out Through Your People. Retrieved May 24, 2015, from http://www.scribd.com/doc/35452845/Brand-Communications-Inside-Out-Through-Your-People </a:t>
            </a:r>
          </a:p>
          <a:p>
            <a:pPr>
              <a:lnSpc>
                <a:spcPct val="200000"/>
              </a:lnSpc>
            </a:pPr>
            <a:r>
              <a:rPr lang="en-US" sz="1400" dirty="0">
                <a:latin typeface="Century Gothic" panose="020B0502020202020204" pitchFamily="34" charset="0"/>
              </a:rPr>
              <a:t>Fox, C. (2013, July 5). 7 Steps to Better Communicating Your Brand’s Story. Retrieved May 24, 2015, from http://cfaresources.s3.amazonaws.com/Converted_PDF/RES-0014186 7 Steps to Better Communicate Your Brand's Story.pdf </a:t>
            </a:r>
            <a:endParaRPr lang="en-US" sz="1400" dirty="0" smtClean="0"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400" dirty="0" err="1">
                <a:latin typeface="Century Gothic" panose="020B0502020202020204" pitchFamily="34" charset="0"/>
              </a:rPr>
              <a:t>EduKart</a:t>
            </a:r>
            <a:r>
              <a:rPr lang="en-US" sz="1400" dirty="0">
                <a:latin typeface="Century Gothic" panose="020B0502020202020204" pitchFamily="34" charset="0"/>
              </a:rPr>
              <a:t>. (2013, January 14). Importance of effective Communication in an Organization - </a:t>
            </a:r>
            <a:r>
              <a:rPr lang="en-US" sz="1400" dirty="0" err="1">
                <a:latin typeface="Century Gothic" panose="020B0502020202020204" pitchFamily="34" charset="0"/>
              </a:rPr>
              <a:t>EduKart</a:t>
            </a:r>
            <a:r>
              <a:rPr lang="en-US" sz="1400" dirty="0">
                <a:latin typeface="Century Gothic" panose="020B0502020202020204" pitchFamily="34" charset="0"/>
              </a:rPr>
              <a:t> Blog. Retrieved May 27, 2015, from http://www.edukart.com/blog/importance-of-effective-communication-in-an-organization</a:t>
            </a:r>
            <a:r>
              <a:rPr lang="en-US" sz="1400" dirty="0"/>
              <a:t>/ </a:t>
            </a:r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5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4065"/>
            <a:ext cx="9284594" cy="66518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entury Gothic" panose="020B0502020202020204" pitchFamily="34" charset="0"/>
              </a:rPr>
              <a:t>Outline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854558"/>
            <a:ext cx="84217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1. </a:t>
            </a:r>
            <a:r>
              <a:rPr lang="en-US" sz="2400" dirty="0">
                <a:latin typeface="Century Gothic" panose="020B0502020202020204" pitchFamily="34" charset="0"/>
              </a:rPr>
              <a:t>O</a:t>
            </a:r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rganizational communications</a:t>
            </a:r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 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2. </a:t>
            </a:r>
            <a:r>
              <a:rPr lang="en-US" sz="2400" dirty="0">
                <a:latin typeface="Century Gothic" panose="020B0502020202020204" pitchFamily="34" charset="0"/>
              </a:rPr>
              <a:t>F</a:t>
            </a:r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unctions </a:t>
            </a:r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of organizational </a:t>
            </a:r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communications</a:t>
            </a:r>
          </a:p>
          <a:p>
            <a:endParaRPr lang="en-US" sz="2400" b="0" i="0" dirty="0" smtClean="0">
              <a:effectLst/>
              <a:latin typeface="Century Gothic" panose="020B0502020202020204" pitchFamily="34" charset="0"/>
            </a:endParaRPr>
          </a:p>
          <a:p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3. Why is transparency important?</a:t>
            </a:r>
          </a:p>
          <a:p>
            <a:endParaRPr lang="en-US" sz="2400" b="0" i="0" dirty="0" smtClean="0">
              <a:effectLst/>
              <a:latin typeface="Century Gothic" panose="020B0502020202020204" pitchFamily="34" charset="0"/>
            </a:endParaRPr>
          </a:p>
          <a:p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4. </a:t>
            </a:r>
            <a:r>
              <a:rPr lang="en-US" sz="2400" dirty="0">
                <a:latin typeface="Century Gothic" panose="020B0502020202020204" pitchFamily="34" charset="0"/>
              </a:rPr>
              <a:t>C</a:t>
            </a:r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onnection </a:t>
            </a:r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between targeted messaging strategies and corporate </a:t>
            </a:r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branding</a:t>
            </a:r>
            <a:endParaRPr lang="en-US" sz="2400" b="0" i="0" dirty="0" smtClean="0">
              <a:effectLst/>
              <a:latin typeface="Century Gothic" panose="020B0502020202020204" pitchFamily="34" charset="0"/>
            </a:endParaRPr>
          </a:p>
          <a:p>
            <a:endParaRPr lang="en-US" sz="2400" b="0" i="0" dirty="0" smtClean="0"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3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2551"/>
            <a:ext cx="9452020" cy="70382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entury Gothic" panose="020B0502020202020204" pitchFamily="34" charset="0"/>
              </a:rPr>
              <a:t>Outline (Cont.)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6837"/>
            <a:ext cx="84989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5. </a:t>
            </a:r>
            <a:r>
              <a:rPr lang="en-US" sz="2400" dirty="0">
                <a:latin typeface="Century Gothic" panose="020B0502020202020204" pitchFamily="34" charset="0"/>
              </a:rPr>
              <a:t>The use of organizational communications to shape Acme Widget’s </a:t>
            </a:r>
            <a:r>
              <a:rPr lang="en-US" sz="2400" dirty="0" smtClean="0">
                <a:latin typeface="Century Gothic" panose="020B0502020202020204" pitchFamily="34" charset="0"/>
              </a:rPr>
              <a:t>brand</a:t>
            </a: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6. </a:t>
            </a:r>
            <a:r>
              <a:rPr lang="en-US" sz="2400" dirty="0" smtClean="0">
                <a:latin typeface="Century Gothic" panose="020B0502020202020204" pitchFamily="34" charset="0"/>
              </a:rPr>
              <a:t>The s</a:t>
            </a:r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trategies </a:t>
            </a:r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can be used to build and/or maintain Acme Widget’s </a:t>
            </a:r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reputation</a:t>
            </a:r>
            <a:endParaRPr lang="en-US" sz="2400" b="0" i="0" dirty="0" smtClean="0">
              <a:effectLst/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b="0" i="0" dirty="0" smtClean="0">
              <a:effectLst/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b="0" i="0" dirty="0" smtClean="0">
                <a:effectLst/>
                <a:latin typeface="Century Gothic" panose="020B0502020202020204" pitchFamily="34" charset="0"/>
              </a:rPr>
              <a:t>7. Why is it useful to have a dedicated role for organizational communications at Acme Widget?</a:t>
            </a:r>
            <a:endParaRPr lang="en-US" sz="2400" b="0" i="0" dirty="0"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67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9155806" cy="7167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O</a:t>
            </a:r>
            <a:r>
              <a:rPr lang="en-US" sz="4000" b="1" i="0" dirty="0" smtClean="0">
                <a:effectLst/>
                <a:latin typeface="Century Gothic" panose="020B0502020202020204" pitchFamily="34" charset="0"/>
              </a:rPr>
              <a:t>rganizational communications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91"/>
            <a:ext cx="9155806" cy="5280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 smtClean="0">
                <a:latin typeface="Century Gothic" panose="020B0502020202020204" pitchFamily="34" charset="0"/>
              </a:rPr>
              <a:t>Communication activities, either written or oral, which happen within the organization towards specific goals</a:t>
            </a: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000" b="1" dirty="0" smtClean="0">
                <a:latin typeface="Century Gothic" panose="020B0502020202020204" pitchFamily="34" charset="0"/>
              </a:rPr>
              <a:t>Example:</a:t>
            </a:r>
          </a:p>
          <a:p>
            <a:pPr marL="0" indent="0">
              <a:buNone/>
            </a:pPr>
            <a:endParaRPr lang="en-US" sz="3000" b="1" dirty="0" smtClean="0">
              <a:latin typeface="Century Gothic" panose="020B0502020202020204" pitchFamily="34" charset="0"/>
            </a:endParaRPr>
          </a:p>
          <a:p>
            <a:pPr lvl="1"/>
            <a:r>
              <a:rPr lang="en-US" sz="2800" dirty="0" smtClean="0">
                <a:latin typeface="Century Gothic" panose="020B0502020202020204" pitchFamily="34" charset="0"/>
              </a:rPr>
              <a:t>Writing and sending emails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T</a:t>
            </a:r>
            <a:r>
              <a:rPr lang="en-US" sz="2800" dirty="0" smtClean="0">
                <a:latin typeface="Century Gothic" panose="020B0502020202020204" pitchFamily="34" charset="0"/>
              </a:rPr>
              <a:t>alking on the phone</a:t>
            </a:r>
          </a:p>
          <a:p>
            <a:pPr lvl="1"/>
            <a:r>
              <a:rPr lang="en-US" sz="2800" dirty="0" smtClean="0">
                <a:latin typeface="Century Gothic" panose="020B0502020202020204" pitchFamily="34" charset="0"/>
              </a:rPr>
              <a:t>Having meetings, Tele and video conferences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S</a:t>
            </a:r>
            <a:r>
              <a:rPr lang="en-US" sz="2800" dirty="0" smtClean="0">
                <a:latin typeface="Century Gothic" panose="020B0502020202020204" pitchFamily="34" charset="0"/>
              </a:rPr>
              <a:t>peeches and presentations</a:t>
            </a:r>
          </a:p>
          <a:p>
            <a:pPr lvl="1"/>
            <a:r>
              <a:rPr lang="en-US" sz="2800" dirty="0" smtClean="0">
                <a:latin typeface="Century Gothic" panose="020B0502020202020204" pitchFamily="34" charset="0"/>
              </a:rPr>
              <a:t>Etc. </a:t>
            </a:r>
            <a:endParaRPr lang="en-US" sz="2800" dirty="0">
              <a:latin typeface="Century Gothic" panose="020B0502020202020204" pitchFamily="34" charset="0"/>
            </a:endParaRPr>
          </a:p>
          <a:p>
            <a:endParaRPr lang="en-US" sz="2400" dirty="0" smtClean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Matt </a:t>
            </a:r>
            <a:r>
              <a:rPr lang="en-US" sz="2400" dirty="0" err="1" smtClean="0">
                <a:latin typeface="Century Gothic" panose="020B0502020202020204" pitchFamily="34" charset="0"/>
              </a:rPr>
              <a:t>Koschmann</a:t>
            </a:r>
            <a:r>
              <a:rPr lang="en-US" sz="2400" dirty="0" smtClean="0">
                <a:latin typeface="Century Gothic" panose="020B0502020202020204" pitchFamily="34" charset="0"/>
              </a:rPr>
              <a:t> (</a:t>
            </a:r>
            <a:r>
              <a:rPr lang="en-US" sz="2400" dirty="0" err="1" smtClean="0">
                <a:latin typeface="Century Gothic" panose="020B0502020202020204" pitchFamily="34" charset="0"/>
              </a:rPr>
              <a:t>n.d</a:t>
            </a:r>
            <a:r>
              <a:rPr lang="en-US" sz="2400" dirty="0" smtClean="0">
                <a:latin typeface="Century Gothic" panose="020B0502020202020204" pitchFamily="34" charset="0"/>
              </a:rPr>
              <a:t>)</a:t>
            </a: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65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6336"/>
            <a:ext cx="9980054" cy="1077309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F</a:t>
            </a:r>
            <a:r>
              <a:rPr lang="en-US" sz="4000" b="1" i="0" dirty="0" smtClean="0">
                <a:effectLst/>
                <a:latin typeface="Century Gothic" panose="020B0502020202020204" pitchFamily="34" charset="0"/>
              </a:rPr>
              <a:t>unctions of organizational communications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313"/>
            <a:ext cx="9980054" cy="5125792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M</a:t>
            </a:r>
            <a:r>
              <a:rPr lang="en-US" sz="2400" dirty="0" smtClean="0">
                <a:latin typeface="Century Gothic" panose="020B0502020202020204" pitchFamily="34" charset="0"/>
              </a:rPr>
              <a:t>otivate workers to achieve high performance: clarifying the expectations of employees and providing incentives for meeting or exceeding expectations</a:t>
            </a: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Help organization reach overall sales goals</a:t>
            </a: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Maintain control over employees and work environment through written human resources policies and procedures</a:t>
            </a: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Allow employees to interact with customers and each other</a:t>
            </a: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(Joseph, 2014)  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38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727029" cy="101291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F</a:t>
            </a:r>
            <a:r>
              <a:rPr lang="en-US" sz="4000" b="1" i="0" dirty="0" smtClean="0">
                <a:effectLst/>
                <a:latin typeface="Century Gothic" panose="020B0502020202020204" pitchFamily="34" charset="0"/>
              </a:rPr>
              <a:t>unctions of organizational communications (Cont.)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99867"/>
            <a:ext cx="9838387" cy="488426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Helps employees to interact socially at work or outside</a:t>
            </a: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Transmission of information within organization through written or verbal communication</a:t>
            </a: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Business meeting and webinars help workers to communicate new strategies and procedures</a:t>
            </a: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Allows employees, managers and business owners to give and receive feedback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(Chris Joseph, 2014)  </a:t>
            </a:r>
          </a:p>
          <a:p>
            <a:endParaRPr lang="en-US" sz="2400" dirty="0" smtClean="0">
              <a:latin typeface="Century Gothic" panose="020B0502020202020204" pitchFamily="34" charset="0"/>
            </a:endParaRPr>
          </a:p>
          <a:p>
            <a:endParaRPr lang="en-US" sz="24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5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823"/>
            <a:ext cx="9323231" cy="639427"/>
          </a:xfrm>
        </p:spPr>
        <p:txBody>
          <a:bodyPr>
            <a:noAutofit/>
          </a:bodyPr>
          <a:lstStyle/>
          <a:p>
            <a:r>
              <a:rPr lang="en-US" sz="4000" b="1" i="0" dirty="0" smtClean="0">
                <a:effectLst/>
                <a:latin typeface="Century Gothic" panose="020B0502020202020204" pitchFamily="34" charset="0"/>
              </a:rPr>
              <a:t>Why is transparency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1"/>
            <a:ext cx="8808077" cy="488109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Enables to judge if an </a:t>
            </a:r>
            <a:r>
              <a:rPr lang="en-US" sz="2400" dirty="0">
                <a:latin typeface="Century Gothic" panose="020B0502020202020204" pitchFamily="34" charset="0"/>
              </a:rPr>
              <a:t>organization is achieving its </a:t>
            </a:r>
            <a:r>
              <a:rPr lang="en-US" sz="2400" dirty="0" smtClean="0">
                <a:latin typeface="Century Gothic" panose="020B0502020202020204" pitchFamily="34" charset="0"/>
              </a:rPr>
              <a:t>goals, fulfilling obligations </a:t>
            </a:r>
            <a:r>
              <a:rPr lang="en-US" sz="2400" dirty="0">
                <a:latin typeface="Century Gothic" panose="020B0502020202020204" pitchFamily="34" charset="0"/>
              </a:rPr>
              <a:t>and </a:t>
            </a:r>
            <a:r>
              <a:rPr lang="en-US" sz="2400" dirty="0" smtClean="0">
                <a:latin typeface="Century Gothic" panose="020B0502020202020204" pitchFamily="34" charset="0"/>
              </a:rPr>
              <a:t>values (accountability) </a:t>
            </a: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Helps organization’s actions to be observable </a:t>
            </a:r>
            <a:r>
              <a:rPr lang="en-US" sz="2400" dirty="0">
                <a:latin typeface="Century Gothic" panose="020B0502020202020204" pitchFamily="34" charset="0"/>
              </a:rPr>
              <a:t>by </a:t>
            </a:r>
            <a:r>
              <a:rPr lang="en-US" sz="2400" dirty="0" smtClean="0">
                <a:latin typeface="Century Gothic" panose="020B0502020202020204" pitchFamily="34" charset="0"/>
              </a:rPr>
              <a:t>outsiders</a:t>
            </a: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Helps organization’s activities to be open to employees</a:t>
            </a:r>
            <a:r>
              <a:rPr lang="en-US" sz="2400" dirty="0">
                <a:latin typeface="Century Gothic" panose="020B0502020202020204" pitchFamily="34" charset="0"/>
              </a:rPr>
              <a:t>, </a:t>
            </a:r>
            <a:r>
              <a:rPr lang="en-US" sz="2400" dirty="0" smtClean="0">
                <a:latin typeface="Century Gothic" panose="020B0502020202020204" pitchFamily="34" charset="0"/>
              </a:rPr>
              <a:t>shareholders, </a:t>
            </a:r>
            <a:r>
              <a:rPr lang="en-US" sz="2400" dirty="0">
                <a:latin typeface="Century Gothic" panose="020B0502020202020204" pitchFamily="34" charset="0"/>
              </a:rPr>
              <a:t>other stakeholders, and </a:t>
            </a:r>
            <a:r>
              <a:rPr lang="en-US" sz="2400" dirty="0" smtClean="0">
                <a:latin typeface="Century Gothic" panose="020B0502020202020204" pitchFamily="34" charset="0"/>
              </a:rPr>
              <a:t>the public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/>
            </a:r>
            <a:br>
              <a:rPr lang="en-US" sz="2400" dirty="0" smtClean="0">
                <a:latin typeface="Century Gothic" panose="020B0502020202020204" pitchFamily="34" charset="0"/>
              </a:rPr>
            </a:br>
            <a:endParaRPr lang="en-US" sz="2400" dirty="0"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(Boundless, 2015)</a:t>
            </a:r>
            <a:br>
              <a:rPr lang="en-US" sz="2400" dirty="0" smtClean="0">
                <a:latin typeface="Century Gothic" panose="020B0502020202020204" pitchFamily="34" charset="0"/>
              </a:rPr>
            </a:br>
            <a:r>
              <a:rPr lang="en-US" sz="2400" dirty="0" smtClean="0">
                <a:latin typeface="Century Gothic" panose="020B0502020202020204" pitchFamily="34" charset="0"/>
              </a:rPr>
              <a:t/>
            </a:r>
            <a:br>
              <a:rPr lang="en-US" sz="2400" dirty="0" smtClean="0">
                <a:latin typeface="Century Gothic" panose="020B0502020202020204" pitchFamily="34" charset="0"/>
              </a:rPr>
            </a:b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51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48048" y="321973"/>
            <a:ext cx="10121721" cy="1030310"/>
          </a:xfrm>
        </p:spPr>
        <p:txBody>
          <a:bodyPr>
            <a:noAutofit/>
          </a:bodyPr>
          <a:lstStyle/>
          <a:p>
            <a:r>
              <a:rPr lang="en-US" sz="4000" b="1" i="0" dirty="0" smtClean="0">
                <a:effectLst/>
                <a:latin typeface="Century Gothic" panose="020B0502020202020204" pitchFamily="34" charset="0"/>
              </a:rPr>
              <a:t>Why is transparency important?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79" y="1790164"/>
            <a:ext cx="9658082" cy="482957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Enables employees to involve in policymaking and leaders to be accountable (Montgomery, 2014)</a:t>
            </a: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Helps organization to be upfront and visible about the actions it takes, and their consistency with its values</a:t>
            </a: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Indicates honesty and open communication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 (</a:t>
            </a:r>
            <a:r>
              <a:rPr lang="en-US" sz="2400" dirty="0" err="1" smtClean="0">
                <a:latin typeface="Century Gothic" panose="020B0502020202020204" pitchFamily="34" charset="0"/>
              </a:rPr>
              <a:t>Gebler</a:t>
            </a:r>
            <a:r>
              <a:rPr lang="en-US" sz="2400" dirty="0" smtClean="0">
                <a:latin typeface="Century Gothic" panose="020B0502020202020204" pitchFamily="34" charset="0"/>
              </a:rPr>
              <a:t>, 2011)</a:t>
            </a:r>
          </a:p>
        </p:txBody>
      </p:sp>
    </p:spTree>
    <p:extLst>
      <p:ext uri="{BB962C8B-B14F-4D97-AF65-F5344CB8AC3E}">
        <p14:creationId xmlns:p14="http://schemas.microsoft.com/office/powerpoint/2010/main" val="387497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0730"/>
            <a:ext cx="9593687" cy="922763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Century Gothic" panose="020B0502020202020204" pitchFamily="34" charset="0"/>
              </a:rPr>
              <a:t>Connection: Targeted </a:t>
            </a:r>
            <a:r>
              <a:rPr lang="en-US" sz="4000" b="1" dirty="0">
                <a:latin typeface="Century Gothic" panose="020B0502020202020204" pitchFamily="34" charset="0"/>
              </a:rPr>
              <a:t>messaging strategies and corporate branding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2746"/>
            <a:ext cx="9065654" cy="467820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Provide credibility through communication </a:t>
            </a: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Help companies that offer services to raise awareness about their services </a:t>
            </a: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They both work as branding strategies</a:t>
            </a: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They both have a specific target audience and message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(</a:t>
            </a:r>
            <a:r>
              <a:rPr lang="en-US" sz="2400" dirty="0" err="1" smtClean="0">
                <a:latin typeface="Century Gothic" panose="020B0502020202020204" pitchFamily="34" charset="0"/>
              </a:rPr>
              <a:t>Yuxie</a:t>
            </a:r>
            <a:r>
              <a:rPr lang="en-US" sz="2400" dirty="0">
                <a:latin typeface="Century Gothic" panose="020B0502020202020204" pitchFamily="34" charset="0"/>
              </a:rPr>
              <a:t>, H., &amp; J Boggs, </a:t>
            </a:r>
            <a:r>
              <a:rPr lang="en-US" sz="2400" dirty="0" smtClean="0">
                <a:latin typeface="Century Gothic" panose="020B0502020202020204" pitchFamily="34" charset="0"/>
              </a:rPr>
              <a:t>D.,2009)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3064</TotalTime>
  <Words>894</Words>
  <Application>Microsoft Office PowerPoint</Application>
  <PresentationFormat>Widescreen</PresentationFormat>
  <Paragraphs>153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Century Gothic</vt:lpstr>
      <vt:lpstr>Rockwell</vt:lpstr>
      <vt:lpstr>Rockwell Condensed</vt:lpstr>
      <vt:lpstr>Wingdings</vt:lpstr>
      <vt:lpstr>Wood Type</vt:lpstr>
      <vt:lpstr>Organizational communications &amp; Its importance to the company’s growth</vt:lpstr>
      <vt:lpstr>Outline</vt:lpstr>
      <vt:lpstr>Outline (Cont.)</vt:lpstr>
      <vt:lpstr>Organizational communications</vt:lpstr>
      <vt:lpstr>Functions of organizational communications</vt:lpstr>
      <vt:lpstr>Functions of organizational communications (Cont.)</vt:lpstr>
      <vt:lpstr>Why is transparency important?</vt:lpstr>
      <vt:lpstr>Why is transparency important? (Cont.)</vt:lpstr>
      <vt:lpstr>Connection: Targeted messaging strategies and corporate branding</vt:lpstr>
      <vt:lpstr>The use of organizational communications to shape Acme Widget’s brand</vt:lpstr>
      <vt:lpstr>The use of organizational communications to shape Acme Widget’s brand (Cont.)</vt:lpstr>
      <vt:lpstr>The strategies to be used to build and/or maintain Acme Widget’s reputation</vt:lpstr>
      <vt:lpstr>The strategies to be used to build and/or maintain Acme Widget’s reputation (Cont.)</vt:lpstr>
      <vt:lpstr>Why is it useful to have a dedicated role for organizational communications at Acme Widget?</vt:lpstr>
      <vt:lpstr>References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communications &amp; Its importance to the company’s growth</dc:title>
  <dc:creator>Jean Monet Ngenzi</dc:creator>
  <cp:lastModifiedBy>Jean Monet Ngenzi</cp:lastModifiedBy>
  <cp:revision>51</cp:revision>
  <dcterms:created xsi:type="dcterms:W3CDTF">2015-05-22T13:02:50Z</dcterms:created>
  <dcterms:modified xsi:type="dcterms:W3CDTF">2015-05-27T15:12:09Z</dcterms:modified>
</cp:coreProperties>
</file>