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67" r:id="rId3"/>
    <p:sldId id="270" r:id="rId4"/>
    <p:sldId id="257" r:id="rId5"/>
    <p:sldId id="259" r:id="rId6"/>
    <p:sldId id="260" r:id="rId7"/>
    <p:sldId id="261" r:id="rId8"/>
    <p:sldId id="263" r:id="rId9"/>
    <p:sldId id="262" r:id="rId10"/>
    <p:sldId id="264" r:id="rId11"/>
    <p:sldId id="258" r:id="rId12"/>
    <p:sldId id="269" r:id="rId13"/>
    <p:sldId id="268" r:id="rId14"/>
    <p:sldId id="265"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84C3764-708A-47D2-B909-7FE1F9D6CE1E}" type="datetimeFigureOut">
              <a:rPr lang="en-US" smtClean="0"/>
              <a:t>2/27/2017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E1469F0-F370-4EFD-96D3-7B70DDBF3895}" type="slidenum">
              <a:rPr lang="en-US" smtClean="0"/>
              <a:t>‹#›</a:t>
            </a:fld>
            <a:endParaRPr lang="en-US"/>
          </a:p>
        </p:txBody>
      </p:sp>
    </p:spTree>
    <p:extLst>
      <p:ext uri="{BB962C8B-B14F-4D97-AF65-F5344CB8AC3E}">
        <p14:creationId xmlns:p14="http://schemas.microsoft.com/office/powerpoint/2010/main" val="4123106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2/27/2017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Louise.Clark@simcen.usush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Communication &amp; organizational professionalism in clinical settings</a:t>
            </a:r>
            <a:endParaRPr lang="en-US" dirty="0"/>
          </a:p>
        </p:txBody>
      </p:sp>
      <p:sp>
        <p:nvSpPr>
          <p:cNvPr id="3" name="Subtitle 2"/>
          <p:cNvSpPr>
            <a:spLocks noGrp="1"/>
          </p:cNvSpPr>
          <p:nvPr>
            <p:ph type="subTitle" idx="1"/>
          </p:nvPr>
        </p:nvSpPr>
        <p:spPr>
          <a:xfrm>
            <a:off x="684211" y="3715265"/>
            <a:ext cx="7281777" cy="2796746"/>
          </a:xfrm>
        </p:spPr>
        <p:txBody>
          <a:bodyPr>
            <a:normAutofit fontScale="70000" lnSpcReduction="20000"/>
          </a:bodyPr>
          <a:lstStyle/>
          <a:p>
            <a:r>
              <a:rPr lang="en-US" sz="1900" b="1" dirty="0" smtClean="0"/>
              <a:t>Presented as part of the</a:t>
            </a:r>
            <a:r>
              <a:rPr lang="en-US" sz="1900" b="1" dirty="0"/>
              <a:t> </a:t>
            </a:r>
            <a:r>
              <a:rPr lang="en-US" sz="1900" b="1" dirty="0" smtClean="0"/>
              <a:t>Health Communication Online Master’s Program conference</a:t>
            </a:r>
          </a:p>
          <a:p>
            <a:r>
              <a:rPr lang="en-US" sz="1900" b="1" dirty="0" smtClean="0"/>
              <a:t>University of Illinois, Urbana-Champaign</a:t>
            </a:r>
            <a:endParaRPr lang="en-US" sz="1900" b="1" dirty="0" smtClean="0"/>
          </a:p>
          <a:p>
            <a:r>
              <a:rPr lang="en-US" sz="1900" b="1" dirty="0" smtClean="0"/>
              <a:t>March</a:t>
            </a:r>
            <a:r>
              <a:rPr lang="en-US" sz="1900" b="1" dirty="0" smtClean="0"/>
              <a:t>, 2017</a:t>
            </a:r>
            <a:endParaRPr lang="en-US" sz="1900" b="1" dirty="0"/>
          </a:p>
          <a:p>
            <a:endParaRPr lang="en-US" sz="1600" dirty="0"/>
          </a:p>
          <a:p>
            <a:r>
              <a:rPr lang="en-US" sz="1600" b="1" dirty="0" smtClean="0"/>
              <a:t>Presented by:</a:t>
            </a:r>
          </a:p>
          <a:p>
            <a:r>
              <a:rPr lang="en-US" sz="1600" b="1" dirty="0" smtClean="0"/>
              <a:t>Lou Clark, M.F.A., Ph.D</a:t>
            </a:r>
            <a:r>
              <a:rPr lang="en-US" sz="1600" b="1" dirty="0" smtClean="0"/>
              <a:t>.</a:t>
            </a:r>
          </a:p>
          <a:p>
            <a:r>
              <a:rPr lang="en-US" sz="1600" b="1" dirty="0"/>
              <a:t>Assistant Professor of Medicine &amp; Nursing</a:t>
            </a:r>
          </a:p>
          <a:p>
            <a:r>
              <a:rPr lang="en-US" sz="1600" b="1" dirty="0" smtClean="0"/>
              <a:t>Deputy Director </a:t>
            </a:r>
            <a:r>
              <a:rPr lang="en-US" sz="1600" b="1" dirty="0" smtClean="0"/>
              <a:t>of Clinical </a:t>
            </a:r>
            <a:r>
              <a:rPr lang="en-US" sz="1600" b="1" dirty="0" smtClean="0"/>
              <a:t>Simulation &amp; Learning</a:t>
            </a:r>
            <a:endParaRPr lang="en-US" sz="1600" b="1" dirty="0" smtClean="0"/>
          </a:p>
          <a:p>
            <a:r>
              <a:rPr lang="en-US" sz="1600" b="1" dirty="0" smtClean="0"/>
              <a:t>Val </a:t>
            </a:r>
            <a:r>
              <a:rPr lang="en-US" sz="1600" b="1" dirty="0" smtClean="0"/>
              <a:t>G. Hemming Simulation Center</a:t>
            </a:r>
          </a:p>
          <a:p>
            <a:r>
              <a:rPr lang="en-US" sz="1600" b="1" dirty="0" smtClean="0"/>
              <a:t>Uniformed Services University of the Health Sciences</a:t>
            </a:r>
          </a:p>
          <a:p>
            <a:endParaRPr lang="en-US" dirty="0" smtClean="0"/>
          </a:p>
          <a:p>
            <a:endParaRPr lang="en-US" dirty="0"/>
          </a:p>
        </p:txBody>
      </p:sp>
      <p:pic>
        <p:nvPicPr>
          <p:cNvPr id="4" name="Picture 3" descr="NewSeal"/>
          <p:cNvPicPr/>
          <p:nvPr/>
        </p:nvPicPr>
        <p:blipFill>
          <a:blip r:embed="rId2"/>
          <a:srcRect/>
          <a:stretch>
            <a:fillRect/>
          </a:stretch>
        </p:blipFill>
        <p:spPr bwMode="auto">
          <a:xfrm>
            <a:off x="10417983" y="5436149"/>
            <a:ext cx="944880" cy="944880"/>
          </a:xfrm>
          <a:prstGeom prst="rect">
            <a:avLst/>
          </a:prstGeom>
          <a:noFill/>
          <a:ln w="9525">
            <a:noFill/>
            <a:miter lim="800000"/>
            <a:headEnd/>
            <a:tailEnd/>
          </a:ln>
        </p:spPr>
      </p:pic>
    </p:spTree>
    <p:extLst>
      <p:ext uri="{BB962C8B-B14F-4D97-AF65-F5344CB8AC3E}">
        <p14:creationId xmlns:p14="http://schemas.microsoft.com/office/powerpoint/2010/main" val="650504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interpersonal communication skills: your experience as patient vs. provider</a:t>
            </a:r>
            <a:endParaRPr lang="en-US" dirty="0"/>
          </a:p>
        </p:txBody>
      </p:sp>
      <p:sp>
        <p:nvSpPr>
          <p:cNvPr id="3" name="Content Placeholder 2"/>
          <p:cNvSpPr>
            <a:spLocks noGrp="1"/>
          </p:cNvSpPr>
          <p:nvPr>
            <p:ph idx="1"/>
          </p:nvPr>
        </p:nvSpPr>
        <p:spPr/>
        <p:txBody>
          <a:bodyPr/>
          <a:lstStyle/>
          <a:p>
            <a:r>
              <a:rPr lang="en-US" b="1" dirty="0" smtClean="0"/>
              <a:t>Large group discussion on your experiences of performing the self-assessment versus recalling experiences as a patient</a:t>
            </a:r>
          </a:p>
          <a:p>
            <a:r>
              <a:rPr lang="en-US" b="1" dirty="0" smtClean="0"/>
              <a:t>15 minutes</a:t>
            </a:r>
            <a:endParaRPr lang="en-US" b="1" dirty="0"/>
          </a:p>
        </p:txBody>
      </p:sp>
      <p:pic>
        <p:nvPicPr>
          <p:cNvPr id="4" name="Picture 3" descr="NewSeal"/>
          <p:cNvPicPr/>
          <p:nvPr/>
        </p:nvPicPr>
        <p:blipFill>
          <a:blip r:embed="rId2"/>
          <a:srcRect/>
          <a:stretch>
            <a:fillRect/>
          </a:stretch>
        </p:blipFill>
        <p:spPr bwMode="auto">
          <a:xfrm>
            <a:off x="10862825"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3077693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organizational professionalism in health care</a:t>
            </a:r>
            <a:endParaRPr lang="en-US" dirty="0"/>
          </a:p>
        </p:txBody>
      </p:sp>
      <p:sp>
        <p:nvSpPr>
          <p:cNvPr id="3" name="Content Placeholder 2"/>
          <p:cNvSpPr>
            <a:spLocks noGrp="1"/>
          </p:cNvSpPr>
          <p:nvPr>
            <p:ph idx="1"/>
          </p:nvPr>
        </p:nvSpPr>
        <p:spPr>
          <a:xfrm>
            <a:off x="684212" y="469558"/>
            <a:ext cx="8657496" cy="3831510"/>
          </a:xfrm>
        </p:spPr>
        <p:txBody>
          <a:bodyPr>
            <a:normAutofit fontScale="77500" lnSpcReduction="20000"/>
          </a:bodyPr>
          <a:lstStyle/>
          <a:p>
            <a:pPr>
              <a:defRPr/>
            </a:pPr>
            <a:endParaRPr lang="en-US" sz="2800" dirty="0" smtClean="0"/>
          </a:p>
          <a:p>
            <a:pPr>
              <a:defRPr/>
            </a:pPr>
            <a:r>
              <a:rPr lang="en-US" sz="2800" b="1" dirty="0" smtClean="0"/>
              <a:t>Trust</a:t>
            </a:r>
            <a:endParaRPr lang="en-US" sz="2800" b="1" dirty="0"/>
          </a:p>
          <a:p>
            <a:pPr>
              <a:defRPr/>
            </a:pPr>
            <a:r>
              <a:rPr lang="en-US" sz="2800" b="1" dirty="0"/>
              <a:t>Patient Safety and Quality of Care</a:t>
            </a:r>
          </a:p>
          <a:p>
            <a:pPr>
              <a:defRPr/>
            </a:pPr>
            <a:r>
              <a:rPr lang="en-US" sz="2800" b="1" dirty="0"/>
              <a:t>Low Rates of New Liability Claims and Costs</a:t>
            </a:r>
          </a:p>
          <a:p>
            <a:pPr>
              <a:defRPr/>
            </a:pPr>
            <a:r>
              <a:rPr lang="en-US" sz="2800" b="1" dirty="0"/>
              <a:t>Physician Recruitment and Retention</a:t>
            </a:r>
          </a:p>
          <a:p>
            <a:pPr>
              <a:defRPr/>
            </a:pPr>
            <a:r>
              <a:rPr lang="en-US" sz="2800" b="1" dirty="0"/>
              <a:t>Physician Well-Being</a:t>
            </a:r>
          </a:p>
          <a:p>
            <a:pPr>
              <a:defRPr/>
            </a:pPr>
            <a:r>
              <a:rPr lang="en-US" sz="2800" b="1" dirty="0"/>
              <a:t>Staff Engagement and Productivity</a:t>
            </a:r>
          </a:p>
          <a:p>
            <a:pPr marL="114300" indent="0">
              <a:buFont typeface="Arial" panose="020B0604020202020204" pitchFamily="34" charset="0"/>
              <a:buNone/>
              <a:defRPr/>
            </a:pPr>
            <a:r>
              <a:rPr lang="en-US" sz="2400" dirty="0"/>
              <a:t> </a:t>
            </a:r>
          </a:p>
          <a:p>
            <a:pPr marL="114300" indent="0">
              <a:buFont typeface="Arial" panose="020B0604020202020204" pitchFamily="34" charset="0"/>
              <a:buNone/>
              <a:defRPr/>
            </a:pPr>
            <a:r>
              <a:rPr lang="en-US" sz="1800" i="1" dirty="0" smtClean="0"/>
              <a:t>Brennan</a:t>
            </a:r>
            <a:r>
              <a:rPr lang="en-US" sz="1800" i="1" dirty="0"/>
              <a:t>, M. D., &amp; Monson, V. (2014, May). Professionalism: good for patients and health care organizations. In Mayo Clinic Proceedings (Vol. 89, No. 5, pp. 644-652). Elsevier.</a:t>
            </a:r>
          </a:p>
          <a:p>
            <a:pPr marL="0" indent="0">
              <a:buNone/>
            </a:pPr>
            <a:endParaRPr lang="en-US" altLang="en-US" sz="2600" b="1" dirty="0" smtClean="0"/>
          </a:p>
          <a:p>
            <a:endParaRPr lang="en-US" dirty="0"/>
          </a:p>
        </p:txBody>
      </p:sp>
      <p:pic>
        <p:nvPicPr>
          <p:cNvPr id="4" name="Picture 3" descr="NewSeal"/>
          <p:cNvPicPr/>
          <p:nvPr/>
        </p:nvPicPr>
        <p:blipFill>
          <a:blip r:embed="rId2"/>
          <a:srcRect/>
          <a:stretch>
            <a:fillRect/>
          </a:stretch>
        </p:blipFill>
        <p:spPr bwMode="auto">
          <a:xfrm>
            <a:off x="10788684"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2283133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Connecting interpersonal to organizational communication</a:t>
            </a:r>
            <a:endParaRPr lang="en-US" dirty="0"/>
          </a:p>
        </p:txBody>
      </p:sp>
      <p:sp>
        <p:nvSpPr>
          <p:cNvPr id="3" name="Content Placeholder 2"/>
          <p:cNvSpPr>
            <a:spLocks noGrp="1"/>
          </p:cNvSpPr>
          <p:nvPr>
            <p:ph idx="1"/>
          </p:nvPr>
        </p:nvSpPr>
        <p:spPr>
          <a:xfrm>
            <a:off x="684212" y="469558"/>
            <a:ext cx="8657496" cy="3831510"/>
          </a:xfrm>
        </p:spPr>
        <p:txBody>
          <a:bodyPr>
            <a:normAutofit fontScale="77500" lnSpcReduction="20000"/>
          </a:bodyPr>
          <a:lstStyle/>
          <a:p>
            <a:pPr>
              <a:defRPr/>
            </a:pPr>
            <a:endParaRPr lang="en-US" sz="2800" dirty="0" smtClean="0"/>
          </a:p>
          <a:p>
            <a:pPr>
              <a:defRPr/>
            </a:pPr>
            <a:r>
              <a:rPr lang="en-US" sz="2800" b="1" dirty="0" smtClean="0"/>
              <a:t>Trust, Patient </a:t>
            </a:r>
            <a:r>
              <a:rPr lang="en-US" sz="2800" b="1" dirty="0"/>
              <a:t>Safety and Quality of </a:t>
            </a:r>
            <a:r>
              <a:rPr lang="en-US" sz="2800" b="1" dirty="0" smtClean="0"/>
              <a:t>Care, Low </a:t>
            </a:r>
            <a:r>
              <a:rPr lang="en-US" sz="2800" b="1" dirty="0"/>
              <a:t>Rates of New Liability Claims and </a:t>
            </a:r>
            <a:r>
              <a:rPr lang="en-US" sz="2800" b="1" dirty="0" smtClean="0"/>
              <a:t>Costs, Physician </a:t>
            </a:r>
            <a:r>
              <a:rPr lang="en-US" sz="2800" b="1" dirty="0"/>
              <a:t>Recruitment and </a:t>
            </a:r>
            <a:r>
              <a:rPr lang="en-US" sz="2800" b="1" dirty="0" smtClean="0"/>
              <a:t>Retention, Physician Well-Being, Staff </a:t>
            </a:r>
            <a:r>
              <a:rPr lang="en-US" sz="2800" b="1" dirty="0"/>
              <a:t>Engagement and </a:t>
            </a:r>
            <a:r>
              <a:rPr lang="en-US" sz="2800" b="1" dirty="0" smtClean="0"/>
              <a:t>Productivity</a:t>
            </a:r>
          </a:p>
          <a:p>
            <a:pPr>
              <a:defRPr/>
            </a:pPr>
            <a:r>
              <a:rPr lang="en-US" sz="2800" b="1" dirty="0" smtClean="0"/>
              <a:t>The above characteristics of organizational professionalism in health care are dependent on an infinite number of successful moments of interpersonal communication</a:t>
            </a:r>
          </a:p>
          <a:p>
            <a:pPr>
              <a:defRPr/>
            </a:pPr>
            <a:r>
              <a:rPr lang="en-US" sz="2800" b="1" dirty="0" smtClean="0"/>
              <a:t>Successful small moments of clinical communication lead to success at the organizational –clinic-level</a:t>
            </a:r>
          </a:p>
          <a:p>
            <a:pPr marL="114300" indent="0">
              <a:buFont typeface="Arial" panose="020B0604020202020204" pitchFamily="34" charset="0"/>
              <a:buNone/>
              <a:defRPr/>
            </a:pPr>
            <a:r>
              <a:rPr lang="en-US" sz="1800" i="1" dirty="0" smtClean="0"/>
              <a:t>Brennan</a:t>
            </a:r>
            <a:r>
              <a:rPr lang="en-US" sz="1800" i="1" dirty="0"/>
              <a:t>, M. D., &amp; Monson, V. (2014, May). Professionalism: good for patients and health care organizations. In Mayo Clinic Proceedings (Vol. 89, No. 5, pp. 644-652). Elsevier.</a:t>
            </a:r>
          </a:p>
          <a:p>
            <a:pPr marL="0" indent="0">
              <a:buNone/>
            </a:pPr>
            <a:endParaRPr lang="en-US" altLang="en-US" sz="2600" b="1" dirty="0" smtClean="0"/>
          </a:p>
          <a:p>
            <a:endParaRPr lang="en-US" dirty="0"/>
          </a:p>
        </p:txBody>
      </p:sp>
      <p:pic>
        <p:nvPicPr>
          <p:cNvPr id="4" name="Picture 3" descr="NewSeal"/>
          <p:cNvPicPr/>
          <p:nvPr/>
        </p:nvPicPr>
        <p:blipFill>
          <a:blip r:embed="rId2"/>
          <a:srcRect/>
          <a:stretch>
            <a:fillRect/>
          </a:stretch>
        </p:blipFill>
        <p:spPr bwMode="auto">
          <a:xfrm>
            <a:off x="10731019" y="5386723"/>
            <a:ext cx="944880" cy="944880"/>
          </a:xfrm>
          <a:prstGeom prst="rect">
            <a:avLst/>
          </a:prstGeom>
          <a:noFill/>
          <a:ln w="9525">
            <a:noFill/>
            <a:miter lim="800000"/>
            <a:headEnd/>
            <a:tailEnd/>
          </a:ln>
        </p:spPr>
      </p:pic>
    </p:spTree>
    <p:extLst>
      <p:ext uri="{BB962C8B-B14F-4D97-AF65-F5344CB8AC3E}">
        <p14:creationId xmlns:p14="http://schemas.microsoft.com/office/powerpoint/2010/main" val="3183944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steps to reach your goal</a:t>
            </a:r>
            <a:endParaRPr lang="en-US" dirty="0"/>
          </a:p>
        </p:txBody>
      </p:sp>
      <p:sp>
        <p:nvSpPr>
          <p:cNvPr id="3" name="Content Placeholder 2"/>
          <p:cNvSpPr>
            <a:spLocks noGrp="1"/>
          </p:cNvSpPr>
          <p:nvPr>
            <p:ph idx="1"/>
          </p:nvPr>
        </p:nvSpPr>
        <p:spPr/>
        <p:txBody>
          <a:bodyPr/>
          <a:lstStyle/>
          <a:p>
            <a:r>
              <a:rPr lang="en-US" b="1" dirty="0" smtClean="0"/>
              <a:t>Please review the goal(s) you wrote at the beginning of the workshop</a:t>
            </a:r>
          </a:p>
          <a:p>
            <a:r>
              <a:rPr lang="en-US" b="1" dirty="0" smtClean="0"/>
              <a:t>What action steps can you take to work toward your communication-related goals?</a:t>
            </a:r>
          </a:p>
          <a:p>
            <a:r>
              <a:rPr lang="en-US" b="1" dirty="0" smtClean="0"/>
              <a:t>Write that step(s) down with your goal as an action plan</a:t>
            </a:r>
          </a:p>
          <a:p>
            <a:r>
              <a:rPr lang="en-US" b="1" dirty="0" smtClean="0"/>
              <a:t>Note a timeframe in which to reach your goal(s)</a:t>
            </a:r>
            <a:endParaRPr lang="en-US" b="1" dirty="0"/>
          </a:p>
        </p:txBody>
      </p:sp>
      <p:pic>
        <p:nvPicPr>
          <p:cNvPr id="4" name="Picture 3" descr="NewSeal"/>
          <p:cNvPicPr/>
          <p:nvPr/>
        </p:nvPicPr>
        <p:blipFill>
          <a:blip r:embed="rId2"/>
          <a:srcRect/>
          <a:stretch>
            <a:fillRect/>
          </a:stretch>
        </p:blipFill>
        <p:spPr bwMode="auto">
          <a:xfrm>
            <a:off x="10788685"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2620079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 &amp; Thank you! </a:t>
            </a:r>
            <a:endParaRPr lang="en-US" dirty="0"/>
          </a:p>
        </p:txBody>
      </p:sp>
      <p:sp>
        <p:nvSpPr>
          <p:cNvPr id="3" name="Content Placeholder 2"/>
          <p:cNvSpPr>
            <a:spLocks noGrp="1"/>
          </p:cNvSpPr>
          <p:nvPr>
            <p:ph idx="1"/>
          </p:nvPr>
        </p:nvSpPr>
        <p:spPr/>
        <p:txBody>
          <a:bodyPr/>
          <a:lstStyle/>
          <a:p>
            <a:r>
              <a:rPr lang="en-US" b="1" dirty="0" smtClean="0"/>
              <a:t>Thank you for participating today!</a:t>
            </a:r>
          </a:p>
          <a:p>
            <a:r>
              <a:rPr lang="en-US" b="1" dirty="0" smtClean="0"/>
              <a:t>My contact information is:</a:t>
            </a:r>
          </a:p>
          <a:p>
            <a:pPr marL="0" indent="0">
              <a:buNone/>
            </a:pPr>
            <a:r>
              <a:rPr lang="en-US" b="1" dirty="0"/>
              <a:t>	</a:t>
            </a:r>
            <a:r>
              <a:rPr lang="en-US" b="1" dirty="0" smtClean="0">
                <a:hlinkClick r:id="rId2"/>
              </a:rPr>
              <a:t>Louise.Clark@simcen.usushs.edu</a:t>
            </a:r>
            <a:endParaRPr lang="en-US" b="1" dirty="0" smtClean="0"/>
          </a:p>
          <a:p>
            <a:pPr marL="0" indent="0">
              <a:buNone/>
            </a:pPr>
            <a:r>
              <a:rPr lang="en-US" b="1" dirty="0" smtClean="0"/>
              <a:t>	(301)295-8139 - office</a:t>
            </a:r>
            <a:endParaRPr lang="en-US" b="1" dirty="0"/>
          </a:p>
        </p:txBody>
      </p:sp>
      <p:pic>
        <p:nvPicPr>
          <p:cNvPr id="4" name="Picture 3" descr="NewSeal"/>
          <p:cNvPicPr/>
          <p:nvPr/>
        </p:nvPicPr>
        <p:blipFill>
          <a:blip r:embed="rId3"/>
          <a:srcRect/>
          <a:stretch>
            <a:fillRect/>
          </a:stretch>
        </p:blipFill>
        <p:spPr bwMode="auto">
          <a:xfrm>
            <a:off x="10763971"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403432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14551"/>
            <a:ext cx="8534400" cy="881450"/>
          </a:xfrm>
        </p:spPr>
        <p:txBody>
          <a:bodyPr/>
          <a:lstStyle/>
          <a:p>
            <a:r>
              <a:rPr lang="en-US" dirty="0" smtClean="0"/>
              <a:t>PRESENTATION PREVIEW</a:t>
            </a:r>
            <a:endParaRPr lang="en-US" dirty="0"/>
          </a:p>
        </p:txBody>
      </p:sp>
      <p:sp>
        <p:nvSpPr>
          <p:cNvPr id="3" name="Content Placeholder 2"/>
          <p:cNvSpPr>
            <a:spLocks noGrp="1"/>
          </p:cNvSpPr>
          <p:nvPr>
            <p:ph idx="1"/>
          </p:nvPr>
        </p:nvSpPr>
        <p:spPr>
          <a:xfrm>
            <a:off x="684212" y="304800"/>
            <a:ext cx="8534400" cy="5085353"/>
          </a:xfrm>
        </p:spPr>
        <p:txBody>
          <a:bodyPr>
            <a:normAutofit fontScale="77500" lnSpcReduction="20000"/>
          </a:bodyPr>
          <a:lstStyle/>
          <a:p>
            <a:pPr marL="0" indent="0">
              <a:buNone/>
            </a:pPr>
            <a:endParaRPr lang="en-US" dirty="0" smtClean="0"/>
          </a:p>
          <a:p>
            <a:r>
              <a:rPr lang="en-US" b="1" i="1" dirty="0" smtClean="0"/>
              <a:t>Please </a:t>
            </a:r>
            <a:r>
              <a:rPr lang="en-US" b="1" i="1" dirty="0" smtClean="0"/>
              <a:t>note that I, Lou Clark, am sharing the following materials that have been presented previously as part of the Advanced Media Communication elective course for 4</a:t>
            </a:r>
            <a:r>
              <a:rPr lang="en-US" b="1" i="1" baseline="30000" dirty="0" smtClean="0"/>
              <a:t>th</a:t>
            </a:r>
            <a:r>
              <a:rPr lang="en-US" b="1" i="1" dirty="0" smtClean="0"/>
              <a:t> year medical and doctoral students in nursing at Uniformed University of the Health Sciences (USUHS) in the Washington DC area. USUHS learners are active duty military members studying to be physicians, nurses, and clinical psychologists. USUHS is affiliated with Walter Reed Hospital in Bethesda, MD. I am a full time faculty member at USUHS in addition to being a lecturer in UI’s HCOM program. I have presented on related topics for postsecondary learner groups including undergraduate, masters, doctoral, residents, and providers of a variety of allied health fields.</a:t>
            </a:r>
          </a:p>
          <a:p>
            <a:r>
              <a:rPr lang="en-US" b="1" i="1" dirty="0" smtClean="0"/>
              <a:t>In addition to being a communication scholar, I have been a medical educator utilizing simulation based learning techniques to support health care trainees in developing their clinical and communication skills for the past 10 years. </a:t>
            </a:r>
            <a:endParaRPr lang="en-US" b="1" i="1" dirty="0"/>
          </a:p>
          <a:p>
            <a:r>
              <a:rPr lang="en-US" b="1" i="1" dirty="0" smtClean="0"/>
              <a:t>I am currently the Director of Clinical Simulation &amp; Learning for USUHS which means I oversee a staff that implements more than 350 events each year for our learners who are active duty military members. </a:t>
            </a:r>
            <a:r>
              <a:rPr lang="en-US" b="1" i="1" dirty="0" smtClean="0"/>
              <a:t>These events utilize standardized or simulated patients (SPs), high fidelity manikins, and task trainers. </a:t>
            </a:r>
          </a:p>
          <a:p>
            <a:r>
              <a:rPr lang="en-US" b="1" i="1" dirty="0" smtClean="0"/>
              <a:t>I have included a short video along with the Essential Elements of Clinical Communication Assessment tool that I recommend you watch and review before looking through these slides. These materials will contextualize the slides for you.</a:t>
            </a:r>
            <a:endParaRPr lang="en-US" b="1" i="1" dirty="0"/>
          </a:p>
        </p:txBody>
      </p:sp>
      <p:pic>
        <p:nvPicPr>
          <p:cNvPr id="4" name="Picture 3" descr="NewSeal"/>
          <p:cNvPicPr/>
          <p:nvPr/>
        </p:nvPicPr>
        <p:blipFill>
          <a:blip r:embed="rId2"/>
          <a:srcRect/>
          <a:stretch>
            <a:fillRect/>
          </a:stretch>
        </p:blipFill>
        <p:spPr bwMode="auto">
          <a:xfrm>
            <a:off x="10656879" y="5390153"/>
            <a:ext cx="944880" cy="944880"/>
          </a:xfrm>
          <a:prstGeom prst="rect">
            <a:avLst/>
          </a:prstGeom>
          <a:noFill/>
          <a:ln w="9525">
            <a:noFill/>
            <a:miter lim="800000"/>
            <a:headEnd/>
            <a:tailEnd/>
          </a:ln>
        </p:spPr>
      </p:pic>
    </p:spTree>
    <p:extLst>
      <p:ext uri="{BB962C8B-B14F-4D97-AF65-F5344CB8AC3E}">
        <p14:creationId xmlns:p14="http://schemas.microsoft.com/office/powerpoint/2010/main" val="2815315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b="1" dirty="0" smtClean="0"/>
              <a:t>Please take a minute to write down one or two professional goals you have that are related to how you communicate in the clinic</a:t>
            </a:r>
            <a:endParaRPr lang="en-US" b="1" dirty="0"/>
          </a:p>
        </p:txBody>
      </p:sp>
      <p:pic>
        <p:nvPicPr>
          <p:cNvPr id="4" name="Picture 3" descr="NewSeal"/>
          <p:cNvPicPr/>
          <p:nvPr/>
        </p:nvPicPr>
        <p:blipFill>
          <a:blip r:embed="rId2"/>
          <a:srcRect/>
          <a:stretch>
            <a:fillRect/>
          </a:stretch>
        </p:blipFill>
        <p:spPr bwMode="auto">
          <a:xfrm>
            <a:off x="10656879" y="5390153"/>
            <a:ext cx="944880" cy="944880"/>
          </a:xfrm>
          <a:prstGeom prst="rect">
            <a:avLst/>
          </a:prstGeom>
          <a:noFill/>
          <a:ln w="9525">
            <a:noFill/>
            <a:miter lim="800000"/>
            <a:headEnd/>
            <a:tailEnd/>
          </a:ln>
        </p:spPr>
      </p:pic>
    </p:spTree>
    <p:extLst>
      <p:ext uri="{BB962C8B-B14F-4D97-AF65-F5344CB8AC3E}">
        <p14:creationId xmlns:p14="http://schemas.microsoft.com/office/powerpoint/2010/main" val="123616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as interpersonal &amp; organizational</a:t>
            </a:r>
            <a:endParaRPr lang="en-US" dirty="0"/>
          </a:p>
        </p:txBody>
      </p:sp>
      <p:sp>
        <p:nvSpPr>
          <p:cNvPr id="3" name="Content Placeholder 2"/>
          <p:cNvSpPr>
            <a:spLocks noGrp="1"/>
          </p:cNvSpPr>
          <p:nvPr>
            <p:ph idx="1"/>
          </p:nvPr>
        </p:nvSpPr>
        <p:spPr>
          <a:xfrm>
            <a:off x="684211" y="685800"/>
            <a:ext cx="8731637" cy="3615267"/>
          </a:xfrm>
        </p:spPr>
        <p:txBody>
          <a:bodyPr>
            <a:normAutofit/>
          </a:bodyPr>
          <a:lstStyle/>
          <a:p>
            <a:r>
              <a:rPr lang="en-US" sz="2400" b="1" dirty="0" smtClean="0"/>
              <a:t>Both approaches are needed in the clinic:</a:t>
            </a:r>
          </a:p>
          <a:p>
            <a:r>
              <a:rPr lang="en-US" sz="2400" b="1" dirty="0" smtClean="0"/>
              <a:t>Interpersonal – individual patient/provider interactions</a:t>
            </a:r>
          </a:p>
          <a:p>
            <a:r>
              <a:rPr lang="en-US" sz="2400" b="1" dirty="0" smtClean="0"/>
              <a:t>Organizational – coordinated, team-based patient care</a:t>
            </a:r>
            <a:endParaRPr lang="en-US" sz="2400" b="1" dirty="0"/>
          </a:p>
        </p:txBody>
      </p:sp>
      <p:pic>
        <p:nvPicPr>
          <p:cNvPr id="4" name="Picture 3" descr="NewSeal"/>
          <p:cNvPicPr/>
          <p:nvPr/>
        </p:nvPicPr>
        <p:blipFill>
          <a:blip r:embed="rId2"/>
          <a:srcRect/>
          <a:stretch>
            <a:fillRect/>
          </a:stretch>
        </p:blipFill>
        <p:spPr bwMode="auto">
          <a:xfrm>
            <a:off x="10689830" y="5436149"/>
            <a:ext cx="944880" cy="944880"/>
          </a:xfrm>
          <a:prstGeom prst="rect">
            <a:avLst/>
          </a:prstGeom>
          <a:noFill/>
          <a:ln w="9525">
            <a:noFill/>
            <a:miter lim="800000"/>
            <a:headEnd/>
            <a:tailEnd/>
          </a:ln>
        </p:spPr>
      </p:pic>
    </p:spTree>
    <p:extLst>
      <p:ext uri="{BB962C8B-B14F-4D97-AF65-F5344CB8AC3E}">
        <p14:creationId xmlns:p14="http://schemas.microsoft.com/office/powerpoint/2010/main" val="4221837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 – discuss interpersonal &amp; organizational communication</a:t>
            </a:r>
            <a:endParaRPr lang="en-US" dirty="0"/>
          </a:p>
        </p:txBody>
      </p:sp>
      <p:sp>
        <p:nvSpPr>
          <p:cNvPr id="3" name="Content Placeholder 2"/>
          <p:cNvSpPr>
            <a:spLocks noGrp="1"/>
          </p:cNvSpPr>
          <p:nvPr>
            <p:ph idx="1"/>
          </p:nvPr>
        </p:nvSpPr>
        <p:spPr/>
        <p:txBody>
          <a:bodyPr/>
          <a:lstStyle/>
          <a:p>
            <a:r>
              <a:rPr lang="en-US" b="1" dirty="0" smtClean="0"/>
              <a:t>Turn to a partner(s) to discuss a time when you have used interpersonal communication and organizational communication in the clinic</a:t>
            </a:r>
          </a:p>
          <a:p>
            <a:r>
              <a:rPr lang="en-US" b="1" dirty="0" smtClean="0"/>
              <a:t>Large group sharing</a:t>
            </a:r>
          </a:p>
          <a:p>
            <a:r>
              <a:rPr lang="en-US" b="1" dirty="0" smtClean="0"/>
              <a:t>5 to10 minutes total</a:t>
            </a:r>
            <a:endParaRPr lang="en-US" b="1" dirty="0"/>
          </a:p>
        </p:txBody>
      </p:sp>
      <p:pic>
        <p:nvPicPr>
          <p:cNvPr id="4" name="Picture 3" descr="NewSeal"/>
          <p:cNvPicPr/>
          <p:nvPr/>
        </p:nvPicPr>
        <p:blipFill>
          <a:blip r:embed="rId2"/>
          <a:srcRect/>
          <a:stretch>
            <a:fillRect/>
          </a:stretch>
        </p:blipFill>
        <p:spPr bwMode="auto">
          <a:xfrm>
            <a:off x="10763971"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372471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Skills Training in </a:t>
            </a:r>
            <a:r>
              <a:rPr lang="en-US" dirty="0" smtClean="0"/>
              <a:t>health profession curriculums</a:t>
            </a:r>
            <a:endParaRPr lang="en-US" dirty="0"/>
          </a:p>
        </p:txBody>
      </p:sp>
      <p:sp>
        <p:nvSpPr>
          <p:cNvPr id="3" name="Content Placeholder 2"/>
          <p:cNvSpPr>
            <a:spLocks noGrp="1"/>
          </p:cNvSpPr>
          <p:nvPr>
            <p:ph idx="1"/>
          </p:nvPr>
        </p:nvSpPr>
        <p:spPr>
          <a:xfrm>
            <a:off x="684212" y="685800"/>
            <a:ext cx="8534400" cy="3713205"/>
          </a:xfrm>
        </p:spPr>
        <p:txBody>
          <a:bodyPr>
            <a:normAutofit fontScale="77500" lnSpcReduction="20000"/>
          </a:bodyPr>
          <a:lstStyle/>
          <a:p>
            <a:endParaRPr lang="en-US" altLang="en-US" dirty="0" smtClean="0"/>
          </a:p>
          <a:p>
            <a:r>
              <a:rPr lang="en-US" altLang="en-US" b="1" dirty="0" smtClean="0"/>
              <a:t>No </a:t>
            </a:r>
            <a:r>
              <a:rPr lang="en-US" altLang="en-US" b="1" dirty="0"/>
              <a:t>standard tool used across medical schools to assess communication skills</a:t>
            </a:r>
          </a:p>
          <a:p>
            <a:r>
              <a:rPr lang="en-US" altLang="en-US" b="1" dirty="0"/>
              <a:t>Medical student’s communication skills are often assessed by standardized or simulated patients (SPs)</a:t>
            </a:r>
          </a:p>
          <a:p>
            <a:r>
              <a:rPr lang="en-US" altLang="en-US" b="1" dirty="0"/>
              <a:t>Most major U.S. med schools use SPs to assess medical student’s communication skills</a:t>
            </a:r>
          </a:p>
          <a:p>
            <a:r>
              <a:rPr lang="en-US" altLang="en-US" b="1" dirty="0"/>
              <a:t>EEC (Essential Elements of Communication), based on Kalamazoo Consensus Statement, is an example of a communication skills assessment tool used in medical education</a:t>
            </a:r>
          </a:p>
          <a:p>
            <a:r>
              <a:rPr lang="en-US" altLang="en-US" b="1" dirty="0" smtClean="0"/>
              <a:t>EEC was created in 2005 in large part because that was the year that the National Board of Medical Examiners began to test all U.S. medical students as part of their licensing exam requirements on communication skills with standardized patients</a:t>
            </a:r>
          </a:p>
          <a:p>
            <a:pPr marL="0" indent="0">
              <a:buNone/>
            </a:pPr>
            <a:r>
              <a:rPr lang="en-US" altLang="en-US" sz="1700" i="1" dirty="0" err="1" smtClean="0"/>
              <a:t>Brunett</a:t>
            </a:r>
            <a:r>
              <a:rPr lang="en-US" altLang="en-US" sz="1700" i="1" dirty="0" smtClean="0"/>
              <a:t>, P. H., Campbell, T. L., Cole-Kelly, K., </a:t>
            </a:r>
            <a:r>
              <a:rPr lang="en-US" altLang="en-US" sz="1700" i="1" dirty="0" err="1" smtClean="0"/>
              <a:t>Danoff</a:t>
            </a:r>
            <a:r>
              <a:rPr lang="en-US" altLang="en-US" sz="1700" i="1" dirty="0" smtClean="0"/>
              <a:t>, D., </a:t>
            </a:r>
            <a:r>
              <a:rPr lang="en-US" altLang="en-US" sz="1700" i="1" dirty="0" err="1" smtClean="0"/>
              <a:t>Frymier</a:t>
            </a:r>
            <a:r>
              <a:rPr lang="en-US" altLang="en-US" sz="1700" i="1" dirty="0" smtClean="0"/>
              <a:t>, R., Goldstein, M. G., &amp; Lang, F. (2001). Essential elements of communication in medical encounters: the Kalamazoo consensus statement. Academic Medicine.</a:t>
            </a:r>
          </a:p>
        </p:txBody>
      </p:sp>
      <p:pic>
        <p:nvPicPr>
          <p:cNvPr id="4" name="Picture 3" descr="NewSeal"/>
          <p:cNvPicPr/>
          <p:nvPr/>
        </p:nvPicPr>
        <p:blipFill>
          <a:blip r:embed="rId2"/>
          <a:srcRect/>
          <a:stretch>
            <a:fillRect/>
          </a:stretch>
        </p:blipFill>
        <p:spPr bwMode="auto">
          <a:xfrm>
            <a:off x="10838111"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3198778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clinical communication skills for health care providers</a:t>
            </a:r>
            <a:endParaRPr lang="en-US" dirty="0"/>
          </a:p>
        </p:txBody>
      </p:sp>
      <p:sp>
        <p:nvSpPr>
          <p:cNvPr id="3" name="Content Placeholder 2"/>
          <p:cNvSpPr>
            <a:spLocks noGrp="1"/>
          </p:cNvSpPr>
          <p:nvPr>
            <p:ph idx="1"/>
          </p:nvPr>
        </p:nvSpPr>
        <p:spPr/>
        <p:txBody>
          <a:bodyPr/>
          <a:lstStyle/>
          <a:p>
            <a:pPr lvl="2"/>
            <a:r>
              <a:rPr lang="en-US" altLang="en-US" b="1" dirty="0"/>
              <a:t>Opening the Discussion</a:t>
            </a:r>
          </a:p>
          <a:p>
            <a:pPr lvl="2"/>
            <a:r>
              <a:rPr lang="en-US" altLang="en-US" b="1" dirty="0"/>
              <a:t>Building Rapport </a:t>
            </a:r>
          </a:p>
          <a:p>
            <a:pPr lvl="2"/>
            <a:r>
              <a:rPr lang="en-US" altLang="en-US" b="1" dirty="0"/>
              <a:t>Gathering Information</a:t>
            </a:r>
          </a:p>
          <a:p>
            <a:pPr lvl="2"/>
            <a:r>
              <a:rPr lang="en-US" altLang="en-US" b="1" dirty="0"/>
              <a:t>Understanding the Patient Perspective</a:t>
            </a:r>
          </a:p>
          <a:p>
            <a:pPr lvl="2"/>
            <a:r>
              <a:rPr lang="en-US" altLang="en-US" b="1" dirty="0"/>
              <a:t>Sharing Information</a:t>
            </a:r>
          </a:p>
          <a:p>
            <a:pPr lvl="2"/>
            <a:r>
              <a:rPr lang="en-US" altLang="en-US" b="1" dirty="0"/>
              <a:t>Reaching Agreement (regarding a treatment plan)</a:t>
            </a:r>
          </a:p>
          <a:p>
            <a:pPr lvl="2"/>
            <a:r>
              <a:rPr lang="en-US" altLang="en-US" b="1" dirty="0"/>
              <a:t>Providing Closure</a:t>
            </a:r>
          </a:p>
          <a:p>
            <a:pPr marL="0" indent="0">
              <a:buNone/>
            </a:pPr>
            <a:r>
              <a:rPr lang="en-US" altLang="en-US" sz="1200" i="1" dirty="0" err="1"/>
              <a:t>Brunett</a:t>
            </a:r>
            <a:r>
              <a:rPr lang="en-US" altLang="en-US" sz="1200" i="1" dirty="0"/>
              <a:t>, P. H., Campbell, T. L., Cole-Kelly, K., </a:t>
            </a:r>
            <a:r>
              <a:rPr lang="en-US" altLang="en-US" sz="1200" i="1" dirty="0" err="1"/>
              <a:t>Danoff</a:t>
            </a:r>
            <a:r>
              <a:rPr lang="en-US" altLang="en-US" sz="1200" i="1" dirty="0"/>
              <a:t>, D., </a:t>
            </a:r>
            <a:r>
              <a:rPr lang="en-US" altLang="en-US" sz="1200" i="1" dirty="0" err="1"/>
              <a:t>Frymier</a:t>
            </a:r>
            <a:r>
              <a:rPr lang="en-US" altLang="en-US" sz="1200" i="1" dirty="0"/>
              <a:t>, R., Goldstein, M. G., &amp; Lang, F. (2001). Essential elements of communication in medical encounters: the Kalamazoo consensus statement. Academic Medicine</a:t>
            </a:r>
            <a:r>
              <a:rPr lang="en-US" altLang="en-US" sz="1200" dirty="0" smtClean="0"/>
              <a:t>.</a:t>
            </a:r>
            <a:endParaRPr lang="en-US" altLang="en-US" sz="1200" dirty="0"/>
          </a:p>
        </p:txBody>
      </p:sp>
      <p:pic>
        <p:nvPicPr>
          <p:cNvPr id="4" name="Picture 3" descr="NewSeal"/>
          <p:cNvPicPr/>
          <p:nvPr/>
        </p:nvPicPr>
        <p:blipFill>
          <a:blip r:embed="rId2"/>
          <a:srcRect/>
          <a:stretch>
            <a:fillRect/>
          </a:stretch>
        </p:blipFill>
        <p:spPr bwMode="auto">
          <a:xfrm>
            <a:off x="10838112"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88282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part 2-assess yourself using the </a:t>
            </a:r>
            <a:r>
              <a:rPr lang="en-US" dirty="0" err="1" smtClean="0"/>
              <a:t>eec</a:t>
            </a:r>
            <a:r>
              <a:rPr lang="en-US" dirty="0" smtClean="0"/>
              <a:t> global rating scale</a:t>
            </a:r>
            <a:endParaRPr lang="en-US" dirty="0"/>
          </a:p>
        </p:txBody>
      </p:sp>
      <p:sp>
        <p:nvSpPr>
          <p:cNvPr id="3" name="Content Placeholder 2"/>
          <p:cNvSpPr>
            <a:spLocks noGrp="1"/>
          </p:cNvSpPr>
          <p:nvPr>
            <p:ph idx="1"/>
          </p:nvPr>
        </p:nvSpPr>
        <p:spPr/>
        <p:txBody>
          <a:bodyPr>
            <a:normAutofit lnSpcReduction="10000"/>
          </a:bodyPr>
          <a:lstStyle/>
          <a:p>
            <a:r>
              <a:rPr lang="en-US" b="1" dirty="0" smtClean="0"/>
              <a:t>At this time, you have the opportunity to do a self-assessment using the EEC Global Rating scale</a:t>
            </a:r>
          </a:p>
          <a:p>
            <a:r>
              <a:rPr lang="en-US" b="1" dirty="0" smtClean="0"/>
              <a:t>Reflect on a recent clinical encounter with a patient (the more recent the better)</a:t>
            </a:r>
          </a:p>
          <a:p>
            <a:r>
              <a:rPr lang="en-US" b="1" dirty="0" smtClean="0"/>
              <a:t>Score each section by selecting the behavioral anchors first (small bubbles) which represent specific communication skills</a:t>
            </a:r>
          </a:p>
          <a:p>
            <a:r>
              <a:rPr lang="en-US" b="1" dirty="0" smtClean="0"/>
              <a:t>Then, after reviewing which behavioral anchors you selected, give yourself an overall rating for each section (5 is the highest and 1 is the lowest.</a:t>
            </a:r>
          </a:p>
          <a:p>
            <a:r>
              <a:rPr lang="en-US" b="1" dirty="0" smtClean="0"/>
              <a:t>15 minutes</a:t>
            </a:r>
            <a:endParaRPr lang="en-US" b="1" dirty="0"/>
          </a:p>
        </p:txBody>
      </p:sp>
      <p:pic>
        <p:nvPicPr>
          <p:cNvPr id="4" name="Picture 3" descr="NewSeal"/>
          <p:cNvPicPr/>
          <p:nvPr/>
        </p:nvPicPr>
        <p:blipFill>
          <a:blip r:embed="rId2"/>
          <a:srcRect/>
          <a:stretch>
            <a:fillRect/>
          </a:stretch>
        </p:blipFill>
        <p:spPr bwMode="auto">
          <a:xfrm>
            <a:off x="10879301"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416662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part 2-assess your provider as a patient using the </a:t>
            </a:r>
            <a:r>
              <a:rPr lang="en-US" dirty="0" err="1" smtClean="0"/>
              <a:t>eec</a:t>
            </a:r>
            <a:r>
              <a:rPr lang="en-US" dirty="0" smtClean="0"/>
              <a:t> global rating scale</a:t>
            </a:r>
            <a:endParaRPr lang="en-US" dirty="0"/>
          </a:p>
        </p:txBody>
      </p:sp>
      <p:sp>
        <p:nvSpPr>
          <p:cNvPr id="3" name="Content Placeholder 2"/>
          <p:cNvSpPr>
            <a:spLocks noGrp="1"/>
          </p:cNvSpPr>
          <p:nvPr>
            <p:ph idx="1"/>
          </p:nvPr>
        </p:nvSpPr>
        <p:spPr/>
        <p:txBody>
          <a:bodyPr>
            <a:normAutofit/>
          </a:bodyPr>
          <a:lstStyle/>
          <a:p>
            <a:r>
              <a:rPr lang="en-US" b="1" dirty="0" smtClean="0"/>
              <a:t>Use a different color pen</a:t>
            </a:r>
          </a:p>
          <a:p>
            <a:r>
              <a:rPr lang="en-US" b="1" dirty="0" smtClean="0"/>
              <a:t>Think of a recent encounter when you were a patient</a:t>
            </a:r>
          </a:p>
          <a:p>
            <a:r>
              <a:rPr lang="en-US" b="1" dirty="0" smtClean="0"/>
              <a:t>Score the provider on how effectively s/he communicated with you when you were a patient</a:t>
            </a:r>
          </a:p>
          <a:p>
            <a:r>
              <a:rPr lang="en-US" b="1" dirty="0" smtClean="0"/>
              <a:t>10 minutes</a:t>
            </a:r>
            <a:endParaRPr lang="en-US" b="1" dirty="0"/>
          </a:p>
        </p:txBody>
      </p:sp>
      <p:pic>
        <p:nvPicPr>
          <p:cNvPr id="4" name="Picture 3" descr="NewSeal"/>
          <p:cNvPicPr/>
          <p:nvPr/>
        </p:nvPicPr>
        <p:blipFill>
          <a:blip r:embed="rId2"/>
          <a:srcRect/>
          <a:stretch>
            <a:fillRect/>
          </a:stretch>
        </p:blipFill>
        <p:spPr bwMode="auto">
          <a:xfrm>
            <a:off x="10805160" y="5521959"/>
            <a:ext cx="944880" cy="944880"/>
          </a:xfrm>
          <a:prstGeom prst="rect">
            <a:avLst/>
          </a:prstGeom>
          <a:noFill/>
          <a:ln w="9525">
            <a:noFill/>
            <a:miter lim="800000"/>
            <a:headEnd/>
            <a:tailEnd/>
          </a:ln>
        </p:spPr>
      </p:pic>
    </p:spTree>
    <p:extLst>
      <p:ext uri="{BB962C8B-B14F-4D97-AF65-F5344CB8AC3E}">
        <p14:creationId xmlns:p14="http://schemas.microsoft.com/office/powerpoint/2010/main" val="1758802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103</TotalTime>
  <Words>1050</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Slice</vt:lpstr>
      <vt:lpstr>Communication &amp; organizational professionalism in clinical settings</vt:lpstr>
      <vt:lpstr>PRESENTATION PREVIEW</vt:lpstr>
      <vt:lpstr>Goal setting</vt:lpstr>
      <vt:lpstr>Communication as interpersonal &amp; organizational</vt:lpstr>
      <vt:lpstr>Activity – discuss interpersonal &amp; organizational communication</vt:lpstr>
      <vt:lpstr>Communication Skills Training in health profession curriculums</vt:lpstr>
      <vt:lpstr>Key clinical communication skills for health care providers</vt:lpstr>
      <vt:lpstr>Activity part 2-assess yourself using the eec global rating scale</vt:lpstr>
      <vt:lpstr>Activity part 2-assess your provider as a patient using the eec global rating scale</vt:lpstr>
      <vt:lpstr>Discussion interpersonal communication skills: your experience as patient vs. provider</vt:lpstr>
      <vt:lpstr>Characteristics of organizational professionalism in health care</vt:lpstr>
      <vt:lpstr>Connecting interpersonal to organizational communication</vt:lpstr>
      <vt:lpstr>Write steps to reach your goal</vt:lpstr>
      <vt:lpstr>Contact info &amp; 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&amp; organizational professionalism in clinical settings</dc:title>
  <dc:creator>Louise Clark</dc:creator>
  <cp:lastModifiedBy>Louise Clark</cp:lastModifiedBy>
  <cp:revision>31</cp:revision>
  <cp:lastPrinted>2016-10-19T19:27:02Z</cp:lastPrinted>
  <dcterms:created xsi:type="dcterms:W3CDTF">2016-10-19T18:08:23Z</dcterms:created>
  <dcterms:modified xsi:type="dcterms:W3CDTF">2017-02-27T17:48:16Z</dcterms:modified>
</cp:coreProperties>
</file>