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71" r:id="rId7"/>
    <p:sldId id="272" r:id="rId8"/>
    <p:sldId id="273" r:id="rId9"/>
    <p:sldId id="274" r:id="rId10"/>
    <p:sldId id="275" r:id="rId11"/>
    <p:sldId id="276" r:id="rId12"/>
    <p:sldId id="259" r:id="rId13"/>
    <p:sldId id="260" r:id="rId14"/>
    <p:sldId id="261" r:id="rId15"/>
    <p:sldId id="277" r:id="rId16"/>
    <p:sldId id="278" r:id="rId17"/>
    <p:sldId id="279" r:id="rId18"/>
    <p:sldId id="280" r:id="rId19"/>
    <p:sldId id="281" r:id="rId20"/>
    <p:sldId id="282" r:id="rId21"/>
    <p:sldId id="262" r:id="rId22"/>
    <p:sldId id="263" r:id="rId23"/>
    <p:sldId id="265" r:id="rId24"/>
    <p:sldId id="266" r:id="rId25"/>
    <p:sldId id="264" r:id="rId26"/>
    <p:sldId id="283" r:id="rId27"/>
    <p:sldId id="284" r:id="rId28"/>
    <p:sldId id="285" r:id="rId29"/>
    <p:sldId id="267" r:id="rId30"/>
    <p:sldId id="268" r:id="rId31"/>
    <p:sldId id="286" r:id="rId32"/>
    <p:sldId id="287" r:id="rId33"/>
    <p:sldId id="288" r:id="rId34"/>
    <p:sldId id="290" r:id="rId35"/>
    <p:sldId id="289" r:id="rId36"/>
    <p:sldId id="295" r:id="rId37"/>
    <p:sldId id="292" r:id="rId38"/>
    <p:sldId id="293" r:id="rId39"/>
    <p:sldId id="294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8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8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3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8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7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4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8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C9B8-4D38-D841-90B4-5F931A202EEC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34B24-C500-7540-B293-12FBD8957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89"/>
            <a:ext cx="7772400" cy="13405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Teaching Critical Thinking Across the Disciplines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15444"/>
            <a:ext cx="6400800" cy="41627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Stephen Brookfield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University of St. Thomas</a:t>
            </a:r>
          </a:p>
          <a:p>
            <a:r>
              <a:rPr lang="en-US" sz="4000" dirty="0" smtClean="0">
                <a:solidFill>
                  <a:schemeClr val="tx1"/>
                </a:solidFill>
                <a:hlinkClick r:id="rId2"/>
              </a:rPr>
              <a:t>www.stephenbrookfield.com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5400" b="1" dirty="0" smtClean="0">
                <a:solidFill>
                  <a:schemeClr val="tx1"/>
                </a:solidFill>
              </a:rPr>
              <a:t>Tweet: </a:t>
            </a:r>
            <a:r>
              <a:rPr lang="en-US" sz="8000" b="1" dirty="0" smtClean="0">
                <a:solidFill>
                  <a:schemeClr val="tx1"/>
                </a:solidFill>
              </a:rPr>
              <a:t>#tc5815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3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Appraising Knowledge  </a:t>
            </a:r>
            <a:br>
              <a:rPr lang="en-US" dirty="0" smtClean="0"/>
            </a:br>
            <a:r>
              <a:rPr lang="en-US" dirty="0" smtClean="0"/>
              <a:t>How Students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I assume this idea is accurate because it’s what you told me</a:t>
            </a:r>
          </a:p>
          <a:p>
            <a:r>
              <a:rPr lang="en-US" dirty="0" smtClean="0"/>
              <a:t>I assume this is the right action to fit this situation because my experience tells me so</a:t>
            </a:r>
          </a:p>
          <a:p>
            <a:r>
              <a:rPr lang="en-US" dirty="0" smtClean="0"/>
              <a:t>I assume this is the right action to fit this situation because that’s what I saw you do</a:t>
            </a:r>
          </a:p>
          <a:p>
            <a:r>
              <a:rPr lang="en-US" dirty="0" smtClean="0"/>
              <a:t>I assume this scholarship is legitimate because it’s in the text</a:t>
            </a:r>
          </a:p>
          <a:p>
            <a:r>
              <a:rPr lang="en-US" dirty="0" smtClean="0"/>
              <a:t>I am going to act this way because I assume that’s what others do in this situation</a:t>
            </a:r>
          </a:p>
          <a:p>
            <a:r>
              <a:rPr lang="en-US" dirty="0" smtClean="0"/>
              <a:t>I assume I have understood you correctly because here’s my </a:t>
            </a:r>
            <a:r>
              <a:rPr lang="en-US" dirty="0" err="1" smtClean="0"/>
              <a:t>precis</a:t>
            </a:r>
            <a:r>
              <a:rPr lang="en-US" dirty="0" smtClean="0"/>
              <a:t> of your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6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How Students Check Assumptions  </a:t>
            </a:r>
            <a:br>
              <a:rPr lang="en-US" dirty="0" smtClean="0"/>
            </a:br>
            <a:r>
              <a:rPr lang="en-US" dirty="0" smtClean="0"/>
              <a:t>4 Typical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This assumption is accurate because it is </a:t>
            </a:r>
            <a:r>
              <a:rPr lang="en-US" b="1" dirty="0" smtClean="0">
                <a:solidFill>
                  <a:srgbClr val="FF0000"/>
                </a:solidFill>
              </a:rPr>
              <a:t>corroborated by my peers </a:t>
            </a:r>
            <a:r>
              <a:rPr lang="en-US" dirty="0" smtClean="0"/>
              <a:t>(Groupthink)</a:t>
            </a:r>
          </a:p>
          <a:p>
            <a:r>
              <a:rPr lang="en-US" dirty="0" smtClean="0"/>
              <a:t>This assumption is accurate because it is </a:t>
            </a:r>
            <a:r>
              <a:rPr lang="en-US" b="1" dirty="0" smtClean="0">
                <a:solidFill>
                  <a:srgbClr val="FF0000"/>
                </a:solidFill>
              </a:rPr>
              <a:t>corroborated by experts </a:t>
            </a:r>
            <a:r>
              <a:rPr lang="en-US" dirty="0" smtClean="0"/>
              <a:t>(Dependence on Authority as De-Facto Correct)</a:t>
            </a:r>
          </a:p>
          <a:p>
            <a:r>
              <a:rPr lang="en-US" dirty="0" smtClean="0"/>
              <a:t>This assumption is accurate because it is </a:t>
            </a:r>
            <a:r>
              <a:rPr lang="en-US" b="1" dirty="0" smtClean="0">
                <a:solidFill>
                  <a:srgbClr val="FF0000"/>
                </a:solidFill>
              </a:rPr>
              <a:t>corroborated by own experience </a:t>
            </a:r>
            <a:r>
              <a:rPr lang="en-US" dirty="0" smtClean="0"/>
              <a:t>(Self-Delusion, Denial &amp; Blind Spots)</a:t>
            </a:r>
          </a:p>
          <a:p>
            <a:r>
              <a:rPr lang="en-US" dirty="0" smtClean="0"/>
              <a:t>This assumption is accurate because</a:t>
            </a:r>
            <a:r>
              <a:rPr lang="en-US" b="1" dirty="0" smtClean="0">
                <a:solidFill>
                  <a:srgbClr val="FF0000"/>
                </a:solidFill>
              </a:rPr>
              <a:t> I have tested it out </a:t>
            </a:r>
            <a:r>
              <a:rPr lang="en-US" dirty="0" smtClean="0"/>
              <a:t>(Flawed Problem Posing)</a:t>
            </a:r>
          </a:p>
        </p:txBody>
      </p:sp>
    </p:spTree>
    <p:extLst>
      <p:ext uri="{BB962C8B-B14F-4D97-AF65-F5344CB8AC3E}">
        <p14:creationId xmlns:p14="http://schemas.microsoft.com/office/powerpoint/2010/main" val="2490169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Categories of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kumimoji="1" lang="en-US" sz="4000" dirty="0" smtClean="0"/>
              <a:t>CAUSAL - purport to explain a sequence of events: retroactive or predictive </a:t>
            </a:r>
          </a:p>
          <a:p>
            <a:pPr>
              <a:lnSpc>
                <a:spcPct val="90000"/>
              </a:lnSpc>
            </a:pPr>
            <a:r>
              <a:rPr kumimoji="1" lang="en-US" sz="4000" dirty="0" smtClean="0"/>
              <a:t>PRESCRIPTIVE - assumptions about how things should happen, we should behave</a:t>
            </a:r>
          </a:p>
          <a:p>
            <a:pPr>
              <a:lnSpc>
                <a:spcPct val="90000"/>
              </a:lnSpc>
            </a:pPr>
            <a:r>
              <a:rPr kumimoji="1" lang="en-US" sz="4000" dirty="0" smtClean="0"/>
              <a:t>PARADIGMATIC - framing, structuring assumptions viewed as obvious, common sense, taken for granted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5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 Personal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Clinical Depression is Caused by External Circumstances</a:t>
            </a:r>
          </a:p>
          <a:p>
            <a:r>
              <a:rPr lang="en-US" dirty="0" smtClean="0"/>
              <a:t>The Way to Deal With It Is To Reason Through It &amp; Tell Yourself To Snap Out of It</a:t>
            </a:r>
          </a:p>
          <a:p>
            <a:r>
              <a:rPr lang="en-US" dirty="0" smtClean="0"/>
              <a:t>Medications Are For Those Too Weak To Deal With The World</a:t>
            </a:r>
          </a:p>
          <a:p>
            <a:pPr marL="0" indent="0">
              <a:buNone/>
            </a:pPr>
            <a:r>
              <a:rPr lang="en-US" b="1" dirty="0" smtClean="0"/>
              <a:t>                 Rooted in Ideology: PATRIARCHY</a:t>
            </a:r>
          </a:p>
          <a:p>
            <a:pPr marL="0" indent="0">
              <a:buNone/>
            </a:pPr>
            <a:r>
              <a:rPr lang="en-US" dirty="0" smtClean="0"/>
              <a:t>(Men are to be entrusted with making decisions by virtue of their superior rationality &amp; logic)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41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 Pedagogic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If I get to class early &amp; arrange the chairs in circles, students will feel respected when they walk in.  This will reduce the distance between me &amp; them, &amp; will also create a relaxed, congenial environment for learning</a:t>
            </a:r>
            <a:endParaRPr lang="en-US" sz="4000" dirty="0" smtClean="0"/>
          </a:p>
          <a:p>
            <a:r>
              <a:rPr lang="en-US" dirty="0" smtClean="0"/>
              <a:t>The Circle is an Arena of Surveillance</a:t>
            </a:r>
          </a:p>
          <a:p>
            <a:r>
              <a:rPr lang="en-US" dirty="0" smtClean="0"/>
              <a:t>I am being Coerced into Speech before you have earned the right to expect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4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Causal</a:t>
            </a:r>
            <a:r>
              <a:rPr lang="en-US" sz="3600" dirty="0" smtClean="0"/>
              <a:t>: Having Chairs in a Circle creates a Relaxed, Respectful Environment for Learning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Prescriptive</a:t>
            </a:r>
            <a:r>
              <a:rPr lang="en-US" sz="3600" dirty="0" smtClean="0"/>
              <a:t>: Good educators Create a Relaxed Environment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Paradigmatic</a:t>
            </a:r>
            <a:r>
              <a:rPr lang="en-US" sz="3600" dirty="0" smtClean="0"/>
              <a:t>: I Have Power Over My Classroom Environment</a:t>
            </a:r>
          </a:p>
        </p:txBody>
      </p:sp>
    </p:spTree>
    <p:extLst>
      <p:ext uri="{BB962C8B-B14F-4D97-AF65-F5344CB8AC3E}">
        <p14:creationId xmlns:p14="http://schemas.microsoft.com/office/powerpoint/2010/main" val="3588518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TRADITIONS - ANALYTIC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ANALYTIC PHILOSOPHY </a:t>
            </a:r>
            <a:r>
              <a:rPr lang="en-US" dirty="0" smtClean="0"/>
              <a:t>– logical fallacies, argument analysis – inductive, deductive, analogical, inferential</a:t>
            </a:r>
          </a:p>
          <a:p>
            <a:r>
              <a:rPr lang="en-US" dirty="0" smtClean="0"/>
              <a:t>A good critical thinker is someone who can spot flaws in arguments, identify illogical thought, detect correct &amp; incorrect ladders of inference that someone has constructed, excel in debate, speak articulately, be alert to misuse of language &amp; rhetorical tricks, and consistently identify evidence for assumptions &amp; arguments</a:t>
            </a:r>
          </a:p>
        </p:txBody>
      </p:sp>
    </p:spTree>
    <p:extLst>
      <p:ext uri="{BB962C8B-B14F-4D97-AF65-F5344CB8AC3E}">
        <p14:creationId xmlns:p14="http://schemas.microsoft.com/office/powerpoint/2010/main" val="658815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TRADITIONS – NATURAL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 smtClean="0"/>
              <a:t>NATURAL SCIENCE </a:t>
            </a:r>
            <a:r>
              <a:rPr lang="en-US" dirty="0" smtClean="0"/>
              <a:t>– hypothetical-deductive method, principle of falsifiability</a:t>
            </a:r>
          </a:p>
          <a:p>
            <a:r>
              <a:rPr lang="en-US" dirty="0" smtClean="0"/>
              <a:t>A good critical thinker is someone who can generate a plausible hypothesis to explain a sequence of events, can set up an experiment to test the validity of that hypothesis, knows how to respond if the hypothesis is disproven, and views knowledge/theories as valid only if that knowledge/theory is open to being disproved.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0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TRADITIONS – CRITICAL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dirty="0" smtClean="0"/>
              <a:t>CRITICAL THEORY </a:t>
            </a:r>
            <a:r>
              <a:rPr lang="en-US" dirty="0" smtClean="0"/>
              <a:t>– uncovering power dynamics, identifying hegemony &amp;pushing back against ideological manipulation</a:t>
            </a:r>
          </a:p>
          <a:p>
            <a:r>
              <a:rPr lang="en-US" dirty="0" smtClean="0"/>
              <a:t>A critical thinker is a student who is constantly asking questions about power dynamics in the classroom, in the wider community, and in the discipline.  They question who decides what counts as legitimate knowledge &amp; frequently challenge teachers authority &amp; the authority of experts in the field.  They consistently link classroom work to broader issues of social justice &amp; equity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4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TRADITIONS - 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PRAGMATISM – experimental pursuit of beautiful consequences (democracy)</a:t>
            </a:r>
          </a:p>
          <a:p>
            <a:r>
              <a:rPr lang="en-US" dirty="0" smtClean="0"/>
              <a:t>A critical thinker is someone who is always open to rethinking positions &amp; considering new perspectives.  They view their actions as contingent &amp; open to improvement &amp; refinement.  They regard experience as an important guide to action &amp; see the future as open. Teachers often work pragmatically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6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Finding a Common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language will communicate a commonly shared intellectual project that will communicate a shared understanding of what critical thinking entails – for both students and faculty across all disciplines?</a:t>
            </a:r>
          </a:p>
          <a:p>
            <a:r>
              <a:rPr lang="en-US" dirty="0" smtClean="0"/>
              <a:t>A process of </a:t>
            </a:r>
            <a:r>
              <a:rPr lang="en-US" b="1" dirty="0" smtClean="0">
                <a:solidFill>
                  <a:srgbClr val="FF0000"/>
                </a:solidFill>
              </a:rPr>
              <a:t>APPRAISAL</a:t>
            </a:r>
          </a:p>
          <a:p>
            <a:r>
              <a:rPr lang="en-US" dirty="0" smtClean="0"/>
              <a:t>Appraise Accuracy / Validity of </a:t>
            </a:r>
            <a:r>
              <a:rPr lang="en-US" b="1" dirty="0" smtClean="0">
                <a:solidFill>
                  <a:srgbClr val="FF0000"/>
                </a:solidFill>
              </a:rPr>
              <a:t>ASSUMPTIONS</a:t>
            </a:r>
          </a:p>
          <a:p>
            <a:r>
              <a:rPr lang="en-US" dirty="0" smtClean="0"/>
              <a:t>Explore </a:t>
            </a:r>
            <a:r>
              <a:rPr lang="en-US" b="1" dirty="0" smtClean="0">
                <a:solidFill>
                  <a:srgbClr val="FF0000"/>
                </a:solidFill>
              </a:rPr>
              <a:t>ALTERNATIVE PERSPECTIVES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52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When Are Students Ready to Think Critically?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6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When they have some grasp of the “Grammar” of a Subject (R.S. Peters)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Content Grammar </a:t>
            </a:r>
            <a:r>
              <a:rPr lang="en-US" sz="3600" dirty="0" smtClean="0"/>
              <a:t>– the building blocks of knowledge, fundamental concepts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Epistemological Grammar </a:t>
            </a:r>
            <a:r>
              <a:rPr lang="en-US" sz="3600" dirty="0" smtClean="0"/>
              <a:t>– the criteria used to judge good &amp; bad scholarship, establish legitimate &amp; illegitimate knowledge</a:t>
            </a:r>
          </a:p>
        </p:txBody>
      </p:sp>
    </p:spTree>
    <p:extLst>
      <p:ext uri="{BB962C8B-B14F-4D97-AF65-F5344CB8AC3E}">
        <p14:creationId xmlns:p14="http://schemas.microsoft.com/office/powerpoint/2010/main" val="3911814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What most helps students to think critically?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20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What Students Say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16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By Instructors MODELING,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/>
              <a:t>MODELING &amp; MODELING</a:t>
            </a:r>
          </a:p>
          <a:p>
            <a:pPr>
              <a:buFontTx/>
              <a:buChar char="•"/>
            </a:pPr>
            <a:r>
              <a:rPr lang="en-US" sz="4000" dirty="0" smtClean="0"/>
              <a:t>When It’s Sequenced – Begin by Learning Protocols &amp; Over Time Apply These to Our Own Reasoning</a:t>
            </a:r>
          </a:p>
          <a:p>
            <a:pPr>
              <a:buFontTx/>
              <a:buChar char="•"/>
            </a:pPr>
            <a:r>
              <a:rPr lang="en-US" sz="4000" dirty="0" smtClean="0"/>
              <a:t>Social Learning Process – Peers as Critically Reflective Mirrors</a:t>
            </a:r>
          </a:p>
          <a:p>
            <a:pPr>
              <a:buFontTx/>
              <a:buChar char="•"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046460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Critical Incident Questionnaire (CIQ)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21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sz="4800" dirty="0" smtClean="0"/>
              <a:t>MOMENT MOST ENGAGED AS LEARNER</a:t>
            </a:r>
          </a:p>
          <a:p>
            <a:pPr>
              <a:lnSpc>
                <a:spcPct val="90000"/>
              </a:lnSpc>
            </a:pPr>
            <a:r>
              <a:rPr kumimoji="1" lang="en-US" sz="4800" dirty="0" smtClean="0"/>
              <a:t>MOMENT MOST DISTANCED</a:t>
            </a:r>
          </a:p>
          <a:p>
            <a:pPr>
              <a:lnSpc>
                <a:spcPct val="90000"/>
              </a:lnSpc>
            </a:pPr>
            <a:r>
              <a:rPr kumimoji="1" lang="en-US" sz="4800" dirty="0" smtClean="0"/>
              <a:t>ACTION MOST HELPFUL</a:t>
            </a:r>
          </a:p>
          <a:p>
            <a:pPr>
              <a:lnSpc>
                <a:spcPct val="90000"/>
              </a:lnSpc>
            </a:pPr>
            <a:r>
              <a:rPr kumimoji="1" lang="en-US" sz="4800" dirty="0" smtClean="0"/>
              <a:t>ACTION MOST CONFUSING</a:t>
            </a:r>
          </a:p>
          <a:p>
            <a:pPr>
              <a:lnSpc>
                <a:spcPct val="90000"/>
              </a:lnSpc>
            </a:pPr>
            <a:r>
              <a:rPr kumimoji="1" lang="en-US" sz="4800" dirty="0" smtClean="0"/>
              <a:t>WHAT SURPRISED YOU MOST</a:t>
            </a:r>
          </a:p>
        </p:txBody>
      </p:sp>
    </p:spTree>
    <p:extLst>
      <p:ext uri="{BB962C8B-B14F-4D97-AF65-F5344CB8AC3E}">
        <p14:creationId xmlns:p14="http://schemas.microsoft.com/office/powerpoint/2010/main" val="193125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HOW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21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Last 5 minutes of Class</a:t>
            </a:r>
          </a:p>
          <a:p>
            <a:r>
              <a:rPr lang="en-US" dirty="0" smtClean="0"/>
              <a:t>Anonymous</a:t>
            </a:r>
          </a:p>
          <a:p>
            <a:r>
              <a:rPr lang="en-US" dirty="0" smtClean="0"/>
              <a:t>Frequency Analysis of Main Themes</a:t>
            </a:r>
          </a:p>
          <a:p>
            <a:r>
              <a:rPr lang="en-US" dirty="0" smtClean="0"/>
              <a:t>Reported Out at Start of Next Class</a:t>
            </a:r>
          </a:p>
          <a:p>
            <a:r>
              <a:rPr lang="en-US" dirty="0" smtClean="0"/>
              <a:t>Disclose How Results Confirm or Challenge Your Assumptions / Provide New Perspectives</a:t>
            </a:r>
          </a:p>
          <a:p>
            <a:r>
              <a:rPr lang="en-US" dirty="0" smtClean="0"/>
              <a:t>Disclose Any Changes You Will Make</a:t>
            </a:r>
          </a:p>
          <a:p>
            <a:r>
              <a:rPr lang="en-US" dirty="0" smtClean="0"/>
              <a:t>Negotiation NOT Capitulation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82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Assumptions Inventories -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/>
                <a:cs typeface="Cambria"/>
              </a:rPr>
              <a:t>Here’s the Assumptions I’m Working Under (Causal, Prescriptive, Paradigmatic)</a:t>
            </a:r>
          </a:p>
          <a:p>
            <a:r>
              <a:rPr lang="en-US" dirty="0" smtClean="0">
                <a:latin typeface="Cambria"/>
                <a:cs typeface="Cambria"/>
              </a:rPr>
              <a:t>Here’s Why I Think they’re Accurate &amp; Valid – Evidence / Expert Corroboration </a:t>
            </a:r>
          </a:p>
          <a:p>
            <a:r>
              <a:rPr lang="en-US" dirty="0" smtClean="0">
                <a:latin typeface="Cambria"/>
                <a:cs typeface="Cambria"/>
              </a:rPr>
              <a:t>Here’s How My Assumptions have been Confirmed / Deepened</a:t>
            </a:r>
          </a:p>
          <a:p>
            <a:r>
              <a:rPr lang="en-US" dirty="0" smtClean="0">
                <a:latin typeface="Cambria"/>
                <a:cs typeface="Cambria"/>
              </a:rPr>
              <a:t>Here’s How My Assumptions have Been Challenged</a:t>
            </a:r>
          </a:p>
          <a:p>
            <a:r>
              <a:rPr lang="en-US" dirty="0" smtClean="0">
                <a:latin typeface="Cambria"/>
                <a:cs typeface="Cambria"/>
              </a:rPr>
              <a:t>Here’s the New Assumptions I’ve Discovered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46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Assumptions Inventories -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4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dirty="0" smtClean="0"/>
              <a:t>When Constructing this Argument as a Scholar  or Taking This Action as a Practitioner here’s:-</a:t>
            </a:r>
          </a:p>
          <a:p>
            <a:r>
              <a:rPr kumimoji="1" lang="en-US" sz="4000" dirty="0" smtClean="0"/>
              <a:t>The Evidence That Was Most Accessible to Me</a:t>
            </a:r>
          </a:p>
          <a:p>
            <a:r>
              <a:rPr kumimoji="1" lang="en-US" sz="4000" dirty="0" smtClean="0"/>
              <a:t>The Evidence I Took Most Seriously</a:t>
            </a:r>
          </a:p>
          <a:p>
            <a:r>
              <a:rPr kumimoji="1" lang="en-US" sz="4000" dirty="0" smtClean="0"/>
              <a:t>The Evidence Most Open to Question</a:t>
            </a:r>
          </a:p>
        </p:txBody>
      </p:sp>
    </p:spTree>
    <p:extLst>
      <p:ext uri="{BB962C8B-B14F-4D97-AF65-F5344CB8AC3E}">
        <p14:creationId xmlns:p14="http://schemas.microsoft.com/office/powerpoint/2010/main" val="1926249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Assumption Inventories -Teachers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kumimoji="1" lang="en-US" b="1" dirty="0" smtClean="0"/>
              <a:t>In Assessing My Argument or Action:</a:t>
            </a:r>
          </a:p>
          <a:p>
            <a:pPr>
              <a:lnSpc>
                <a:spcPct val="80000"/>
              </a:lnSpc>
            </a:pPr>
            <a:r>
              <a:rPr kumimoji="1" lang="en-US" sz="4000" dirty="0" smtClean="0"/>
              <a:t>Here’s Where I Judge Further Inquiry is Needed</a:t>
            </a:r>
          </a:p>
          <a:p>
            <a:pPr>
              <a:lnSpc>
                <a:spcPct val="80000"/>
              </a:lnSpc>
            </a:pPr>
            <a:r>
              <a:rPr kumimoji="1" lang="en-US" sz="4000" dirty="0" smtClean="0"/>
              <a:t>Here’s How I Judge the Learning To Fit Clinical Practice</a:t>
            </a:r>
          </a:p>
          <a:p>
            <a:pPr>
              <a:lnSpc>
                <a:spcPct val="80000"/>
              </a:lnSpc>
            </a:pPr>
            <a:r>
              <a:rPr kumimoji="1" lang="en-US" sz="4000" dirty="0" smtClean="0"/>
              <a:t>Here’s My Assumptions That Could </a:t>
            </a:r>
            <a:r>
              <a:rPr kumimoji="1" lang="en-US" sz="4000" i="1" u="sng" dirty="0" smtClean="0"/>
              <a:t>Not</a:t>
            </a:r>
            <a:r>
              <a:rPr kumimoji="1" lang="en-US" sz="4000" dirty="0" smtClean="0"/>
              <a:t> Be Checked Adequately</a:t>
            </a:r>
          </a:p>
          <a:p>
            <a:pPr>
              <a:lnSpc>
                <a:spcPct val="80000"/>
              </a:lnSpc>
            </a:pPr>
            <a:r>
              <a:rPr kumimoji="1" lang="en-US" sz="4000" dirty="0" smtClean="0"/>
              <a:t>Here’s a Different Way I Could Have Thought / Acted</a:t>
            </a:r>
          </a:p>
        </p:txBody>
      </p:sp>
    </p:spTree>
    <p:extLst>
      <p:ext uri="{BB962C8B-B14F-4D97-AF65-F5344CB8AC3E}">
        <p14:creationId xmlns:p14="http://schemas.microsoft.com/office/powerpoint/2010/main" val="809938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Assumptions Inventories -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As I completed this assignment, here’s</a:t>
            </a:r>
            <a:r>
              <a:rPr lang="en-US" b="1" dirty="0" smtClean="0"/>
              <a:t>…</a:t>
            </a:r>
          </a:p>
          <a:p>
            <a:r>
              <a:rPr lang="en-US" dirty="0" smtClean="0"/>
              <a:t>Assumptions I held about the topic that were confirmed / strengthened / deepened</a:t>
            </a:r>
          </a:p>
          <a:p>
            <a:r>
              <a:rPr lang="en-US" dirty="0" smtClean="0"/>
              <a:t>Assumptions I held about the topic that were challenged / disturbed</a:t>
            </a:r>
          </a:p>
          <a:p>
            <a:r>
              <a:rPr lang="en-US" dirty="0" smtClean="0"/>
              <a:t>New perspectives or interpretations of the topic I considered</a:t>
            </a:r>
          </a:p>
          <a:p>
            <a:r>
              <a:rPr lang="en-US" dirty="0" smtClean="0"/>
              <a:t>The most pressing questions about the topic I’m left with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27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Ending With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At the end of a lecture or discussion you end by asking yourself (&amp; students via tweeting) ….</a:t>
            </a:r>
          </a:p>
          <a:p>
            <a:r>
              <a:rPr lang="en-US" dirty="0" smtClean="0"/>
              <a:t>What’s been missing from this analysis?</a:t>
            </a:r>
          </a:p>
          <a:p>
            <a:r>
              <a:rPr lang="en-US" dirty="0" smtClean="0"/>
              <a:t>What most needs further scrutiny?</a:t>
            </a:r>
          </a:p>
          <a:p>
            <a:r>
              <a:rPr lang="en-US" dirty="0" smtClean="0"/>
              <a:t>What are the chief critiques of what I’ve been saying?</a:t>
            </a:r>
          </a:p>
          <a:p>
            <a:r>
              <a:rPr lang="en-US" dirty="0" smtClean="0"/>
              <a:t>What unresolved questions am I left with?</a:t>
            </a:r>
          </a:p>
          <a:p>
            <a:r>
              <a:rPr lang="en-US" dirty="0" smtClean="0"/>
              <a:t>What are the most troubling questions we’ve raised today?</a:t>
            </a:r>
          </a:p>
        </p:txBody>
      </p:sp>
    </p:spTree>
    <p:extLst>
      <p:ext uri="{BB962C8B-B14F-4D97-AF65-F5344CB8AC3E}">
        <p14:creationId xmlns:p14="http://schemas.microsoft.com/office/powerpoint/2010/main" val="137788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 Process of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869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Critical thinking as a process of appraisal – we judge the accuracy &amp; validity of assumptions by viewing them from different perspectives</a:t>
            </a:r>
          </a:p>
          <a:p>
            <a:r>
              <a:rPr lang="en-US" dirty="0" smtClean="0"/>
              <a:t>Appraisal means sometimes our assumptions are accurate &amp; make sense - &amp; here’s why</a:t>
            </a:r>
          </a:p>
          <a:p>
            <a:r>
              <a:rPr lang="en-US" dirty="0" smtClean="0"/>
              <a:t>Focusing on Appraisal means we avoid students thinking critical thinking is a process of always finding fault, demolition</a:t>
            </a:r>
          </a:p>
          <a:p>
            <a:r>
              <a:rPr lang="en-US" dirty="0" smtClean="0"/>
              <a:t>What We Appraise Is How Accurate Are Procedures We Use to Establish Valid Knowledge – thinking like a ……. ???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3916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‘Speaking in Tongues’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992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3-4 signs posted around the auditorium, each reflects a distinct theory/analytical framework</a:t>
            </a:r>
          </a:p>
          <a:p>
            <a:r>
              <a:rPr lang="en-US" sz="3600" dirty="0" smtClean="0"/>
              <a:t>When you stand under a sign you speak ONLY in the language &amp; perspective of that theory</a:t>
            </a:r>
          </a:p>
          <a:p>
            <a:r>
              <a:rPr lang="en-US" sz="3600" dirty="0" smtClean="0"/>
              <a:t>When students ask questions you go to different stations &amp; answer them ONLY from that perspective</a:t>
            </a:r>
          </a:p>
        </p:txBody>
      </p:sp>
    </p:spTree>
    <p:extLst>
      <p:ext uri="{BB962C8B-B14F-4D97-AF65-F5344CB8AC3E}">
        <p14:creationId xmlns:p14="http://schemas.microsoft.com/office/powerpoint/2010/main" val="1037084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do YOU think professor?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You give 2 or 3 Answers – Only 1 Represents Your Actual Opinion</a:t>
            </a:r>
          </a:p>
          <a:p>
            <a:r>
              <a:rPr lang="en-US" dirty="0" smtClean="0"/>
              <a:t>Students Vote on Whether They Think Answer A), B) or C) is Correct</a:t>
            </a:r>
          </a:p>
          <a:p>
            <a:r>
              <a:rPr lang="en-US" dirty="0" smtClean="0"/>
              <a:t>Students Assemble in Groups Based on their Responses – all A’s, all B’s &amp; all C’s</a:t>
            </a:r>
          </a:p>
          <a:p>
            <a:r>
              <a:rPr lang="en-US" dirty="0" smtClean="0"/>
              <a:t>In Answer Groups they Discuss Why They Chose Their Particular Answer</a:t>
            </a:r>
          </a:p>
          <a:p>
            <a:r>
              <a:rPr lang="en-US" dirty="0" smtClean="0"/>
              <a:t>Class Assembles &amp; Groups Give their Reasons</a:t>
            </a:r>
          </a:p>
          <a:p>
            <a:r>
              <a:rPr lang="en-US" dirty="0" smtClean="0"/>
              <a:t>You Disclose Which Was Your Actual Opinion</a:t>
            </a:r>
          </a:p>
        </p:txBody>
      </p:sp>
    </p:spTree>
    <p:extLst>
      <p:ext uri="{BB962C8B-B14F-4D97-AF65-F5344CB8AC3E}">
        <p14:creationId xmlns:p14="http://schemas.microsoft.com/office/powerpoint/2010/main" val="426044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Instructor Point-Counterpoint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Models </a:t>
            </a:r>
          </a:p>
          <a:p>
            <a:r>
              <a:rPr lang="en-US" sz="4400" dirty="0" smtClean="0"/>
              <a:t>Productive Questioning</a:t>
            </a:r>
          </a:p>
          <a:p>
            <a:r>
              <a:rPr lang="en-US" sz="4400" dirty="0" smtClean="0"/>
              <a:t>Respectful Disagreement</a:t>
            </a:r>
          </a:p>
          <a:p>
            <a:r>
              <a:rPr lang="en-US" sz="4400" dirty="0" smtClean="0"/>
              <a:t>Different Perspectives</a:t>
            </a:r>
          </a:p>
          <a:p>
            <a:r>
              <a:rPr lang="en-US" sz="4400" dirty="0" smtClean="0"/>
              <a:t>Perspective Taking</a:t>
            </a:r>
          </a:p>
          <a:p>
            <a:r>
              <a:rPr lang="en-US" sz="4400" dirty="0" smtClean="0"/>
              <a:t>Thoughtful Silence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67872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Structured Devil’s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Clint Eastwood Chair</a:t>
            </a:r>
          </a:p>
          <a:p>
            <a:r>
              <a:rPr lang="en-US" dirty="0" smtClean="0"/>
              <a:t>Here’s information that’s inconvenient for your argument</a:t>
            </a:r>
          </a:p>
          <a:p>
            <a:r>
              <a:rPr lang="en-US" dirty="0" smtClean="0"/>
              <a:t>What about these ethical / philosophical issues you ignored?</a:t>
            </a:r>
          </a:p>
          <a:p>
            <a:r>
              <a:rPr lang="en-US" dirty="0" smtClean="0"/>
              <a:t>What would you say to this criticism?</a:t>
            </a:r>
          </a:p>
          <a:p>
            <a:r>
              <a:rPr lang="en-US" dirty="0" smtClean="0"/>
              <a:t>Here’s an assumption that bears further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04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Instructor writes a question in the middle of the board</a:t>
            </a:r>
          </a:p>
          <a:p>
            <a:r>
              <a:rPr lang="en-US" dirty="0" smtClean="0"/>
              <a:t>5-10 minutes of silence is declared</a:t>
            </a:r>
          </a:p>
          <a:p>
            <a:r>
              <a:rPr lang="en-US" dirty="0" smtClean="0"/>
              <a:t>Students write responses to the question on the board whenever they feel ready</a:t>
            </a:r>
          </a:p>
          <a:p>
            <a:r>
              <a:rPr lang="en-US" dirty="0" smtClean="0"/>
              <a:t>Students &amp; instructor draw lines between similar comments &amp; add reactions &amp; comments/questions</a:t>
            </a:r>
          </a:p>
          <a:p>
            <a:r>
              <a:rPr lang="en-US" dirty="0" smtClean="0"/>
              <a:t>Ends when board is full or posting stops</a:t>
            </a:r>
          </a:p>
          <a:p>
            <a:r>
              <a:rPr lang="en-US" dirty="0" smtClean="0"/>
              <a:t>Students photo board &amp; post on Blackboard</a:t>
            </a:r>
          </a:p>
        </p:txBody>
      </p:sp>
    </p:spTree>
    <p:extLst>
      <p:ext uri="{BB962C8B-B14F-4D97-AF65-F5344CB8AC3E}">
        <p14:creationId xmlns:p14="http://schemas.microsoft.com/office/powerpoint/2010/main" val="58905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Stops It? No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Definitions, Explanations &amp; Examples of CT Provided in the Syllabus – Same Definition Embedded in School Wide Program &amp; Course Descriptions</a:t>
            </a:r>
          </a:p>
          <a:p>
            <a:r>
              <a:rPr lang="en-US" dirty="0" smtClean="0"/>
              <a:t>Assessment Rubrics Distributed Containing Examples of Critical Thinking Participation</a:t>
            </a:r>
          </a:p>
          <a:p>
            <a:r>
              <a:rPr lang="en-US" dirty="0" smtClean="0"/>
              <a:t>Post Examples of Good (&amp; Bad) Student Work Where Critical Thinking is Evident</a:t>
            </a:r>
          </a:p>
          <a:p>
            <a:r>
              <a:rPr lang="en-US" dirty="0" smtClean="0"/>
              <a:t>Each Assignment Provides an Example of CT </a:t>
            </a:r>
          </a:p>
          <a:p>
            <a:r>
              <a:rPr lang="en-US" dirty="0" smtClean="0"/>
              <a:t>All Assignments Ask Students to Identify &amp; Research Assumptions</a:t>
            </a:r>
          </a:p>
        </p:txBody>
      </p:sp>
    </p:spTree>
    <p:extLst>
      <p:ext uri="{BB962C8B-B14F-4D97-AF65-F5344CB8AC3E}">
        <p14:creationId xmlns:p14="http://schemas.microsoft.com/office/powerpoint/2010/main" val="1509151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Critical Thinking Rubric</a:t>
            </a:r>
            <a:br>
              <a:rPr lang="en-US" dirty="0" smtClean="0"/>
            </a:br>
            <a:r>
              <a:rPr lang="en-US" dirty="0" smtClean="0"/>
              <a:t>To What Extent Did You….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Provide evidence to confirm or challenge your argument</a:t>
            </a:r>
          </a:p>
          <a:p>
            <a:r>
              <a:rPr lang="en-US" dirty="0" smtClean="0"/>
              <a:t>Identify assumptions you held about the topic that were confirmed and challenged</a:t>
            </a:r>
          </a:p>
          <a:p>
            <a:r>
              <a:rPr lang="en-US" dirty="0" smtClean="0"/>
              <a:t>Introduce a new idea, perspective or piece of relevant information</a:t>
            </a:r>
          </a:p>
          <a:p>
            <a:r>
              <a:rPr lang="en-US" dirty="0" smtClean="0"/>
              <a:t>Ask question(s) that led to a new line of 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337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Stops It? No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12800" dirty="0" smtClean="0">
                <a:latin typeface="Cambria"/>
                <a:cs typeface="Cambria"/>
              </a:rPr>
              <a:t>Assignments </a:t>
            </a:r>
            <a:r>
              <a:rPr lang="en-US" sz="12800" dirty="0" smtClean="0">
                <a:latin typeface="Cambria"/>
                <a:ea typeface="ＭＳ Ｐゴシック" charset="0"/>
                <a:cs typeface="Cambria"/>
              </a:rPr>
              <a:t>Ask Students to Judge Validity of Different Sources Used – web sites, textbooks, </a:t>
            </a:r>
            <a:r>
              <a:rPr lang="en-US" sz="12800" dirty="0" err="1" smtClean="0">
                <a:latin typeface="Cambria"/>
                <a:ea typeface="ＭＳ Ｐゴシック" charset="0"/>
                <a:cs typeface="Cambria"/>
              </a:rPr>
              <a:t>wikipedia</a:t>
            </a:r>
            <a:r>
              <a:rPr lang="en-US" sz="12800" dirty="0" smtClean="0">
                <a:latin typeface="Cambria"/>
                <a:ea typeface="ＭＳ Ｐゴシック" charset="0"/>
                <a:cs typeface="Cambria"/>
              </a:rPr>
              <a:t>, etc.</a:t>
            </a:r>
          </a:p>
          <a:p>
            <a:r>
              <a:rPr lang="en-US" sz="12800" dirty="0" smtClean="0">
                <a:latin typeface="Cambria"/>
                <a:ea typeface="ＭＳ Ｐゴシック" charset="0"/>
                <a:cs typeface="Cambria"/>
              </a:rPr>
              <a:t>Assignments Ask Students to Spot the Deliberate Error (1 per unit /  module)</a:t>
            </a:r>
          </a:p>
          <a:p>
            <a:r>
              <a:rPr lang="en-US" sz="12800" dirty="0" smtClean="0">
                <a:latin typeface="Cambria"/>
                <a:ea typeface="ＭＳ Ｐゴシック" charset="0"/>
                <a:cs typeface="Cambria"/>
              </a:rPr>
              <a:t>Assignments &amp; Activities Use Common Language of Assumptions - Causal, Prescriptive, Paradigmatic</a:t>
            </a:r>
          </a:p>
          <a:p>
            <a:r>
              <a:rPr lang="en-US" sz="12800" dirty="0" smtClean="0">
                <a:latin typeface="Cambria"/>
                <a:ea typeface="ＭＳ Ｐゴシック" charset="0"/>
                <a:cs typeface="Cambria"/>
              </a:rPr>
              <a:t>Assignments Contain Example (s) of How the Instructor Has Thought Critically About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32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Stops It? No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Cambria"/>
                <a:ea typeface="ＭＳ Ｐゴシック" charset="0"/>
                <a:cs typeface="Cambria"/>
              </a:rPr>
              <a:t>Assignments Ask Students to Summarize Assumptions that Have been Confirmed &amp;/or Challenged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Asks Students to Report New Perspectives or Viewpoints</a:t>
            </a:r>
          </a:p>
          <a:p>
            <a:r>
              <a:rPr lang="en-US" dirty="0" smtClean="0">
                <a:latin typeface="Cambria"/>
                <a:cs typeface="Cambria"/>
              </a:rPr>
              <a:t>End By Asking Students To Raise at least Two Questions about the Topic that the Assignment has Generated</a:t>
            </a:r>
          </a:p>
        </p:txBody>
      </p:sp>
    </p:spTree>
    <p:extLst>
      <p:ext uri="{BB962C8B-B14F-4D97-AF65-F5344CB8AC3E}">
        <p14:creationId xmlns:p14="http://schemas.microsoft.com/office/powerpoint/2010/main" val="34056257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Stops It? No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Cambria"/>
                <a:ea typeface="Osaka" charset="0"/>
                <a:cs typeface="Cambria"/>
              </a:rPr>
              <a:t>Intro. Course for All Incoming Freshmen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mbria"/>
                <a:ea typeface="Osaka" charset="0"/>
                <a:cs typeface="Cambria"/>
              </a:rPr>
              <a:t>Begins with Generic Real-Life Scenarios (reasons for applying to the university, expectations of what it means to be a student, future goals, assumptions regarding workload, assessment etc.).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mbria"/>
                <a:ea typeface="Osaka" charset="0"/>
                <a:cs typeface="Cambria"/>
              </a:rPr>
              <a:t>Branch into Subject Specific Examples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mbria"/>
                <a:ea typeface="Osaka" charset="0"/>
                <a:cs typeface="Cambria"/>
              </a:rPr>
              <a:t>Provides Videos of Former Students Talking About How Critical Thinking Manifested Itself in Their Studies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mbria"/>
                <a:ea typeface="Osaka" charset="0"/>
                <a:cs typeface="Cambria"/>
              </a:rPr>
              <a:t>Provides Videos of Faculty Explaining How They Apply Critical Thinking in Work &amp; Life</a:t>
            </a:r>
          </a:p>
        </p:txBody>
      </p:sp>
    </p:spTree>
    <p:extLst>
      <p:ext uri="{BB962C8B-B14F-4D97-AF65-F5344CB8AC3E}">
        <p14:creationId xmlns:p14="http://schemas.microsoft.com/office/powerpoint/2010/main" val="371370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Someone Who Thinks Critically Can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400" dirty="0" smtClean="0"/>
              <a:t>Identify Assumptions Behind Thinking &amp; Actions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Check Assumptions for Accuracy &amp; Validity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View Ideas &amp; Actions from Multiple Perspectives</a:t>
            </a:r>
            <a:endParaRPr lang="en-US" sz="4400" dirty="0" smtClean="0"/>
          </a:p>
          <a:p>
            <a:pPr>
              <a:lnSpc>
                <a:spcPct val="90000"/>
              </a:lnSpc>
            </a:pPr>
            <a:r>
              <a:rPr lang="en-US" sz="4400" dirty="0" smtClean="0"/>
              <a:t>Take Informed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57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Assessing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</a:t>
            </a:r>
            <a:r>
              <a:rPr kumimoji="1" lang="en-US" dirty="0" smtClean="0"/>
              <a:t>re-test / Post test (Simulations, Scenarios)</a:t>
            </a:r>
          </a:p>
          <a:p>
            <a:r>
              <a:rPr kumimoji="1" lang="en-US" dirty="0" smtClean="0"/>
              <a:t>Student Critical Thinking Audits</a:t>
            </a:r>
          </a:p>
          <a:p>
            <a:r>
              <a:rPr kumimoji="1" lang="en-US" dirty="0" smtClean="0"/>
              <a:t>Standardized Tests (Ennis-Weir, New Jersey, California, CAAP, Watson-Glaser)</a:t>
            </a:r>
          </a:p>
          <a:p>
            <a:r>
              <a:rPr kumimoji="1" lang="en-US" dirty="0" smtClean="0"/>
              <a:t>Learning Journals Re. Applications in Practice</a:t>
            </a:r>
          </a:p>
          <a:p>
            <a:r>
              <a:rPr kumimoji="1" lang="en-US" dirty="0" smtClean="0"/>
              <a:t>Multiple Choice Questions in Each Unit Specifically on Assumptions / Evidence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92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 Informed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dirty="0" smtClean="0"/>
              <a:t>One Based on Assessed Evidence or Experience </a:t>
            </a:r>
          </a:p>
          <a:p>
            <a:r>
              <a:rPr kumimoji="1" lang="en-US" dirty="0" smtClean="0"/>
              <a:t>One That Has Its Assumptions Known &amp; Checked</a:t>
            </a:r>
          </a:p>
          <a:p>
            <a:r>
              <a:rPr kumimoji="1" lang="en-US" dirty="0" smtClean="0"/>
              <a:t>One That Stands a Chance of Achieving Its Intended Consequence</a:t>
            </a:r>
          </a:p>
          <a:p>
            <a:r>
              <a:rPr lang="en-US" dirty="0" smtClean="0"/>
              <a:t>One That has a Rationale that Can Be Clearly Explained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7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Is Critical Thinking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30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Because it’s hard for us to see our own assumptions without some kind of peer assistance</a:t>
            </a:r>
          </a:p>
          <a:p>
            <a:r>
              <a:rPr lang="en-US" sz="3600" dirty="0" smtClean="0"/>
              <a:t>Because we don’t want to questions assumptions – life becomes more difficult</a:t>
            </a:r>
          </a:p>
          <a:p>
            <a:r>
              <a:rPr lang="en-US" sz="3600" dirty="0" smtClean="0"/>
              <a:t>Because 18-22 year olds are grappling with their intellectual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03274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Developmentally 18-22 year olds are..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Moving to ‘Formal Operations’ Stage Starting to Think Abstractly &amp; Conceptually</a:t>
            </a:r>
          </a:p>
          <a:p>
            <a:r>
              <a:rPr lang="en-US" sz="4000" dirty="0" smtClean="0"/>
              <a:t>Can formulate hypotheses </a:t>
            </a:r>
          </a:p>
          <a:p>
            <a:r>
              <a:rPr lang="en-US" sz="4000" dirty="0" smtClean="0"/>
              <a:t>Understand cause &amp; effect</a:t>
            </a:r>
          </a:p>
          <a:p>
            <a:r>
              <a:rPr lang="en-US" sz="4000" dirty="0" smtClean="0"/>
              <a:t>Can apply problem-solving protocols</a:t>
            </a:r>
          </a:p>
        </p:txBody>
      </p:sp>
    </p:spTree>
    <p:extLst>
      <p:ext uri="{BB962C8B-B14F-4D97-AF65-F5344CB8AC3E}">
        <p14:creationId xmlns:p14="http://schemas.microsoft.com/office/powerpoint/2010/main" val="247918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Developmentally 18-22 year olds struggle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 smtClean="0"/>
              <a:t>Dialectical thinking </a:t>
            </a:r>
            <a:r>
              <a:rPr lang="en-US" dirty="0" smtClean="0"/>
              <a:t>– holding 2 ideas in tension; i.e. good leaders should be transparent about the reasons for their actions –v- in some situations the LAST thing you want is to be transparent about your actions</a:t>
            </a:r>
          </a:p>
          <a:p>
            <a:r>
              <a:rPr lang="en-US" b="1" dirty="0" err="1" smtClean="0"/>
              <a:t>Contextuality</a:t>
            </a:r>
            <a:r>
              <a:rPr lang="en-US" b="1" dirty="0" smtClean="0"/>
              <a:t>/Relativism </a:t>
            </a:r>
            <a:r>
              <a:rPr lang="en-US" dirty="0" smtClean="0"/>
              <a:t>– behavior &amp; action can only be fully understood in its historical/social/intellectual context, &amp; context changes EVERYTHING</a:t>
            </a:r>
          </a:p>
        </p:txBody>
      </p:sp>
    </p:spTree>
    <p:extLst>
      <p:ext uri="{BB962C8B-B14F-4D97-AF65-F5344CB8AC3E}">
        <p14:creationId xmlns:p14="http://schemas.microsoft.com/office/powerpoint/2010/main" val="301121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Developmentally we’re headed to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Post-formal Operations </a:t>
            </a:r>
            <a:r>
              <a:rPr lang="en-US" dirty="0" smtClean="0"/>
              <a:t>(Jan </a:t>
            </a:r>
            <a:r>
              <a:rPr lang="en-US" dirty="0" err="1" smtClean="0"/>
              <a:t>Sinnott</a:t>
            </a:r>
            <a:r>
              <a:rPr lang="en-US" dirty="0" smtClean="0"/>
              <a:t>): adults who can tolerate ambiguity, understand the role of context</a:t>
            </a:r>
          </a:p>
          <a:p>
            <a:r>
              <a:rPr lang="en-US" b="1" dirty="0" smtClean="0"/>
              <a:t>Informed Commitment </a:t>
            </a:r>
            <a:r>
              <a:rPr lang="en-US" dirty="0" smtClean="0"/>
              <a:t>(William Perry): adults who can confidently commit to a theory, explanation, or course of action – all the while acknowledging this will be changed &amp; reframed if experience convinces us to do so</a:t>
            </a:r>
          </a:p>
        </p:txBody>
      </p:sp>
    </p:spTree>
    <p:extLst>
      <p:ext uri="{BB962C8B-B14F-4D97-AF65-F5344CB8AC3E}">
        <p14:creationId xmlns:p14="http://schemas.microsoft.com/office/powerpoint/2010/main" val="265606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2156</Words>
  <Application>Microsoft Macintosh PowerPoint</Application>
  <PresentationFormat>On-screen Show (4:3)</PresentationFormat>
  <Paragraphs>200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Teaching Critical Thinking Across the Disciplines</vt:lpstr>
      <vt:lpstr>Finding a Common Language</vt:lpstr>
      <vt:lpstr>A Process of Appraisal</vt:lpstr>
      <vt:lpstr>Someone Who Thinks Critically Can …</vt:lpstr>
      <vt:lpstr>An Informed Action…</vt:lpstr>
      <vt:lpstr>Why Is Critical Thinking Difficult?</vt:lpstr>
      <vt:lpstr>Developmentally 18-22 year olds are..</vt:lpstr>
      <vt:lpstr>Developmentally 18-22 year olds struggle with…</vt:lpstr>
      <vt:lpstr>Developmentally we’re headed to adulthood</vt:lpstr>
      <vt:lpstr>Appraising Knowledge   How Students Speak</vt:lpstr>
      <vt:lpstr>How Students Check Assumptions   4 Typical Approaches</vt:lpstr>
      <vt:lpstr>Categories of Assumptions</vt:lpstr>
      <vt:lpstr>A Personal Example</vt:lpstr>
      <vt:lpstr>A Pedagogic Example</vt:lpstr>
      <vt:lpstr>The Circle</vt:lpstr>
      <vt:lpstr>TRADITIONS - ANALYTIC PHILOSOPHY</vt:lpstr>
      <vt:lpstr>TRADITIONS – NATURAL SCIENCE</vt:lpstr>
      <vt:lpstr>TRADITIONS – CRITICAL THEORY</vt:lpstr>
      <vt:lpstr>TRADITIONS - PRAGMATISM</vt:lpstr>
      <vt:lpstr>When Are Students Ready to Think Critically?</vt:lpstr>
      <vt:lpstr>Question</vt:lpstr>
      <vt:lpstr>What Students Say …</vt:lpstr>
      <vt:lpstr>Critical Incident Questionnaire (CIQ)</vt:lpstr>
      <vt:lpstr>HOW ADMINISTERED?</vt:lpstr>
      <vt:lpstr>Assumptions Inventories - Teachers</vt:lpstr>
      <vt:lpstr>Assumptions Inventories - Teachers</vt:lpstr>
      <vt:lpstr>Assumption Inventories -Teachers</vt:lpstr>
      <vt:lpstr>Assumptions Inventories - Students</vt:lpstr>
      <vt:lpstr>Ending With Questions</vt:lpstr>
      <vt:lpstr>‘Speaking in Tongues’</vt:lpstr>
      <vt:lpstr>What do YOU think professor?</vt:lpstr>
      <vt:lpstr>Instructor Point-Counterpoint</vt:lpstr>
      <vt:lpstr>Structured Devil’s Advocacy</vt:lpstr>
      <vt:lpstr>Chalk Talk</vt:lpstr>
      <vt:lpstr>What Stops It? No Scaffolding</vt:lpstr>
      <vt:lpstr>Critical Thinking Rubric To What Extent Did You….</vt:lpstr>
      <vt:lpstr>What Stops It? No Scaffolding</vt:lpstr>
      <vt:lpstr>What Stops It? No Scaffolding</vt:lpstr>
      <vt:lpstr>What Stops It? No Scaffolding</vt:lpstr>
      <vt:lpstr>Assessing Critical Thinking</vt:lpstr>
    </vt:vector>
  </TitlesOfParts>
  <Company>Brookfield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Critical Thinking Across the Disciplines</dc:title>
  <dc:creator>Stephen Brookfield</dc:creator>
  <cp:lastModifiedBy>Stephen Brookfield</cp:lastModifiedBy>
  <cp:revision>10</cp:revision>
  <dcterms:created xsi:type="dcterms:W3CDTF">2013-06-12T17:39:03Z</dcterms:created>
  <dcterms:modified xsi:type="dcterms:W3CDTF">2013-06-12T20:31:48Z</dcterms:modified>
</cp:coreProperties>
</file>