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266" r:id="rId4"/>
    <p:sldId id="267" r:id="rId5"/>
    <p:sldId id="258" r:id="rId6"/>
    <p:sldId id="257" r:id="rId7"/>
    <p:sldId id="259" r:id="rId8"/>
    <p:sldId id="260" r:id="rId9"/>
    <p:sldId id="261" r:id="rId10"/>
    <p:sldId id="262" r:id="rId11"/>
    <p:sldId id="263" r:id="rId12"/>
    <p:sldId id="268" r:id="rId13"/>
    <p:sldId id="270" r:id="rId14"/>
    <p:sldId id="269" r:id="rId1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345" autoAdjust="0"/>
  </p:normalViewPr>
  <p:slideViewPr>
    <p:cSldViewPr>
      <p:cViewPr varScale="1">
        <p:scale>
          <a:sx n="41" d="100"/>
          <a:sy n="41" d="100"/>
        </p:scale>
        <p:origin x="-132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18A03D7-5499-435E-98E8-C089BF935A27}"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4767EDCC-1900-48CE-9D67-6DAA253E92BE}" type="slidenum">
              <a:rPr lang="en-US" smtClean="0"/>
              <a:pPr/>
              <a:t>‹#›</a:t>
            </a:fld>
            <a:endParaRPr lang="en-US"/>
          </a:p>
        </p:txBody>
      </p:sp>
    </p:spTree>
    <p:extLst>
      <p:ext uri="{BB962C8B-B14F-4D97-AF65-F5344CB8AC3E}">
        <p14:creationId xmlns:p14="http://schemas.microsoft.com/office/powerpoint/2010/main" val="255131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Module 8 </a:t>
            </a:r>
            <a:r>
              <a:rPr lang="en-US" dirty="0" smtClean="0"/>
              <a:t>Lesson 4</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1</a:t>
            </a:fld>
            <a:endParaRPr lang="en-US"/>
          </a:p>
        </p:txBody>
      </p:sp>
    </p:spTree>
    <p:extLst>
      <p:ext uri="{BB962C8B-B14F-4D97-AF65-F5344CB8AC3E}">
        <p14:creationId xmlns:p14="http://schemas.microsoft.com/office/powerpoint/2010/main" val="3828982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 of this being a “lose-lose” situation could</a:t>
            </a:r>
            <a:r>
              <a:rPr lang="en-US" baseline="0" dirty="0" smtClean="0"/>
              <a:t> be confusing.  Basically it means that n</a:t>
            </a:r>
            <a:r>
              <a:rPr lang="en-US" dirty="0" smtClean="0"/>
              <a:t>o one is going to get exactly what they want, but everyone benefits in some way. The trap is to fall into compromising as an easy way out, when collaborating would produce a better solution even though it requires more work.  </a:t>
            </a:r>
          </a:p>
          <a:p>
            <a:endParaRPr lang="en-US" dirty="0" smtClean="0"/>
          </a:p>
          <a:p>
            <a:r>
              <a:rPr lang="en-US" dirty="0" smtClean="0"/>
              <a:t>Compromisers give up less than accommodators, but more than competitors. They explore issues more than avoiders, but less than collaborators. Their solutions often involve “splitting the difference” or exchanging concessions. Conflict is mutual difference best resolved by cooperation and compromise. </a:t>
            </a:r>
          </a:p>
          <a:p>
            <a:endParaRPr lang="en-US" dirty="0" smtClean="0"/>
          </a:p>
          <a:p>
            <a:r>
              <a:rPr lang="en-US" dirty="0" smtClean="0"/>
              <a:t>It may be appropriate for scenarios where you need a temporary solution, or where both sides have equally important goals. </a:t>
            </a:r>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10</a:t>
            </a:fld>
            <a:endParaRPr lang="en-US"/>
          </a:p>
        </p:txBody>
      </p:sp>
    </p:spTree>
    <p:extLst>
      <p:ext uri="{BB962C8B-B14F-4D97-AF65-F5344CB8AC3E}">
        <p14:creationId xmlns:p14="http://schemas.microsoft.com/office/powerpoint/2010/main" val="1676509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Usually, after getting the results of any test or assessment, the first question people ask is: "What are the right answers?" In the case of conflict-handling behavior, there are no universal right answers. All five modes are useful in some situations: each represents a set of useful social skills. The effectiveness of a given conflict-handling mode depends upon the requirements of the specific conflict situation and the skill with which the mode is used.</a:t>
            </a:r>
          </a:p>
          <a:p>
            <a:r>
              <a:rPr lang="en-US" dirty="0" smtClean="0"/>
              <a:t>Each of us is capable of using all five conflict-handling modes: few could be characterized as having a single, rigid style of dealing with conflict. However, most people use some modes better than others and therefore, tends to rely upon those modes more heavily than others.</a:t>
            </a:r>
          </a:p>
          <a:p>
            <a:endParaRPr lang="en-US" dirty="0" smtClean="0"/>
          </a:p>
        </p:txBody>
      </p:sp>
      <p:sp>
        <p:nvSpPr>
          <p:cNvPr id="4" name="Slide Number Placeholder 3"/>
          <p:cNvSpPr>
            <a:spLocks noGrp="1"/>
          </p:cNvSpPr>
          <p:nvPr>
            <p:ph type="sldNum" sz="quarter" idx="10"/>
          </p:nvPr>
        </p:nvSpPr>
        <p:spPr/>
        <p:txBody>
          <a:bodyPr/>
          <a:lstStyle/>
          <a:p>
            <a:fld id="{4767EDCC-1900-48CE-9D67-6DAA253E92BE}" type="slidenum">
              <a:rPr lang="en-US" smtClean="0"/>
              <a:pPr/>
              <a:t>11</a:t>
            </a:fld>
            <a:endParaRPr lang="en-US"/>
          </a:p>
        </p:txBody>
      </p:sp>
    </p:spTree>
    <p:extLst>
      <p:ext uri="{BB962C8B-B14F-4D97-AF65-F5344CB8AC3E}">
        <p14:creationId xmlns:p14="http://schemas.microsoft.com/office/powerpoint/2010/main" val="906805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knowing your own default patterns you improve your self-awareness. Once you are aware of your own patterns, you can pay attention to whether they are working for you and you can </a:t>
            </a:r>
            <a:r>
              <a:rPr lang="en-US" b="1" dirty="0" smtClean="0"/>
              <a:t>explore alternatives</a:t>
            </a:r>
            <a:r>
              <a:rPr lang="en-US" dirty="0" smtClean="0"/>
              <a:t>. By using a scenario-based approach, you can choose more effective conflict management styles and test their effectiveness for you and your situations.</a:t>
            </a:r>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12</a:t>
            </a:fld>
            <a:endParaRPr lang="en-US"/>
          </a:p>
        </p:txBody>
      </p:sp>
    </p:spTree>
    <p:extLst>
      <p:ext uri="{BB962C8B-B14F-4D97-AF65-F5344CB8AC3E}">
        <p14:creationId xmlns:p14="http://schemas.microsoft.com/office/powerpoint/2010/main" val="906805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in this lecture comes from the sources listed on this</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13</a:t>
            </a:fld>
            <a:endParaRPr lang="en-US"/>
          </a:p>
        </p:txBody>
      </p:sp>
    </p:spTree>
    <p:extLst>
      <p:ext uri="{BB962C8B-B14F-4D97-AF65-F5344CB8AC3E}">
        <p14:creationId xmlns:p14="http://schemas.microsoft.com/office/powerpoint/2010/main" val="3731815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67EDCC-1900-48CE-9D67-6DAA253E92BE}" type="slidenum">
              <a:rPr lang="en-US" smtClean="0"/>
              <a:pPr/>
              <a:t>14</a:t>
            </a:fld>
            <a:endParaRPr lang="en-US"/>
          </a:p>
        </p:txBody>
      </p:sp>
    </p:spTree>
    <p:extLst>
      <p:ext uri="{BB962C8B-B14F-4D97-AF65-F5344CB8AC3E}">
        <p14:creationId xmlns:p14="http://schemas.microsoft.com/office/powerpoint/2010/main" val="29886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2</a:t>
            </a:fld>
            <a:endParaRPr lang="en-US"/>
          </a:p>
        </p:txBody>
      </p:sp>
    </p:spTree>
    <p:extLst>
      <p:ext uri="{BB962C8B-B14F-4D97-AF65-F5344CB8AC3E}">
        <p14:creationId xmlns:p14="http://schemas.microsoft.com/office/powerpoint/2010/main" val="3503988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Goals</a:t>
            </a:r>
            <a:r>
              <a:rPr lang="en-US" b="0" dirty="0" smtClean="0"/>
              <a:t>:</a:t>
            </a:r>
            <a:r>
              <a:rPr lang="en-US" dirty="0" smtClean="0"/>
              <a:t> Conflict can happen as a result of conflicting goals or priorities. It can also happen when there is a lack of shared goals.</a:t>
            </a:r>
          </a:p>
          <a:p>
            <a:r>
              <a:rPr lang="en-US" b="1" dirty="0" smtClean="0"/>
              <a:t>Personalit</a:t>
            </a:r>
            <a:r>
              <a:rPr lang="en-US" dirty="0" smtClean="0"/>
              <a:t>y</a:t>
            </a:r>
            <a:r>
              <a:rPr lang="en-US" b="1" dirty="0" smtClean="0"/>
              <a:t> conflicts</a:t>
            </a:r>
            <a:r>
              <a:rPr lang="en-US" b="0" dirty="0" smtClean="0"/>
              <a:t>:</a:t>
            </a:r>
            <a:r>
              <a:rPr lang="en-US" dirty="0" smtClean="0"/>
              <a:t> Personality conflicts are a common cause of conflict. Sometimes there is no chemistry, or you haven’t figured out an effective way to click with somebody.</a:t>
            </a:r>
          </a:p>
          <a:p>
            <a:r>
              <a:rPr lang="en-US" b="1" dirty="0" smtClean="0"/>
              <a:t>Scarce resources:</a:t>
            </a:r>
            <a:r>
              <a:rPr lang="en-US" dirty="0" smtClean="0"/>
              <a:t> Conflict can happen when you’re competing over scarce resources.</a:t>
            </a:r>
          </a:p>
          <a:p>
            <a:r>
              <a:rPr lang="en-US" b="1" dirty="0" smtClean="0"/>
              <a:t>Styles</a:t>
            </a:r>
            <a:r>
              <a:rPr lang="en-US" dirty="0" smtClean="0"/>
              <a:t>. People have different styles. Your thinking style or communication style might conflict with somebody else’s thinking style or their communication style. The good news is that conflicts in styles are easy to adapt to when you know how.</a:t>
            </a:r>
          </a:p>
          <a:p>
            <a:r>
              <a:rPr lang="en-US" b="1" dirty="0" smtClean="0"/>
              <a:t>Values</a:t>
            </a:r>
            <a:r>
              <a:rPr lang="en-US" dirty="0" smtClean="0"/>
              <a:t>. Sometimes you will find conflict in values. The challenge here is that values are core. Adapting with styles is one thing, but dealing with conflicting values is another. That’s why a particular business, group, or culture may not be a good fit for you. It’s also why “bird’s of a feather flock together” and why “opposites attract, but similarities bind.”</a:t>
            </a:r>
          </a:p>
          <a:p>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67EDCC-1900-48CE-9D67-6DAA253E92BE}" type="slidenum">
              <a:rPr lang="en-US" smtClean="0"/>
              <a:pPr/>
              <a:t>4</a:t>
            </a:fld>
            <a:endParaRPr lang="en-US"/>
          </a:p>
        </p:txBody>
      </p:sp>
    </p:spTree>
    <p:extLst>
      <p:ext uri="{BB962C8B-B14F-4D97-AF65-F5344CB8AC3E}">
        <p14:creationId xmlns:p14="http://schemas.microsoft.com/office/powerpoint/2010/main" val="78065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People</a:t>
            </a:r>
            <a:r>
              <a:rPr lang="en-US" sz="1000" baseline="0" dirty="0" smtClean="0"/>
              <a:t> have different ways of handling conflict.  When people are living together, conflict is sure to arise.  It is important to know how you handle stressful situations, but it is also important to know how the people you live with react to conflict.  For example, you may be ready to talk about the situation and bring resolution to it immediately; whereas, your roommate may need 30 minutes to get his/her thoughts together.  We’ll take the rest of this lesson to learn five of the main styles of conflict management.</a:t>
            </a:r>
          </a:p>
          <a:p>
            <a:endParaRPr lang="en-US" sz="1000" baseline="0" dirty="0" smtClean="0"/>
          </a:p>
          <a:p>
            <a:r>
              <a:rPr lang="en-US" sz="1000" baseline="0" dirty="0" smtClean="0"/>
              <a:t>The image above is the </a:t>
            </a:r>
            <a:r>
              <a:rPr lang="en-US" sz="1000" dirty="0" smtClean="0"/>
              <a:t>Thomas </a:t>
            </a:r>
            <a:r>
              <a:rPr lang="en-US" sz="1000" dirty="0" err="1" smtClean="0"/>
              <a:t>Kilmann</a:t>
            </a:r>
            <a:r>
              <a:rPr lang="en-US" sz="1000" dirty="0" smtClean="0"/>
              <a:t> Conflict Mode Instrument which is a model for handling conflict.  You can see on the x and y axis</a:t>
            </a:r>
            <a:r>
              <a:rPr lang="en-US" sz="1000" baseline="0" dirty="0" smtClean="0"/>
              <a:t> that </a:t>
            </a:r>
            <a:r>
              <a:rPr lang="en-US" sz="1000" dirty="0" smtClean="0"/>
              <a:t>there are two sides of conflict management;</a:t>
            </a:r>
            <a:r>
              <a:rPr lang="en-US" sz="1000" baseline="0" dirty="0" smtClean="0"/>
              <a:t> assertive and cooperative.  By using the diagram you can see that:</a:t>
            </a:r>
          </a:p>
          <a:p>
            <a:r>
              <a:rPr lang="en-US" sz="1000" baseline="0" dirty="0" smtClean="0"/>
              <a:t>avoiding is low on both assertive and cooperative</a:t>
            </a:r>
          </a:p>
          <a:p>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bg1"/>
                </a:solidFill>
              </a:rPr>
              <a:t>Thomas, K. W., &amp; </a:t>
            </a:r>
            <a:r>
              <a:rPr lang="en-US" sz="1000" dirty="0" err="1" smtClean="0">
                <a:solidFill>
                  <a:schemeClr val="bg1"/>
                </a:solidFill>
              </a:rPr>
              <a:t>Kilmann</a:t>
            </a:r>
            <a:r>
              <a:rPr lang="en-US" sz="1000" dirty="0" smtClean="0">
                <a:solidFill>
                  <a:schemeClr val="bg1"/>
                </a:solidFill>
              </a:rPr>
              <a:t>, R. H. (2011). </a:t>
            </a:r>
            <a:r>
              <a:rPr lang="en-US" sz="1000" i="1" dirty="0" smtClean="0">
                <a:solidFill>
                  <a:schemeClr val="bg1"/>
                </a:solidFill>
              </a:rPr>
              <a:t>Five conflict management styles at a glance</a:t>
            </a:r>
            <a:r>
              <a:rPr lang="en-US" sz="1000" dirty="0" smtClean="0">
                <a:solidFill>
                  <a:schemeClr val="bg1"/>
                </a:solidFill>
              </a:rPr>
              <a:t>. Retrieved from http://sourcesofinsight.com/conflict-management-styles-at-a-glance/  and http://peacebuilding.caritas.org/index.php/Conflict_Handling_Styles</a:t>
            </a:r>
          </a:p>
          <a:p>
            <a:endParaRPr lang="en-US" sz="1000" baseline="0" dirty="0" smtClean="0"/>
          </a:p>
          <a:p>
            <a:r>
              <a:rPr lang="en-US" sz="1000" baseline="0" dirty="0" smtClean="0"/>
              <a:t>competing is high on assertive and low on cooperative</a:t>
            </a:r>
          </a:p>
          <a:p>
            <a:r>
              <a:rPr lang="en-US" sz="1000" baseline="0" dirty="0" smtClean="0"/>
              <a:t>collaborating is high on both assertive and cooperative</a:t>
            </a:r>
          </a:p>
          <a:p>
            <a:r>
              <a:rPr lang="en-US" sz="1000" baseline="0" dirty="0" smtClean="0"/>
              <a:t>accommodating is low on assertive and high on cooperative</a:t>
            </a:r>
          </a:p>
          <a:p>
            <a:r>
              <a:rPr lang="en-US" sz="1000" baseline="0" dirty="0" smtClean="0"/>
              <a:t>compromising is in the middle of assertive and cooperative.</a:t>
            </a:r>
          </a:p>
          <a:p>
            <a:endParaRPr lang="en-US" sz="1000" baseline="0" dirty="0" smtClean="0"/>
          </a:p>
          <a:p>
            <a:r>
              <a:rPr lang="en-US" sz="1000" baseline="0" dirty="0" smtClean="0"/>
              <a:t>We will talk about what each of these mean in more detail in the following slides.</a:t>
            </a:r>
            <a:endParaRPr lang="en-US" sz="1000"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5</a:t>
            </a:fld>
            <a:endParaRPr lang="en-US"/>
          </a:p>
        </p:txBody>
      </p:sp>
    </p:spTree>
    <p:extLst>
      <p:ext uri="{BB962C8B-B14F-4D97-AF65-F5344CB8AC3E}">
        <p14:creationId xmlns:p14="http://schemas.microsoft.com/office/powerpoint/2010/main" val="1933007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People who use accommodating often neglect their own concerns to satisfy the concerns of others. Accommodating is the opposite style of competing.</a:t>
            </a:r>
          </a:p>
          <a:p>
            <a:pPr marL="171450" indent="-171450">
              <a:buFont typeface="Arial" pitchFamily="34" charset="0"/>
              <a:buChar char="•"/>
            </a:pPr>
            <a:r>
              <a:rPr lang="en-US" dirty="0" smtClean="0"/>
              <a:t>People who accommodate may be selflessly generous or charitable, and they may also obey another person when they would prefer not to, or yield to another’s point of view. </a:t>
            </a:r>
          </a:p>
          <a:p>
            <a:pPr marL="171450" indent="-171450" defTabSz="932871">
              <a:buFont typeface="Arial" pitchFamily="34" charset="0"/>
              <a:buChar char="•"/>
              <a:defRPr/>
            </a:pPr>
            <a:r>
              <a:rPr lang="en-US" dirty="0" smtClean="0"/>
              <a:t>They may work against their own goals or objectives to reach a desired outcome.</a:t>
            </a:r>
          </a:p>
          <a:p>
            <a:pPr marL="171450" indent="-171450">
              <a:buFont typeface="Arial" pitchFamily="34" charset="0"/>
              <a:buChar char="•"/>
            </a:pPr>
            <a:r>
              <a:rPr lang="en-US" dirty="0" smtClean="0"/>
              <a:t>They may have to give in to reach the</a:t>
            </a:r>
            <a:r>
              <a:rPr lang="en-US" baseline="0" dirty="0" smtClean="0"/>
              <a:t> desired outcome.</a:t>
            </a:r>
            <a:endParaRPr lang="en-US" dirty="0" smtClean="0"/>
          </a:p>
          <a:p>
            <a:pPr marL="171450" indent="-171450">
              <a:buFont typeface="Arial" pitchFamily="34" charset="0"/>
              <a:buChar char="•"/>
            </a:pPr>
            <a:r>
              <a:rPr lang="en-US" dirty="0" smtClean="0"/>
              <a:t>Accommodating may preserve future relationships with the conflicting person or party</a:t>
            </a:r>
            <a:r>
              <a:rPr lang="en-US" baseline="0" dirty="0" smtClean="0"/>
              <a:t>.</a:t>
            </a:r>
          </a:p>
          <a:p>
            <a:pPr marL="174913" indent="-174913">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4767EDCC-1900-48CE-9D67-6DAA253E92BE}" type="slidenum">
              <a:rPr lang="en-US" smtClean="0"/>
              <a:pPr/>
              <a:t>6</a:t>
            </a:fld>
            <a:endParaRPr lang="en-US"/>
          </a:p>
        </p:txBody>
      </p:sp>
    </p:spTree>
    <p:extLst>
      <p:ext uri="{BB962C8B-B14F-4D97-AF65-F5344CB8AC3E}">
        <p14:creationId xmlns:p14="http://schemas.microsoft.com/office/powerpoint/2010/main" val="1552211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3218" indent="-233218"/>
            <a:r>
              <a:rPr lang="en-US" dirty="0" smtClean="0"/>
              <a:t>When</a:t>
            </a:r>
            <a:r>
              <a:rPr lang="en-US" baseline="0" dirty="0" smtClean="0"/>
              <a:t> someone uses avoidance, they are not</a:t>
            </a:r>
            <a:r>
              <a:rPr lang="en-US" dirty="0" smtClean="0"/>
              <a:t> helping the other party reach their goals, and they are not assertively pursuing</a:t>
            </a:r>
            <a:r>
              <a:rPr lang="en-US" baseline="0" dirty="0" smtClean="0"/>
              <a:t> their </a:t>
            </a:r>
            <a:r>
              <a:rPr lang="en-US" dirty="0" smtClean="0"/>
              <a:t>own. </a:t>
            </a:r>
          </a:p>
          <a:p>
            <a:pPr marL="233218" indent="-233218"/>
            <a:endParaRPr lang="en-US" dirty="0" smtClean="0"/>
          </a:p>
          <a:p>
            <a:r>
              <a:rPr lang="en-US" dirty="0" smtClean="0"/>
              <a:t>To do so, they may diplomatically sidestep or postpone discussion until a better time, withdraw from the threatening situation or divert attention. They perceive conflict as hopeless and therefore something to be avoided. Differences are overlooked and they accept disagreement.</a:t>
            </a:r>
          </a:p>
          <a:p>
            <a:endParaRPr lang="en-US" dirty="0" smtClean="0"/>
          </a:p>
          <a:p>
            <a:pPr marL="233218" indent="-233218"/>
            <a:r>
              <a:rPr lang="en-US" dirty="0" smtClean="0"/>
              <a:t>This works when the</a:t>
            </a:r>
            <a:r>
              <a:rPr lang="en-US" baseline="0" dirty="0" smtClean="0"/>
              <a:t> </a:t>
            </a:r>
            <a:r>
              <a:rPr lang="en-US" dirty="0" smtClean="0"/>
              <a:t>issue is trivial or when you have no chance of winning.</a:t>
            </a:r>
            <a:r>
              <a:rPr lang="en-US" baseline="0" dirty="0" smtClean="0"/>
              <a:t>  </a:t>
            </a:r>
            <a:r>
              <a:rPr lang="en-US" dirty="0" smtClean="0"/>
              <a:t>It’s also very effective when the atmosphere is emotionally charged and you</a:t>
            </a:r>
          </a:p>
          <a:p>
            <a:pPr marL="233218" indent="-233218"/>
            <a:r>
              <a:rPr lang="en-US" dirty="0" smtClean="0"/>
              <a:t>need to create some “space”. Sometimes issues will resolve themselves, but in general, avoiding is not a good long term</a:t>
            </a:r>
            <a:r>
              <a:rPr lang="en-US" baseline="0" dirty="0" smtClean="0"/>
              <a:t> </a:t>
            </a:r>
            <a:r>
              <a:rPr lang="en-US" dirty="0" smtClean="0"/>
              <a:t>strategy. “Hope is not a strategy.”</a:t>
            </a:r>
            <a:endParaRPr lang="en-US" dirty="0"/>
          </a:p>
        </p:txBody>
      </p:sp>
      <p:sp>
        <p:nvSpPr>
          <p:cNvPr id="4" name="Slide Number Placeholder 3"/>
          <p:cNvSpPr>
            <a:spLocks noGrp="1"/>
          </p:cNvSpPr>
          <p:nvPr>
            <p:ph type="sldNum" sz="quarter" idx="10"/>
          </p:nvPr>
        </p:nvSpPr>
        <p:spPr/>
        <p:txBody>
          <a:bodyPr/>
          <a:lstStyle/>
          <a:p>
            <a:fld id="{4767EDCC-1900-48CE-9D67-6DAA253E92BE}" type="slidenum">
              <a:rPr lang="en-US" smtClean="0"/>
              <a:pPr/>
              <a:t>7</a:t>
            </a:fld>
            <a:endParaRPr lang="en-US"/>
          </a:p>
        </p:txBody>
      </p:sp>
    </p:spTree>
    <p:extLst>
      <p:ext uri="{BB962C8B-B14F-4D97-AF65-F5344CB8AC3E}">
        <p14:creationId xmlns:p14="http://schemas.microsoft.com/office/powerpoint/2010/main" val="450011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who collaborate work together make plan to improve a situation</a:t>
            </a:r>
            <a:r>
              <a:rPr lang="en-US" baseline="0" dirty="0" smtClean="0"/>
              <a:t> or achieve goals of both parties</a:t>
            </a:r>
            <a:r>
              <a:rPr lang="en-US" dirty="0" smtClean="0"/>
              <a:t>. They attempt to work with others to find solutions that fully satisfy the concerns of both parties.  </a:t>
            </a:r>
          </a:p>
          <a:p>
            <a:pPr defTabSz="932871">
              <a:defRPr/>
            </a:pPr>
            <a:endParaRPr lang="en-US" dirty="0" smtClean="0"/>
          </a:p>
          <a:p>
            <a:pPr defTabSz="932871">
              <a:defRPr/>
            </a:pPr>
            <a:r>
              <a:rPr lang="en-US" dirty="0" smtClean="0"/>
              <a:t>This can be effective for complex scenarios where a</a:t>
            </a:r>
            <a:r>
              <a:rPr lang="en-US" baseline="0" dirty="0" smtClean="0"/>
              <a:t> </a:t>
            </a:r>
            <a:r>
              <a:rPr lang="en-US" dirty="0" smtClean="0"/>
              <a:t>novel solution is needed. This can also mean re-framing a challenge to create a more room for everybody’s ideas. The downside is that it requires a high-degree of trust, and reaching a consensus can require a lot of time and effort. It takes work to get everybody on board and to synthesize a variety of potentially conflicting ideas.  </a:t>
            </a:r>
          </a:p>
          <a:p>
            <a:pPr defTabSz="932871">
              <a:defRPr/>
            </a:pPr>
            <a:endParaRPr lang="en-US" dirty="0" smtClean="0"/>
          </a:p>
          <a:p>
            <a:pPr defTabSz="932871">
              <a:defRPr/>
            </a:pPr>
            <a:r>
              <a:rPr lang="en-US" dirty="0" smtClean="0"/>
              <a:t>People using this style often recognize there are tensions in relationships and contrasting viewpoints, but want to work through conflicts.</a:t>
            </a:r>
            <a:endParaRPr lang="en-US" baseline="0" dirty="0" smtClean="0"/>
          </a:p>
        </p:txBody>
      </p:sp>
      <p:sp>
        <p:nvSpPr>
          <p:cNvPr id="4" name="Slide Number Placeholder 3"/>
          <p:cNvSpPr>
            <a:spLocks noGrp="1"/>
          </p:cNvSpPr>
          <p:nvPr>
            <p:ph type="sldNum" sz="quarter" idx="10"/>
          </p:nvPr>
        </p:nvSpPr>
        <p:spPr/>
        <p:txBody>
          <a:bodyPr/>
          <a:lstStyle/>
          <a:p>
            <a:fld id="{4767EDCC-1900-48CE-9D67-6DAA253E92BE}" type="slidenum">
              <a:rPr lang="en-US" smtClean="0"/>
              <a:pPr/>
              <a:t>8</a:t>
            </a:fld>
            <a:endParaRPr lang="en-US"/>
          </a:p>
        </p:txBody>
      </p:sp>
    </p:spTree>
    <p:extLst>
      <p:ext uri="{BB962C8B-B14F-4D97-AF65-F5344CB8AC3E}">
        <p14:creationId xmlns:p14="http://schemas.microsoft.com/office/powerpoint/2010/main" val="2733647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compete, people take a power orientation and use whatever power seems appropriate to win</a:t>
            </a:r>
            <a:r>
              <a:rPr lang="en-US" baseline="0" dirty="0" smtClean="0"/>
              <a:t> even at the expense of the other party. </a:t>
            </a:r>
            <a:r>
              <a:rPr lang="en-US" dirty="0" smtClean="0"/>
              <a:t> This may include arguing, pulling rank or instigating sanctions. Competing may mean standing up and defending a position believed to be correct, or simply trying to win. Forcing is another way of viewing competition. People using a forcing style perceive that some people are right and others are wrong. </a:t>
            </a:r>
          </a:p>
          <a:p>
            <a:endParaRPr lang="en-US" dirty="0" smtClean="0"/>
          </a:p>
          <a:p>
            <a:r>
              <a:rPr lang="en-US" dirty="0" smtClean="0"/>
              <a:t>This approach may be appropriate for emergencies when time is of the essence, or when you need quick, decisive action. People should be</a:t>
            </a:r>
            <a:r>
              <a:rPr lang="en-US" baseline="0" dirty="0" smtClean="0"/>
              <a:t> </a:t>
            </a:r>
            <a:r>
              <a:rPr lang="en-US" dirty="0" smtClean="0"/>
              <a:t>aware of and support the approach. </a:t>
            </a:r>
          </a:p>
          <a:p>
            <a:endParaRPr lang="en-US" baseline="0" dirty="0" smtClean="0"/>
          </a:p>
          <a:p>
            <a:r>
              <a:rPr lang="en-US" baseline="0" dirty="0" smtClean="0"/>
              <a:t>This is not a good conflict management style for handling normal conflict situations due to the fact that it demands only one person to be completely right and the other completely wrong.  This is rarely actually the case.  Most of the time both parties need to be open to changing part of their behavior.</a:t>
            </a:r>
          </a:p>
          <a:p>
            <a:endParaRPr lang="en-US" baseline="0" dirty="0" smtClean="0"/>
          </a:p>
        </p:txBody>
      </p:sp>
      <p:sp>
        <p:nvSpPr>
          <p:cNvPr id="4" name="Slide Number Placeholder 3"/>
          <p:cNvSpPr>
            <a:spLocks noGrp="1"/>
          </p:cNvSpPr>
          <p:nvPr>
            <p:ph type="sldNum" sz="quarter" idx="10"/>
          </p:nvPr>
        </p:nvSpPr>
        <p:spPr/>
        <p:txBody>
          <a:bodyPr/>
          <a:lstStyle/>
          <a:p>
            <a:fld id="{4767EDCC-1900-48CE-9D67-6DAA253E92BE}" type="slidenum">
              <a:rPr lang="en-US" smtClean="0"/>
              <a:pPr/>
              <a:t>9</a:t>
            </a:fld>
            <a:endParaRPr lang="en-US"/>
          </a:p>
        </p:txBody>
      </p:sp>
    </p:spTree>
    <p:extLst>
      <p:ext uri="{BB962C8B-B14F-4D97-AF65-F5344CB8AC3E}">
        <p14:creationId xmlns:p14="http://schemas.microsoft.com/office/powerpoint/2010/main" val="374090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D441E01-986C-4382-85CB-44B3B3BEE6EB}"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14909698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41E01-986C-4382-85CB-44B3B3BEE6EB}"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190516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41E01-986C-4382-85CB-44B3B3BEE6EB}"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397070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D441E01-986C-4382-85CB-44B3B3BEE6EB}"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2707129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41E01-986C-4382-85CB-44B3B3BEE6EB}"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36589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441E01-986C-4382-85CB-44B3B3BEE6EB}"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391716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441E01-986C-4382-85CB-44B3B3BEE6EB}"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95811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441E01-986C-4382-85CB-44B3B3BEE6EB}"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123954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41E01-986C-4382-85CB-44B3B3BEE6EB}"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28990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41E01-986C-4382-85CB-44B3B3BEE6EB}"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389103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41E01-986C-4382-85CB-44B3B3BEE6EB}"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C2259-2C78-4CC4-8320-09E3036BB70F}" type="slidenum">
              <a:rPr lang="en-US" smtClean="0"/>
              <a:pPr/>
              <a:t>‹#›</a:t>
            </a:fld>
            <a:endParaRPr lang="en-US"/>
          </a:p>
        </p:txBody>
      </p:sp>
    </p:spTree>
    <p:extLst>
      <p:ext uri="{BB962C8B-B14F-4D97-AF65-F5344CB8AC3E}">
        <p14:creationId xmlns:p14="http://schemas.microsoft.com/office/powerpoint/2010/main" val="338133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41E01-986C-4382-85CB-44B3B3BEE6EB}"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C2259-2C78-4CC4-8320-09E3036BB70F}" type="slidenum">
              <a:rPr lang="en-US" smtClean="0"/>
              <a:pPr/>
              <a:t>‹#›</a:t>
            </a:fld>
            <a:endParaRPr lang="en-US"/>
          </a:p>
        </p:txBody>
      </p:sp>
    </p:spTree>
    <p:extLst>
      <p:ext uri="{BB962C8B-B14F-4D97-AF65-F5344CB8AC3E}">
        <p14:creationId xmlns:p14="http://schemas.microsoft.com/office/powerpoint/2010/main" val="2169144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urcesofinsight.com/conflict-management-styles-at-a-glanc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peacebuilding.caritas.org/index.php/Conflict_Handling_Styl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Autofit/>
          </a:bodyPr>
          <a:lstStyle/>
          <a:p>
            <a:r>
              <a:rPr lang="en-US" sz="5400" dirty="0" smtClean="0"/>
              <a:t>Understanding Conflict Management Styles</a:t>
            </a:r>
            <a:endParaRPr lang="en-US" sz="5400" dirty="0"/>
          </a:p>
        </p:txBody>
      </p:sp>
      <p:pic>
        <p:nvPicPr>
          <p:cNvPr id="1029" name="Picture 5" descr="C:\Users\COE\AppData\Local\Microsoft\Windows\Temporary Internet Files\Content.IE5\PWBWEY4K\MP90031676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682874"/>
            <a:ext cx="5486400" cy="3648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80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Compromising</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a:buNone/>
            </a:pPr>
            <a:r>
              <a:rPr lang="en-US" dirty="0" smtClean="0"/>
              <a:t>Compromisers are moderately assertive and moderately cooperative. </a:t>
            </a:r>
          </a:p>
          <a:p>
            <a:pPr algn="ctr">
              <a:buNone/>
            </a:pPr>
            <a:endParaRPr lang="en-US" dirty="0" smtClean="0"/>
          </a:p>
          <a:p>
            <a:r>
              <a:rPr lang="en-US" dirty="0" smtClean="0"/>
              <a:t>Try to find fast, mutually acceptable solutions to conflicts that </a:t>
            </a:r>
            <a:r>
              <a:rPr lang="en-US" b="1" i="1" dirty="0" smtClean="0"/>
              <a:t>partially</a:t>
            </a:r>
            <a:r>
              <a:rPr lang="en-US" dirty="0" smtClean="0"/>
              <a:t> satisfy both parties</a:t>
            </a:r>
          </a:p>
          <a:p>
            <a:r>
              <a:rPr lang="en-US" dirty="0" smtClean="0"/>
              <a:t>Results in a “lose-lose” approach</a:t>
            </a:r>
          </a:p>
          <a:p>
            <a:r>
              <a:rPr lang="en-US" dirty="0" smtClean="0"/>
              <a:t>Appropriate temporary solution</a:t>
            </a:r>
          </a:p>
          <a:p>
            <a:r>
              <a:rPr lang="en-US" dirty="0" smtClean="0"/>
              <a:t>Considered an easy way out when you need more time to collaborate to find a better solution</a:t>
            </a:r>
          </a:p>
          <a:p>
            <a:pPr marL="57150" indent="0">
              <a:buNone/>
            </a:pPr>
            <a:endParaRPr lang="en-US" dirty="0"/>
          </a:p>
        </p:txBody>
      </p:sp>
    </p:spTree>
    <p:extLst>
      <p:ext uri="{BB962C8B-B14F-4D97-AF65-F5344CB8AC3E}">
        <p14:creationId xmlns:p14="http://schemas.microsoft.com/office/powerpoint/2010/main" val="1435880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one is best?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There is no BEST way to handle conflict. Each conflict is different and requires a different response.</a:t>
            </a:r>
          </a:p>
          <a:p>
            <a:pPr>
              <a:buNone/>
            </a:pPr>
            <a:endParaRPr lang="en-US" dirty="0" smtClean="0"/>
          </a:p>
          <a:p>
            <a:pPr>
              <a:buNone/>
            </a:pPr>
            <a:r>
              <a:rPr lang="en-US" dirty="0" smtClean="0"/>
              <a:t>As a society, we teach:</a:t>
            </a:r>
          </a:p>
          <a:p>
            <a:pPr>
              <a:buNone/>
            </a:pPr>
            <a:r>
              <a:rPr lang="en-US" dirty="0" smtClean="0"/>
              <a:t>“Two heads are better than one.” (Collaborating)</a:t>
            </a:r>
          </a:p>
          <a:p>
            <a:pPr>
              <a:buNone/>
            </a:pPr>
            <a:r>
              <a:rPr lang="en-US" dirty="0" smtClean="0"/>
              <a:t>“Kill your enemies with kindness.” (Accommodating)</a:t>
            </a:r>
          </a:p>
          <a:p>
            <a:pPr>
              <a:buNone/>
            </a:pPr>
            <a:r>
              <a:rPr lang="en-US" dirty="0" smtClean="0"/>
              <a:t>“Split the difference.” (Compromising)</a:t>
            </a:r>
          </a:p>
          <a:p>
            <a:pPr>
              <a:buNone/>
            </a:pPr>
            <a:r>
              <a:rPr lang="en-US" dirty="0" smtClean="0"/>
              <a:t>“Leave well enough alone.” (Avoiding)</a:t>
            </a:r>
          </a:p>
          <a:p>
            <a:pPr>
              <a:buNone/>
            </a:pPr>
            <a:r>
              <a:rPr lang="en-US" dirty="0" smtClean="0"/>
              <a:t>“Might makes right.” (Competing)</a:t>
            </a:r>
          </a:p>
          <a:p>
            <a:pPr>
              <a:buNone/>
            </a:pPr>
            <a:endParaRPr lang="en-US" dirty="0" smtClean="0"/>
          </a:p>
          <a:p>
            <a:pPr>
              <a:buNone/>
            </a:pPr>
            <a:endParaRPr lang="en-US" dirty="0"/>
          </a:p>
        </p:txBody>
      </p:sp>
    </p:spTree>
    <p:extLst>
      <p:ext uri="{BB962C8B-B14F-4D97-AF65-F5344CB8AC3E}">
        <p14:creationId xmlns:p14="http://schemas.microsoft.com/office/powerpoint/2010/main" val="3173574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Different conflict management styles may be used when faced with different situations.</a:t>
            </a:r>
          </a:p>
          <a:p>
            <a:pPr>
              <a:buNone/>
            </a:pPr>
            <a:endParaRPr lang="en-US" dirty="0" smtClean="0"/>
          </a:p>
          <a:p>
            <a:r>
              <a:rPr lang="en-US" dirty="0" smtClean="0"/>
              <a:t>Knowing yourself and fully understanding each situation will help you understand the conflict management style needed.</a:t>
            </a:r>
          </a:p>
          <a:p>
            <a:pPr>
              <a:buNone/>
            </a:pPr>
            <a:endParaRPr lang="en-US" dirty="0" smtClean="0"/>
          </a:p>
          <a:p>
            <a:r>
              <a:rPr lang="en-US" dirty="0" smtClean="0"/>
              <a:t>Try a scenario-based approach to test the effectiveness of different approaches to specific situations.</a:t>
            </a:r>
            <a:endParaRPr lang="en-US" dirty="0"/>
          </a:p>
        </p:txBody>
      </p:sp>
    </p:spTree>
    <p:extLst>
      <p:ext uri="{BB962C8B-B14F-4D97-AF65-F5344CB8AC3E}">
        <p14:creationId xmlns:p14="http://schemas.microsoft.com/office/powerpoint/2010/main" val="3173574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Thomas, K. W., &amp; </a:t>
            </a:r>
            <a:r>
              <a:rPr lang="en-US" dirty="0" err="1"/>
              <a:t>Kilmann</a:t>
            </a:r>
            <a:r>
              <a:rPr lang="en-US" dirty="0"/>
              <a:t>, R. H. (2011). </a:t>
            </a:r>
            <a:r>
              <a:rPr lang="en-US" i="1" dirty="0"/>
              <a:t>Five conflict management styles at a glance</a:t>
            </a:r>
            <a:r>
              <a:rPr lang="en-US" dirty="0"/>
              <a:t>. Retrieved from </a:t>
            </a:r>
            <a:r>
              <a:rPr lang="en-US" dirty="0">
                <a:hlinkClick r:id="rId3"/>
              </a:rPr>
              <a:t>http://sourcesofinsight.com/conflict-management-styles-at-a-glance</a:t>
            </a:r>
            <a:r>
              <a:rPr lang="en-US" dirty="0" smtClean="0">
                <a:hlinkClick r:id="rId3"/>
              </a:rPr>
              <a:t>/</a:t>
            </a:r>
            <a:r>
              <a:rPr lang="en-US" dirty="0" smtClean="0"/>
              <a:t>  </a:t>
            </a:r>
            <a:r>
              <a:rPr lang="en-US" dirty="0"/>
              <a:t>and </a:t>
            </a:r>
            <a:r>
              <a:rPr lang="en-US" dirty="0">
                <a:hlinkClick r:id="rId4"/>
              </a:rPr>
              <a:t>http://</a:t>
            </a:r>
            <a:r>
              <a:rPr lang="en-US" dirty="0" smtClean="0">
                <a:hlinkClick r:id="rId4"/>
              </a:rPr>
              <a:t>peacebuilding.caritas.org/index.php/Conflict_Handling_Styles</a:t>
            </a:r>
            <a:r>
              <a:rPr lang="en-US" dirty="0" smtClean="0"/>
              <a:t> </a:t>
            </a:r>
            <a:endParaRPr lang="en-US" dirty="0"/>
          </a:p>
          <a:p>
            <a:endParaRPr lang="en-US" dirty="0"/>
          </a:p>
        </p:txBody>
      </p:sp>
    </p:spTree>
    <p:extLst>
      <p:ext uri="{BB962C8B-B14F-4D97-AF65-F5344CB8AC3E}">
        <p14:creationId xmlns:p14="http://schemas.microsoft.com/office/powerpoint/2010/main" val="139580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386617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What is a conflict management style and why do I need to know this?</a:t>
            </a:r>
            <a:endParaRPr lang="en-US" dirty="0"/>
          </a:p>
        </p:txBody>
      </p:sp>
      <p:sp>
        <p:nvSpPr>
          <p:cNvPr id="3" name="Content Placeholder 2"/>
          <p:cNvSpPr>
            <a:spLocks noGrp="1"/>
          </p:cNvSpPr>
          <p:nvPr>
            <p:ph idx="1"/>
          </p:nvPr>
        </p:nvSpPr>
        <p:spPr>
          <a:xfrm>
            <a:off x="457200" y="2133600"/>
            <a:ext cx="8229600" cy="4525963"/>
          </a:xfrm>
        </p:spPr>
        <p:txBody>
          <a:bodyPr>
            <a:normAutofit/>
          </a:bodyPr>
          <a:lstStyle/>
          <a:p>
            <a:r>
              <a:rPr lang="en-US" dirty="0" smtClean="0"/>
              <a:t>Conflict </a:t>
            </a:r>
            <a:r>
              <a:rPr lang="en-US" dirty="0"/>
              <a:t>Management Style: Form of behavior that a person practices in response to conflict with others</a:t>
            </a:r>
          </a:p>
          <a:p>
            <a:endParaRPr lang="en-US" dirty="0" smtClean="0"/>
          </a:p>
          <a:p>
            <a:r>
              <a:rPr lang="en-US" dirty="0" smtClean="0"/>
              <a:t>When living and interacting with others on campus, you need to know how to resolve issues in different situations.</a:t>
            </a:r>
          </a:p>
          <a:p>
            <a:pPr marL="457200" lvl="1" indent="0">
              <a:buNone/>
            </a:pPr>
            <a:endParaRPr lang="en-US" dirty="0" smtClean="0"/>
          </a:p>
          <a:p>
            <a:endParaRPr lang="en-US" dirty="0"/>
          </a:p>
        </p:txBody>
      </p:sp>
    </p:spTree>
    <p:extLst>
      <p:ext uri="{BB962C8B-B14F-4D97-AF65-F5344CB8AC3E}">
        <p14:creationId xmlns:p14="http://schemas.microsoft.com/office/powerpoint/2010/main" val="3290925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Where does it come from?</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sz="3600" dirty="0" smtClean="0"/>
              <a:t>Goals</a:t>
            </a:r>
          </a:p>
          <a:p>
            <a:pPr>
              <a:lnSpc>
                <a:spcPct val="150000"/>
              </a:lnSpc>
            </a:pPr>
            <a:r>
              <a:rPr lang="en-US" sz="3600" dirty="0" smtClean="0"/>
              <a:t>Personality conflicts</a:t>
            </a:r>
          </a:p>
          <a:p>
            <a:pPr>
              <a:lnSpc>
                <a:spcPct val="150000"/>
              </a:lnSpc>
            </a:pPr>
            <a:r>
              <a:rPr lang="en-US" sz="3600" dirty="0" smtClean="0"/>
              <a:t>Scarce resources</a:t>
            </a:r>
          </a:p>
          <a:p>
            <a:pPr>
              <a:lnSpc>
                <a:spcPct val="150000"/>
              </a:lnSpc>
            </a:pPr>
            <a:r>
              <a:rPr lang="en-US" sz="3600" dirty="0" smtClean="0"/>
              <a:t>Styles</a:t>
            </a:r>
          </a:p>
          <a:p>
            <a:pPr>
              <a:lnSpc>
                <a:spcPct val="150000"/>
              </a:lnSpc>
            </a:pPr>
            <a:r>
              <a:rPr lang="en-US" sz="3600" dirty="0" smtClean="0"/>
              <a:t>Values</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Positive Side of Conflict</a:t>
            </a:r>
            <a:endParaRPr lang="en-US" dirty="0"/>
          </a:p>
        </p:txBody>
      </p:sp>
      <p:sp>
        <p:nvSpPr>
          <p:cNvPr id="3" name="Content Placeholder 2"/>
          <p:cNvSpPr>
            <a:spLocks noGrp="1"/>
          </p:cNvSpPr>
          <p:nvPr>
            <p:ph idx="1"/>
          </p:nvPr>
        </p:nvSpPr>
        <p:spPr>
          <a:xfrm>
            <a:off x="457200" y="2332037"/>
            <a:ext cx="8229600" cy="4525963"/>
          </a:xfrm>
        </p:spPr>
        <p:txBody>
          <a:bodyPr/>
          <a:lstStyle/>
          <a:p>
            <a:r>
              <a:rPr lang="en-US" dirty="0" smtClean="0"/>
              <a:t>Conflict can teach you to make the most of each situation and use it as a learning opportunity or a leadership opportunity. </a:t>
            </a:r>
          </a:p>
          <a:p>
            <a:endParaRPr lang="en-US" dirty="0" smtClean="0"/>
          </a:p>
          <a:p>
            <a:r>
              <a:rPr lang="en-US" dirty="0" smtClean="0"/>
              <a:t>You can also use it as an opportunity to transform the situation into something better.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Styles of Conflict Management</a:t>
            </a:r>
            <a:endParaRPr lang="en-US" dirty="0"/>
          </a:p>
        </p:txBody>
      </p:sp>
      <p:sp>
        <p:nvSpPr>
          <p:cNvPr id="3" name="Content Placeholder 2"/>
          <p:cNvSpPr>
            <a:spLocks noGrp="1"/>
          </p:cNvSpPr>
          <p:nvPr>
            <p:ph idx="1"/>
          </p:nvPr>
        </p:nvSpPr>
        <p:spPr>
          <a:xfrm>
            <a:off x="228600" y="1295400"/>
            <a:ext cx="8229600" cy="4525963"/>
          </a:xfrm>
        </p:spPr>
        <p:txBody>
          <a:bodyPr>
            <a:normAutofit/>
          </a:bodyPr>
          <a:lstStyle/>
          <a:p>
            <a:pPr>
              <a:buNone/>
            </a:pPr>
            <a:r>
              <a:rPr lang="en-US" sz="2200" dirty="0" smtClean="0"/>
              <a:t>	You will experience some form of internal or external conflict while living with roommates at some point in your college career.  Understanding how you handle conflict is important in helping you decide how to deal with stress and manage certain situations.</a:t>
            </a:r>
          </a:p>
          <a:p>
            <a:pPr algn="ctr">
              <a:buNone/>
            </a:pPr>
            <a:r>
              <a:rPr lang="en-US" sz="2200" dirty="0" smtClean="0"/>
              <a:t> </a:t>
            </a:r>
          </a:p>
          <a:p>
            <a:pPr>
              <a:buNone/>
            </a:pPr>
            <a:endParaRPr lang="en-US" sz="2800" dirty="0"/>
          </a:p>
        </p:txBody>
      </p:sp>
      <p:pic>
        <p:nvPicPr>
          <p:cNvPr id="5" name="Picture 4" descr="image_thumb1.png"/>
          <p:cNvPicPr>
            <a:picLocks noChangeAspect="1"/>
          </p:cNvPicPr>
          <p:nvPr/>
        </p:nvPicPr>
        <p:blipFill>
          <a:blip r:embed="rId3" cstate="print"/>
          <a:stretch>
            <a:fillRect/>
          </a:stretch>
        </p:blipFill>
        <p:spPr>
          <a:xfrm>
            <a:off x="1143000" y="3200400"/>
            <a:ext cx="6726768" cy="3200400"/>
          </a:xfrm>
          <a:prstGeom prst="rect">
            <a:avLst/>
          </a:prstGeom>
        </p:spPr>
      </p:pic>
    </p:spTree>
    <p:extLst>
      <p:ext uri="{BB962C8B-B14F-4D97-AF65-F5344CB8AC3E}">
        <p14:creationId xmlns:p14="http://schemas.microsoft.com/office/powerpoint/2010/main" val="1396221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Accommodating</a:t>
            </a:r>
            <a:endParaRPr lang="en-US" dirty="0"/>
          </a:p>
        </p:txBody>
      </p:sp>
      <p:sp>
        <p:nvSpPr>
          <p:cNvPr id="3" name="Content Placeholder 2"/>
          <p:cNvSpPr>
            <a:spLocks noGrp="1"/>
          </p:cNvSpPr>
          <p:nvPr>
            <p:ph idx="1"/>
          </p:nvPr>
        </p:nvSpPr>
        <p:spPr>
          <a:xfrm>
            <a:off x="381000" y="1295400"/>
            <a:ext cx="8229600" cy="5257800"/>
          </a:xfrm>
        </p:spPr>
        <p:txBody>
          <a:bodyPr>
            <a:normAutofit lnSpcReduction="10000"/>
          </a:bodyPr>
          <a:lstStyle/>
          <a:p>
            <a:pPr>
              <a:buNone/>
            </a:pPr>
            <a:r>
              <a:rPr lang="en-US" dirty="0" smtClean="0"/>
              <a:t>People who accommodate are unassertive and very cooperative. </a:t>
            </a:r>
          </a:p>
          <a:p>
            <a:pPr algn="ctr">
              <a:buNone/>
            </a:pPr>
            <a:endParaRPr lang="en-US" dirty="0" smtClean="0"/>
          </a:p>
          <a:p>
            <a:r>
              <a:rPr lang="en-US" dirty="0" smtClean="0"/>
              <a:t>Give in during a conflict </a:t>
            </a:r>
          </a:p>
          <a:p>
            <a:r>
              <a:rPr lang="en-US" dirty="0" smtClean="0"/>
              <a:t>Acknowledge they made a mistake/decide it was no big deal</a:t>
            </a:r>
          </a:p>
          <a:p>
            <a:r>
              <a:rPr lang="en-US" dirty="0" smtClean="0"/>
              <a:t>Put relationships first, ignore issues, and try to keep peace at any price</a:t>
            </a:r>
          </a:p>
          <a:p>
            <a:r>
              <a:rPr lang="en-US" dirty="0" smtClean="0"/>
              <a:t>Effective when the other person or party has a better plan or solution</a:t>
            </a:r>
            <a:endParaRPr lang="en-US" dirty="0"/>
          </a:p>
        </p:txBody>
      </p:sp>
    </p:spTree>
    <p:extLst>
      <p:ext uri="{BB962C8B-B14F-4D97-AF65-F5344CB8AC3E}">
        <p14:creationId xmlns:p14="http://schemas.microsoft.com/office/powerpoint/2010/main" val="1528530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a:t>
            </a:r>
            <a:endParaRPr lang="en-US" dirty="0"/>
          </a:p>
        </p:txBody>
      </p:sp>
      <p:sp>
        <p:nvSpPr>
          <p:cNvPr id="3" name="Content Placeholder 2"/>
          <p:cNvSpPr>
            <a:spLocks noGrp="1"/>
          </p:cNvSpPr>
          <p:nvPr>
            <p:ph idx="1"/>
          </p:nvPr>
        </p:nvSpPr>
        <p:spPr/>
        <p:txBody>
          <a:bodyPr>
            <a:normAutofit/>
          </a:bodyPr>
          <a:lstStyle/>
          <a:p>
            <a:pPr>
              <a:buNone/>
            </a:pPr>
            <a:r>
              <a:rPr lang="en-US" dirty="0" smtClean="0"/>
              <a:t>People who avoid conflict are generally unassertive and uncooperative. </a:t>
            </a:r>
          </a:p>
          <a:p>
            <a:pPr algn="ctr">
              <a:buNone/>
            </a:pPr>
            <a:endParaRPr lang="en-US" dirty="0" smtClean="0"/>
          </a:p>
          <a:p>
            <a:r>
              <a:rPr lang="en-US" dirty="0" smtClean="0"/>
              <a:t>Avoid the conflict entirely or delay their response instead of voicing concerns</a:t>
            </a:r>
          </a:p>
          <a:p>
            <a:r>
              <a:rPr lang="en-US" dirty="0" smtClean="0"/>
              <a:t>Can create some space in an emotional environment</a:t>
            </a:r>
          </a:p>
          <a:p>
            <a:r>
              <a:rPr lang="en-US" dirty="0" smtClean="0"/>
              <a:t>Not a good long-term strategy</a:t>
            </a:r>
          </a:p>
          <a:p>
            <a:endParaRPr lang="en-US" dirty="0"/>
          </a:p>
        </p:txBody>
      </p:sp>
    </p:spTree>
    <p:extLst>
      <p:ext uri="{BB962C8B-B14F-4D97-AF65-F5344CB8AC3E}">
        <p14:creationId xmlns:p14="http://schemas.microsoft.com/office/powerpoint/2010/main" val="2876902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Collaborating</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a:buNone/>
            </a:pPr>
            <a:r>
              <a:rPr lang="en-US" dirty="0" smtClean="0"/>
              <a:t>Collaborators are both assertive and cooperative.</a:t>
            </a:r>
          </a:p>
          <a:p>
            <a:pPr>
              <a:buNone/>
            </a:pPr>
            <a:r>
              <a:rPr lang="en-US" dirty="0" smtClean="0"/>
              <a:t> </a:t>
            </a:r>
          </a:p>
          <a:p>
            <a:r>
              <a:rPr lang="en-US" dirty="0" smtClean="0"/>
              <a:t>Assert own views while also listening to other views and welcoming differences</a:t>
            </a:r>
          </a:p>
          <a:p>
            <a:r>
              <a:rPr lang="en-US" dirty="0" smtClean="0"/>
              <a:t>Seek a “win-win” outcome</a:t>
            </a:r>
          </a:p>
          <a:p>
            <a:r>
              <a:rPr lang="en-US" dirty="0" smtClean="0"/>
              <a:t>Identify underlying concerns of a conflict</a:t>
            </a:r>
          </a:p>
          <a:p>
            <a:r>
              <a:rPr lang="en-US" dirty="0" smtClean="0"/>
              <a:t>Create room for multiple ideas</a:t>
            </a:r>
          </a:p>
          <a:p>
            <a:r>
              <a:rPr lang="en-US" dirty="0" smtClean="0"/>
              <a:t>Requires time and effort from both parties</a:t>
            </a:r>
            <a:endParaRPr lang="en-US" dirty="0"/>
          </a:p>
        </p:txBody>
      </p:sp>
    </p:spTree>
    <p:extLst>
      <p:ext uri="{BB962C8B-B14F-4D97-AF65-F5344CB8AC3E}">
        <p14:creationId xmlns:p14="http://schemas.microsoft.com/office/powerpoint/2010/main" val="889586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Competing</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People who approach conflict in a competitive way assert themselves and do not cooperate while pursuing their own concerns at another’s expense.</a:t>
            </a:r>
          </a:p>
          <a:p>
            <a:pPr>
              <a:buNone/>
            </a:pPr>
            <a:r>
              <a:rPr lang="en-US" dirty="0" smtClean="0"/>
              <a:t> </a:t>
            </a:r>
          </a:p>
          <a:p>
            <a:r>
              <a:rPr lang="en-US" dirty="0" smtClean="0"/>
              <a:t>Takes on a “win-lose” approach where one person wins and one person loses</a:t>
            </a:r>
          </a:p>
          <a:p>
            <a:r>
              <a:rPr lang="en-US" dirty="0" smtClean="0"/>
              <a:t>Does not rely on cooperation with the other party to reach outcome</a:t>
            </a:r>
          </a:p>
          <a:p>
            <a:r>
              <a:rPr lang="en-US" dirty="0" smtClean="0"/>
              <a:t>May be appropriate for emergencies when time is important</a:t>
            </a:r>
          </a:p>
          <a:p>
            <a:pPr>
              <a:buNone/>
            </a:pPr>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6469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1883</Words>
  <Application>Microsoft Office PowerPoint</Application>
  <PresentationFormat>On-screen Show (4:3)</PresentationFormat>
  <Paragraphs>136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Understanding Conflict Management Styles</vt:lpstr>
      <vt:lpstr>What is a conflict management style and why do I need to know this?</vt:lpstr>
      <vt:lpstr>Conflict: Where does it come from?</vt:lpstr>
      <vt:lpstr>The Positive Side of Conflict</vt:lpstr>
      <vt:lpstr>Five Styles of Conflict Management</vt:lpstr>
      <vt:lpstr>Accommodating</vt:lpstr>
      <vt:lpstr>Avoiding</vt:lpstr>
      <vt:lpstr>Collaborating</vt:lpstr>
      <vt:lpstr>Competing</vt:lpstr>
      <vt:lpstr>Compromising</vt:lpstr>
      <vt:lpstr>Which one is best?</vt:lpstr>
      <vt:lpstr>Conclusion</vt:lpstr>
      <vt:lpstr>References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COE</dc:creator>
  <cp:lastModifiedBy>Emily Bennert Johnson</cp:lastModifiedBy>
  <cp:revision>81</cp:revision>
  <cp:lastPrinted>2013-01-02T16:23:06Z</cp:lastPrinted>
  <dcterms:created xsi:type="dcterms:W3CDTF">2012-12-19T14:09:50Z</dcterms:created>
  <dcterms:modified xsi:type="dcterms:W3CDTF">2013-05-16T13:14:22Z</dcterms:modified>
</cp:coreProperties>
</file>