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C361C-A537-4E85-B92C-05EF30024CE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FF56A-E4AD-458B-9479-B49F1C3DF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4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9545957-36C6-F34D-A382-5E029CA1725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80D581-F978-CA40-B9AA-5E52DEFCB4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20000"/>
              </a:lnSpc>
            </a:pPr>
            <a:r>
              <a:rPr lang="en-US" b="1" dirty="0" smtClean="0"/>
              <a:t>Interpersonal Conflict Management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494320"/>
            <a:ext cx="6498159" cy="1621882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/>
              <a:t>Conflict Management Center</a:t>
            </a:r>
          </a:p>
          <a:p>
            <a:pPr algn="r"/>
            <a:r>
              <a:rPr lang="en-US" i="1" dirty="0" smtClean="0"/>
              <a:t>Program on the Advancement of Research on Conflict and Collaboration (PARCC)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5862"/>
            <a:ext cx="8042276" cy="1336956"/>
          </a:xfrm>
        </p:spPr>
        <p:txBody>
          <a:bodyPr/>
          <a:lstStyle/>
          <a:p>
            <a:pPr algn="l"/>
            <a:r>
              <a:rPr lang="en-US" sz="4000" b="1" i="1" dirty="0"/>
              <a:t>Reflective</a:t>
            </a:r>
            <a:r>
              <a:rPr lang="en-US" sz="4000" b="1" dirty="0"/>
              <a:t> Listening </a:t>
            </a:r>
            <a:br>
              <a:rPr lang="en-US" sz="4000" b="1" dirty="0"/>
            </a:br>
            <a:r>
              <a:rPr lang="en-US" sz="4000" b="1" dirty="0"/>
              <a:t>requires </a:t>
            </a:r>
            <a:r>
              <a:rPr lang="en-US" sz="4000" b="1" i="1" dirty="0"/>
              <a:t>two</a:t>
            </a:r>
            <a:r>
              <a:rPr lang="en-US" sz="4000" b="1" dirty="0"/>
              <a:t>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22339"/>
            <a:ext cx="8042276" cy="372126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39000"/>
                </a:solidFill>
              </a:rPr>
              <a:t>1)</a:t>
            </a:r>
            <a:r>
              <a:rPr lang="en-US" dirty="0"/>
              <a:t> </a:t>
            </a:r>
            <a:r>
              <a:rPr lang="en-US" i="1" dirty="0"/>
              <a:t>Hear and understand</a:t>
            </a:r>
            <a:r>
              <a:rPr lang="en-US" dirty="0"/>
              <a:t> what the other is saying through his/her words and body language.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39000"/>
                </a:solidFill>
              </a:rPr>
              <a:t>2)</a:t>
            </a:r>
            <a:r>
              <a:rPr lang="en-US" dirty="0"/>
              <a:t> </a:t>
            </a:r>
            <a:r>
              <a:rPr lang="en-US" i="1" dirty="0"/>
              <a:t>Reflect (express) the thoughts and feelings heard</a:t>
            </a:r>
            <a:r>
              <a:rPr lang="en-US" dirty="0"/>
              <a:t> through your own words, tone of voice, posture, and gestures so that the other knows that he/she is heard and understood.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/>
              <a:t>Example: You’re feeling ________ about/when/because _______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161895" cy="1336956"/>
          </a:xfrm>
        </p:spPr>
        <p:txBody>
          <a:bodyPr/>
          <a:lstStyle/>
          <a:p>
            <a:r>
              <a:rPr lang="en-US" sz="4300" b="1" dirty="0" smtClean="0"/>
              <a:t>Reflective Listening Exercises</a:t>
            </a:r>
            <a:endParaRPr lang="en-US" sz="4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63601"/>
            <a:ext cx="8042276" cy="3880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Roommate problems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Pass the Pen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6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832894"/>
            <a:ext cx="9144000" cy="3886200"/>
          </a:xfrm>
          <a:prstGeom prst="rect">
            <a:avLst/>
          </a:prstGeom>
          <a:solidFill>
            <a:srgbClr val="00B0F0">
              <a:alpha val="50195"/>
            </a:srgbClr>
          </a:solidFill>
          <a:ln w="1270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600200" y="1385094"/>
            <a:ext cx="7010400" cy="5334000"/>
          </a:xfrm>
          <a:custGeom>
            <a:avLst/>
            <a:gdLst>
              <a:gd name="T0" fmla="*/ 0 w 2091"/>
              <a:gd name="T1" fmla="*/ 2147483647 h 1086"/>
              <a:gd name="T2" fmla="*/ 2147483647 w 2091"/>
              <a:gd name="T3" fmla="*/ 2147483647 h 1086"/>
              <a:gd name="T4" fmla="*/ 2147483647 w 2091"/>
              <a:gd name="T5" fmla="*/ 2147483647 h 1086"/>
              <a:gd name="T6" fmla="*/ 2147483647 w 2091"/>
              <a:gd name="T7" fmla="*/ 2147483647 h 1086"/>
              <a:gd name="T8" fmla="*/ 2147483647 w 2091"/>
              <a:gd name="T9" fmla="*/ 2147483647 h 1086"/>
              <a:gd name="T10" fmla="*/ 2147483647 w 2091"/>
              <a:gd name="T11" fmla="*/ 2147483647 h 1086"/>
              <a:gd name="T12" fmla="*/ 2147483647 w 2091"/>
              <a:gd name="T13" fmla="*/ 2147483647 h 1086"/>
              <a:gd name="T14" fmla="*/ 2147483647 w 2091"/>
              <a:gd name="T15" fmla="*/ 2147483647 h 1086"/>
              <a:gd name="T16" fmla="*/ 2147483647 w 2091"/>
              <a:gd name="T17" fmla="*/ 2147483647 h 1086"/>
              <a:gd name="T18" fmla="*/ 2147483647 w 2091"/>
              <a:gd name="T19" fmla="*/ 2147483647 h 1086"/>
              <a:gd name="T20" fmla="*/ 2147483647 w 2091"/>
              <a:gd name="T21" fmla="*/ 2147483647 h 1086"/>
              <a:gd name="T22" fmla="*/ 2147483647 w 2091"/>
              <a:gd name="T23" fmla="*/ 2147483647 h 1086"/>
              <a:gd name="T24" fmla="*/ 2147483647 w 2091"/>
              <a:gd name="T25" fmla="*/ 0 h 1086"/>
              <a:gd name="T26" fmla="*/ 2147483647 w 2091"/>
              <a:gd name="T27" fmla="*/ 2147483647 h 1086"/>
              <a:gd name="T28" fmla="*/ 2147483647 w 2091"/>
              <a:gd name="T29" fmla="*/ 2147483647 h 1086"/>
              <a:gd name="T30" fmla="*/ 2147483647 w 2091"/>
              <a:gd name="T31" fmla="*/ 2147483647 h 1086"/>
              <a:gd name="T32" fmla="*/ 2147483647 w 2091"/>
              <a:gd name="T33" fmla="*/ 2147483647 h 1086"/>
              <a:gd name="T34" fmla="*/ 2147483647 w 2091"/>
              <a:gd name="T35" fmla="*/ 2147483647 h 1086"/>
              <a:gd name="T36" fmla="*/ 2147483647 w 2091"/>
              <a:gd name="T37" fmla="*/ 2147483647 h 1086"/>
              <a:gd name="T38" fmla="*/ 2147483647 w 2091"/>
              <a:gd name="T39" fmla="*/ 2147483647 h 1086"/>
              <a:gd name="T40" fmla="*/ 2147483647 w 2091"/>
              <a:gd name="T41" fmla="*/ 2147483647 h 1086"/>
              <a:gd name="T42" fmla="*/ 2147483647 w 2091"/>
              <a:gd name="T43" fmla="*/ 2147483647 h 1086"/>
              <a:gd name="T44" fmla="*/ 0 w 2091"/>
              <a:gd name="T45" fmla="*/ 2147483647 h 108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91"/>
              <a:gd name="T70" fmla="*/ 0 h 1086"/>
              <a:gd name="T71" fmla="*/ 2091 w 2091"/>
              <a:gd name="T72" fmla="*/ 1086 h 108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91" h="1086">
                <a:moveTo>
                  <a:pt x="0" y="1086"/>
                </a:moveTo>
                <a:lnTo>
                  <a:pt x="96" y="947"/>
                </a:lnTo>
                <a:lnTo>
                  <a:pt x="217" y="839"/>
                </a:lnTo>
                <a:lnTo>
                  <a:pt x="351" y="801"/>
                </a:lnTo>
                <a:lnTo>
                  <a:pt x="389" y="659"/>
                </a:lnTo>
                <a:lnTo>
                  <a:pt x="503" y="543"/>
                </a:lnTo>
                <a:lnTo>
                  <a:pt x="656" y="543"/>
                </a:lnTo>
                <a:lnTo>
                  <a:pt x="731" y="492"/>
                </a:lnTo>
                <a:lnTo>
                  <a:pt x="782" y="364"/>
                </a:lnTo>
                <a:lnTo>
                  <a:pt x="898" y="225"/>
                </a:lnTo>
                <a:lnTo>
                  <a:pt x="960" y="32"/>
                </a:lnTo>
                <a:lnTo>
                  <a:pt x="1075" y="57"/>
                </a:lnTo>
                <a:lnTo>
                  <a:pt x="1209" y="0"/>
                </a:lnTo>
                <a:lnTo>
                  <a:pt x="1247" y="70"/>
                </a:lnTo>
                <a:lnTo>
                  <a:pt x="1320" y="123"/>
                </a:lnTo>
                <a:lnTo>
                  <a:pt x="1382" y="264"/>
                </a:lnTo>
                <a:lnTo>
                  <a:pt x="1507" y="343"/>
                </a:lnTo>
                <a:lnTo>
                  <a:pt x="1570" y="485"/>
                </a:lnTo>
                <a:lnTo>
                  <a:pt x="1709" y="562"/>
                </a:lnTo>
                <a:lnTo>
                  <a:pt x="1741" y="735"/>
                </a:lnTo>
                <a:lnTo>
                  <a:pt x="1997" y="921"/>
                </a:lnTo>
                <a:lnTo>
                  <a:pt x="2091" y="1086"/>
                </a:lnTo>
                <a:lnTo>
                  <a:pt x="0" y="1086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3399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311771" y="1948654"/>
            <a:ext cx="1622424" cy="3703636"/>
            <a:chOff x="1761" y="2226"/>
            <a:chExt cx="484" cy="754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761" y="2226"/>
              <a:ext cx="140" cy="252"/>
            </a:xfrm>
            <a:custGeom>
              <a:avLst/>
              <a:gdLst>
                <a:gd name="T0" fmla="*/ 63 w 140"/>
                <a:gd name="T1" fmla="*/ 0 h 252"/>
                <a:gd name="T2" fmla="*/ 46 w 140"/>
                <a:gd name="T3" fmla="*/ 95 h 252"/>
                <a:gd name="T4" fmla="*/ 63 w 140"/>
                <a:gd name="T5" fmla="*/ 142 h 252"/>
                <a:gd name="T6" fmla="*/ 16 w 140"/>
                <a:gd name="T7" fmla="*/ 189 h 252"/>
                <a:gd name="T8" fmla="*/ 0 w 140"/>
                <a:gd name="T9" fmla="*/ 252 h 252"/>
                <a:gd name="T10" fmla="*/ 77 w 140"/>
                <a:gd name="T11" fmla="*/ 235 h 252"/>
                <a:gd name="T12" fmla="*/ 77 w 140"/>
                <a:gd name="T13" fmla="*/ 205 h 252"/>
                <a:gd name="T14" fmla="*/ 140 w 140"/>
                <a:gd name="T15" fmla="*/ 235 h 252"/>
                <a:gd name="T16" fmla="*/ 125 w 140"/>
                <a:gd name="T17" fmla="*/ 142 h 252"/>
                <a:gd name="T18" fmla="*/ 63 w 140"/>
                <a:gd name="T19" fmla="*/ 0 h 2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252"/>
                <a:gd name="T32" fmla="*/ 140 w 140"/>
                <a:gd name="T33" fmla="*/ 252 h 2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252">
                  <a:moveTo>
                    <a:pt x="63" y="0"/>
                  </a:moveTo>
                  <a:lnTo>
                    <a:pt x="46" y="95"/>
                  </a:lnTo>
                  <a:lnTo>
                    <a:pt x="63" y="142"/>
                  </a:lnTo>
                  <a:lnTo>
                    <a:pt x="16" y="189"/>
                  </a:lnTo>
                  <a:lnTo>
                    <a:pt x="0" y="252"/>
                  </a:lnTo>
                  <a:lnTo>
                    <a:pt x="77" y="235"/>
                  </a:lnTo>
                  <a:lnTo>
                    <a:pt x="77" y="205"/>
                  </a:lnTo>
                  <a:lnTo>
                    <a:pt x="140" y="235"/>
                  </a:lnTo>
                  <a:lnTo>
                    <a:pt x="125" y="14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855" y="2444"/>
              <a:ext cx="219" cy="285"/>
            </a:xfrm>
            <a:custGeom>
              <a:avLst/>
              <a:gdLst>
                <a:gd name="T0" fmla="*/ 156 w 219"/>
                <a:gd name="T1" fmla="*/ 0 h 285"/>
                <a:gd name="T2" fmla="*/ 219 w 219"/>
                <a:gd name="T3" fmla="*/ 143 h 285"/>
                <a:gd name="T4" fmla="*/ 156 w 219"/>
                <a:gd name="T5" fmla="*/ 159 h 285"/>
                <a:gd name="T6" fmla="*/ 94 w 219"/>
                <a:gd name="T7" fmla="*/ 237 h 285"/>
                <a:gd name="T8" fmla="*/ 46 w 219"/>
                <a:gd name="T9" fmla="*/ 191 h 285"/>
                <a:gd name="T10" fmla="*/ 0 w 219"/>
                <a:gd name="T11" fmla="*/ 285 h 285"/>
                <a:gd name="T12" fmla="*/ 0 w 219"/>
                <a:gd name="T13" fmla="*/ 143 h 285"/>
                <a:gd name="T14" fmla="*/ 94 w 219"/>
                <a:gd name="T15" fmla="*/ 128 h 285"/>
                <a:gd name="T16" fmla="*/ 109 w 219"/>
                <a:gd name="T17" fmla="*/ 34 h 285"/>
                <a:gd name="T18" fmla="*/ 156 w 219"/>
                <a:gd name="T19" fmla="*/ 0 h 2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9"/>
                <a:gd name="T31" fmla="*/ 0 h 285"/>
                <a:gd name="T32" fmla="*/ 219 w 219"/>
                <a:gd name="T33" fmla="*/ 285 h 2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9" h="285">
                  <a:moveTo>
                    <a:pt x="156" y="0"/>
                  </a:moveTo>
                  <a:lnTo>
                    <a:pt x="219" y="143"/>
                  </a:lnTo>
                  <a:lnTo>
                    <a:pt x="156" y="159"/>
                  </a:lnTo>
                  <a:lnTo>
                    <a:pt x="94" y="237"/>
                  </a:lnTo>
                  <a:lnTo>
                    <a:pt x="46" y="191"/>
                  </a:lnTo>
                  <a:lnTo>
                    <a:pt x="0" y="285"/>
                  </a:lnTo>
                  <a:lnTo>
                    <a:pt x="0" y="143"/>
                  </a:lnTo>
                  <a:lnTo>
                    <a:pt x="94" y="128"/>
                  </a:lnTo>
                  <a:lnTo>
                    <a:pt x="109" y="34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27" y="2666"/>
              <a:ext cx="218" cy="314"/>
            </a:xfrm>
            <a:custGeom>
              <a:avLst/>
              <a:gdLst>
                <a:gd name="T0" fmla="*/ 186 w 218"/>
                <a:gd name="T1" fmla="*/ 0 h 314"/>
                <a:gd name="T2" fmla="*/ 93 w 218"/>
                <a:gd name="T3" fmla="*/ 31 h 314"/>
                <a:gd name="T4" fmla="*/ 93 w 218"/>
                <a:gd name="T5" fmla="*/ 142 h 314"/>
                <a:gd name="T6" fmla="*/ 30 w 218"/>
                <a:gd name="T7" fmla="*/ 126 h 314"/>
                <a:gd name="T8" fmla="*/ 0 w 218"/>
                <a:gd name="T9" fmla="*/ 219 h 314"/>
                <a:gd name="T10" fmla="*/ 78 w 218"/>
                <a:gd name="T11" fmla="*/ 236 h 314"/>
                <a:gd name="T12" fmla="*/ 123 w 218"/>
                <a:gd name="T13" fmla="*/ 314 h 314"/>
                <a:gd name="T14" fmla="*/ 172 w 218"/>
                <a:gd name="T15" fmla="*/ 219 h 314"/>
                <a:gd name="T16" fmla="*/ 218 w 218"/>
                <a:gd name="T17" fmla="*/ 254 h 314"/>
                <a:gd name="T18" fmla="*/ 218 w 218"/>
                <a:gd name="T19" fmla="*/ 174 h 314"/>
                <a:gd name="T20" fmla="*/ 186 w 218"/>
                <a:gd name="T21" fmla="*/ 0 h 3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8"/>
                <a:gd name="T34" fmla="*/ 0 h 314"/>
                <a:gd name="T35" fmla="*/ 218 w 218"/>
                <a:gd name="T36" fmla="*/ 314 h 3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8" h="314">
                  <a:moveTo>
                    <a:pt x="186" y="0"/>
                  </a:moveTo>
                  <a:lnTo>
                    <a:pt x="93" y="31"/>
                  </a:lnTo>
                  <a:lnTo>
                    <a:pt x="93" y="142"/>
                  </a:lnTo>
                  <a:lnTo>
                    <a:pt x="30" y="126"/>
                  </a:lnTo>
                  <a:lnTo>
                    <a:pt x="0" y="219"/>
                  </a:lnTo>
                  <a:lnTo>
                    <a:pt x="78" y="236"/>
                  </a:lnTo>
                  <a:lnTo>
                    <a:pt x="123" y="314"/>
                  </a:lnTo>
                  <a:lnTo>
                    <a:pt x="172" y="219"/>
                  </a:lnTo>
                  <a:lnTo>
                    <a:pt x="218" y="254"/>
                  </a:lnTo>
                  <a:lnTo>
                    <a:pt x="218" y="174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29000" y="4128294"/>
            <a:ext cx="236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33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Interests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057400" y="1689894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33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Positions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24600" y="2147094"/>
            <a:ext cx="153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800" b="1">
                <a:solidFill>
                  <a:srgbClr val="003399"/>
                </a:solidFill>
                <a:latin typeface="Tahoma" panose="020B0604030504040204" pitchFamily="34" charset="0"/>
              </a:rPr>
              <a:t>“Why?”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flipV="1">
            <a:off x="4191000" y="1994694"/>
            <a:ext cx="457200" cy="19050"/>
          </a:xfrm>
          <a:prstGeom prst="straightConnector1">
            <a:avLst/>
          </a:prstGeom>
          <a:ln w="412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283289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7848600" y="2223294"/>
            <a:ext cx="914400" cy="2133600"/>
          </a:xfrm>
          <a:prstGeom prst="curvedLeftArrow">
            <a:avLst>
              <a:gd name="adj1" fmla="val 41827"/>
              <a:gd name="adj2" fmla="val 83633"/>
              <a:gd name="adj3" fmla="val 33333"/>
            </a:avLst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b="1" dirty="0" smtClean="0"/>
              <a:t>The Challenge of </a:t>
            </a:r>
            <a:br>
              <a:rPr lang="en-US" b="1" dirty="0" smtClean="0"/>
            </a:br>
            <a:r>
              <a:rPr lang="en-US" b="1" dirty="0" smtClean="0"/>
              <a:t>Identifying Interests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8244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Positions versus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Position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- What you decided you want in a particular situation</a:t>
            </a:r>
          </a:p>
          <a:p>
            <a:pPr>
              <a:buNone/>
            </a:pPr>
            <a:r>
              <a:rPr lang="en-US" i="1" dirty="0"/>
              <a:t>	- A specific solution</a:t>
            </a:r>
          </a:p>
          <a:p>
            <a:r>
              <a:rPr lang="en-US" b="1" dirty="0"/>
              <a:t>Interests</a:t>
            </a:r>
            <a:r>
              <a:rPr lang="en-US" dirty="0"/>
              <a:t> (often rooted in human needs)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- What caused you to decide</a:t>
            </a:r>
          </a:p>
          <a:p>
            <a:pPr>
              <a:buNone/>
            </a:pPr>
            <a:r>
              <a:rPr lang="en-US" i="1" dirty="0"/>
              <a:t>	- The specific needs in a situation which caused you to take a particular position or come to a particular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Interest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961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to identify interests</a:t>
            </a:r>
          </a:p>
          <a:p>
            <a:pPr>
              <a:buNone/>
            </a:pPr>
            <a:r>
              <a:rPr lang="en-US" dirty="0" smtClean="0"/>
              <a:t>- What </a:t>
            </a:r>
            <a:r>
              <a:rPr lang="en-US" dirty="0"/>
              <a:t>will having that (the position) do for you 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How will things change if you get your position?</a:t>
            </a:r>
            <a:endParaRPr lang="en-US" dirty="0"/>
          </a:p>
          <a:p>
            <a:r>
              <a:rPr lang="en-US" b="1" i="1" dirty="0" smtClean="0"/>
              <a:t>to brainstorm options</a:t>
            </a:r>
          </a:p>
          <a:p>
            <a:pPr marL="0" indent="0">
              <a:buNone/>
            </a:pPr>
            <a:r>
              <a:rPr lang="en-US" dirty="0" smtClean="0"/>
              <a:t>- What are the possible options that will meet the interests?</a:t>
            </a:r>
            <a:endParaRPr lang="en-US" dirty="0"/>
          </a:p>
          <a:p>
            <a:r>
              <a:rPr lang="en-US" b="1" i="1" dirty="0" smtClean="0"/>
              <a:t>to </a:t>
            </a:r>
            <a:r>
              <a:rPr lang="en-US" b="1" i="1" dirty="0"/>
              <a:t>evaluate options</a:t>
            </a:r>
            <a:endParaRPr lang="en-US" b="1" dirty="0"/>
          </a:p>
          <a:p>
            <a:pPr>
              <a:buNone/>
            </a:pPr>
            <a:r>
              <a:rPr lang="en-US" dirty="0"/>
              <a:t>- What is a good way of doing </a:t>
            </a:r>
            <a:r>
              <a:rPr lang="en-US" dirty="0" smtClean="0"/>
              <a:t>that?</a:t>
            </a:r>
            <a:endParaRPr lang="en-US" dirty="0"/>
          </a:p>
          <a:p>
            <a:pPr>
              <a:buNone/>
            </a:pPr>
            <a:r>
              <a:rPr lang="en-US" dirty="0"/>
              <a:t>- Will that option identify all of the needs/interests?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3538" y="1775888"/>
            <a:ext cx="8416925" cy="21132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Thank you for your participation and attention!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25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Conflict Exercise: Shuffle the Deck</a:t>
            </a:r>
          </a:p>
          <a:p>
            <a:r>
              <a:rPr lang="en-US" dirty="0" smtClean="0"/>
              <a:t>Definition of Conflict</a:t>
            </a:r>
          </a:p>
          <a:p>
            <a:r>
              <a:rPr lang="en-US" dirty="0" smtClean="0"/>
              <a:t>Conflict Escalation and De-Escalation </a:t>
            </a:r>
          </a:p>
          <a:p>
            <a:r>
              <a:rPr lang="en-US" dirty="0" smtClean="0"/>
              <a:t>Reflective </a:t>
            </a:r>
            <a:r>
              <a:rPr lang="en-US" smtClean="0"/>
              <a:t>Listening Exercises</a:t>
            </a:r>
          </a:p>
          <a:p>
            <a:r>
              <a:rPr lang="en-US" smtClean="0"/>
              <a:t>Position </a:t>
            </a:r>
            <a:r>
              <a:rPr lang="en-US" dirty="0" smtClean="0"/>
              <a:t>vs. Interests</a:t>
            </a:r>
          </a:p>
          <a:p>
            <a:r>
              <a:rPr lang="en-US" dirty="0" smtClean="0"/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23208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Confidentiality</a:t>
            </a:r>
          </a:p>
          <a:p>
            <a:pPr>
              <a:lnSpc>
                <a:spcPct val="90000"/>
              </a:lnSpc>
            </a:pPr>
            <a:r>
              <a:rPr lang="en-US" dirty="0"/>
              <a:t>Suspend judgment</a:t>
            </a:r>
          </a:p>
          <a:p>
            <a:pPr>
              <a:lnSpc>
                <a:spcPct val="90000"/>
              </a:lnSpc>
            </a:pPr>
            <a:r>
              <a:rPr lang="en-US" dirty="0"/>
              <a:t>All responsible for learning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Real </a:t>
            </a:r>
            <a:r>
              <a:rPr lang="en-US" dirty="0"/>
              <a:t>life issues</a:t>
            </a:r>
          </a:p>
          <a:p>
            <a:pPr>
              <a:lnSpc>
                <a:spcPct val="90000"/>
              </a:lnSpc>
            </a:pPr>
            <a:r>
              <a:rPr lang="en-US" dirty="0"/>
              <a:t>Safe to make mistakes</a:t>
            </a:r>
          </a:p>
          <a:p>
            <a:pPr>
              <a:lnSpc>
                <a:spcPct val="90000"/>
              </a:lnSpc>
            </a:pPr>
            <a:r>
              <a:rPr lang="en-US" smtClean="0"/>
              <a:t>Cell </a:t>
            </a:r>
            <a:r>
              <a:rPr lang="en-US" dirty="0"/>
              <a:t>phones </a:t>
            </a:r>
            <a:r>
              <a:rPr lang="en-US" dirty="0" smtClean="0"/>
              <a:t>silent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Shuffle the Deck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46124"/>
            <a:ext cx="8042276" cy="4197477"/>
          </a:xfrm>
        </p:spPr>
        <p:txBody>
          <a:bodyPr>
            <a:normAutofit/>
          </a:bodyPr>
          <a:lstStyle/>
          <a:p>
            <a:r>
              <a:rPr lang="en-US" dirty="0"/>
              <a:t>Write a </a:t>
            </a:r>
            <a:r>
              <a:rPr lang="en-US"/>
              <a:t>brief </a:t>
            </a:r>
            <a:r>
              <a:rPr lang="en-US" smtClean="0"/>
              <a:t>interpersonal </a:t>
            </a:r>
            <a:r>
              <a:rPr lang="en-US" dirty="0"/>
              <a:t>conflict situation you are willing to share on an index </a:t>
            </a:r>
            <a:r>
              <a:rPr lang="en-US" dirty="0" smtClean="0"/>
              <a:t>card. Cards are then gathered, shuffled, and re-distributed within the group. </a:t>
            </a:r>
          </a:p>
          <a:p>
            <a:r>
              <a:rPr lang="en-US" dirty="0" smtClean="0"/>
              <a:t>Make sure not to write your names on cards</a:t>
            </a:r>
            <a:endParaRPr lang="en-US" dirty="0"/>
          </a:p>
          <a:p>
            <a:r>
              <a:rPr lang="en-US" dirty="0" smtClean="0"/>
              <a:t>Each person in the group introduces themselves then reads aloud from the card they is dealt and the group talk about the possible outcomes of the conflict. </a:t>
            </a:r>
            <a:endParaRPr lang="en-US" dirty="0">
              <a:solidFill>
                <a:srgbClr val="2A6D7D"/>
              </a:solidFill>
            </a:endParaRPr>
          </a:p>
          <a:p>
            <a:pPr marL="365125" indent="-28257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Interpersonal Conflict..</a:t>
            </a:r>
            <a:r>
              <a:rPr lang="en-US" sz="4800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86597"/>
            <a:ext cx="8042276" cy="42570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… is an </a:t>
            </a:r>
            <a:r>
              <a:rPr lang="en-US" i="1" dirty="0"/>
              <a:t>expressed</a:t>
            </a:r>
            <a:r>
              <a:rPr lang="en-US" dirty="0"/>
              <a:t> struggle,</a:t>
            </a:r>
          </a:p>
          <a:p>
            <a:pPr>
              <a:lnSpc>
                <a:spcPct val="90000"/>
              </a:lnSpc>
            </a:pPr>
            <a:r>
              <a:rPr lang="en-US" dirty="0"/>
              <a:t>between </a:t>
            </a:r>
            <a:r>
              <a:rPr lang="en-US" i="1" dirty="0"/>
              <a:t>two or more</a:t>
            </a:r>
            <a:r>
              <a:rPr lang="en-US" dirty="0"/>
              <a:t> parties,</a:t>
            </a:r>
          </a:p>
          <a:p>
            <a:pPr>
              <a:lnSpc>
                <a:spcPct val="90000"/>
              </a:lnSpc>
            </a:pPr>
            <a:r>
              <a:rPr lang="en-US" dirty="0"/>
              <a:t>that are</a:t>
            </a:r>
            <a:r>
              <a:rPr lang="en-US" i="1" dirty="0"/>
              <a:t> interdependent</a:t>
            </a:r>
            <a:r>
              <a:rPr lang="en-US" dirty="0"/>
              <a:t>,</a:t>
            </a:r>
          </a:p>
          <a:p>
            <a:pPr>
              <a:lnSpc>
                <a:spcPct val="90000"/>
              </a:lnSpc>
            </a:pPr>
            <a:r>
              <a:rPr lang="en-US" dirty="0"/>
              <a:t>involving strong </a:t>
            </a:r>
            <a:r>
              <a:rPr lang="en-US" i="1" dirty="0"/>
              <a:t>emotion</a:t>
            </a:r>
            <a:r>
              <a:rPr lang="en-US" dirty="0"/>
              <a:t>,</a:t>
            </a:r>
          </a:p>
          <a:p>
            <a:pPr>
              <a:lnSpc>
                <a:spcPct val="90000"/>
              </a:lnSpc>
            </a:pPr>
            <a:r>
              <a:rPr lang="en-US" dirty="0"/>
              <a:t>and a </a:t>
            </a:r>
            <a:r>
              <a:rPr lang="en-US" i="1" dirty="0"/>
              <a:t>perceived blockage</a:t>
            </a:r>
            <a:r>
              <a:rPr lang="en-US" dirty="0"/>
              <a:t> to </a:t>
            </a:r>
            <a:r>
              <a:rPr lang="en-US" i="1" dirty="0"/>
              <a:t>needs</a:t>
            </a:r>
            <a:r>
              <a:rPr lang="en-US" dirty="0"/>
              <a:t> and/or </a:t>
            </a:r>
            <a:r>
              <a:rPr lang="en-US" i="1" dirty="0"/>
              <a:t>values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sz="1600" dirty="0"/>
              <a:t>(N. Katz)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Escalation Role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 a ‘fly on the wall’ for the conflict that’s about to be portrayed.</a:t>
            </a:r>
          </a:p>
          <a:p>
            <a:r>
              <a:rPr lang="en-US" dirty="0"/>
              <a:t>Take note of how the conflict escalates- both verbally and nonverbally- what happens?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Skills for De-escalating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95129"/>
            <a:ext cx="8042276" cy="4132557"/>
          </a:xfrm>
        </p:spPr>
        <p:txBody>
          <a:bodyPr/>
          <a:lstStyle/>
          <a:p>
            <a:r>
              <a:rPr lang="en-US" dirty="0"/>
              <a:t>Reflective Listening*</a:t>
            </a:r>
          </a:p>
          <a:p>
            <a:pPr lvl="1"/>
            <a:r>
              <a:rPr lang="en-US" dirty="0"/>
              <a:t>Based on work of Carl Rogers (1951</a:t>
            </a:r>
            <a:r>
              <a:rPr lang="en-US" dirty="0" smtClean="0"/>
              <a:t>) and Thomas </a:t>
            </a:r>
            <a:r>
              <a:rPr lang="en-US" dirty="0"/>
              <a:t>Gordon (</a:t>
            </a:r>
            <a:r>
              <a:rPr lang="en-US" dirty="0" smtClean="0"/>
              <a:t>1970) who coined </a:t>
            </a:r>
            <a:r>
              <a:rPr lang="en-US" dirty="0"/>
              <a:t>term ‘active </a:t>
            </a:r>
            <a:r>
              <a:rPr lang="en-US" dirty="0" smtClean="0"/>
              <a:t>listening’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*</a:t>
            </a:r>
            <a:r>
              <a:rPr lang="en-US" sz="2000" dirty="0"/>
              <a:t>Source: </a:t>
            </a:r>
            <a:r>
              <a:rPr lang="en-US" sz="2000" dirty="0" err="1"/>
              <a:t>Rautalinko</a:t>
            </a:r>
            <a:r>
              <a:rPr lang="en-US" sz="2000" dirty="0"/>
              <a:t> and Lisper, 2005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Reflective </a:t>
            </a:r>
            <a:r>
              <a:rPr lang="en-US" b="1" dirty="0" smtClean="0"/>
              <a:t>Listening: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special type of listening that involves paying </a:t>
            </a:r>
            <a:r>
              <a:rPr lang="en-US" i="1" dirty="0"/>
              <a:t>respectful </a:t>
            </a:r>
            <a:r>
              <a:rPr lang="en-US" dirty="0"/>
              <a:t>attention to the </a:t>
            </a:r>
            <a:r>
              <a:rPr lang="en-US" i="1" dirty="0"/>
              <a:t>content and feelings</a:t>
            </a:r>
            <a:r>
              <a:rPr lang="en-US" dirty="0"/>
              <a:t> of another’s communication, hearing and understanding, and then </a:t>
            </a:r>
            <a:r>
              <a:rPr lang="en-US" i="1" dirty="0"/>
              <a:t>letting the other know</a:t>
            </a:r>
            <a:r>
              <a:rPr lang="en-US" dirty="0"/>
              <a:t> that he/she is being heard and understood</a:t>
            </a:r>
          </a:p>
          <a:p>
            <a:r>
              <a:rPr lang="en-US" dirty="0"/>
              <a:t>It is a process of </a:t>
            </a:r>
            <a:r>
              <a:rPr lang="en-US" i="1" dirty="0"/>
              <a:t>“checking in”</a:t>
            </a:r>
            <a:r>
              <a:rPr lang="en-US" dirty="0"/>
              <a:t> to ensure </a:t>
            </a:r>
            <a:r>
              <a:rPr lang="en-US" i="1" dirty="0"/>
              <a:t>understanding</a:t>
            </a:r>
          </a:p>
          <a:p>
            <a:endParaRPr lang="en-US" i="1" dirty="0"/>
          </a:p>
          <a:p>
            <a:pPr>
              <a:buFont typeface="Wingdings" pitchFamily="2" charset="2"/>
              <a:buNone/>
            </a:pPr>
            <a:r>
              <a:rPr lang="en-US" sz="1800" dirty="0"/>
              <a:t>Source:  Neil Katz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De-escalating role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Let’s revisit our initial escalating conflict. .  . what’s different this time?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0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186</TotalTime>
  <Words>470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Calibri</vt:lpstr>
      <vt:lpstr>News Gothic MT</vt:lpstr>
      <vt:lpstr>Tahoma</vt:lpstr>
      <vt:lpstr>Wingdings</vt:lpstr>
      <vt:lpstr>Wingdings 2</vt:lpstr>
      <vt:lpstr>Breeze</vt:lpstr>
      <vt:lpstr>Interpersonal Conflict Management</vt:lpstr>
      <vt:lpstr>Agenda</vt:lpstr>
      <vt:lpstr>Ground Rules</vt:lpstr>
      <vt:lpstr>Shuffle the Deck</vt:lpstr>
      <vt:lpstr>Interpersonal Conflict...</vt:lpstr>
      <vt:lpstr>Escalation Role Play</vt:lpstr>
      <vt:lpstr>Skills for De-escalating conflict</vt:lpstr>
      <vt:lpstr>Reflective Listening:  </vt:lpstr>
      <vt:lpstr>De-escalating role play</vt:lpstr>
      <vt:lpstr>Reflective Listening  requires two steps:</vt:lpstr>
      <vt:lpstr>Reflective Listening Exercises</vt:lpstr>
      <vt:lpstr>The Challenge of  Identifying Interests</vt:lpstr>
      <vt:lpstr>Positions versus Interests</vt:lpstr>
      <vt:lpstr> Interest Inquiry</vt:lpstr>
      <vt:lpstr>Thank you for your participation and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Conflict Management</dc:title>
  <dc:creator>Linh Nguyen</dc:creator>
  <cp:lastModifiedBy>Michael Joseph Beckstrand</cp:lastModifiedBy>
  <cp:revision>14</cp:revision>
  <cp:lastPrinted>2013-02-15T18:02:36Z</cp:lastPrinted>
  <dcterms:created xsi:type="dcterms:W3CDTF">2012-09-12T13:26:57Z</dcterms:created>
  <dcterms:modified xsi:type="dcterms:W3CDTF">2013-09-19T16:20:25Z</dcterms:modified>
</cp:coreProperties>
</file>