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bookmarkIdSeed="2">
  <p:sldMasterIdLst>
    <p:sldMasterId id="2147483892" r:id="rId1"/>
  </p:sldMasterIdLst>
  <p:notesMasterIdLst>
    <p:notesMasterId r:id="rId21"/>
  </p:notesMasterIdLst>
  <p:handoutMasterIdLst>
    <p:handoutMasterId r:id="rId22"/>
  </p:handoutMasterIdLst>
  <p:sldIdLst>
    <p:sldId id="256" r:id="rId2"/>
    <p:sldId id="1289" r:id="rId3"/>
    <p:sldId id="1445" r:id="rId4"/>
    <p:sldId id="1446" r:id="rId5"/>
    <p:sldId id="1291" r:id="rId6"/>
    <p:sldId id="1292" r:id="rId7"/>
    <p:sldId id="1293" r:id="rId8"/>
    <p:sldId id="1294" r:id="rId9"/>
    <p:sldId id="1285" r:id="rId10"/>
    <p:sldId id="1295" r:id="rId11"/>
    <p:sldId id="1449" r:id="rId12"/>
    <p:sldId id="1434" r:id="rId13"/>
    <p:sldId id="1044" r:id="rId14"/>
    <p:sldId id="1453" r:id="rId15"/>
    <p:sldId id="927" r:id="rId16"/>
    <p:sldId id="1290" r:id="rId17"/>
    <p:sldId id="1242" r:id="rId18"/>
    <p:sldId id="743" r:id="rId19"/>
    <p:sldId id="447" r:id="rId20"/>
  </p:sldIdLst>
  <p:sldSz cx="9144000" cy="6858000" type="screen4x3"/>
  <p:notesSz cx="6950075" cy="9236075"/>
  <p:embeddedFontLst>
    <p:embeddedFont>
      <p:font typeface="Georgia" panose="02040502050405020303" pitchFamily="18" charset="0"/>
      <p:regular r:id="rId23"/>
      <p:bold r:id="rId24"/>
      <p:italic r:id="rId25"/>
      <p:boldItalic r:id="rId26"/>
    </p:embeddedFont>
    <p:embeddedFont>
      <p:font typeface="Arial Unicode MS" panose="020B0604020202020204" pitchFamily="34" charset="-128"/>
      <p:regular r:id="rId27"/>
    </p:embeddedFont>
    <p:embeddedFont>
      <p:font typeface="Harvey Balls" panose="02000609000000000000" pitchFamily="49" charset="0"/>
      <p:regular r:id="rId28"/>
    </p:embeddedFont>
    <p:embeddedFont>
      <p:font typeface="Calibri" panose="020F0502020204030204" pitchFamily="34" charset="0"/>
      <p:regular r:id="rId29"/>
      <p:bold r:id="rId30"/>
      <p:italic r:id="rId31"/>
      <p:boldItalic r:id="rId32"/>
    </p:embeddedFont>
  </p:embeddedFontLst>
  <p:custShowLst>
    <p:custShow name="Custom Show 1" id="0">
      <p:sldLst/>
    </p:custShow>
  </p:custShowLst>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69" userDrawn="1">
          <p15:clr>
            <a:srgbClr val="A4A3A4"/>
          </p15:clr>
        </p15:guide>
        <p15:guide id="2" orient="horz" pos="2047" userDrawn="1">
          <p15:clr>
            <a:srgbClr val="A4A3A4"/>
          </p15:clr>
        </p15:guide>
        <p15:guide id="3" pos="204" userDrawn="1">
          <p15:clr>
            <a:srgbClr val="A4A3A4"/>
          </p15:clr>
        </p15:guide>
        <p15:guide id="4" pos="299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0" name="Author" initials="A" lastIdx="0" clrIdx="1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E2E"/>
    <a:srgbClr val="7FAC85"/>
    <a:srgbClr val="B0C534"/>
    <a:srgbClr val="007698"/>
    <a:srgbClr val="D17D08"/>
    <a:srgbClr val="DCE7F0"/>
    <a:srgbClr val="BFD3E3"/>
    <a:srgbClr val="2576B7"/>
    <a:srgbClr val="7CADD4"/>
    <a:srgbClr val="D3D1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187" autoAdjust="0"/>
    <p:restoredTop sz="95485" autoAdjust="0"/>
  </p:normalViewPr>
  <p:slideViewPr>
    <p:cSldViewPr snapToGrid="0">
      <p:cViewPr varScale="1">
        <p:scale>
          <a:sx n="118" d="100"/>
          <a:sy n="118" d="100"/>
        </p:scale>
        <p:origin x="2106" y="102"/>
      </p:cViewPr>
      <p:guideLst>
        <p:guide orient="horz" pos="4269"/>
        <p:guide orient="horz" pos="2047"/>
        <p:guide pos="204"/>
        <p:guide pos="2993"/>
      </p:guideLst>
    </p:cSldViewPr>
  </p:slideViewPr>
  <p:outlineViewPr>
    <p:cViewPr>
      <p:scale>
        <a:sx n="33" d="100"/>
        <a:sy n="33" d="100"/>
      </p:scale>
      <p:origin x="0" y="-624"/>
    </p:cViewPr>
  </p:outlineViewPr>
  <p:notesTextViewPr>
    <p:cViewPr>
      <p:scale>
        <a:sx n="1" d="1"/>
        <a:sy n="1" d="1"/>
      </p:scale>
      <p:origin x="0" y="0"/>
    </p:cViewPr>
  </p:notesTextViewPr>
  <p:sorterViewPr>
    <p:cViewPr>
      <p:scale>
        <a:sx n="70" d="100"/>
        <a:sy n="70" d="100"/>
      </p:scale>
      <p:origin x="0" y="0"/>
    </p:cViewPr>
  </p:sorterViewPr>
  <p:notesViewPr>
    <p:cSldViewPr snapToGrid="0">
      <p:cViewPr varScale="1">
        <p:scale>
          <a:sx n="91" d="100"/>
          <a:sy n="91" d="100"/>
        </p:scale>
        <p:origin x="372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hughes\Documents\Research\TA%20Strategy\CB%20Insights%20HR%20Tech%20Investmen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2"/>
              </a:solidFill>
              <a:round/>
            </a:ln>
            <a:effectLst/>
          </c:spPr>
          <c:marker>
            <c:symbol val="none"/>
          </c:marker>
          <c:cat>
            <c:numRef>
              <c:f>Sheet3!$D$4:$D$14</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Sheet3!$E$4:$E$14</c:f>
              <c:numCache>
                <c:formatCode>General</c:formatCode>
                <c:ptCount val="11"/>
                <c:pt idx="0">
                  <c:v>3365.5</c:v>
                </c:pt>
                <c:pt idx="1">
                  <c:v>3791.8</c:v>
                </c:pt>
                <c:pt idx="2">
                  <c:v>4010.7</c:v>
                </c:pt>
                <c:pt idx="3">
                  <c:v>4106.1000000000004</c:v>
                </c:pt>
                <c:pt idx="4">
                  <c:v>4603.2</c:v>
                </c:pt>
                <c:pt idx="5">
                  <c:v>5065.3999999999996</c:v>
                </c:pt>
                <c:pt idx="6">
                  <c:v>5600.9</c:v>
                </c:pt>
                <c:pt idx="7">
                  <c:v>6058</c:v>
                </c:pt>
                <c:pt idx="8">
                  <c:v>6324.4</c:v>
                </c:pt>
                <c:pt idx="9">
                  <c:v>6456.2</c:v>
                </c:pt>
                <c:pt idx="10">
                  <c:v>6780</c:v>
                </c:pt>
              </c:numCache>
            </c:numRef>
          </c:val>
          <c:smooth val="0"/>
        </c:ser>
        <c:dLbls>
          <c:showLegendKey val="0"/>
          <c:showVal val="0"/>
          <c:showCatName val="0"/>
          <c:showSerName val="0"/>
          <c:showPercent val="0"/>
          <c:showBubbleSize val="0"/>
        </c:dLbls>
        <c:smooth val="0"/>
        <c:axId val="389872680"/>
        <c:axId val="389872288"/>
      </c:lineChart>
      <c:catAx>
        <c:axId val="3898726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9872288"/>
        <c:crosses val="autoZero"/>
        <c:auto val="1"/>
        <c:lblAlgn val="ctr"/>
        <c:lblOffset val="100"/>
        <c:tickLblSkip val="2"/>
        <c:noMultiLvlLbl val="0"/>
      </c:catAx>
      <c:valAx>
        <c:axId val="38987228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chemeClr val="tx2"/>
            </a:solid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89872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explosion val="15"/>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cat>
            <c:strRef>
              <c:f>Sheet1!$A$2:$A$5</c:f>
              <c:strCache>
                <c:ptCount val="2"/>
                <c:pt idx="0">
                  <c:v>% Projects completed</c:v>
                </c:pt>
                <c:pt idx="1">
                  <c:v>% Projects never completed</c:v>
                </c:pt>
              </c:strCache>
            </c:strRef>
          </c:cat>
          <c:val>
            <c:numRef>
              <c:f>Sheet1!$B$2:$B$5</c:f>
              <c:numCache>
                <c:formatCode>General</c:formatCode>
                <c:ptCount val="4"/>
                <c:pt idx="0">
                  <c:v>70</c:v>
                </c:pt>
                <c:pt idx="1">
                  <c:v>30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explosion val="17"/>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cat>
            <c:strRef>
              <c:f>Sheet1!$A$2:$A$5</c:f>
              <c:strCache>
                <c:ptCount val="2"/>
                <c:pt idx="0">
                  <c:v>% Projects completed</c:v>
                </c:pt>
                <c:pt idx="1">
                  <c:v>% Projects missed time, budget or functional goals </c:v>
                </c:pt>
              </c:strCache>
            </c:strRef>
          </c:cat>
          <c:val>
            <c:numRef>
              <c:f>Sheet1!$B$2:$B$5</c:f>
              <c:numCache>
                <c:formatCode>General</c:formatCode>
                <c:ptCount val="4"/>
                <c:pt idx="0">
                  <c:v>65</c:v>
                </c:pt>
                <c:pt idx="1">
                  <c:v>35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explosion val="17"/>
            <c:spPr>
              <a:solidFill>
                <a:schemeClr val="accent2"/>
              </a:solidFill>
              <a:ln>
                <a:noFill/>
              </a:ln>
              <a:effectLst>
                <a:outerShdw blurRad="63500" sx="102000" sy="102000" algn="ctr" rotWithShape="0">
                  <a:prstClr val="black">
                    <a:alpha val="20000"/>
                  </a:prstClr>
                </a:outerShdw>
              </a:effectLst>
            </c:spPr>
          </c:dPt>
          <c:cat>
            <c:strRef>
              <c:f>Sheet1!$A$2:$A$3</c:f>
              <c:strCache>
                <c:ptCount val="2"/>
                <c:pt idx="0">
                  <c:v>% of capabilities utilized</c:v>
                </c:pt>
                <c:pt idx="1">
                  <c:v>% of capabilities not utilized</c:v>
                </c:pt>
              </c:strCache>
            </c:strRef>
          </c:cat>
          <c:val>
            <c:numRef>
              <c:f>Sheet1!$B$2:$B$3</c:f>
              <c:numCache>
                <c:formatCode>General</c:formatCode>
                <c:ptCount val="2"/>
                <c:pt idx="0">
                  <c:v>42</c:v>
                </c:pt>
                <c:pt idx="1">
                  <c:v>58</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374802775768663"/>
          <c:y val="0.15498124360854912"/>
          <c:w val="0.76881670314080663"/>
          <c:h val="0.59748564287928307"/>
        </c:manualLayout>
      </c:layout>
      <c:barChart>
        <c:barDir val="bar"/>
        <c:grouping val="stacked"/>
        <c:varyColors val="0"/>
        <c:ser>
          <c:idx val="0"/>
          <c:order val="0"/>
          <c:tx>
            <c:strRef>
              <c:f>'Application Scores for HRIS'!$E$47</c:f>
              <c:strCache>
                <c:ptCount val="1"/>
                <c:pt idx="0">
                  <c:v>1st</c:v>
                </c:pt>
              </c:strCache>
            </c:strRef>
          </c:tx>
          <c:spPr>
            <a:noFill/>
            <a:ln>
              <a:noFill/>
            </a:ln>
            <a:effectLst/>
          </c:spPr>
          <c:invertIfNegative val="0"/>
          <c:errBars>
            <c:errBarType val="minus"/>
            <c:errValType val="cust"/>
            <c:noEndCap val="0"/>
            <c:plus>
              <c:numLit>
                <c:formatCode>General</c:formatCode>
                <c:ptCount val="1"/>
                <c:pt idx="0">
                  <c:v>1</c:v>
                </c:pt>
              </c:numLit>
            </c:plus>
            <c:minus>
              <c:numRef>
                <c:f>'Application Scores for HRIS'!$D$48:$D$51</c:f>
                <c:numCache>
                  <c:formatCode>General</c:formatCode>
                  <c:ptCount val="4"/>
                  <c:pt idx="0">
                    <c:v>17.5</c:v>
                  </c:pt>
                  <c:pt idx="1">
                    <c:v>16.125</c:v>
                  </c:pt>
                  <c:pt idx="2">
                    <c:v>16</c:v>
                  </c:pt>
                  <c:pt idx="3">
                    <c:v>17</c:v>
                  </c:pt>
                </c:numCache>
              </c:numRef>
            </c:minus>
            <c:spPr>
              <a:noFill/>
              <a:ln w="9525" cap="flat" cmpd="sng" algn="ctr">
                <a:solidFill>
                  <a:schemeClr val="tx1">
                    <a:lumMod val="65000"/>
                    <a:lumOff val="35000"/>
                  </a:schemeClr>
                </a:solidFill>
                <a:round/>
              </a:ln>
              <a:effectLst/>
            </c:spPr>
          </c:errBars>
          <c:cat>
            <c:strRef>
              <c:f>'Application Scores for HRIS'!$C$48:$C$51</c:f>
              <c:strCache>
                <c:ptCount val="4"/>
                <c:pt idx="0">
                  <c:v>Importance</c:v>
                </c:pt>
                <c:pt idx="1">
                  <c:v>Effectiveness</c:v>
                </c:pt>
                <c:pt idx="2">
                  <c:v>Features</c:v>
                </c:pt>
                <c:pt idx="3">
                  <c:v>Usability</c:v>
                </c:pt>
              </c:strCache>
            </c:strRef>
          </c:cat>
          <c:val>
            <c:numRef>
              <c:f>'Application Scores for HRIS'!$E$48:$E$51</c:f>
              <c:numCache>
                <c:formatCode>0.0</c:formatCode>
                <c:ptCount val="4"/>
                <c:pt idx="0">
                  <c:v>39.5</c:v>
                </c:pt>
                <c:pt idx="1">
                  <c:v>66.125</c:v>
                </c:pt>
                <c:pt idx="2">
                  <c:v>65</c:v>
                </c:pt>
                <c:pt idx="3">
                  <c:v>67</c:v>
                </c:pt>
              </c:numCache>
            </c:numRef>
          </c:val>
        </c:ser>
        <c:ser>
          <c:idx val="1"/>
          <c:order val="1"/>
          <c:tx>
            <c:strRef>
              <c:f>'Application Scores for HRIS'!$F$47</c:f>
              <c:strCache>
                <c:ptCount val="1"/>
                <c:pt idx="0">
                  <c:v>Median</c:v>
                </c:pt>
              </c:strCache>
            </c:strRef>
          </c:tx>
          <c:spPr>
            <a:solidFill>
              <a:srgbClr val="7CADD4"/>
            </a:solidFill>
            <a:ln>
              <a:solidFill>
                <a:schemeClr val="bg1">
                  <a:lumMod val="50000"/>
                </a:schemeClr>
              </a:solidFill>
            </a:ln>
            <a:effectLst/>
          </c:spPr>
          <c:invertIfNegative val="0"/>
          <c:cat>
            <c:strRef>
              <c:f>'Application Scores for HRIS'!$C$48:$C$51</c:f>
              <c:strCache>
                <c:ptCount val="4"/>
                <c:pt idx="0">
                  <c:v>Importance</c:v>
                </c:pt>
                <c:pt idx="1">
                  <c:v>Effectiveness</c:v>
                </c:pt>
                <c:pt idx="2">
                  <c:v>Features</c:v>
                </c:pt>
                <c:pt idx="3">
                  <c:v>Usability</c:v>
                </c:pt>
              </c:strCache>
            </c:strRef>
          </c:cat>
          <c:val>
            <c:numRef>
              <c:f>'Application Scores for HRIS'!$F$48:$F$51</c:f>
              <c:numCache>
                <c:formatCode>0.0</c:formatCode>
                <c:ptCount val="4"/>
                <c:pt idx="0">
                  <c:v>9</c:v>
                </c:pt>
                <c:pt idx="1">
                  <c:v>6.125</c:v>
                </c:pt>
                <c:pt idx="2">
                  <c:v>7</c:v>
                </c:pt>
                <c:pt idx="3">
                  <c:v>5.5</c:v>
                </c:pt>
              </c:numCache>
            </c:numRef>
          </c:val>
        </c:ser>
        <c:ser>
          <c:idx val="2"/>
          <c:order val="2"/>
          <c:tx>
            <c:strRef>
              <c:f>'Application Scores for HRIS'!$G$47</c:f>
              <c:strCache>
                <c:ptCount val="1"/>
                <c:pt idx="0">
                  <c:v>3rd</c:v>
                </c:pt>
              </c:strCache>
            </c:strRef>
          </c:tx>
          <c:spPr>
            <a:solidFill>
              <a:srgbClr val="29475F"/>
            </a:solidFill>
            <a:ln>
              <a:solidFill>
                <a:schemeClr val="bg1">
                  <a:lumMod val="50000"/>
                </a:schemeClr>
              </a:solidFill>
            </a:ln>
            <a:effectLst/>
          </c:spPr>
          <c:invertIfNegative val="0"/>
          <c:errBars>
            <c:errBarType val="plus"/>
            <c:errValType val="cust"/>
            <c:noEndCap val="0"/>
            <c:plus>
              <c:numRef>
                <c:f>'Application Scores for HRIS'!$H$48:$H$51</c:f>
                <c:numCache>
                  <c:formatCode>General</c:formatCode>
                  <c:ptCount val="4"/>
                  <c:pt idx="0">
                    <c:v>39.25</c:v>
                  </c:pt>
                  <c:pt idx="1">
                    <c:v>9.5</c:v>
                  </c:pt>
                  <c:pt idx="2">
                    <c:v>12.25</c:v>
                  </c:pt>
                  <c:pt idx="3">
                    <c:v>11.5</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'Application Scores for HRIS'!$C$48:$C$51</c:f>
              <c:strCache>
                <c:ptCount val="4"/>
                <c:pt idx="0">
                  <c:v>Importance</c:v>
                </c:pt>
                <c:pt idx="1">
                  <c:v>Effectiveness</c:v>
                </c:pt>
                <c:pt idx="2">
                  <c:v>Features</c:v>
                </c:pt>
                <c:pt idx="3">
                  <c:v>Usability</c:v>
                </c:pt>
              </c:strCache>
            </c:strRef>
          </c:cat>
          <c:val>
            <c:numRef>
              <c:f>'Application Scores for HRIS'!$G$48:$G$51</c:f>
              <c:numCache>
                <c:formatCode>0.0</c:formatCode>
                <c:ptCount val="4"/>
                <c:pt idx="0">
                  <c:v>7.25</c:v>
                </c:pt>
                <c:pt idx="1">
                  <c:v>5.75</c:v>
                </c:pt>
                <c:pt idx="2">
                  <c:v>5.75</c:v>
                </c:pt>
                <c:pt idx="3">
                  <c:v>6</c:v>
                </c:pt>
              </c:numCache>
            </c:numRef>
          </c:val>
        </c:ser>
        <c:dLbls>
          <c:showLegendKey val="0"/>
          <c:showVal val="0"/>
          <c:showCatName val="0"/>
          <c:showSerName val="0"/>
          <c:showPercent val="0"/>
          <c:showBubbleSize val="0"/>
        </c:dLbls>
        <c:gapWidth val="100"/>
        <c:overlap val="100"/>
        <c:axId val="327421968"/>
        <c:axId val="327423144"/>
      </c:barChart>
      <c:catAx>
        <c:axId val="327421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27423144"/>
        <c:crosses val="autoZero"/>
        <c:auto val="1"/>
        <c:lblAlgn val="ctr"/>
        <c:lblOffset val="100"/>
        <c:noMultiLvlLbl val="0"/>
      </c:catAx>
      <c:valAx>
        <c:axId val="327423144"/>
        <c:scaling>
          <c:orientation val="minMax"/>
          <c:min val="0"/>
        </c:scaling>
        <c:delete val="0"/>
        <c:axPos val="b"/>
        <c:numFmt formatCode="0.0"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27421968"/>
        <c:crosses val="autoZero"/>
        <c:crossBetween val="between"/>
      </c:valAx>
      <c:spPr>
        <a:noFill/>
        <a:ln>
          <a:noFill/>
        </a:ln>
        <a:effectLst/>
      </c:spPr>
    </c:plotArea>
    <c:legend>
      <c:legendPos val="b"/>
      <c:legendEntry>
        <c:idx val="0"/>
        <c:delete val="1"/>
      </c:legendEntry>
      <c:legendEntry>
        <c:idx val="1"/>
        <c:delete val="1"/>
      </c:legendEntry>
      <c:legendEntry>
        <c:idx val="2"/>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Vendor 1</c:v>
                </c:pt>
              </c:strCache>
            </c:strRef>
          </c:tx>
          <c:spPr>
            <a:solidFill>
              <a:schemeClr val="accent1"/>
            </a:solidFill>
            <a:ln>
              <a:noFill/>
            </a:ln>
            <a:effectLst/>
          </c:spPr>
          <c:invertIfNegative val="0"/>
          <c:cat>
            <c:strRef>
              <c:f>Sheet1!$A$2:$A$8</c:f>
              <c:strCache>
                <c:ptCount val="7"/>
                <c:pt idx="0">
                  <c:v>Function</c:v>
                </c:pt>
                <c:pt idx="1">
                  <c:v>UI</c:v>
                </c:pt>
                <c:pt idx="2">
                  <c:v>Corporate Vision</c:v>
                </c:pt>
                <c:pt idx="3">
                  <c:v>Support</c:v>
                </c:pt>
                <c:pt idx="4">
                  <c:v>Cost</c:v>
                </c:pt>
                <c:pt idx="5">
                  <c:v>Technology</c:v>
                </c:pt>
                <c:pt idx="6">
                  <c:v>Culture</c:v>
                </c:pt>
              </c:strCache>
            </c:strRef>
          </c:cat>
          <c:val>
            <c:numRef>
              <c:f>Sheet1!$B$2:$B$8</c:f>
              <c:numCache>
                <c:formatCode>General</c:formatCode>
                <c:ptCount val="7"/>
                <c:pt idx="0">
                  <c:v>5</c:v>
                </c:pt>
                <c:pt idx="1">
                  <c:v>4</c:v>
                </c:pt>
                <c:pt idx="2">
                  <c:v>4</c:v>
                </c:pt>
                <c:pt idx="3">
                  <c:v>4</c:v>
                </c:pt>
                <c:pt idx="4">
                  <c:v>5</c:v>
                </c:pt>
                <c:pt idx="5">
                  <c:v>4</c:v>
                </c:pt>
                <c:pt idx="6">
                  <c:v>3</c:v>
                </c:pt>
              </c:numCache>
            </c:numRef>
          </c:val>
        </c:ser>
        <c:ser>
          <c:idx val="1"/>
          <c:order val="1"/>
          <c:tx>
            <c:strRef>
              <c:f>Sheet1!$C$1</c:f>
              <c:strCache>
                <c:ptCount val="1"/>
                <c:pt idx="0">
                  <c:v>Vendor 2</c:v>
                </c:pt>
              </c:strCache>
            </c:strRef>
          </c:tx>
          <c:spPr>
            <a:solidFill>
              <a:schemeClr val="accent2"/>
            </a:solidFill>
            <a:ln>
              <a:noFill/>
            </a:ln>
            <a:effectLst/>
          </c:spPr>
          <c:invertIfNegative val="0"/>
          <c:cat>
            <c:strRef>
              <c:f>Sheet1!$A$2:$A$8</c:f>
              <c:strCache>
                <c:ptCount val="7"/>
                <c:pt idx="0">
                  <c:v>Function</c:v>
                </c:pt>
                <c:pt idx="1">
                  <c:v>UI</c:v>
                </c:pt>
                <c:pt idx="2">
                  <c:v>Corporate Vision</c:v>
                </c:pt>
                <c:pt idx="3">
                  <c:v>Support</c:v>
                </c:pt>
                <c:pt idx="4">
                  <c:v>Cost</c:v>
                </c:pt>
                <c:pt idx="5">
                  <c:v>Technology</c:v>
                </c:pt>
                <c:pt idx="6">
                  <c:v>Culture</c:v>
                </c:pt>
              </c:strCache>
            </c:strRef>
          </c:cat>
          <c:val>
            <c:numRef>
              <c:f>Sheet1!$C$2:$C$8</c:f>
              <c:numCache>
                <c:formatCode>General</c:formatCode>
                <c:ptCount val="7"/>
                <c:pt idx="0">
                  <c:v>4</c:v>
                </c:pt>
                <c:pt idx="1">
                  <c:v>4</c:v>
                </c:pt>
                <c:pt idx="2">
                  <c:v>4</c:v>
                </c:pt>
                <c:pt idx="3">
                  <c:v>4</c:v>
                </c:pt>
                <c:pt idx="4">
                  <c:v>5</c:v>
                </c:pt>
                <c:pt idx="5">
                  <c:v>4</c:v>
                </c:pt>
                <c:pt idx="6">
                  <c:v>3</c:v>
                </c:pt>
              </c:numCache>
            </c:numRef>
          </c:val>
        </c:ser>
        <c:ser>
          <c:idx val="2"/>
          <c:order val="2"/>
          <c:tx>
            <c:strRef>
              <c:f>Sheet1!$D$1</c:f>
              <c:strCache>
                <c:ptCount val="1"/>
                <c:pt idx="0">
                  <c:v>Vendor 3</c:v>
                </c:pt>
              </c:strCache>
            </c:strRef>
          </c:tx>
          <c:spPr>
            <a:solidFill>
              <a:schemeClr val="accent3"/>
            </a:solidFill>
            <a:ln>
              <a:noFill/>
            </a:ln>
            <a:effectLst/>
          </c:spPr>
          <c:invertIfNegative val="0"/>
          <c:cat>
            <c:strRef>
              <c:f>Sheet1!$A$2:$A$8</c:f>
              <c:strCache>
                <c:ptCount val="7"/>
                <c:pt idx="0">
                  <c:v>Function</c:v>
                </c:pt>
                <c:pt idx="1">
                  <c:v>UI</c:v>
                </c:pt>
                <c:pt idx="2">
                  <c:v>Corporate Vision</c:v>
                </c:pt>
                <c:pt idx="3">
                  <c:v>Support</c:v>
                </c:pt>
                <c:pt idx="4">
                  <c:v>Cost</c:v>
                </c:pt>
                <c:pt idx="5">
                  <c:v>Technology</c:v>
                </c:pt>
                <c:pt idx="6">
                  <c:v>Culture</c:v>
                </c:pt>
              </c:strCache>
            </c:strRef>
          </c:cat>
          <c:val>
            <c:numRef>
              <c:f>Sheet1!$D$2:$D$8</c:f>
              <c:numCache>
                <c:formatCode>General</c:formatCode>
                <c:ptCount val="7"/>
                <c:pt idx="0">
                  <c:v>3</c:v>
                </c:pt>
                <c:pt idx="1">
                  <c:v>5</c:v>
                </c:pt>
                <c:pt idx="2">
                  <c:v>2</c:v>
                </c:pt>
                <c:pt idx="3">
                  <c:v>1</c:v>
                </c:pt>
                <c:pt idx="4">
                  <c:v>1</c:v>
                </c:pt>
                <c:pt idx="5">
                  <c:v>5</c:v>
                </c:pt>
                <c:pt idx="6">
                  <c:v>1</c:v>
                </c:pt>
              </c:numCache>
            </c:numRef>
          </c:val>
        </c:ser>
        <c:ser>
          <c:idx val="3"/>
          <c:order val="3"/>
          <c:tx>
            <c:strRef>
              <c:f>Sheet1!$E$1</c:f>
              <c:strCache>
                <c:ptCount val="1"/>
                <c:pt idx="0">
                  <c:v>Vendor 4</c:v>
                </c:pt>
              </c:strCache>
            </c:strRef>
          </c:tx>
          <c:spPr>
            <a:solidFill>
              <a:schemeClr val="bg1">
                <a:lumMod val="50000"/>
              </a:schemeClr>
            </a:solidFill>
            <a:ln>
              <a:noFill/>
            </a:ln>
            <a:effectLst/>
          </c:spPr>
          <c:invertIfNegative val="0"/>
          <c:cat>
            <c:strRef>
              <c:f>Sheet1!$A$2:$A$8</c:f>
              <c:strCache>
                <c:ptCount val="7"/>
                <c:pt idx="0">
                  <c:v>Function</c:v>
                </c:pt>
                <c:pt idx="1">
                  <c:v>UI</c:v>
                </c:pt>
                <c:pt idx="2">
                  <c:v>Corporate Vision</c:v>
                </c:pt>
                <c:pt idx="3">
                  <c:v>Support</c:v>
                </c:pt>
                <c:pt idx="4">
                  <c:v>Cost</c:v>
                </c:pt>
                <c:pt idx="5">
                  <c:v>Technology</c:v>
                </c:pt>
                <c:pt idx="6">
                  <c:v>Culture</c:v>
                </c:pt>
              </c:strCache>
            </c:strRef>
          </c:cat>
          <c:val>
            <c:numRef>
              <c:f>Sheet1!$E$2:$E$8</c:f>
              <c:numCache>
                <c:formatCode>General</c:formatCode>
                <c:ptCount val="7"/>
                <c:pt idx="0">
                  <c:v>2</c:v>
                </c:pt>
                <c:pt idx="1">
                  <c:v>2</c:v>
                </c:pt>
                <c:pt idx="2">
                  <c:v>1</c:v>
                </c:pt>
                <c:pt idx="3">
                  <c:v>1</c:v>
                </c:pt>
                <c:pt idx="4">
                  <c:v>3</c:v>
                </c:pt>
                <c:pt idx="5">
                  <c:v>1</c:v>
                </c:pt>
                <c:pt idx="6">
                  <c:v>1</c:v>
                </c:pt>
              </c:numCache>
            </c:numRef>
          </c:val>
        </c:ser>
        <c:dLbls>
          <c:showLegendKey val="0"/>
          <c:showVal val="0"/>
          <c:showCatName val="0"/>
          <c:showSerName val="0"/>
          <c:showPercent val="0"/>
          <c:showBubbleSize val="0"/>
        </c:dLbls>
        <c:gapWidth val="219"/>
        <c:overlap val="-27"/>
        <c:axId val="367715056"/>
        <c:axId val="367714664"/>
      </c:barChart>
      <c:catAx>
        <c:axId val="36771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7714664"/>
        <c:crosses val="autoZero"/>
        <c:auto val="1"/>
        <c:lblAlgn val="ctr"/>
        <c:lblOffset val="100"/>
        <c:noMultiLvlLbl val="0"/>
      </c:catAx>
      <c:valAx>
        <c:axId val="367714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77150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502DA24A-F480-4AA7-ACF1-F7D1E577F358}" type="slidenum">
              <a:rPr lang="en-US" smtClean="0"/>
              <a:pPr/>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4E1B6C9-DAE3-4E7B-AB3C-9473EC02D78D}" type="datetimeFigureOut">
              <a:rPr lang="en-US" smtClean="0"/>
              <a:pPr/>
              <a:t>6/24/2016</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5F1ACBD-245E-4A24-AC78-063168A88622}" type="slidenum">
              <a:rPr lang="en-US" smtClean="0"/>
              <a:pPr/>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42750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10</a:t>
            </a:fld>
            <a:endParaRPr lang="en-US" dirty="0"/>
          </a:p>
        </p:txBody>
      </p:sp>
    </p:spTree>
    <p:extLst>
      <p:ext uri="{BB962C8B-B14F-4D97-AF65-F5344CB8AC3E}">
        <p14:creationId xmlns:p14="http://schemas.microsoft.com/office/powerpoint/2010/main" val="2794297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11</a:t>
            </a:fld>
            <a:endParaRPr lang="en-US" dirty="0"/>
          </a:p>
        </p:txBody>
      </p:sp>
    </p:spTree>
    <p:extLst>
      <p:ext uri="{BB962C8B-B14F-4D97-AF65-F5344CB8AC3E}">
        <p14:creationId xmlns:p14="http://schemas.microsoft.com/office/powerpoint/2010/main" val="2450806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5F1ACBD-245E-4A24-AC78-063168A88622}" type="slidenum">
              <a:rPr lang="en-US" smtClean="0"/>
              <a:pPr/>
              <a:t>12</a:t>
            </a:fld>
            <a:endParaRPr lang="en-US" dirty="0"/>
          </a:p>
        </p:txBody>
      </p:sp>
    </p:spTree>
    <p:extLst>
      <p:ext uri="{BB962C8B-B14F-4D97-AF65-F5344CB8AC3E}">
        <p14:creationId xmlns:p14="http://schemas.microsoft.com/office/powerpoint/2010/main" val="3447102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13</a:t>
            </a:fld>
            <a:endParaRPr lang="en-US" dirty="0"/>
          </a:p>
        </p:txBody>
      </p:sp>
    </p:spTree>
    <p:extLst>
      <p:ext uri="{BB962C8B-B14F-4D97-AF65-F5344CB8AC3E}">
        <p14:creationId xmlns:p14="http://schemas.microsoft.com/office/powerpoint/2010/main" val="3266386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5F1ACBD-245E-4A24-AC78-063168A88622}" type="slidenum">
              <a:rPr lang="en-US" smtClean="0"/>
              <a:pPr/>
              <a:t>14</a:t>
            </a:fld>
            <a:endParaRPr lang="en-US" dirty="0"/>
          </a:p>
        </p:txBody>
      </p:sp>
    </p:spTree>
    <p:extLst>
      <p:ext uri="{BB962C8B-B14F-4D97-AF65-F5344CB8AC3E}">
        <p14:creationId xmlns:p14="http://schemas.microsoft.com/office/powerpoint/2010/main" val="2391562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5F1ACBD-245E-4A24-AC78-063168A88622}" type="slidenum">
              <a:rPr lang="en-US" smtClean="0"/>
              <a:pPr/>
              <a:t>15</a:t>
            </a:fld>
            <a:endParaRPr lang="en-US" dirty="0"/>
          </a:p>
        </p:txBody>
      </p:sp>
    </p:spTree>
    <p:extLst>
      <p:ext uri="{BB962C8B-B14F-4D97-AF65-F5344CB8AC3E}">
        <p14:creationId xmlns:p14="http://schemas.microsoft.com/office/powerpoint/2010/main" val="4130894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AFDE308-22D9-4392-A633-4FB35CDB0BF1}" type="slidenum">
              <a:rPr lang="en-CA" smtClean="0">
                <a:solidFill>
                  <a:prstClr val="black"/>
                </a:solidFill>
              </a:rPr>
              <a:pPr/>
              <a:t>16</a:t>
            </a:fld>
            <a:endParaRPr lang="en-CA" dirty="0">
              <a:solidFill>
                <a:prstClr val="black"/>
              </a:solidFill>
            </a:endParaRPr>
          </a:p>
        </p:txBody>
      </p:sp>
    </p:spTree>
    <p:extLst>
      <p:ext uri="{BB962C8B-B14F-4D97-AF65-F5344CB8AC3E}">
        <p14:creationId xmlns:p14="http://schemas.microsoft.com/office/powerpoint/2010/main" val="4076200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5F1ACBD-245E-4A24-AC78-063168A88622}" type="slidenum">
              <a:rPr lang="en-US" smtClean="0"/>
              <a:pPr/>
              <a:t>17</a:t>
            </a:fld>
            <a:endParaRPr lang="en-US" dirty="0"/>
          </a:p>
        </p:txBody>
      </p:sp>
    </p:spTree>
    <p:extLst>
      <p:ext uri="{BB962C8B-B14F-4D97-AF65-F5344CB8AC3E}">
        <p14:creationId xmlns:p14="http://schemas.microsoft.com/office/powerpoint/2010/main" val="4076483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5F1ACBD-245E-4A24-AC78-063168A88622}" type="slidenum">
              <a:rPr lang="en-US" smtClean="0"/>
              <a:pPr/>
              <a:t>18</a:t>
            </a:fld>
            <a:endParaRPr lang="en-US" dirty="0"/>
          </a:p>
        </p:txBody>
      </p:sp>
    </p:spTree>
    <p:extLst>
      <p:ext uri="{BB962C8B-B14F-4D97-AF65-F5344CB8AC3E}">
        <p14:creationId xmlns:p14="http://schemas.microsoft.com/office/powerpoint/2010/main" val="1617949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5F1ACBD-245E-4A24-AC78-063168A88622}" type="slidenum">
              <a:rPr lang="en-US" smtClean="0"/>
              <a:pPr/>
              <a:t>19</a:t>
            </a:fld>
            <a:endParaRPr lang="en-US" dirty="0"/>
          </a:p>
        </p:txBody>
      </p:sp>
    </p:spTree>
    <p:extLst>
      <p:ext uri="{BB962C8B-B14F-4D97-AF65-F5344CB8AC3E}">
        <p14:creationId xmlns:p14="http://schemas.microsoft.com/office/powerpoint/2010/main" val="2150851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584829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3</a:t>
            </a:fld>
            <a:endParaRPr lang="en-US" dirty="0"/>
          </a:p>
        </p:txBody>
      </p:sp>
    </p:spTree>
    <p:extLst>
      <p:ext uri="{BB962C8B-B14F-4D97-AF65-F5344CB8AC3E}">
        <p14:creationId xmlns:p14="http://schemas.microsoft.com/office/powerpoint/2010/main" val="420417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5F1ACBD-245E-4A24-AC78-063168A88622}" type="slidenum">
              <a:rPr lang="en-US" smtClean="0"/>
              <a:pPr/>
              <a:t>4</a:t>
            </a:fld>
            <a:endParaRPr lang="en-US" dirty="0"/>
          </a:p>
        </p:txBody>
      </p:sp>
      <p:sp>
        <p:nvSpPr>
          <p:cNvPr id="5" name="Notes Placeholder 4"/>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720423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957244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18551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7</a:t>
            </a:fld>
            <a:endParaRPr lang="en-US" dirty="0"/>
          </a:p>
        </p:txBody>
      </p:sp>
    </p:spTree>
    <p:extLst>
      <p:ext uri="{BB962C8B-B14F-4D97-AF65-F5344CB8AC3E}">
        <p14:creationId xmlns:p14="http://schemas.microsoft.com/office/powerpoint/2010/main" val="1662413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515711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9</a:t>
            </a:fld>
            <a:endParaRPr lang="en-US" dirty="0"/>
          </a:p>
        </p:txBody>
      </p:sp>
    </p:spTree>
    <p:extLst>
      <p:ext uri="{BB962C8B-B14F-4D97-AF65-F5344CB8AC3E}">
        <p14:creationId xmlns:p14="http://schemas.microsoft.com/office/powerpoint/2010/main" val="9120128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0" y="6090047"/>
            <a:ext cx="9144000" cy="767953"/>
            <a:chOff x="0" y="6090047"/>
            <a:chExt cx="9144000" cy="767953"/>
          </a:xfrm>
        </p:grpSpPr>
        <p:sp>
          <p:nvSpPr>
            <p:cNvPr id="29" name="Rectangle 28"/>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
        <p:nvSpPr>
          <p:cNvPr id="9" name="TextBox 8"/>
          <p:cNvSpPr txBox="1"/>
          <p:nvPr/>
        </p:nvSpPr>
        <p:spPr>
          <a:xfrm>
            <a:off x="8460432" y="214890"/>
            <a:ext cx="539552" cy="276999"/>
          </a:xfrm>
          <a:prstGeom prst="rect">
            <a:avLst/>
          </a:prstGeom>
          <a:noFill/>
        </p:spPr>
        <p:txBody>
          <a:bodyPr wrap="square" rtlCol="0">
            <a:spAutoFit/>
          </a:bodyPr>
          <a:lstStyle/>
          <a:p>
            <a:r>
              <a:rPr lang="en-CA" sz="1200" dirty="0" smtClean="0">
                <a:solidFill>
                  <a:srgbClr val="FFFFFF"/>
                </a:solidFill>
              </a:rPr>
              <a:t>V4</a:t>
            </a:r>
            <a:endParaRPr lang="en-CA" sz="1200" dirty="0">
              <a:solidFill>
                <a:srgbClr val="FFFFFF"/>
              </a:solidFill>
            </a:endParaRPr>
          </a:p>
        </p:txBody>
      </p:sp>
    </p:spTree>
    <p:extLst>
      <p:ext uri="{BB962C8B-B14F-4D97-AF65-F5344CB8AC3E}">
        <p14:creationId xmlns:p14="http://schemas.microsoft.com/office/powerpoint/2010/main" val="5121797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smtClean="0">
                <a:solidFill>
                  <a:srgbClr val="29475F"/>
                </a:solidFill>
              </a:rPr>
              <a:t>PHASE</a:t>
            </a:r>
            <a:endParaRPr lang="en-CA" sz="4400" b="1" dirty="0">
              <a:solidFill>
                <a:srgbClr val="29475F"/>
              </a:solidFill>
            </a:endParaRP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smtClean="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smtClean="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773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1997-2015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smtClean="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rgbClr val="29475F"/>
                </a:solidFill>
              </a:rPr>
              <a:t>PHASE</a:t>
            </a:r>
            <a:endParaRPr lang="en-CA" sz="4400" b="1" dirty="0">
              <a:solidFill>
                <a:srgbClr val="29475F"/>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spTree>
    <p:extLst>
      <p:ext uri="{BB962C8B-B14F-4D97-AF65-F5344CB8AC3E}">
        <p14:creationId xmlns:p14="http://schemas.microsoft.com/office/powerpoint/2010/main" val="231728201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spTree>
    <p:extLst>
      <p:ext uri="{BB962C8B-B14F-4D97-AF65-F5344CB8AC3E}">
        <p14:creationId xmlns:p14="http://schemas.microsoft.com/office/powerpoint/2010/main" val="1234445530"/>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6" name="Rectangle 15"/>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smtClean="0"/>
              <a:t>Executive summary (Georgia, 24pt)</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spTree>
    <p:extLst>
      <p:ext uri="{BB962C8B-B14F-4D97-AF65-F5344CB8AC3E}">
        <p14:creationId xmlns:p14="http://schemas.microsoft.com/office/powerpoint/2010/main" val="35782821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6718551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Introduction">
    <p:spTree>
      <p:nvGrpSpPr>
        <p:cNvPr id="1" name=""/>
        <p:cNvGrpSpPr/>
        <p:nvPr/>
      </p:nvGrpSpPr>
      <p:grpSpPr>
        <a:xfrm>
          <a:off x="0" y="0"/>
          <a:ext cx="0" cy="0"/>
          <a:chOff x="0" y="0"/>
          <a:chExt cx="0" cy="0"/>
        </a:xfrm>
      </p:grpSpPr>
      <p:sp>
        <p:nvSpPr>
          <p:cNvPr id="23" name="Rectangle 22"/>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Assist:</a:t>
            </a:r>
            <a:endParaRPr lang="en-US" sz="1400" b="1" dirty="0"/>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smtClean="0">
                <a:solidFill>
                  <a:srgbClr val="FFFFFF"/>
                </a:solidFill>
              </a:rPr>
              <a:t>How</a:t>
            </a:r>
            <a:r>
              <a:rPr lang="en-US" sz="1400" b="1" baseline="0" dirty="0" smtClean="0">
                <a:solidFill>
                  <a:srgbClr val="FFFFFF"/>
                </a:solidFill>
              </a:rPr>
              <a:t> Did Y</a:t>
            </a:r>
            <a:r>
              <a:rPr lang="en-US" sz="1400" b="1" dirty="0" smtClean="0">
                <a:solidFill>
                  <a:srgbClr val="FFFFFF"/>
                </a:solidFill>
              </a:rPr>
              <a:t>ou Get Here?</a:t>
            </a:r>
            <a:endParaRPr lang="en-US" sz="1400" b="1" dirty="0">
              <a:solidFill>
                <a:srgbClr val="FFFFFF"/>
              </a:solidFill>
            </a:endParaRP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smtClean="0">
                <a:solidFill>
                  <a:srgbClr val="FFFFFF"/>
                </a:solidFill>
              </a:rPr>
              <a:t>What’s Your Current State</a:t>
            </a:r>
            <a:r>
              <a:rPr lang="en-US" sz="1400" b="1" baseline="0" dirty="0" smtClean="0">
                <a:solidFill>
                  <a:srgbClr val="FFFFFF"/>
                </a:solidFill>
              </a:rPr>
              <a:t>?</a:t>
            </a:r>
            <a:endParaRPr lang="en-US" sz="1400" b="1" dirty="0">
              <a:solidFill>
                <a:srgbClr val="FFFFFF"/>
              </a:solidFill>
            </a:endParaRP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smtClean="0">
                <a:solidFill>
                  <a:srgbClr val="FFFFFF"/>
                </a:solidFill>
              </a:rPr>
              <a:t>This Research Is Designed For:</a:t>
            </a:r>
            <a:endParaRPr lang="en-US" sz="1400" b="1" dirty="0">
              <a:solidFill>
                <a:srgbClr val="FFFFFF"/>
              </a:solidFill>
            </a:endParaRP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smtClean="0">
                <a:solidFill>
                  <a:srgbClr val="FFFFFF"/>
                </a:solidFill>
              </a:rPr>
              <a:t>This Research Will Help You:</a:t>
            </a:r>
            <a:endParaRPr lang="en-US" sz="1400" b="1" dirty="0">
              <a:solidFill>
                <a:srgbClr val="FFFFFF"/>
              </a:solidFill>
            </a:endParaRPr>
          </a:p>
        </p:txBody>
      </p:sp>
    </p:spTree>
    <p:extLst>
      <p:ext uri="{BB962C8B-B14F-4D97-AF65-F5344CB8AC3E}">
        <p14:creationId xmlns:p14="http://schemas.microsoft.com/office/powerpoint/2010/main" val="39500553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32373462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1062148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310253018"/>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5176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smtClean="0"/>
              <a:t>Page header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This Research Will Assist:</a:t>
            </a:r>
            <a:endParaRPr lang="en-US" sz="1400" b="1" dirty="0">
              <a:solidFill>
                <a:srgbClr val="FFFFFF"/>
              </a:solidFill>
            </a:endParaRP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This Research Will Also Assist:</a:t>
            </a:r>
            <a:endParaRPr lang="en-US" sz="1400" b="1" dirty="0">
              <a:solidFill>
                <a:srgbClr val="FFFFFF"/>
              </a:solidFill>
            </a:endParaRP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a:t>
            </a:r>
            <a:r>
              <a:rPr lang="en-US" sz="1400" b="1" dirty="0" smtClean="0">
                <a:solidFill>
                  <a:srgbClr val="FFFFFF"/>
                </a:solidFill>
              </a:rPr>
              <a:t>Them:</a:t>
            </a:r>
            <a:endParaRPr lang="en-US" sz="1400" b="1" dirty="0">
              <a:solidFill>
                <a:srgbClr val="FFFFFF"/>
              </a:solidFill>
            </a:endParaRPr>
          </a:p>
        </p:txBody>
      </p:sp>
    </p:spTree>
    <p:extLst>
      <p:ext uri="{BB962C8B-B14F-4D97-AF65-F5344CB8AC3E}">
        <p14:creationId xmlns:p14="http://schemas.microsoft.com/office/powerpoint/2010/main" val="36186681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smtClean="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2367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smtClean="0"/>
              <a:t>Deliverables Completed</a:t>
            </a:r>
            <a:endParaRPr lang="en-US" dirty="0"/>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a:t>
            </a:r>
            <a:r>
              <a:rPr lang="en-US" dirty="0" smtClean="0"/>
              <a:t>Optimized</a:t>
            </a:r>
            <a:endParaRPr lang="en-US" dirty="0"/>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smtClean="0"/>
              <a:t>Knowledge Gained</a:t>
            </a:r>
            <a:endParaRPr lang="en-US"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smtClean="0"/>
              <a:t>Two small sections, </a:t>
            </a:r>
            <a:r>
              <a:rPr lang="en-US" smtClean="0"/>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10338312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928805"/>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Tree>
    <p:extLst>
      <p:ext uri="{BB962C8B-B14F-4D97-AF65-F5344CB8AC3E}">
        <p14:creationId xmlns:p14="http://schemas.microsoft.com/office/powerpoint/2010/main" val="2758907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2119628365"/>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9" r:id="rId15"/>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slideLayout" Target="../slideLayouts/slideLayout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hyperlink" Target="mailto:WorkshopBooking@InfoTech.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hart" Target="../charts/chart2.xml"/><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hyperlink" Target="https://www.infotech.com/research/hris-readiness-assessment-checkli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ueprint Title"/>
          <p:cNvSpPr>
            <a:spLocks noGrp="1"/>
          </p:cNvSpPr>
          <p:nvPr>
            <p:ph type="body" sz="quarter" idx="15"/>
          </p:nvPr>
        </p:nvSpPr>
        <p:spPr>
          <a:xfrm>
            <a:off x="774700" y="3060698"/>
            <a:ext cx="7454900" cy="889877"/>
          </a:xfrm>
        </p:spPr>
        <p:txBody>
          <a:bodyPr/>
          <a:lstStyle/>
          <a:p>
            <a:r>
              <a:rPr lang="en-US" dirty="0"/>
              <a:t>Select </a:t>
            </a:r>
            <a:r>
              <a:rPr lang="en-US" dirty="0" smtClean="0"/>
              <a:t>and Implement a Human Resource Information System </a:t>
            </a:r>
            <a:endParaRPr lang="en-US" dirty="0"/>
          </a:p>
        </p:txBody>
      </p:sp>
      <p:sp>
        <p:nvSpPr>
          <p:cNvPr id="5" name="Tagline"/>
          <p:cNvSpPr>
            <a:spLocks noGrp="1"/>
          </p:cNvSpPr>
          <p:nvPr>
            <p:ph type="body" sz="quarter" idx="16"/>
          </p:nvPr>
        </p:nvSpPr>
        <p:spPr>
          <a:xfrm>
            <a:off x="774700" y="4017687"/>
            <a:ext cx="7035450" cy="508000"/>
          </a:xfrm>
        </p:spPr>
        <p:txBody>
          <a:bodyPr/>
          <a:lstStyle/>
          <a:p>
            <a:r>
              <a:rPr lang="en-US" dirty="0"/>
              <a:t>Tailor your HRIS selection based on your needs rather than industry </a:t>
            </a:r>
            <a:r>
              <a:rPr lang="en-US" dirty="0" smtClean="0"/>
              <a:t>trends.</a:t>
            </a:r>
            <a:endParaRPr lang="en-US" dirty="0">
              <a:solidFill>
                <a:srgbClr val="FF0000"/>
              </a:solidFill>
            </a:endParaRPr>
          </a:p>
        </p:txBody>
      </p:sp>
      <p:pic>
        <p:nvPicPr>
          <p:cNvPr id="6" name="Picture 5" descr="executive-brief-stamp.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90947" y="3929891"/>
            <a:ext cx="2279546" cy="1796282"/>
          </a:xfrm>
          <a:prstGeom prst="rect">
            <a:avLst/>
          </a:prstGeom>
        </p:spPr>
      </p:pic>
    </p:spTree>
    <p:extLst>
      <p:ext uri="{BB962C8B-B14F-4D97-AF65-F5344CB8AC3E}">
        <p14:creationId xmlns:p14="http://schemas.microsoft.com/office/powerpoint/2010/main" val="4091016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mn-lt"/>
              </a:rPr>
              <a:t>Use Info-Tech’s HRIS framework to navigate the modules between core and strategic</a:t>
            </a:r>
            <a:endParaRPr lang="en-US" dirty="0">
              <a:solidFill>
                <a:schemeClr val="bg1"/>
              </a:solidFill>
            </a:endParaRPr>
          </a:p>
        </p:txBody>
      </p:sp>
      <p:graphicFrame>
        <p:nvGraphicFramePr>
          <p:cNvPr id="6" name="Table 3"/>
          <p:cNvGraphicFramePr>
            <a:graphicFrameLocks noGrp="1"/>
          </p:cNvGraphicFramePr>
          <p:nvPr>
            <p:extLst/>
          </p:nvPr>
        </p:nvGraphicFramePr>
        <p:xfrm>
          <a:off x="463759" y="6037053"/>
          <a:ext cx="7804556" cy="368004"/>
        </p:xfrm>
        <a:graphic>
          <a:graphicData uri="http://schemas.openxmlformats.org/drawingml/2006/table">
            <a:tbl>
              <a:tblPr firstRow="1" bandRow="1">
                <a:tableStyleId>{5C22544A-7EE6-4342-B048-85BDC9FD1C3A}</a:tableStyleId>
              </a:tblPr>
              <a:tblGrid>
                <a:gridCol w="1662786"/>
                <a:gridCol w="2239492"/>
                <a:gridCol w="1951139"/>
                <a:gridCol w="1951139"/>
              </a:tblGrid>
              <a:tr h="368004">
                <a:tc>
                  <a:txBody>
                    <a:bodyPr/>
                    <a:lstStyle/>
                    <a:p>
                      <a:pPr algn="ctr"/>
                      <a:r>
                        <a:rPr lang="en-CA" sz="1200" b="1" dirty="0" smtClean="0">
                          <a:solidFill>
                            <a:schemeClr val="bg2">
                              <a:lumMod val="65000"/>
                            </a:schemeClr>
                          </a:solidFill>
                        </a:rPr>
                        <a:t>Reporting</a:t>
                      </a:r>
                      <a:endParaRPr lang="en-CA" sz="1200" b="1" dirty="0">
                        <a:solidFill>
                          <a:schemeClr val="bg2">
                            <a:lumMod val="65000"/>
                          </a:schemeClr>
                        </a:solidFill>
                      </a:endParaRPr>
                    </a:p>
                  </a:txBody>
                  <a:tcPr anchor="ctr">
                    <a:noFill/>
                  </a:tcPr>
                </a:tc>
                <a:tc>
                  <a:txBody>
                    <a:bodyPr/>
                    <a:lstStyle/>
                    <a:p>
                      <a:pPr algn="ctr"/>
                      <a:r>
                        <a:rPr lang="en-CA" sz="1200" b="1" dirty="0" smtClean="0">
                          <a:solidFill>
                            <a:schemeClr val="bg2">
                              <a:lumMod val="65000"/>
                            </a:schemeClr>
                          </a:solidFill>
                        </a:rPr>
                        <a:t>Employee</a:t>
                      </a:r>
                      <a:r>
                        <a:rPr lang="en-CA" sz="1200" b="1" baseline="0" dirty="0" smtClean="0">
                          <a:solidFill>
                            <a:schemeClr val="bg2">
                              <a:lumMod val="65000"/>
                            </a:schemeClr>
                          </a:solidFill>
                        </a:rPr>
                        <a:t> Self-Service</a:t>
                      </a:r>
                      <a:endParaRPr lang="en-CA" sz="1200" b="1" dirty="0">
                        <a:solidFill>
                          <a:schemeClr val="bg2">
                            <a:lumMod val="65000"/>
                          </a:schemeClr>
                        </a:solidFill>
                      </a:endParaRPr>
                    </a:p>
                  </a:txBody>
                  <a:tcPr anchor="ctr">
                    <a:noFill/>
                  </a:tcPr>
                </a:tc>
                <a:tc>
                  <a:txBody>
                    <a:bodyPr/>
                    <a:lstStyle/>
                    <a:p>
                      <a:pPr algn="ctr"/>
                      <a:r>
                        <a:rPr lang="en-CA" sz="1200" b="1" dirty="0" smtClean="0">
                          <a:solidFill>
                            <a:schemeClr val="bg2">
                              <a:lumMod val="65000"/>
                            </a:schemeClr>
                          </a:solidFill>
                        </a:rPr>
                        <a:t>Manager Self-Service</a:t>
                      </a:r>
                      <a:endParaRPr lang="en-CA" sz="1200" b="1" dirty="0">
                        <a:solidFill>
                          <a:schemeClr val="bg2">
                            <a:lumMod val="65000"/>
                          </a:schemeClr>
                        </a:solidFill>
                      </a:endParaRPr>
                    </a:p>
                  </a:txBody>
                  <a:tcPr anchor="ctr">
                    <a:noFill/>
                  </a:tcPr>
                </a:tc>
                <a:tc>
                  <a:txBody>
                    <a:bodyPr/>
                    <a:lstStyle/>
                    <a:p>
                      <a:pPr algn="ctr"/>
                      <a:r>
                        <a:rPr lang="en-CA" sz="1200" b="1" dirty="0" smtClean="0">
                          <a:solidFill>
                            <a:schemeClr val="bg2">
                              <a:lumMod val="65000"/>
                            </a:schemeClr>
                          </a:solidFill>
                        </a:rPr>
                        <a:t>BI &amp; Analytics</a:t>
                      </a:r>
                      <a:endParaRPr lang="en-CA" sz="1200" b="1" dirty="0">
                        <a:solidFill>
                          <a:schemeClr val="bg2">
                            <a:lumMod val="65000"/>
                          </a:schemeClr>
                        </a:solidFill>
                      </a:endParaRPr>
                    </a:p>
                  </a:txBody>
                  <a:tcPr anchor="ctr">
                    <a:noFill/>
                  </a:tcPr>
                </a:tc>
              </a:tr>
            </a:tbl>
          </a:graphicData>
        </a:graphic>
      </p:graphicFrame>
      <p:sp>
        <p:nvSpPr>
          <p:cNvPr id="35" name="Rectangle 34"/>
          <p:cNvSpPr/>
          <p:nvPr/>
        </p:nvSpPr>
        <p:spPr>
          <a:xfrm>
            <a:off x="362282" y="3109471"/>
            <a:ext cx="1188000" cy="565200"/>
          </a:xfrm>
          <a:prstGeom prst="rect">
            <a:avLst/>
          </a:prstGeom>
          <a:solidFill>
            <a:srgbClr val="96B8D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Payroll Administration</a:t>
            </a:r>
            <a:endParaRPr lang="en-US" sz="1000" dirty="0">
              <a:solidFill>
                <a:srgbClr val="FFFFFF"/>
              </a:solidFill>
            </a:endParaRPr>
          </a:p>
        </p:txBody>
      </p:sp>
      <p:sp>
        <p:nvSpPr>
          <p:cNvPr id="36" name="Rectangle 35"/>
          <p:cNvSpPr/>
          <p:nvPr/>
        </p:nvSpPr>
        <p:spPr>
          <a:xfrm>
            <a:off x="362282" y="3713558"/>
            <a:ext cx="1188000" cy="565200"/>
          </a:xfrm>
          <a:prstGeom prst="rect">
            <a:avLst/>
          </a:prstGeom>
          <a:solidFill>
            <a:srgbClr val="96B8D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Benefits Administration </a:t>
            </a:r>
            <a:endParaRPr lang="en-US" sz="1000" dirty="0">
              <a:solidFill>
                <a:srgbClr val="FFFFFF"/>
              </a:solidFill>
            </a:endParaRPr>
          </a:p>
        </p:txBody>
      </p:sp>
      <p:sp>
        <p:nvSpPr>
          <p:cNvPr id="37" name="Rectangle 36"/>
          <p:cNvSpPr/>
          <p:nvPr/>
        </p:nvSpPr>
        <p:spPr>
          <a:xfrm>
            <a:off x="362282" y="4311792"/>
            <a:ext cx="1188000" cy="565200"/>
          </a:xfrm>
          <a:prstGeom prst="rect">
            <a:avLst/>
          </a:prstGeom>
          <a:solidFill>
            <a:srgbClr val="96B8D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Core HR Records </a:t>
            </a:r>
            <a:endParaRPr lang="en-US" sz="1000" dirty="0">
              <a:solidFill>
                <a:srgbClr val="FFFFFF"/>
              </a:solidFill>
            </a:endParaRPr>
          </a:p>
        </p:txBody>
      </p:sp>
      <p:sp>
        <p:nvSpPr>
          <p:cNvPr id="38" name="Rectangle 37"/>
          <p:cNvSpPr/>
          <p:nvPr/>
        </p:nvSpPr>
        <p:spPr>
          <a:xfrm>
            <a:off x="1648628" y="3109472"/>
            <a:ext cx="1165866" cy="869369"/>
          </a:xfrm>
          <a:prstGeom prst="rect">
            <a:avLst/>
          </a:prstGeom>
          <a:solidFill>
            <a:srgbClr val="96B8D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Position Management </a:t>
            </a:r>
            <a:endParaRPr lang="en-US" sz="1000" dirty="0">
              <a:solidFill>
                <a:srgbClr val="FFFFFF"/>
              </a:solidFill>
            </a:endParaRPr>
          </a:p>
        </p:txBody>
      </p:sp>
      <p:sp>
        <p:nvSpPr>
          <p:cNvPr id="39" name="Rectangle 38"/>
          <p:cNvSpPr/>
          <p:nvPr/>
        </p:nvSpPr>
        <p:spPr>
          <a:xfrm>
            <a:off x="1648627" y="4054526"/>
            <a:ext cx="1165866" cy="822467"/>
          </a:xfrm>
          <a:prstGeom prst="rect">
            <a:avLst/>
          </a:prstGeom>
          <a:solidFill>
            <a:srgbClr val="96B8D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Organizational Structure </a:t>
            </a:r>
            <a:endParaRPr lang="en-US" sz="1000" dirty="0">
              <a:solidFill>
                <a:srgbClr val="FFFFFF"/>
              </a:solidFill>
            </a:endParaRPr>
          </a:p>
        </p:txBody>
      </p:sp>
      <p:sp>
        <p:nvSpPr>
          <p:cNvPr id="40" name="Rectangle 39"/>
          <p:cNvSpPr/>
          <p:nvPr/>
        </p:nvSpPr>
        <p:spPr>
          <a:xfrm>
            <a:off x="3426541" y="2562840"/>
            <a:ext cx="1188000" cy="565200"/>
          </a:xfrm>
          <a:prstGeom prst="rect">
            <a:avLst/>
          </a:prstGeom>
          <a:solidFill>
            <a:srgbClr val="7AA3C4"/>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Time and Attendance </a:t>
            </a:r>
            <a:endParaRPr lang="en-US" sz="1000" dirty="0">
              <a:solidFill>
                <a:srgbClr val="FFFFFF"/>
              </a:solidFill>
            </a:endParaRPr>
          </a:p>
        </p:txBody>
      </p:sp>
      <p:sp>
        <p:nvSpPr>
          <p:cNvPr id="41" name="Rectangle 40"/>
          <p:cNvSpPr/>
          <p:nvPr/>
        </p:nvSpPr>
        <p:spPr>
          <a:xfrm>
            <a:off x="4652647" y="2562838"/>
            <a:ext cx="1188000" cy="565200"/>
          </a:xfrm>
          <a:prstGeom prst="rect">
            <a:avLst/>
          </a:prstGeom>
          <a:solidFill>
            <a:srgbClr val="7AA3C4"/>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Leave Management</a:t>
            </a:r>
            <a:endParaRPr lang="en-US" sz="1000" dirty="0">
              <a:solidFill>
                <a:srgbClr val="FFFFFF"/>
              </a:solidFill>
            </a:endParaRPr>
          </a:p>
        </p:txBody>
      </p:sp>
      <p:sp>
        <p:nvSpPr>
          <p:cNvPr id="42" name="Rectangle 41"/>
          <p:cNvSpPr/>
          <p:nvPr/>
        </p:nvSpPr>
        <p:spPr>
          <a:xfrm>
            <a:off x="3426540" y="3172028"/>
            <a:ext cx="2414106" cy="437916"/>
          </a:xfrm>
          <a:prstGeom prst="rect">
            <a:avLst/>
          </a:prstGeom>
          <a:solidFill>
            <a:srgbClr val="7AA3C4"/>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Scheduling</a:t>
            </a:r>
            <a:endParaRPr lang="en-US" sz="1000" dirty="0">
              <a:solidFill>
                <a:srgbClr val="FFFFFF"/>
              </a:solidFill>
            </a:endParaRPr>
          </a:p>
        </p:txBody>
      </p:sp>
      <p:sp>
        <p:nvSpPr>
          <p:cNvPr id="43" name="Rectangle 42"/>
          <p:cNvSpPr/>
          <p:nvPr/>
        </p:nvSpPr>
        <p:spPr>
          <a:xfrm>
            <a:off x="3426539" y="4118400"/>
            <a:ext cx="1188000" cy="565200"/>
          </a:xfrm>
          <a:prstGeom prst="rect">
            <a:avLst/>
          </a:prstGeom>
          <a:solidFill>
            <a:srgbClr val="5E93BA"/>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Performance Management </a:t>
            </a:r>
            <a:endParaRPr lang="en-US" sz="1000" dirty="0">
              <a:solidFill>
                <a:srgbClr val="FFFFFF"/>
              </a:solidFill>
            </a:endParaRPr>
          </a:p>
        </p:txBody>
      </p:sp>
      <p:sp>
        <p:nvSpPr>
          <p:cNvPr id="44" name="Rectangle 43"/>
          <p:cNvSpPr/>
          <p:nvPr/>
        </p:nvSpPr>
        <p:spPr>
          <a:xfrm>
            <a:off x="4652645" y="4117774"/>
            <a:ext cx="1188000" cy="565200"/>
          </a:xfrm>
          <a:prstGeom prst="rect">
            <a:avLst/>
          </a:prstGeom>
          <a:solidFill>
            <a:srgbClr val="5E93BA"/>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Talent Acquisition </a:t>
            </a:r>
            <a:endParaRPr lang="en-US" sz="1000" dirty="0">
              <a:solidFill>
                <a:srgbClr val="FFFFFF"/>
              </a:solidFill>
            </a:endParaRPr>
          </a:p>
        </p:txBody>
      </p:sp>
      <p:sp>
        <p:nvSpPr>
          <p:cNvPr id="45" name="Rectangle 44"/>
          <p:cNvSpPr/>
          <p:nvPr/>
        </p:nvSpPr>
        <p:spPr>
          <a:xfrm>
            <a:off x="6273673" y="3304552"/>
            <a:ext cx="1188000" cy="565200"/>
          </a:xfrm>
          <a:prstGeom prst="rect">
            <a:avLst/>
          </a:prstGeom>
          <a:solidFill>
            <a:srgbClr val="477EA7"/>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Compensation Management</a:t>
            </a:r>
            <a:endParaRPr lang="en-US" sz="1000" dirty="0">
              <a:solidFill>
                <a:srgbClr val="FFFFFF"/>
              </a:solidFill>
            </a:endParaRPr>
          </a:p>
        </p:txBody>
      </p:sp>
      <p:sp>
        <p:nvSpPr>
          <p:cNvPr id="46" name="Rectangle 45"/>
          <p:cNvSpPr/>
          <p:nvPr/>
        </p:nvSpPr>
        <p:spPr>
          <a:xfrm>
            <a:off x="7546005" y="3304550"/>
            <a:ext cx="1188000" cy="565200"/>
          </a:xfrm>
          <a:prstGeom prst="rect">
            <a:avLst/>
          </a:prstGeom>
          <a:solidFill>
            <a:srgbClr val="477EA7"/>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Workforce Planning</a:t>
            </a:r>
            <a:endParaRPr lang="en-US" sz="1000" dirty="0">
              <a:solidFill>
                <a:srgbClr val="FFFFFF"/>
              </a:solidFill>
            </a:endParaRPr>
          </a:p>
        </p:txBody>
      </p:sp>
      <p:sp>
        <p:nvSpPr>
          <p:cNvPr id="53" name="Rectangle 52"/>
          <p:cNvSpPr/>
          <p:nvPr/>
        </p:nvSpPr>
        <p:spPr>
          <a:xfrm>
            <a:off x="177092" y="1220123"/>
            <a:ext cx="8700208" cy="738664"/>
          </a:xfrm>
          <a:prstGeom prst="rect">
            <a:avLst/>
          </a:prstGeom>
        </p:spPr>
        <p:txBody>
          <a:bodyPr wrap="square">
            <a:spAutoFit/>
          </a:bodyPr>
          <a:lstStyle/>
          <a:p>
            <a:r>
              <a:rPr lang="en-US" sz="1400" dirty="0" smtClean="0">
                <a:solidFill>
                  <a:srgbClr val="333333"/>
                </a:solidFill>
              </a:rPr>
              <a:t>Core HR functions are combined into a single, highly-integrated solution, simplifying operation and support. Advanced functionality builds upon the core to further enable HR and operations functions. Strategic modules support organizational objectives.</a:t>
            </a:r>
            <a:endParaRPr lang="en-US" sz="1400" dirty="0">
              <a:solidFill>
                <a:srgbClr val="333333"/>
              </a:solidFill>
            </a:endParaRPr>
          </a:p>
        </p:txBody>
      </p:sp>
      <p:sp>
        <p:nvSpPr>
          <p:cNvPr id="3" name="Isosceles Triangle 2"/>
          <p:cNvSpPr/>
          <p:nvPr/>
        </p:nvSpPr>
        <p:spPr>
          <a:xfrm>
            <a:off x="1136983" y="5897001"/>
            <a:ext cx="318781" cy="203807"/>
          </a:xfrm>
          <a:prstGeom prst="triangl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8" name="Rectangle 27"/>
          <p:cNvSpPr/>
          <p:nvPr/>
        </p:nvSpPr>
        <p:spPr>
          <a:xfrm>
            <a:off x="3426539" y="4721918"/>
            <a:ext cx="1188000" cy="565200"/>
          </a:xfrm>
          <a:prstGeom prst="rect">
            <a:avLst/>
          </a:prstGeom>
          <a:solidFill>
            <a:srgbClr val="5E93BA"/>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Learning &amp; Development</a:t>
            </a:r>
            <a:endParaRPr lang="en-US" sz="1000" dirty="0">
              <a:solidFill>
                <a:srgbClr val="FFFFFF"/>
              </a:solidFill>
            </a:endParaRPr>
          </a:p>
        </p:txBody>
      </p:sp>
      <p:sp>
        <p:nvSpPr>
          <p:cNvPr id="29" name="Rectangle 28"/>
          <p:cNvSpPr/>
          <p:nvPr/>
        </p:nvSpPr>
        <p:spPr>
          <a:xfrm>
            <a:off x="4652646" y="4723200"/>
            <a:ext cx="1188000" cy="565200"/>
          </a:xfrm>
          <a:prstGeom prst="rect">
            <a:avLst/>
          </a:prstGeom>
          <a:solidFill>
            <a:srgbClr val="5E93BA"/>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Offboarding and Onboarding</a:t>
            </a:r>
            <a:endParaRPr lang="en-US" sz="1000" dirty="0">
              <a:solidFill>
                <a:srgbClr val="FFFFFF"/>
              </a:solidFill>
            </a:endParaRPr>
          </a:p>
        </p:txBody>
      </p:sp>
      <p:sp>
        <p:nvSpPr>
          <p:cNvPr id="5" name="TextBox 4"/>
          <p:cNvSpPr txBox="1"/>
          <p:nvPr/>
        </p:nvSpPr>
        <p:spPr>
          <a:xfrm>
            <a:off x="3624334" y="2246973"/>
            <a:ext cx="1932751" cy="276999"/>
          </a:xfrm>
          <a:prstGeom prst="rect">
            <a:avLst/>
          </a:prstGeom>
        </p:spPr>
        <p:txBody>
          <a:bodyPr wrap="square" rtlCol="0">
            <a:spAutoFit/>
          </a:bodyPr>
          <a:lstStyle/>
          <a:p>
            <a:r>
              <a:rPr lang="en-US" sz="1200" b="1" i="1" dirty="0" smtClean="0">
                <a:solidFill>
                  <a:srgbClr val="FFFFFF">
                    <a:lumMod val="50000"/>
                  </a:srgbClr>
                </a:solidFill>
              </a:rPr>
              <a:t>Workforce Management</a:t>
            </a:r>
          </a:p>
        </p:txBody>
      </p:sp>
      <p:sp>
        <p:nvSpPr>
          <p:cNvPr id="31" name="TextBox 30"/>
          <p:cNvSpPr txBox="1"/>
          <p:nvPr/>
        </p:nvSpPr>
        <p:spPr>
          <a:xfrm>
            <a:off x="1182098" y="2737050"/>
            <a:ext cx="933059" cy="276999"/>
          </a:xfrm>
          <a:prstGeom prst="rect">
            <a:avLst/>
          </a:prstGeom>
        </p:spPr>
        <p:txBody>
          <a:bodyPr wrap="square" rtlCol="0">
            <a:spAutoFit/>
          </a:bodyPr>
          <a:lstStyle/>
          <a:p>
            <a:r>
              <a:rPr lang="en-US" sz="1200" b="1" i="1" dirty="0" smtClean="0">
                <a:solidFill>
                  <a:srgbClr val="FFFFFF">
                    <a:lumMod val="50000"/>
                  </a:srgbClr>
                </a:solidFill>
              </a:rPr>
              <a:t>Core HR </a:t>
            </a:r>
          </a:p>
        </p:txBody>
      </p:sp>
      <p:sp>
        <p:nvSpPr>
          <p:cNvPr id="32" name="TextBox 31"/>
          <p:cNvSpPr txBox="1"/>
          <p:nvPr/>
        </p:nvSpPr>
        <p:spPr>
          <a:xfrm>
            <a:off x="3872345" y="3788970"/>
            <a:ext cx="1684740" cy="276999"/>
          </a:xfrm>
          <a:prstGeom prst="rect">
            <a:avLst/>
          </a:prstGeom>
        </p:spPr>
        <p:txBody>
          <a:bodyPr wrap="square" rtlCol="0">
            <a:spAutoFit/>
          </a:bodyPr>
          <a:lstStyle/>
          <a:p>
            <a:r>
              <a:rPr lang="en-US" sz="1200" b="1" i="1" dirty="0" smtClean="0">
                <a:solidFill>
                  <a:srgbClr val="FFFFFF">
                    <a:lumMod val="50000"/>
                  </a:srgbClr>
                </a:solidFill>
              </a:rPr>
              <a:t>Talent Management </a:t>
            </a:r>
          </a:p>
        </p:txBody>
      </p:sp>
      <p:sp>
        <p:nvSpPr>
          <p:cNvPr id="33" name="TextBox 32"/>
          <p:cNvSpPr txBox="1"/>
          <p:nvPr/>
        </p:nvSpPr>
        <p:spPr>
          <a:xfrm>
            <a:off x="6942625" y="2950907"/>
            <a:ext cx="1125616" cy="276999"/>
          </a:xfrm>
          <a:prstGeom prst="rect">
            <a:avLst/>
          </a:prstGeom>
        </p:spPr>
        <p:txBody>
          <a:bodyPr wrap="square" rtlCol="0">
            <a:spAutoFit/>
          </a:bodyPr>
          <a:lstStyle/>
          <a:p>
            <a:r>
              <a:rPr lang="en-US" sz="1200" b="1" i="1" dirty="0" smtClean="0">
                <a:solidFill>
                  <a:srgbClr val="FFFFFF">
                    <a:lumMod val="50000"/>
                  </a:srgbClr>
                </a:solidFill>
              </a:rPr>
              <a:t>Strategic HR </a:t>
            </a:r>
          </a:p>
        </p:txBody>
      </p:sp>
      <p:sp>
        <p:nvSpPr>
          <p:cNvPr id="34" name="Rectangle 33"/>
          <p:cNvSpPr/>
          <p:nvPr/>
        </p:nvSpPr>
        <p:spPr>
          <a:xfrm>
            <a:off x="6273673" y="3956740"/>
            <a:ext cx="2460331" cy="434994"/>
          </a:xfrm>
          <a:prstGeom prst="rect">
            <a:avLst/>
          </a:prstGeom>
          <a:solidFill>
            <a:srgbClr val="477EA7"/>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Succession Planning </a:t>
            </a:r>
            <a:endParaRPr lang="en-US" sz="1000" dirty="0">
              <a:solidFill>
                <a:srgbClr val="FFFFFF"/>
              </a:solidFill>
            </a:endParaRPr>
          </a:p>
        </p:txBody>
      </p:sp>
      <p:sp>
        <p:nvSpPr>
          <p:cNvPr id="48" name="Isosceles Triangle 47"/>
          <p:cNvSpPr/>
          <p:nvPr/>
        </p:nvSpPr>
        <p:spPr>
          <a:xfrm>
            <a:off x="3051645" y="5897001"/>
            <a:ext cx="318781" cy="203807"/>
          </a:xfrm>
          <a:prstGeom prst="triangl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9" name="Isosceles Triangle 48"/>
          <p:cNvSpPr/>
          <p:nvPr/>
        </p:nvSpPr>
        <p:spPr>
          <a:xfrm>
            <a:off x="5267956" y="5897001"/>
            <a:ext cx="318781" cy="203807"/>
          </a:xfrm>
          <a:prstGeom prst="triangl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0" name="Isosceles Triangle 49"/>
          <p:cNvSpPr/>
          <p:nvPr/>
        </p:nvSpPr>
        <p:spPr>
          <a:xfrm>
            <a:off x="7214036" y="5897001"/>
            <a:ext cx="318781" cy="203807"/>
          </a:xfrm>
          <a:prstGeom prst="triangl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2" name="Right Arrow 51"/>
          <p:cNvSpPr/>
          <p:nvPr/>
        </p:nvSpPr>
        <p:spPr>
          <a:xfrm>
            <a:off x="362282" y="5443115"/>
            <a:ext cx="8330856" cy="404860"/>
          </a:xfrm>
          <a:prstGeom prst="rightArrow">
            <a:avLst>
              <a:gd name="adj1" fmla="val 53364"/>
              <a:gd name="adj2" fmla="val 50000"/>
            </a:avLst>
          </a:prstGeom>
          <a:gradFill flip="none" rotWithShape="1">
            <a:gsLst>
              <a:gs pos="25000">
                <a:srgbClr val="AFC5DD"/>
              </a:gs>
              <a:gs pos="100000">
                <a:srgbClr val="96B8D2"/>
              </a:gs>
              <a:gs pos="50000">
                <a:srgbClr val="477EA7">
                  <a:tint val="44500"/>
                  <a:satMod val="160000"/>
                </a:srgbClr>
              </a:gs>
              <a:gs pos="0">
                <a:srgbClr val="477EA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endParaRPr>
          </a:p>
        </p:txBody>
      </p:sp>
      <p:sp>
        <p:nvSpPr>
          <p:cNvPr id="55" name="TextBox 54"/>
          <p:cNvSpPr txBox="1"/>
          <p:nvPr/>
        </p:nvSpPr>
        <p:spPr>
          <a:xfrm>
            <a:off x="7636341" y="5491881"/>
            <a:ext cx="863800" cy="276999"/>
          </a:xfrm>
          <a:prstGeom prst="rect">
            <a:avLst/>
          </a:prstGeom>
        </p:spPr>
        <p:txBody>
          <a:bodyPr wrap="square" rtlCol="0">
            <a:spAutoFit/>
          </a:bodyPr>
          <a:lstStyle/>
          <a:p>
            <a:r>
              <a:rPr lang="en-US" sz="1200" b="1" i="1" dirty="0" smtClean="0">
                <a:solidFill>
                  <a:srgbClr val="FFFFFF"/>
                </a:solidFill>
              </a:rPr>
              <a:t>Strategic</a:t>
            </a:r>
            <a:endParaRPr lang="en-US" sz="1200" b="1" i="1" dirty="0" smtClean="0">
              <a:solidFill>
                <a:srgbClr val="FFFFFF">
                  <a:lumMod val="50000"/>
                </a:srgbClr>
              </a:solidFill>
            </a:endParaRPr>
          </a:p>
        </p:txBody>
      </p:sp>
      <p:sp>
        <p:nvSpPr>
          <p:cNvPr id="56" name="TextBox 55"/>
          <p:cNvSpPr txBox="1"/>
          <p:nvPr/>
        </p:nvSpPr>
        <p:spPr>
          <a:xfrm>
            <a:off x="394142" y="5503756"/>
            <a:ext cx="545824" cy="276999"/>
          </a:xfrm>
          <a:prstGeom prst="rect">
            <a:avLst/>
          </a:prstGeom>
        </p:spPr>
        <p:txBody>
          <a:bodyPr wrap="square" rtlCol="0">
            <a:spAutoFit/>
          </a:bodyPr>
          <a:lstStyle/>
          <a:p>
            <a:r>
              <a:rPr lang="en-US" sz="1200" b="1" i="1" dirty="0" smtClean="0">
                <a:solidFill>
                  <a:srgbClr val="FFFFFF"/>
                </a:solidFill>
              </a:rPr>
              <a:t>Core</a:t>
            </a:r>
            <a:endParaRPr lang="en-US" sz="1200" b="1" i="1" dirty="0" smtClean="0">
              <a:solidFill>
                <a:srgbClr val="FFFFFF">
                  <a:lumMod val="50000"/>
                </a:srgbClr>
              </a:solidFill>
            </a:endParaRPr>
          </a:p>
        </p:txBody>
      </p:sp>
    </p:spTree>
    <p:extLst>
      <p:ext uri="{BB962C8B-B14F-4D97-AF65-F5344CB8AC3E}">
        <p14:creationId xmlns:p14="http://schemas.microsoft.com/office/powerpoint/2010/main" val="2685281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 common metrics and select those that align with your strategic HR goals</a:t>
            </a:r>
            <a:endParaRPr lang="en-US" dirty="0"/>
          </a:p>
        </p:txBody>
      </p:sp>
      <p:grpSp>
        <p:nvGrpSpPr>
          <p:cNvPr id="5" name="Group 2"/>
          <p:cNvGrpSpPr/>
          <p:nvPr/>
        </p:nvGrpSpPr>
        <p:grpSpPr>
          <a:xfrm>
            <a:off x="323528" y="2057400"/>
            <a:ext cx="3914171" cy="4114944"/>
            <a:chOff x="323528" y="1330280"/>
            <a:chExt cx="3615263" cy="4114944"/>
          </a:xfrm>
          <a:solidFill>
            <a:schemeClr val="tx1">
              <a:lumMod val="60000"/>
              <a:lumOff val="40000"/>
            </a:schemeClr>
          </a:solidFill>
        </p:grpSpPr>
        <p:sp>
          <p:nvSpPr>
            <p:cNvPr id="13" name="TextBox 5"/>
            <p:cNvSpPr txBox="1"/>
            <p:nvPr>
              <p:custDataLst>
                <p:tags r:id="rId11"/>
              </p:custDataLst>
            </p:nvPr>
          </p:nvSpPr>
          <p:spPr bwMode="auto">
            <a:xfrm>
              <a:off x="1784228" y="1330280"/>
              <a:ext cx="2154563" cy="276999"/>
            </a:xfrm>
            <a:prstGeom prst="rect">
              <a:avLst/>
            </a:prstGeom>
            <a:solidFill>
              <a:schemeClr val="accent2"/>
            </a:solidFill>
            <a:ln>
              <a:noFill/>
            </a:ln>
          </p:spPr>
          <p:txBody>
            <a:bodyPr wrap="square" anchor="ctr">
              <a:spAutoFit/>
            </a:bodyPr>
            <a:lstStyle/>
            <a:p>
              <a:pPr marL="336550" indent="-336550" algn="l">
                <a:spcBef>
                  <a:spcPts val="0"/>
                </a:spcBef>
                <a:spcAft>
                  <a:spcPts val="1200"/>
                </a:spcAft>
              </a:pPr>
              <a:r>
                <a:rPr lang="en-US" sz="1200" b="1" dirty="0" smtClean="0"/>
                <a:t>HR Metrics:</a:t>
              </a:r>
            </a:p>
          </p:txBody>
        </p:sp>
        <p:sp>
          <p:nvSpPr>
            <p:cNvPr id="12" name="Text Placeholder 5"/>
            <p:cNvSpPr txBox="1">
              <a:spLocks/>
            </p:cNvSpPr>
            <p:nvPr>
              <p:custDataLst>
                <p:tags r:id="rId12"/>
              </p:custDataLst>
            </p:nvPr>
          </p:nvSpPr>
          <p:spPr>
            <a:xfrm rot="16200000">
              <a:off x="2410395" y="1045237"/>
              <a:ext cx="902230" cy="2154562"/>
            </a:xfrm>
            <a:prstGeom prst="rect">
              <a:avLst/>
            </a:prstGeom>
            <a:solidFill>
              <a:schemeClr val="bg2">
                <a:lumMod val="95000"/>
              </a:schemeClr>
            </a:solidFill>
            <a:ln w="19050">
              <a:noFill/>
            </a:ln>
          </p:spPr>
          <p:txBody>
            <a:bodyPr vert="vert" anchor="ctr"/>
            <a:lstStyle/>
            <a:p>
              <a:pPr marL="180975" indent="-180975" algn="l" defTabSz="400050" eaLnBrk="0" hangingPunct="0">
                <a:lnSpc>
                  <a:spcPct val="90000"/>
                </a:lnSpc>
                <a:spcBef>
                  <a:spcPts val="0"/>
                </a:spcBef>
                <a:spcAft>
                  <a:spcPts val="300"/>
                </a:spcAft>
                <a:buClr>
                  <a:srgbClr val="333333"/>
                </a:buClr>
                <a:buSzPct val="120000"/>
                <a:buFont typeface="Arial" pitchFamily="34" charset="0"/>
                <a:buChar char="•"/>
                <a:defRPr/>
              </a:pPr>
              <a:r>
                <a:rPr lang="en-US" sz="1000" dirty="0" smtClean="0">
                  <a:solidFill>
                    <a:srgbClr val="333333"/>
                  </a:solidFill>
                  <a:latin typeface="Arial"/>
                </a:rPr>
                <a:t>Time to hire</a:t>
              </a:r>
            </a:p>
            <a:p>
              <a:pPr marL="180975" indent="-180975" algn="l" defTabSz="400050" eaLnBrk="0" hangingPunct="0">
                <a:lnSpc>
                  <a:spcPct val="90000"/>
                </a:lnSpc>
                <a:spcBef>
                  <a:spcPts val="0"/>
                </a:spcBef>
                <a:spcAft>
                  <a:spcPts val="300"/>
                </a:spcAft>
                <a:buClr>
                  <a:srgbClr val="333333"/>
                </a:buClr>
                <a:buSzPct val="120000"/>
                <a:buFont typeface="Arial" pitchFamily="34" charset="0"/>
                <a:buChar char="•"/>
                <a:defRPr/>
              </a:pPr>
              <a:r>
                <a:rPr lang="en-US" sz="1000" dirty="0" smtClean="0">
                  <a:solidFill>
                    <a:srgbClr val="333333"/>
                  </a:solidFill>
                  <a:latin typeface="Arial"/>
                </a:rPr>
                <a:t>Applicants per requisition</a:t>
              </a:r>
            </a:p>
            <a:p>
              <a:pPr marL="180975" indent="-180975" algn="l" defTabSz="400050" eaLnBrk="0" hangingPunct="0">
                <a:lnSpc>
                  <a:spcPct val="90000"/>
                </a:lnSpc>
                <a:spcBef>
                  <a:spcPts val="0"/>
                </a:spcBef>
                <a:spcAft>
                  <a:spcPts val="300"/>
                </a:spcAft>
                <a:buClr>
                  <a:srgbClr val="333333"/>
                </a:buClr>
                <a:buSzPct val="120000"/>
                <a:buFont typeface="Arial" pitchFamily="34" charset="0"/>
                <a:buChar char="•"/>
                <a:defRPr/>
              </a:pPr>
              <a:r>
                <a:rPr lang="en-US" sz="1000" dirty="0" smtClean="0">
                  <a:solidFill>
                    <a:srgbClr val="333333"/>
                  </a:solidFill>
                  <a:latin typeface="Arial"/>
                </a:rPr>
                <a:t>Yield ratios </a:t>
              </a:r>
            </a:p>
            <a:p>
              <a:pPr marL="180975" indent="-180975" algn="l" defTabSz="400050" eaLnBrk="0" hangingPunct="0">
                <a:lnSpc>
                  <a:spcPct val="90000"/>
                </a:lnSpc>
                <a:spcBef>
                  <a:spcPts val="0"/>
                </a:spcBef>
                <a:spcAft>
                  <a:spcPts val="300"/>
                </a:spcAft>
                <a:buClr>
                  <a:srgbClr val="333333"/>
                </a:buClr>
                <a:buSzPct val="120000"/>
                <a:buFont typeface="Arial" pitchFamily="34" charset="0"/>
                <a:buChar char="•"/>
                <a:defRPr/>
              </a:pPr>
              <a:r>
                <a:rPr lang="en-US" sz="1000" dirty="0" smtClean="0">
                  <a:solidFill>
                    <a:srgbClr val="333333"/>
                  </a:solidFill>
                  <a:latin typeface="Arial"/>
                </a:rPr>
                <a:t>Channel effectiveness</a:t>
              </a:r>
              <a:endParaRPr lang="en-US" sz="1000" dirty="0">
                <a:solidFill>
                  <a:srgbClr val="333333"/>
                </a:solidFill>
                <a:latin typeface="Arial"/>
              </a:endParaRPr>
            </a:p>
          </p:txBody>
        </p:sp>
        <p:sp>
          <p:nvSpPr>
            <p:cNvPr id="101" name="Text Placeholder 5"/>
            <p:cNvSpPr txBox="1">
              <a:spLocks/>
            </p:cNvSpPr>
            <p:nvPr>
              <p:custDataLst>
                <p:tags r:id="rId13"/>
              </p:custDataLst>
            </p:nvPr>
          </p:nvSpPr>
          <p:spPr>
            <a:xfrm rot="16200000">
              <a:off x="2410395" y="2002434"/>
              <a:ext cx="902230" cy="2154562"/>
            </a:xfrm>
            <a:prstGeom prst="rect">
              <a:avLst/>
            </a:prstGeom>
            <a:solidFill>
              <a:schemeClr val="bg2">
                <a:lumMod val="95000"/>
              </a:schemeClr>
            </a:solidFill>
            <a:ln w="19050">
              <a:noFill/>
            </a:ln>
          </p:spPr>
          <p:txBody>
            <a:bodyPr vert="vert" numCol="1" anchor="ctr"/>
            <a:lstStyle/>
            <a:p>
              <a:pPr marL="180975" indent="-180975" algn="l" defTabSz="400050" eaLnBrk="0" hangingPunct="0">
                <a:lnSpc>
                  <a:spcPct val="90000"/>
                </a:lnSpc>
                <a:spcBef>
                  <a:spcPts val="0"/>
                </a:spcBef>
                <a:spcAft>
                  <a:spcPts val="300"/>
                </a:spcAft>
                <a:buClr>
                  <a:srgbClr val="333333"/>
                </a:buClr>
                <a:buSzPct val="120000"/>
                <a:buFont typeface="Arial" pitchFamily="34" charset="0"/>
                <a:buChar char="•"/>
                <a:defRPr/>
              </a:pPr>
              <a:r>
                <a:rPr lang="en-US" sz="1000" dirty="0" smtClean="0">
                  <a:solidFill>
                    <a:srgbClr val="333333"/>
                  </a:solidFill>
                  <a:latin typeface="Arial"/>
                </a:rPr>
                <a:t>Time to process payroll</a:t>
              </a:r>
            </a:p>
            <a:p>
              <a:pPr marL="180975" indent="-180975" algn="l" defTabSz="400050" eaLnBrk="0" hangingPunct="0">
                <a:lnSpc>
                  <a:spcPct val="90000"/>
                </a:lnSpc>
                <a:spcBef>
                  <a:spcPts val="0"/>
                </a:spcBef>
                <a:spcAft>
                  <a:spcPts val="300"/>
                </a:spcAft>
                <a:buClr>
                  <a:srgbClr val="333333"/>
                </a:buClr>
                <a:buSzPct val="120000"/>
                <a:buFont typeface="Arial" pitchFamily="34" charset="0"/>
                <a:buChar char="•"/>
                <a:defRPr/>
              </a:pPr>
              <a:r>
                <a:rPr lang="en-US" sz="1000" dirty="0" smtClean="0">
                  <a:solidFill>
                    <a:srgbClr val="333333"/>
                  </a:solidFill>
                  <a:latin typeface="Arial"/>
                </a:rPr>
                <a:t>Cost to process payroll</a:t>
              </a:r>
            </a:p>
            <a:p>
              <a:pPr marL="180975" indent="-180975" algn="l" defTabSz="400050" eaLnBrk="0" hangingPunct="0">
                <a:lnSpc>
                  <a:spcPct val="90000"/>
                </a:lnSpc>
                <a:spcBef>
                  <a:spcPts val="0"/>
                </a:spcBef>
                <a:spcAft>
                  <a:spcPts val="300"/>
                </a:spcAft>
                <a:buClr>
                  <a:srgbClr val="333333"/>
                </a:buClr>
                <a:buSzPct val="120000"/>
                <a:buFont typeface="Arial" pitchFamily="34" charset="0"/>
                <a:buChar char="•"/>
                <a:defRPr/>
              </a:pPr>
              <a:r>
                <a:rPr lang="en-US" sz="1000" dirty="0" smtClean="0">
                  <a:solidFill>
                    <a:srgbClr val="333333"/>
                  </a:solidFill>
                  <a:latin typeface="Arial"/>
                </a:rPr>
                <a:t>Rate of payroll errors</a:t>
              </a:r>
            </a:p>
            <a:p>
              <a:pPr marL="180975" indent="-180975" algn="l" defTabSz="400050" eaLnBrk="0" hangingPunct="0">
                <a:lnSpc>
                  <a:spcPct val="90000"/>
                </a:lnSpc>
                <a:spcBef>
                  <a:spcPts val="0"/>
                </a:spcBef>
                <a:spcAft>
                  <a:spcPts val="300"/>
                </a:spcAft>
                <a:buClr>
                  <a:srgbClr val="333333"/>
                </a:buClr>
                <a:buSzPct val="120000"/>
                <a:buFont typeface="Arial" pitchFamily="34" charset="0"/>
                <a:buChar char="•"/>
                <a:defRPr/>
              </a:pPr>
              <a:r>
                <a:rPr lang="en-US" sz="1000" dirty="0" smtClean="0">
                  <a:solidFill>
                    <a:srgbClr val="333333"/>
                  </a:solidFill>
                  <a:latin typeface="Arial"/>
                </a:rPr>
                <a:t>Cost per employee payment</a:t>
              </a:r>
            </a:p>
          </p:txBody>
        </p:sp>
        <p:sp>
          <p:nvSpPr>
            <p:cNvPr id="106" name="Text Placeholder 5"/>
            <p:cNvSpPr txBox="1">
              <a:spLocks/>
            </p:cNvSpPr>
            <p:nvPr>
              <p:custDataLst>
                <p:tags r:id="rId14"/>
              </p:custDataLst>
            </p:nvPr>
          </p:nvSpPr>
          <p:spPr>
            <a:xfrm rot="16200000">
              <a:off x="2410395" y="3916828"/>
              <a:ext cx="902230" cy="2154562"/>
            </a:xfrm>
            <a:prstGeom prst="rect">
              <a:avLst/>
            </a:prstGeom>
            <a:solidFill>
              <a:schemeClr val="bg2">
                <a:lumMod val="95000"/>
              </a:schemeClr>
            </a:solidFill>
            <a:ln w="19050">
              <a:noFill/>
            </a:ln>
          </p:spPr>
          <p:txBody>
            <a:bodyPr vert="vert" anchor="ctr"/>
            <a:lstStyle/>
            <a:p>
              <a:pPr marL="171450" indent="-171450" algn="l" defTabSz="400050" eaLnBrk="0" hangingPunct="0">
                <a:lnSpc>
                  <a:spcPct val="90000"/>
                </a:lnSpc>
                <a:spcBef>
                  <a:spcPts val="0"/>
                </a:spcBef>
                <a:spcAft>
                  <a:spcPts val="300"/>
                </a:spcAft>
                <a:buClr>
                  <a:srgbClr val="333333"/>
                </a:buClr>
                <a:buSzPct val="120000"/>
                <a:buFont typeface="Arial" panose="020B0604020202020204" pitchFamily="34" charset="0"/>
                <a:buChar char="•"/>
                <a:defRPr/>
              </a:pPr>
              <a:r>
                <a:rPr lang="en-US" sz="1000" dirty="0" smtClean="0">
                  <a:solidFill>
                    <a:srgbClr val="333333"/>
                  </a:solidFill>
                  <a:latin typeface="Arial"/>
                </a:rPr>
                <a:t>Timesheet accuracy</a:t>
              </a:r>
            </a:p>
            <a:p>
              <a:pPr marL="171450" indent="-171450" algn="l" defTabSz="400050" eaLnBrk="0" hangingPunct="0">
                <a:lnSpc>
                  <a:spcPct val="90000"/>
                </a:lnSpc>
                <a:spcBef>
                  <a:spcPts val="0"/>
                </a:spcBef>
                <a:spcAft>
                  <a:spcPts val="300"/>
                </a:spcAft>
                <a:buClr>
                  <a:srgbClr val="333333"/>
                </a:buClr>
                <a:buSzPct val="120000"/>
                <a:buFont typeface="Arial" panose="020B0604020202020204" pitchFamily="34" charset="0"/>
                <a:buChar char="•"/>
                <a:defRPr/>
              </a:pPr>
              <a:r>
                <a:rPr lang="en-US" sz="1000" dirty="0" smtClean="0">
                  <a:solidFill>
                    <a:srgbClr val="333333"/>
                  </a:solidFill>
                  <a:latin typeface="Arial"/>
                </a:rPr>
                <a:t>Compliance</a:t>
              </a:r>
            </a:p>
            <a:p>
              <a:pPr marL="171450" indent="-171450" algn="l" defTabSz="400050" eaLnBrk="0" hangingPunct="0">
                <a:lnSpc>
                  <a:spcPct val="90000"/>
                </a:lnSpc>
                <a:spcBef>
                  <a:spcPts val="0"/>
                </a:spcBef>
                <a:spcAft>
                  <a:spcPts val="300"/>
                </a:spcAft>
                <a:buClr>
                  <a:srgbClr val="333333"/>
                </a:buClr>
                <a:buSzPct val="120000"/>
                <a:buFont typeface="Arial" panose="020B0604020202020204" pitchFamily="34" charset="0"/>
                <a:buChar char="•"/>
                <a:defRPr/>
              </a:pPr>
              <a:r>
                <a:rPr lang="en-US" sz="1000" dirty="0" smtClean="0">
                  <a:solidFill>
                    <a:srgbClr val="333333"/>
                  </a:solidFill>
                  <a:latin typeface="Arial"/>
                </a:rPr>
                <a:t>Attendance and PTO</a:t>
              </a:r>
            </a:p>
            <a:p>
              <a:pPr marL="171450" indent="-171450" algn="l" defTabSz="400050" eaLnBrk="0" hangingPunct="0">
                <a:lnSpc>
                  <a:spcPct val="90000"/>
                </a:lnSpc>
                <a:spcBef>
                  <a:spcPts val="0"/>
                </a:spcBef>
                <a:spcAft>
                  <a:spcPts val="300"/>
                </a:spcAft>
                <a:buClr>
                  <a:srgbClr val="333333"/>
                </a:buClr>
                <a:buSzPct val="120000"/>
                <a:buFont typeface="Arial" panose="020B0604020202020204" pitchFamily="34" charset="0"/>
                <a:buChar char="•"/>
                <a:defRPr/>
              </a:pPr>
              <a:r>
                <a:rPr lang="en-US" sz="1000" dirty="0" smtClean="0">
                  <a:solidFill>
                    <a:srgbClr val="333333"/>
                  </a:solidFill>
                  <a:latin typeface="Arial"/>
                </a:rPr>
                <a:t>Absenteeism</a:t>
              </a:r>
            </a:p>
          </p:txBody>
        </p:sp>
        <p:sp>
          <p:nvSpPr>
            <p:cNvPr id="26" name="Text Placeholder 5"/>
            <p:cNvSpPr txBox="1">
              <a:spLocks/>
            </p:cNvSpPr>
            <p:nvPr>
              <p:custDataLst>
                <p:tags r:id="rId15"/>
              </p:custDataLst>
            </p:nvPr>
          </p:nvSpPr>
          <p:spPr>
            <a:xfrm rot="16200000">
              <a:off x="2410395" y="2959631"/>
              <a:ext cx="902230" cy="2154562"/>
            </a:xfrm>
            <a:prstGeom prst="rect">
              <a:avLst/>
            </a:prstGeom>
            <a:solidFill>
              <a:schemeClr val="bg2">
                <a:lumMod val="95000"/>
              </a:schemeClr>
            </a:solidFill>
            <a:ln w="19050">
              <a:noFill/>
            </a:ln>
          </p:spPr>
          <p:txBody>
            <a:bodyPr vert="vert" anchor="ctr"/>
            <a:lstStyle/>
            <a:p>
              <a:pPr marL="180975" indent="-180975" algn="l" defTabSz="400050" eaLnBrk="0" hangingPunct="0">
                <a:lnSpc>
                  <a:spcPct val="90000"/>
                </a:lnSpc>
                <a:spcBef>
                  <a:spcPts val="0"/>
                </a:spcBef>
                <a:spcAft>
                  <a:spcPts val="300"/>
                </a:spcAft>
                <a:buClr>
                  <a:srgbClr val="333333"/>
                </a:buClr>
                <a:buSzPct val="120000"/>
                <a:buFont typeface="Arial" pitchFamily="34" charset="0"/>
                <a:buChar char="•"/>
                <a:defRPr/>
              </a:pPr>
              <a:r>
                <a:rPr lang="en-US" sz="1000" dirty="0" smtClean="0">
                  <a:solidFill>
                    <a:srgbClr val="333333"/>
                  </a:solidFill>
                  <a:latin typeface="Arial"/>
                </a:rPr>
                <a:t>Cost of benefits per employee</a:t>
              </a:r>
            </a:p>
            <a:p>
              <a:pPr marL="180975" indent="-180975" algn="l" defTabSz="400050" eaLnBrk="0" hangingPunct="0">
                <a:lnSpc>
                  <a:spcPct val="90000"/>
                </a:lnSpc>
                <a:spcBef>
                  <a:spcPts val="0"/>
                </a:spcBef>
                <a:spcAft>
                  <a:spcPts val="300"/>
                </a:spcAft>
                <a:buClr>
                  <a:srgbClr val="333333"/>
                </a:buClr>
                <a:buSzPct val="120000"/>
                <a:buFont typeface="Arial" pitchFamily="34" charset="0"/>
                <a:buChar char="•"/>
                <a:defRPr/>
              </a:pPr>
              <a:r>
                <a:rPr lang="en-US" sz="1000" dirty="0" smtClean="0">
                  <a:solidFill>
                    <a:srgbClr val="333333"/>
                  </a:solidFill>
                  <a:latin typeface="Arial"/>
                </a:rPr>
                <a:t>Benefits as a percentage of total salary</a:t>
              </a:r>
            </a:p>
            <a:p>
              <a:pPr marL="180975" indent="-180975" algn="l" defTabSz="400050" eaLnBrk="0" hangingPunct="0">
                <a:lnSpc>
                  <a:spcPct val="90000"/>
                </a:lnSpc>
                <a:spcBef>
                  <a:spcPts val="0"/>
                </a:spcBef>
                <a:spcAft>
                  <a:spcPts val="300"/>
                </a:spcAft>
                <a:buClr>
                  <a:srgbClr val="333333"/>
                </a:buClr>
                <a:buSzPct val="120000"/>
                <a:buFont typeface="Arial" pitchFamily="34" charset="0"/>
                <a:buChar char="•"/>
                <a:defRPr/>
              </a:pPr>
              <a:r>
                <a:rPr lang="en-US" sz="1000" dirty="0" smtClean="0">
                  <a:solidFill>
                    <a:srgbClr val="333333"/>
                  </a:solidFill>
                  <a:latin typeface="Arial"/>
                </a:rPr>
                <a:t>Employee benefits satisfaction rating</a:t>
              </a:r>
            </a:p>
          </p:txBody>
        </p:sp>
        <p:sp>
          <p:nvSpPr>
            <p:cNvPr id="9" name="TextBox 26"/>
            <p:cNvSpPr txBox="1"/>
            <p:nvPr>
              <p:custDataLst>
                <p:tags r:id="rId16"/>
              </p:custDataLst>
            </p:nvPr>
          </p:nvSpPr>
          <p:spPr bwMode="auto">
            <a:xfrm>
              <a:off x="323528" y="1330280"/>
              <a:ext cx="1460700" cy="276999"/>
            </a:xfrm>
            <a:prstGeom prst="rect">
              <a:avLst/>
            </a:prstGeom>
            <a:solidFill>
              <a:schemeClr val="accent2"/>
            </a:solidFill>
            <a:ln>
              <a:noFill/>
            </a:ln>
          </p:spPr>
          <p:txBody>
            <a:bodyPr wrap="square" anchor="ctr">
              <a:spAutoFit/>
            </a:bodyPr>
            <a:lstStyle>
              <a:defPPr>
                <a:defRPr lang="en-US"/>
              </a:defPPr>
              <a:lvl1pPr marL="336550" indent="-336550">
                <a:spcBef>
                  <a:spcPts val="0"/>
                </a:spcBef>
                <a:spcAft>
                  <a:spcPts val="1200"/>
                </a:spcAft>
                <a:defRPr sz="1100" b="1">
                  <a:solidFill>
                    <a:srgbClr val="FFFFFF"/>
                  </a:solidFill>
                </a:defRPr>
              </a:lvl1pPr>
            </a:lstStyle>
            <a:p>
              <a:pPr algn="l"/>
              <a:r>
                <a:rPr lang="en-US" sz="1200" dirty="0">
                  <a:solidFill>
                    <a:schemeClr val="tx1"/>
                  </a:solidFill>
                </a:rPr>
                <a:t>HR Goal:</a:t>
              </a:r>
            </a:p>
          </p:txBody>
        </p:sp>
        <p:sp>
          <p:nvSpPr>
            <p:cNvPr id="28" name="Text Placeholder 5"/>
            <p:cNvSpPr txBox="1">
              <a:spLocks/>
            </p:cNvSpPr>
            <p:nvPr>
              <p:custDataLst>
                <p:tags r:id="rId17"/>
              </p:custDataLst>
            </p:nvPr>
          </p:nvSpPr>
          <p:spPr>
            <a:xfrm rot="16200000">
              <a:off x="602764" y="1392168"/>
              <a:ext cx="902230" cy="1460700"/>
            </a:xfrm>
            <a:prstGeom prst="rect">
              <a:avLst/>
            </a:prstGeom>
            <a:solidFill>
              <a:schemeClr val="bg1">
                <a:lumMod val="50000"/>
              </a:schemeClr>
            </a:solidFill>
            <a:ln w="19050">
              <a:noFill/>
            </a:ln>
          </p:spPr>
          <p:txBody>
            <a:bodyPr vert="vert" anchor="ctr"/>
            <a:lstStyle/>
            <a:p>
              <a:pPr marL="111125" algn="l" defTabSz="400050" eaLnBrk="0" hangingPunct="0">
                <a:lnSpc>
                  <a:spcPct val="90000"/>
                </a:lnSpc>
                <a:spcBef>
                  <a:spcPts val="0"/>
                </a:spcBef>
                <a:spcAft>
                  <a:spcPts val="300"/>
                </a:spcAft>
                <a:buClr>
                  <a:srgbClr val="333333"/>
                </a:buClr>
                <a:buSzPct val="120000"/>
                <a:defRPr/>
              </a:pPr>
              <a:r>
                <a:rPr lang="en-US" sz="1200" dirty="0" smtClean="0">
                  <a:solidFill>
                    <a:schemeClr val="bg1"/>
                  </a:solidFill>
                  <a:latin typeface="Arial"/>
                </a:rPr>
                <a:t>Recruitment</a:t>
              </a:r>
            </a:p>
          </p:txBody>
        </p:sp>
        <p:sp>
          <p:nvSpPr>
            <p:cNvPr id="29" name="Text Placeholder 5"/>
            <p:cNvSpPr txBox="1">
              <a:spLocks/>
            </p:cNvSpPr>
            <p:nvPr>
              <p:custDataLst>
                <p:tags r:id="rId18"/>
              </p:custDataLst>
            </p:nvPr>
          </p:nvSpPr>
          <p:spPr bwMode="auto">
            <a:xfrm rot="16200000">
              <a:off x="602764" y="2349365"/>
              <a:ext cx="902230" cy="1460700"/>
            </a:xfrm>
            <a:prstGeom prst="rect">
              <a:avLst/>
            </a:prstGeom>
            <a:solidFill>
              <a:schemeClr val="bg1">
                <a:lumMod val="50000"/>
              </a:schemeClr>
            </a:solidFill>
            <a:ln w="19050">
              <a:noFill/>
              <a:miter lim="800000"/>
              <a:headEnd/>
              <a:tailEnd/>
            </a:ln>
          </p:spPr>
          <p:txBody>
            <a:bodyPr vert="vert" wrap="square" lIns="91440" tIns="45720" rIns="91440" bIns="45720" numCol="1" anchor="ctr" anchorCtr="0" compatLnSpc="1">
              <a:prstTxWarp prst="textNoShape">
                <a:avLst/>
              </a:prstTxWarp>
            </a:bodyPr>
            <a:lstStyle/>
            <a:p>
              <a:pPr marL="111125" algn="l" defTabSz="400050" eaLnBrk="0" hangingPunct="0">
                <a:lnSpc>
                  <a:spcPct val="90000"/>
                </a:lnSpc>
                <a:spcBef>
                  <a:spcPts val="0"/>
                </a:spcBef>
                <a:spcAft>
                  <a:spcPts val="300"/>
                </a:spcAft>
                <a:buClr>
                  <a:srgbClr val="333333"/>
                </a:buClr>
                <a:buSzPct val="120000"/>
              </a:pPr>
              <a:r>
                <a:rPr lang="en-US" sz="1200" dirty="0" smtClean="0">
                  <a:solidFill>
                    <a:schemeClr val="bg1"/>
                  </a:solidFill>
                  <a:latin typeface="Arial"/>
                </a:rPr>
                <a:t>Payroll </a:t>
              </a:r>
            </a:p>
          </p:txBody>
        </p:sp>
        <p:sp>
          <p:nvSpPr>
            <p:cNvPr id="32" name="Text Placeholder 5"/>
            <p:cNvSpPr txBox="1">
              <a:spLocks/>
            </p:cNvSpPr>
            <p:nvPr>
              <p:custDataLst>
                <p:tags r:id="rId19"/>
              </p:custDataLst>
            </p:nvPr>
          </p:nvSpPr>
          <p:spPr bwMode="auto">
            <a:xfrm rot="16200000">
              <a:off x="602765" y="4263759"/>
              <a:ext cx="902230" cy="1460700"/>
            </a:xfrm>
            <a:prstGeom prst="rect">
              <a:avLst/>
            </a:prstGeom>
            <a:solidFill>
              <a:schemeClr val="bg1">
                <a:lumMod val="50000"/>
              </a:schemeClr>
            </a:solidFill>
            <a:ln w="19050">
              <a:noFill/>
              <a:miter lim="800000"/>
              <a:headEnd/>
              <a:tailEnd/>
            </a:ln>
          </p:spPr>
          <p:txBody>
            <a:bodyPr vert="vert" wrap="square" lIns="91440" tIns="45720" rIns="91440" bIns="45720" numCol="1" anchor="ctr" anchorCtr="0" compatLnSpc="1">
              <a:prstTxWarp prst="textNoShape">
                <a:avLst/>
              </a:prstTxWarp>
            </a:bodyPr>
            <a:lstStyle/>
            <a:p>
              <a:pPr marL="111125" algn="l" defTabSz="400050" eaLnBrk="0" hangingPunct="0">
                <a:lnSpc>
                  <a:spcPct val="90000"/>
                </a:lnSpc>
                <a:spcBef>
                  <a:spcPts val="0"/>
                </a:spcBef>
                <a:spcAft>
                  <a:spcPts val="300"/>
                </a:spcAft>
                <a:buClr>
                  <a:srgbClr val="333333"/>
                </a:buClr>
                <a:buSzPct val="120000"/>
              </a:pPr>
              <a:r>
                <a:rPr lang="en-US" sz="1200" dirty="0" smtClean="0">
                  <a:solidFill>
                    <a:schemeClr val="bg1"/>
                  </a:solidFill>
                  <a:latin typeface="Arial"/>
                </a:rPr>
                <a:t>Time and Attendance</a:t>
              </a:r>
              <a:endParaRPr lang="en-US" sz="1200" dirty="0">
                <a:solidFill>
                  <a:schemeClr val="bg1"/>
                </a:solidFill>
                <a:latin typeface="Arial"/>
              </a:endParaRPr>
            </a:p>
          </p:txBody>
        </p:sp>
        <p:sp>
          <p:nvSpPr>
            <p:cNvPr id="35" name="Text Placeholder 5"/>
            <p:cNvSpPr txBox="1">
              <a:spLocks/>
            </p:cNvSpPr>
            <p:nvPr>
              <p:custDataLst>
                <p:tags r:id="rId20"/>
              </p:custDataLst>
            </p:nvPr>
          </p:nvSpPr>
          <p:spPr bwMode="auto">
            <a:xfrm rot="16200000">
              <a:off x="602764" y="3306562"/>
              <a:ext cx="902230" cy="1460700"/>
            </a:xfrm>
            <a:prstGeom prst="rect">
              <a:avLst/>
            </a:prstGeom>
            <a:solidFill>
              <a:schemeClr val="bg1">
                <a:lumMod val="50000"/>
              </a:schemeClr>
            </a:solidFill>
            <a:ln w="19050">
              <a:noFill/>
              <a:miter lim="800000"/>
              <a:headEnd/>
              <a:tailEnd/>
            </a:ln>
          </p:spPr>
          <p:txBody>
            <a:bodyPr vert="vert" wrap="square" lIns="91440" tIns="45720" rIns="91440" bIns="45720" numCol="1" anchor="ctr" anchorCtr="0" compatLnSpc="1">
              <a:prstTxWarp prst="textNoShape">
                <a:avLst/>
              </a:prstTxWarp>
            </a:bodyPr>
            <a:lstStyle/>
            <a:p>
              <a:pPr marL="111125" algn="l" defTabSz="400050" eaLnBrk="0" hangingPunct="0">
                <a:lnSpc>
                  <a:spcPct val="90000"/>
                </a:lnSpc>
                <a:spcBef>
                  <a:spcPts val="0"/>
                </a:spcBef>
                <a:spcAft>
                  <a:spcPts val="300"/>
                </a:spcAft>
                <a:buClr>
                  <a:srgbClr val="333333"/>
                </a:buClr>
                <a:buSzPct val="120000"/>
              </a:pPr>
              <a:r>
                <a:rPr lang="en-US" sz="1200" dirty="0" smtClean="0">
                  <a:solidFill>
                    <a:schemeClr val="bg1"/>
                  </a:solidFill>
                  <a:latin typeface="Arial"/>
                </a:rPr>
                <a:t>Benefits</a:t>
              </a:r>
              <a:endParaRPr lang="en-US" sz="1200" dirty="0">
                <a:solidFill>
                  <a:schemeClr val="bg1"/>
                </a:solidFill>
                <a:latin typeface="Arial"/>
              </a:endParaRPr>
            </a:p>
          </p:txBody>
        </p:sp>
      </p:grpSp>
      <p:grpSp>
        <p:nvGrpSpPr>
          <p:cNvPr id="4" name="Group 45"/>
          <p:cNvGrpSpPr/>
          <p:nvPr/>
        </p:nvGrpSpPr>
        <p:grpSpPr>
          <a:xfrm>
            <a:off x="4330236" y="2052238"/>
            <a:ext cx="4480561" cy="4120106"/>
            <a:chOff x="4330236" y="1325118"/>
            <a:chExt cx="4480561" cy="4120106"/>
          </a:xfrm>
          <a:solidFill>
            <a:schemeClr val="tx1">
              <a:lumMod val="60000"/>
              <a:lumOff val="40000"/>
            </a:schemeClr>
          </a:solidFill>
        </p:grpSpPr>
        <p:sp>
          <p:nvSpPr>
            <p:cNvPr id="36" name="Text Placeholder 5"/>
            <p:cNvSpPr txBox="1">
              <a:spLocks/>
            </p:cNvSpPr>
            <p:nvPr>
              <p:custDataLst>
                <p:tags r:id="rId1"/>
              </p:custDataLst>
            </p:nvPr>
          </p:nvSpPr>
          <p:spPr>
            <a:xfrm rot="16200000">
              <a:off x="6942361" y="705197"/>
              <a:ext cx="902230" cy="2834640"/>
            </a:xfrm>
            <a:prstGeom prst="rect">
              <a:avLst/>
            </a:prstGeom>
            <a:solidFill>
              <a:schemeClr val="accent4">
                <a:lumMod val="95000"/>
              </a:schemeClr>
            </a:solidFill>
            <a:ln w="19050">
              <a:noFill/>
            </a:ln>
          </p:spPr>
          <p:txBody>
            <a:bodyPr vert="vert" anchor="ctr"/>
            <a:lstStyle/>
            <a:p>
              <a:pPr marL="180975" indent="-180975" algn="l" defTabSz="400050" eaLnBrk="0" hangingPunct="0">
                <a:lnSpc>
                  <a:spcPct val="90000"/>
                </a:lnSpc>
                <a:spcBef>
                  <a:spcPts val="0"/>
                </a:spcBef>
                <a:spcAft>
                  <a:spcPts val="300"/>
                </a:spcAft>
                <a:buClr>
                  <a:srgbClr val="333333"/>
                </a:buClr>
                <a:buSzPct val="120000"/>
                <a:buFont typeface="Arial" pitchFamily="34" charset="0"/>
                <a:buChar char="•"/>
                <a:defRPr/>
              </a:pPr>
              <a:r>
                <a:rPr lang="en-US" sz="1000" dirty="0" smtClean="0">
                  <a:solidFill>
                    <a:srgbClr val="333333"/>
                  </a:solidFill>
                  <a:latin typeface="Arial"/>
                </a:rPr>
                <a:t>Employee efficiency</a:t>
              </a:r>
            </a:p>
            <a:p>
              <a:pPr marL="180975" indent="-180975" algn="l" defTabSz="400050" eaLnBrk="0" hangingPunct="0">
                <a:lnSpc>
                  <a:spcPct val="90000"/>
                </a:lnSpc>
                <a:spcBef>
                  <a:spcPts val="0"/>
                </a:spcBef>
                <a:spcAft>
                  <a:spcPts val="300"/>
                </a:spcAft>
                <a:buClr>
                  <a:srgbClr val="333333"/>
                </a:buClr>
                <a:buSzPct val="120000"/>
                <a:buFont typeface="Arial" pitchFamily="34" charset="0"/>
                <a:buChar char="•"/>
                <a:defRPr/>
              </a:pPr>
              <a:r>
                <a:rPr lang="en-US" sz="1000" dirty="0" smtClean="0">
                  <a:solidFill>
                    <a:srgbClr val="333333"/>
                  </a:solidFill>
                  <a:latin typeface="Arial"/>
                </a:rPr>
                <a:t>Performance by group</a:t>
              </a:r>
            </a:p>
            <a:p>
              <a:pPr marL="180975" indent="-180975" algn="l" defTabSz="400050" eaLnBrk="0" hangingPunct="0">
                <a:lnSpc>
                  <a:spcPct val="90000"/>
                </a:lnSpc>
                <a:spcBef>
                  <a:spcPts val="0"/>
                </a:spcBef>
                <a:spcAft>
                  <a:spcPts val="300"/>
                </a:spcAft>
                <a:buClr>
                  <a:srgbClr val="333333"/>
                </a:buClr>
                <a:buSzPct val="120000"/>
                <a:buFont typeface="Arial" pitchFamily="34" charset="0"/>
                <a:buChar char="•"/>
                <a:defRPr/>
              </a:pPr>
              <a:r>
                <a:rPr lang="en-US" sz="1000" dirty="0" smtClean="0">
                  <a:solidFill>
                    <a:srgbClr val="333333"/>
                  </a:solidFill>
                  <a:latin typeface="Arial"/>
                </a:rPr>
                <a:t>High-potential employees</a:t>
              </a:r>
            </a:p>
            <a:p>
              <a:pPr marL="180975" indent="-180975" algn="l" defTabSz="400050" eaLnBrk="0" hangingPunct="0">
                <a:lnSpc>
                  <a:spcPct val="90000"/>
                </a:lnSpc>
                <a:spcBef>
                  <a:spcPts val="0"/>
                </a:spcBef>
                <a:spcAft>
                  <a:spcPts val="300"/>
                </a:spcAft>
                <a:buClr>
                  <a:srgbClr val="333333"/>
                </a:buClr>
                <a:buSzPct val="120000"/>
                <a:buFont typeface="Arial" pitchFamily="34" charset="0"/>
                <a:buChar char="•"/>
                <a:defRPr/>
              </a:pPr>
              <a:r>
                <a:rPr lang="en-US" sz="1000" dirty="0" smtClean="0">
                  <a:solidFill>
                    <a:srgbClr val="333333"/>
                  </a:solidFill>
                  <a:latin typeface="Arial"/>
                </a:rPr>
                <a:t>Flight risk and bench strength</a:t>
              </a:r>
            </a:p>
          </p:txBody>
        </p:sp>
        <p:sp>
          <p:nvSpPr>
            <p:cNvPr id="37" name="Text Placeholder 5"/>
            <p:cNvSpPr txBox="1">
              <a:spLocks/>
            </p:cNvSpPr>
            <p:nvPr>
              <p:custDataLst>
                <p:tags r:id="rId2"/>
              </p:custDataLst>
            </p:nvPr>
          </p:nvSpPr>
          <p:spPr bwMode="auto">
            <a:xfrm rot="16200000">
              <a:off x="4702081" y="1299557"/>
              <a:ext cx="902230" cy="1645920"/>
            </a:xfrm>
            <a:prstGeom prst="rect">
              <a:avLst/>
            </a:prstGeom>
            <a:solidFill>
              <a:schemeClr val="bg1">
                <a:lumMod val="50000"/>
              </a:schemeClr>
            </a:solidFill>
            <a:ln w="19050">
              <a:noFill/>
              <a:miter lim="800000"/>
              <a:headEnd/>
              <a:tailEnd/>
            </a:ln>
          </p:spPr>
          <p:txBody>
            <a:bodyPr vert="vert" wrap="square" lIns="91440" tIns="45720" rIns="91440" bIns="45720" numCol="1" anchor="ctr" anchorCtr="0" compatLnSpc="1">
              <a:prstTxWarp prst="textNoShape">
                <a:avLst/>
              </a:prstTxWarp>
            </a:bodyPr>
            <a:lstStyle/>
            <a:p>
              <a:pPr marL="111125" algn="l" defTabSz="400050" eaLnBrk="0" hangingPunct="0">
                <a:lnSpc>
                  <a:spcPct val="90000"/>
                </a:lnSpc>
                <a:spcBef>
                  <a:spcPts val="0"/>
                </a:spcBef>
                <a:spcAft>
                  <a:spcPts val="300"/>
                </a:spcAft>
                <a:buClr>
                  <a:srgbClr val="333333"/>
                </a:buClr>
                <a:buSzPct val="120000"/>
              </a:pPr>
              <a:r>
                <a:rPr lang="en-US" sz="1200" dirty="0" smtClean="0">
                  <a:solidFill>
                    <a:schemeClr val="bg1"/>
                  </a:solidFill>
                  <a:latin typeface="Arial"/>
                </a:rPr>
                <a:t>Performance Management</a:t>
              </a:r>
              <a:endParaRPr lang="en-US" sz="1200" dirty="0">
                <a:solidFill>
                  <a:schemeClr val="bg1"/>
                </a:solidFill>
                <a:latin typeface="Arial"/>
              </a:endParaRPr>
            </a:p>
          </p:txBody>
        </p:sp>
        <p:sp>
          <p:nvSpPr>
            <p:cNvPr id="38" name="Text Placeholder 5"/>
            <p:cNvSpPr txBox="1">
              <a:spLocks/>
            </p:cNvSpPr>
            <p:nvPr>
              <p:custDataLst>
                <p:tags r:id="rId3"/>
              </p:custDataLst>
            </p:nvPr>
          </p:nvSpPr>
          <p:spPr>
            <a:xfrm rot="16200000">
              <a:off x="6942361" y="1662394"/>
              <a:ext cx="902230" cy="2834640"/>
            </a:xfrm>
            <a:prstGeom prst="rect">
              <a:avLst/>
            </a:prstGeom>
            <a:solidFill>
              <a:schemeClr val="accent4">
                <a:lumMod val="95000"/>
              </a:schemeClr>
            </a:solidFill>
            <a:ln w="19050">
              <a:noFill/>
            </a:ln>
          </p:spPr>
          <p:txBody>
            <a:bodyPr vert="vert" anchor="ctr"/>
            <a:lstStyle/>
            <a:p>
              <a:pPr marL="180975" indent="-180975" algn="l" defTabSz="400050" eaLnBrk="0" hangingPunct="0">
                <a:lnSpc>
                  <a:spcPct val="90000"/>
                </a:lnSpc>
                <a:spcBef>
                  <a:spcPts val="0"/>
                </a:spcBef>
                <a:spcAft>
                  <a:spcPts val="300"/>
                </a:spcAft>
                <a:buClr>
                  <a:srgbClr val="333333"/>
                </a:buClr>
                <a:buSzPct val="120000"/>
                <a:buFont typeface="Arial" pitchFamily="34" charset="0"/>
                <a:buChar char="•"/>
                <a:defRPr/>
              </a:pPr>
              <a:r>
                <a:rPr lang="en-US" sz="1000" dirty="0" smtClean="0">
                  <a:solidFill>
                    <a:srgbClr val="333333"/>
                  </a:solidFill>
                  <a:latin typeface="Arial"/>
                </a:rPr>
                <a:t>Employee record completeness</a:t>
              </a:r>
              <a:endParaRPr lang="en-US" sz="1000" dirty="0">
                <a:solidFill>
                  <a:srgbClr val="333333"/>
                </a:solidFill>
                <a:latin typeface="Arial"/>
              </a:endParaRPr>
            </a:p>
            <a:p>
              <a:pPr marL="180975" indent="-180975" algn="l" defTabSz="400050" eaLnBrk="0" hangingPunct="0">
                <a:lnSpc>
                  <a:spcPct val="90000"/>
                </a:lnSpc>
                <a:spcBef>
                  <a:spcPts val="0"/>
                </a:spcBef>
                <a:spcAft>
                  <a:spcPts val="300"/>
                </a:spcAft>
                <a:buClr>
                  <a:srgbClr val="333333"/>
                </a:buClr>
                <a:buSzPct val="120000"/>
                <a:buFont typeface="Arial" pitchFamily="34" charset="0"/>
                <a:buChar char="•"/>
                <a:defRPr/>
              </a:pPr>
              <a:r>
                <a:rPr lang="en-US" sz="1000" dirty="0" smtClean="0">
                  <a:solidFill>
                    <a:srgbClr val="333333"/>
                  </a:solidFill>
                  <a:latin typeface="Arial"/>
                </a:rPr>
                <a:t>Headcounts by employee type</a:t>
              </a:r>
            </a:p>
            <a:p>
              <a:pPr marL="180975" indent="-180975" algn="l" defTabSz="400050" eaLnBrk="0" hangingPunct="0">
                <a:lnSpc>
                  <a:spcPct val="90000"/>
                </a:lnSpc>
                <a:spcBef>
                  <a:spcPts val="0"/>
                </a:spcBef>
                <a:spcAft>
                  <a:spcPts val="300"/>
                </a:spcAft>
                <a:buClr>
                  <a:srgbClr val="333333"/>
                </a:buClr>
                <a:buSzPct val="120000"/>
                <a:buFont typeface="Arial" pitchFamily="34" charset="0"/>
                <a:buChar char="•"/>
                <a:defRPr/>
              </a:pPr>
              <a:r>
                <a:rPr lang="en-US" sz="1000" dirty="0" smtClean="0">
                  <a:solidFill>
                    <a:srgbClr val="333333"/>
                  </a:solidFill>
                  <a:latin typeface="Arial"/>
                </a:rPr>
                <a:t>Organizational structure</a:t>
              </a:r>
            </a:p>
            <a:p>
              <a:pPr marL="180975" indent="-180975" algn="l" defTabSz="400050" eaLnBrk="0" hangingPunct="0">
                <a:lnSpc>
                  <a:spcPct val="90000"/>
                </a:lnSpc>
                <a:spcBef>
                  <a:spcPts val="0"/>
                </a:spcBef>
                <a:spcAft>
                  <a:spcPts val="300"/>
                </a:spcAft>
                <a:buClr>
                  <a:srgbClr val="333333"/>
                </a:buClr>
                <a:buSzPct val="120000"/>
                <a:buFont typeface="Arial" pitchFamily="34" charset="0"/>
                <a:buChar char="•"/>
                <a:defRPr/>
              </a:pPr>
              <a:r>
                <a:rPr lang="en-US" sz="1000" dirty="0" smtClean="0">
                  <a:solidFill>
                    <a:srgbClr val="333333"/>
                  </a:solidFill>
                  <a:latin typeface="Arial"/>
                </a:rPr>
                <a:t>Turnover and retention rates</a:t>
              </a:r>
            </a:p>
          </p:txBody>
        </p:sp>
        <p:sp>
          <p:nvSpPr>
            <p:cNvPr id="39" name="Text Placeholder 5"/>
            <p:cNvSpPr txBox="1">
              <a:spLocks/>
            </p:cNvSpPr>
            <p:nvPr>
              <p:custDataLst>
                <p:tags r:id="rId4"/>
              </p:custDataLst>
            </p:nvPr>
          </p:nvSpPr>
          <p:spPr bwMode="auto">
            <a:xfrm rot="16200000">
              <a:off x="4702081" y="2256754"/>
              <a:ext cx="902230" cy="1645920"/>
            </a:xfrm>
            <a:prstGeom prst="rect">
              <a:avLst/>
            </a:prstGeom>
            <a:solidFill>
              <a:schemeClr val="bg1">
                <a:lumMod val="50000"/>
              </a:schemeClr>
            </a:solidFill>
            <a:ln w="19050">
              <a:noFill/>
              <a:miter lim="800000"/>
              <a:headEnd/>
              <a:tailEnd/>
            </a:ln>
          </p:spPr>
          <p:txBody>
            <a:bodyPr vert="vert" wrap="square" lIns="91440" tIns="45720" rIns="91440" bIns="45720" numCol="1" anchor="ctr" anchorCtr="0" compatLnSpc="1">
              <a:prstTxWarp prst="textNoShape">
                <a:avLst/>
              </a:prstTxWarp>
            </a:bodyPr>
            <a:lstStyle/>
            <a:p>
              <a:pPr marL="111125" algn="l" defTabSz="400050" eaLnBrk="0" hangingPunct="0">
                <a:lnSpc>
                  <a:spcPct val="90000"/>
                </a:lnSpc>
                <a:spcBef>
                  <a:spcPts val="0"/>
                </a:spcBef>
                <a:spcAft>
                  <a:spcPts val="300"/>
                </a:spcAft>
                <a:buClr>
                  <a:srgbClr val="333333"/>
                </a:buClr>
                <a:buSzPct val="120000"/>
              </a:pPr>
              <a:r>
                <a:rPr lang="en-US" sz="1200" dirty="0" smtClean="0">
                  <a:solidFill>
                    <a:schemeClr val="bg1"/>
                  </a:solidFill>
                  <a:latin typeface="Arial"/>
                </a:rPr>
                <a:t>Core HR Records</a:t>
              </a:r>
              <a:endParaRPr lang="en-US" sz="1200" dirty="0">
                <a:solidFill>
                  <a:schemeClr val="bg1"/>
                </a:solidFill>
                <a:latin typeface="Arial"/>
              </a:endParaRPr>
            </a:p>
          </p:txBody>
        </p:sp>
        <p:sp>
          <p:nvSpPr>
            <p:cNvPr id="40" name="Text Placeholder 5"/>
            <p:cNvSpPr txBox="1">
              <a:spLocks/>
            </p:cNvSpPr>
            <p:nvPr>
              <p:custDataLst>
                <p:tags r:id="rId5"/>
              </p:custDataLst>
            </p:nvPr>
          </p:nvSpPr>
          <p:spPr>
            <a:xfrm rot="16200000">
              <a:off x="6942361" y="2619591"/>
              <a:ext cx="902230" cy="2834640"/>
            </a:xfrm>
            <a:prstGeom prst="rect">
              <a:avLst/>
            </a:prstGeom>
            <a:solidFill>
              <a:schemeClr val="accent4">
                <a:lumMod val="95000"/>
              </a:schemeClr>
            </a:solidFill>
            <a:ln w="19050">
              <a:noFill/>
            </a:ln>
          </p:spPr>
          <p:txBody>
            <a:bodyPr vert="vert" anchor="ctr"/>
            <a:lstStyle/>
            <a:p>
              <a:pPr marL="180975" indent="-180975" algn="l" defTabSz="400050" eaLnBrk="0" hangingPunct="0">
                <a:lnSpc>
                  <a:spcPct val="90000"/>
                </a:lnSpc>
                <a:spcBef>
                  <a:spcPts val="0"/>
                </a:spcBef>
                <a:spcAft>
                  <a:spcPts val="300"/>
                </a:spcAft>
                <a:buClr>
                  <a:srgbClr val="333333"/>
                </a:buClr>
                <a:buSzPct val="120000"/>
                <a:buFont typeface="Arial" pitchFamily="34" charset="0"/>
                <a:buChar char="•"/>
                <a:defRPr/>
              </a:pPr>
              <a:r>
                <a:rPr lang="en-US" sz="1000" dirty="0" smtClean="0">
                  <a:solidFill>
                    <a:srgbClr val="333333"/>
                  </a:solidFill>
                  <a:latin typeface="Arial"/>
                </a:rPr>
                <a:t>Training days per employee</a:t>
              </a:r>
            </a:p>
            <a:p>
              <a:pPr marL="180975" indent="-180975" algn="l" defTabSz="400050" eaLnBrk="0" hangingPunct="0">
                <a:lnSpc>
                  <a:spcPct val="90000"/>
                </a:lnSpc>
                <a:spcBef>
                  <a:spcPts val="0"/>
                </a:spcBef>
                <a:spcAft>
                  <a:spcPts val="300"/>
                </a:spcAft>
                <a:buClr>
                  <a:srgbClr val="333333"/>
                </a:buClr>
                <a:buSzPct val="120000"/>
                <a:buFont typeface="Arial" pitchFamily="34" charset="0"/>
                <a:buChar char="•"/>
                <a:defRPr/>
              </a:pPr>
              <a:r>
                <a:rPr lang="en-US" sz="1000" dirty="0" smtClean="0">
                  <a:solidFill>
                    <a:srgbClr val="333333"/>
                  </a:solidFill>
                  <a:latin typeface="Arial"/>
                </a:rPr>
                <a:t>Participation rates</a:t>
              </a:r>
            </a:p>
            <a:p>
              <a:pPr marL="180975" indent="-180975" algn="l" defTabSz="400050" eaLnBrk="0" hangingPunct="0">
                <a:lnSpc>
                  <a:spcPct val="90000"/>
                </a:lnSpc>
                <a:spcBef>
                  <a:spcPts val="0"/>
                </a:spcBef>
                <a:spcAft>
                  <a:spcPts val="300"/>
                </a:spcAft>
                <a:buClr>
                  <a:srgbClr val="333333"/>
                </a:buClr>
                <a:buSzPct val="120000"/>
                <a:buFont typeface="Arial" pitchFamily="34" charset="0"/>
                <a:buChar char="•"/>
                <a:defRPr/>
              </a:pPr>
              <a:r>
                <a:rPr lang="en-US" sz="1000" dirty="0" smtClean="0">
                  <a:solidFill>
                    <a:srgbClr val="333333"/>
                  </a:solidFill>
                  <a:latin typeface="Arial"/>
                </a:rPr>
                <a:t>Post-training performance</a:t>
              </a:r>
            </a:p>
            <a:p>
              <a:pPr marL="180975" indent="-180975" algn="l" defTabSz="400050" eaLnBrk="0" hangingPunct="0">
                <a:lnSpc>
                  <a:spcPct val="90000"/>
                </a:lnSpc>
                <a:spcBef>
                  <a:spcPts val="0"/>
                </a:spcBef>
                <a:spcAft>
                  <a:spcPts val="300"/>
                </a:spcAft>
                <a:buClr>
                  <a:srgbClr val="333333"/>
                </a:buClr>
                <a:buSzPct val="120000"/>
                <a:buFont typeface="Arial" pitchFamily="34" charset="0"/>
                <a:buChar char="•"/>
                <a:defRPr/>
              </a:pPr>
              <a:r>
                <a:rPr lang="en-US" sz="1000" dirty="0" smtClean="0">
                  <a:solidFill>
                    <a:srgbClr val="333333"/>
                  </a:solidFill>
                  <a:latin typeface="Arial"/>
                </a:rPr>
                <a:t>Percentage of staff with development plans</a:t>
              </a:r>
            </a:p>
          </p:txBody>
        </p:sp>
        <p:sp>
          <p:nvSpPr>
            <p:cNvPr id="41" name="Text Placeholder 5"/>
            <p:cNvSpPr txBox="1">
              <a:spLocks/>
            </p:cNvSpPr>
            <p:nvPr>
              <p:custDataLst>
                <p:tags r:id="rId6"/>
              </p:custDataLst>
            </p:nvPr>
          </p:nvSpPr>
          <p:spPr>
            <a:xfrm rot="16200000">
              <a:off x="6942362" y="3576788"/>
              <a:ext cx="902230" cy="2834640"/>
            </a:xfrm>
            <a:prstGeom prst="rect">
              <a:avLst/>
            </a:prstGeom>
            <a:solidFill>
              <a:schemeClr val="accent4">
                <a:lumMod val="95000"/>
              </a:schemeClr>
            </a:solidFill>
            <a:ln w="19050">
              <a:noFill/>
            </a:ln>
          </p:spPr>
          <p:txBody>
            <a:bodyPr vert="vert" anchor="ctr"/>
            <a:lstStyle/>
            <a:p>
              <a:pPr marL="180975" indent="-180975" algn="l" defTabSz="400050" eaLnBrk="0" hangingPunct="0">
                <a:lnSpc>
                  <a:spcPct val="90000"/>
                </a:lnSpc>
                <a:spcBef>
                  <a:spcPts val="0"/>
                </a:spcBef>
                <a:spcAft>
                  <a:spcPts val="300"/>
                </a:spcAft>
                <a:buClr>
                  <a:srgbClr val="333333"/>
                </a:buClr>
                <a:buSzPct val="120000"/>
                <a:buFont typeface="Arial" pitchFamily="34" charset="0"/>
                <a:buChar char="•"/>
                <a:defRPr/>
              </a:pPr>
              <a:r>
                <a:rPr lang="en-US" sz="1000" dirty="0" smtClean="0">
                  <a:solidFill>
                    <a:srgbClr val="333333"/>
                  </a:solidFill>
                  <a:latin typeface="Arial"/>
                </a:rPr>
                <a:t>Days to process new hires</a:t>
              </a:r>
            </a:p>
            <a:p>
              <a:pPr marL="180975" indent="-180975" algn="l" defTabSz="400050" eaLnBrk="0" hangingPunct="0">
                <a:lnSpc>
                  <a:spcPct val="90000"/>
                </a:lnSpc>
                <a:spcBef>
                  <a:spcPts val="0"/>
                </a:spcBef>
                <a:spcAft>
                  <a:spcPts val="300"/>
                </a:spcAft>
                <a:buClr>
                  <a:srgbClr val="333333"/>
                </a:buClr>
                <a:buSzPct val="120000"/>
                <a:buFont typeface="Arial" pitchFamily="34" charset="0"/>
                <a:buChar char="•"/>
                <a:defRPr/>
              </a:pPr>
              <a:r>
                <a:rPr lang="en-US" sz="1000" dirty="0" smtClean="0">
                  <a:solidFill>
                    <a:srgbClr val="333333"/>
                  </a:solidFill>
                  <a:latin typeface="Arial"/>
                </a:rPr>
                <a:t>New hire separation</a:t>
              </a:r>
            </a:p>
            <a:p>
              <a:pPr marL="180975" indent="-180975" algn="l" defTabSz="400050" eaLnBrk="0" hangingPunct="0">
                <a:lnSpc>
                  <a:spcPct val="90000"/>
                </a:lnSpc>
                <a:spcBef>
                  <a:spcPts val="0"/>
                </a:spcBef>
                <a:spcAft>
                  <a:spcPts val="300"/>
                </a:spcAft>
                <a:buClr>
                  <a:srgbClr val="333333"/>
                </a:buClr>
                <a:buSzPct val="120000"/>
                <a:buFont typeface="Arial" pitchFamily="34" charset="0"/>
                <a:buChar char="•"/>
                <a:defRPr/>
              </a:pPr>
              <a:r>
                <a:rPr lang="en-US" sz="1000" dirty="0" smtClean="0">
                  <a:solidFill>
                    <a:srgbClr val="333333"/>
                  </a:solidFill>
                  <a:latin typeface="Arial"/>
                </a:rPr>
                <a:t>Cost of orientation</a:t>
              </a:r>
            </a:p>
            <a:p>
              <a:pPr marL="180975" indent="-180975" algn="l" defTabSz="400050" eaLnBrk="0" hangingPunct="0">
                <a:lnSpc>
                  <a:spcPct val="90000"/>
                </a:lnSpc>
                <a:spcBef>
                  <a:spcPts val="0"/>
                </a:spcBef>
                <a:spcAft>
                  <a:spcPts val="300"/>
                </a:spcAft>
                <a:buClr>
                  <a:srgbClr val="333333"/>
                </a:buClr>
                <a:buSzPct val="120000"/>
                <a:buFont typeface="Arial" pitchFamily="34" charset="0"/>
                <a:buChar char="•"/>
                <a:defRPr/>
              </a:pPr>
              <a:r>
                <a:rPr lang="en-US" sz="1000" dirty="0" smtClean="0">
                  <a:solidFill>
                    <a:srgbClr val="333333"/>
                  </a:solidFill>
                  <a:latin typeface="Arial"/>
                </a:rPr>
                <a:t>New hire engagement</a:t>
              </a:r>
            </a:p>
          </p:txBody>
        </p:sp>
        <p:sp>
          <p:nvSpPr>
            <p:cNvPr id="42" name="Text Placeholder 5"/>
            <p:cNvSpPr txBox="1">
              <a:spLocks/>
            </p:cNvSpPr>
            <p:nvPr>
              <p:custDataLst>
                <p:tags r:id="rId7"/>
              </p:custDataLst>
            </p:nvPr>
          </p:nvSpPr>
          <p:spPr bwMode="auto">
            <a:xfrm rot="16200000">
              <a:off x="4702081" y="3213951"/>
              <a:ext cx="902230" cy="1645920"/>
            </a:xfrm>
            <a:prstGeom prst="rect">
              <a:avLst/>
            </a:prstGeom>
            <a:solidFill>
              <a:schemeClr val="bg1">
                <a:lumMod val="50000"/>
              </a:schemeClr>
            </a:solidFill>
            <a:ln w="19050">
              <a:noFill/>
              <a:miter lim="800000"/>
              <a:headEnd/>
              <a:tailEnd/>
            </a:ln>
          </p:spPr>
          <p:txBody>
            <a:bodyPr vert="vert" wrap="square" lIns="91440" tIns="45720" rIns="91440" bIns="45720" numCol="1" anchor="ctr" anchorCtr="0" compatLnSpc="1">
              <a:prstTxWarp prst="textNoShape">
                <a:avLst/>
              </a:prstTxWarp>
            </a:bodyPr>
            <a:lstStyle/>
            <a:p>
              <a:pPr marL="111125" algn="l" defTabSz="400050" eaLnBrk="0" hangingPunct="0">
                <a:lnSpc>
                  <a:spcPct val="90000"/>
                </a:lnSpc>
                <a:spcBef>
                  <a:spcPts val="0"/>
                </a:spcBef>
                <a:spcAft>
                  <a:spcPts val="300"/>
                </a:spcAft>
                <a:buClr>
                  <a:srgbClr val="333333"/>
                </a:buClr>
                <a:buSzPct val="120000"/>
              </a:pPr>
              <a:r>
                <a:rPr lang="en-US" sz="1200" dirty="0" smtClean="0">
                  <a:solidFill>
                    <a:schemeClr val="bg1"/>
                  </a:solidFill>
                  <a:latin typeface="Arial"/>
                </a:rPr>
                <a:t>Learning &amp; Development</a:t>
              </a:r>
              <a:endParaRPr lang="en-US" sz="1200" dirty="0">
                <a:solidFill>
                  <a:schemeClr val="bg1"/>
                </a:solidFill>
                <a:latin typeface="Arial"/>
              </a:endParaRPr>
            </a:p>
          </p:txBody>
        </p:sp>
        <p:sp>
          <p:nvSpPr>
            <p:cNvPr id="43" name="Text Placeholder 5"/>
            <p:cNvSpPr txBox="1">
              <a:spLocks/>
            </p:cNvSpPr>
            <p:nvPr>
              <p:custDataLst>
                <p:tags r:id="rId8"/>
              </p:custDataLst>
            </p:nvPr>
          </p:nvSpPr>
          <p:spPr bwMode="auto">
            <a:xfrm rot="16200000">
              <a:off x="4702081" y="4171149"/>
              <a:ext cx="902230" cy="1645920"/>
            </a:xfrm>
            <a:prstGeom prst="rect">
              <a:avLst/>
            </a:prstGeom>
            <a:solidFill>
              <a:schemeClr val="bg1">
                <a:lumMod val="50000"/>
              </a:schemeClr>
            </a:solidFill>
            <a:ln w="19050">
              <a:noFill/>
              <a:miter lim="800000"/>
              <a:headEnd/>
              <a:tailEnd/>
            </a:ln>
          </p:spPr>
          <p:txBody>
            <a:bodyPr vert="vert" wrap="square" lIns="91440" tIns="45720" rIns="91440" bIns="45720" numCol="1" anchor="ctr" anchorCtr="0" compatLnSpc="1">
              <a:prstTxWarp prst="textNoShape">
                <a:avLst/>
              </a:prstTxWarp>
            </a:bodyPr>
            <a:lstStyle/>
            <a:p>
              <a:pPr marL="111125" algn="l" defTabSz="400050" eaLnBrk="0" hangingPunct="0">
                <a:lnSpc>
                  <a:spcPct val="90000"/>
                </a:lnSpc>
                <a:spcBef>
                  <a:spcPts val="0"/>
                </a:spcBef>
                <a:spcAft>
                  <a:spcPts val="300"/>
                </a:spcAft>
                <a:buClr>
                  <a:srgbClr val="333333"/>
                </a:buClr>
                <a:buSzPct val="120000"/>
              </a:pPr>
              <a:r>
                <a:rPr lang="en-US" sz="1200" dirty="0" smtClean="0">
                  <a:solidFill>
                    <a:schemeClr val="bg1"/>
                  </a:solidFill>
                  <a:latin typeface="Arial"/>
                </a:rPr>
                <a:t>Onboarding</a:t>
              </a:r>
            </a:p>
          </p:txBody>
        </p:sp>
        <p:sp>
          <p:nvSpPr>
            <p:cNvPr id="44" name="TextBox 54"/>
            <p:cNvSpPr txBox="1"/>
            <p:nvPr>
              <p:custDataLst>
                <p:tags r:id="rId9"/>
              </p:custDataLst>
            </p:nvPr>
          </p:nvSpPr>
          <p:spPr bwMode="auto">
            <a:xfrm>
              <a:off x="5976156" y="1325119"/>
              <a:ext cx="2834640" cy="277200"/>
            </a:xfrm>
            <a:prstGeom prst="rect">
              <a:avLst/>
            </a:prstGeom>
            <a:solidFill>
              <a:schemeClr val="accent2"/>
            </a:solidFill>
            <a:ln>
              <a:noFill/>
            </a:ln>
          </p:spPr>
          <p:txBody>
            <a:bodyPr wrap="square" anchor="ctr">
              <a:spAutoFit/>
            </a:bodyPr>
            <a:lstStyle/>
            <a:p>
              <a:pPr marL="336550" indent="-336550" algn="l">
                <a:spcBef>
                  <a:spcPts val="0"/>
                </a:spcBef>
                <a:spcAft>
                  <a:spcPts val="1200"/>
                </a:spcAft>
              </a:pPr>
              <a:r>
                <a:rPr lang="en-US" sz="1200" b="1" dirty="0" smtClean="0"/>
                <a:t>HR Metrics:</a:t>
              </a:r>
            </a:p>
          </p:txBody>
        </p:sp>
        <p:sp>
          <p:nvSpPr>
            <p:cNvPr id="45" name="TextBox 55"/>
            <p:cNvSpPr txBox="1"/>
            <p:nvPr>
              <p:custDataLst>
                <p:tags r:id="rId10"/>
              </p:custDataLst>
            </p:nvPr>
          </p:nvSpPr>
          <p:spPr bwMode="auto">
            <a:xfrm>
              <a:off x="4330236" y="1325118"/>
              <a:ext cx="1645920" cy="277200"/>
            </a:xfrm>
            <a:prstGeom prst="rect">
              <a:avLst/>
            </a:prstGeom>
            <a:solidFill>
              <a:schemeClr val="accent2"/>
            </a:solidFill>
            <a:ln>
              <a:noFill/>
            </a:ln>
          </p:spPr>
          <p:txBody>
            <a:bodyPr wrap="square" anchor="ctr">
              <a:spAutoFit/>
            </a:bodyPr>
            <a:lstStyle>
              <a:defPPr>
                <a:defRPr lang="en-US"/>
              </a:defPPr>
              <a:lvl1pPr marL="336550" indent="-336550">
                <a:spcBef>
                  <a:spcPts val="0"/>
                </a:spcBef>
                <a:spcAft>
                  <a:spcPts val="1200"/>
                </a:spcAft>
                <a:defRPr sz="1100" b="1">
                  <a:solidFill>
                    <a:srgbClr val="FFFFFF"/>
                  </a:solidFill>
                </a:defRPr>
              </a:lvl1pPr>
            </a:lstStyle>
            <a:p>
              <a:pPr algn="l"/>
              <a:r>
                <a:rPr lang="en-US" sz="1200" dirty="0" smtClean="0">
                  <a:solidFill>
                    <a:schemeClr val="tx1"/>
                  </a:solidFill>
                </a:rPr>
                <a:t>HR Goal:</a:t>
              </a:r>
              <a:endParaRPr lang="en-US" sz="1200" dirty="0">
                <a:solidFill>
                  <a:schemeClr val="tx1"/>
                </a:solidFill>
              </a:endParaRPr>
            </a:p>
          </p:txBody>
        </p:sp>
      </p:grpSp>
      <p:sp>
        <p:nvSpPr>
          <p:cNvPr id="25" name="Rectangle 99"/>
          <p:cNvSpPr/>
          <p:nvPr/>
        </p:nvSpPr>
        <p:spPr>
          <a:xfrm>
            <a:off x="346235" y="1285797"/>
            <a:ext cx="8417564" cy="646331"/>
          </a:xfrm>
          <a:prstGeom prst="rect">
            <a:avLst/>
          </a:prstGeom>
        </p:spPr>
        <p:txBody>
          <a:bodyPr wrap="square">
            <a:spAutoFit/>
          </a:bodyPr>
          <a:lstStyle/>
          <a:p>
            <a:pPr lvl="0"/>
            <a:r>
              <a:rPr lang="en-US" sz="1200" dirty="0" smtClean="0"/>
              <a:t>Success can take many forms, and each HR goal has associated metrics to track progress against internal or external benchmarks of performance. In many cases, HRIS can provide visibility into these metrics and inform decisions for their improvement. </a:t>
            </a:r>
            <a:endParaRPr lang="en-US" sz="1200" dirty="0"/>
          </a:p>
        </p:txBody>
      </p:sp>
    </p:spTree>
    <p:extLst>
      <p:ext uri="{BB962C8B-B14F-4D97-AF65-F5344CB8AC3E}">
        <p14:creationId xmlns:p14="http://schemas.microsoft.com/office/powerpoint/2010/main" val="1434019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5" name="Rectangle 3"/>
          <p:cNvSpPr/>
          <p:nvPr/>
        </p:nvSpPr>
        <p:spPr>
          <a:xfrm>
            <a:off x="-4765" y="11285"/>
            <a:ext cx="9144001"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800"/>
              </a:spcAft>
            </a:pPr>
            <a:r>
              <a:rPr lang="en-US" sz="2400" dirty="0"/>
              <a:t>Bay Cove worked extensively to build an HRIS strategy to </a:t>
            </a:r>
            <a:r>
              <a:rPr lang="en-US" sz="2400" dirty="0" smtClean="0"/>
              <a:t>ensure success in </a:t>
            </a:r>
            <a:r>
              <a:rPr lang="en-US" sz="2400" dirty="0"/>
              <a:t>selection and implementation </a:t>
            </a:r>
            <a:endParaRPr lang="en-US" sz="2400" dirty="0" smtClean="0"/>
          </a:p>
          <a:p>
            <a:pPr>
              <a:spcAft>
                <a:spcPts val="800"/>
              </a:spcAft>
            </a:pPr>
            <a:endParaRPr lang="en-CA" sz="2400" dirty="0">
              <a:latin typeface="+mj-lt"/>
            </a:endParaRPr>
          </a:p>
        </p:txBody>
      </p:sp>
      <p:sp>
        <p:nvSpPr>
          <p:cNvPr id="6" name="Rectangle 3"/>
          <p:cNvSpPr/>
          <p:nvPr/>
        </p:nvSpPr>
        <p:spPr>
          <a:xfrm>
            <a:off x="0" y="1528081"/>
            <a:ext cx="5533292" cy="499680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lgn="ctr">
              <a:spcAft>
                <a:spcPts val="800"/>
              </a:spcAft>
            </a:pPr>
            <a:endParaRPr lang="en-CA" sz="1200" dirty="0">
              <a:latin typeface="+mj-lt"/>
            </a:endParaRPr>
          </a:p>
        </p:txBody>
      </p:sp>
      <p:sp>
        <p:nvSpPr>
          <p:cNvPr id="7" name="TextBox 6"/>
          <p:cNvSpPr txBox="1"/>
          <p:nvPr/>
        </p:nvSpPr>
        <p:spPr>
          <a:xfrm>
            <a:off x="24332" y="1598039"/>
            <a:ext cx="5484628" cy="4777062"/>
          </a:xfrm>
          <a:prstGeom prst="rect">
            <a:avLst/>
          </a:prstGeom>
        </p:spPr>
        <p:txBody>
          <a:bodyPr wrap="square" lIns="72000" tIns="36000" rIns="72000" bIns="36000" rtlCol="0">
            <a:noAutofit/>
          </a:bodyPr>
          <a:lstStyle/>
          <a:p>
            <a:pPr>
              <a:spcBef>
                <a:spcPts val="600"/>
              </a:spcBef>
              <a:spcAft>
                <a:spcPts val="600"/>
              </a:spcAft>
            </a:pPr>
            <a:r>
              <a:rPr lang="en-US" sz="1100" dirty="0">
                <a:solidFill>
                  <a:schemeClr val="bg1"/>
                </a:solidFill>
              </a:rPr>
              <a:t>Bay Cove Human Services, Inc. is a not-for-profit organization with 2,200 employees, helping people with the greatest challenges to grow </a:t>
            </a:r>
            <a:r>
              <a:rPr lang="en-US" sz="1100" dirty="0" smtClean="0">
                <a:solidFill>
                  <a:schemeClr val="bg1"/>
                </a:solidFill>
              </a:rPr>
              <a:t>toward </a:t>
            </a:r>
            <a:r>
              <a:rPr lang="en-US" sz="1100" dirty="0">
                <a:solidFill>
                  <a:schemeClr val="bg1"/>
                </a:solidFill>
              </a:rPr>
              <a:t>full, rich lives. The organization has grown significantly in recent years and has expanded services in the greater Boston area. </a:t>
            </a:r>
          </a:p>
          <a:p>
            <a:pPr>
              <a:spcAft>
                <a:spcPts val="600"/>
              </a:spcAft>
            </a:pPr>
            <a:r>
              <a:rPr lang="en-US" sz="1100" dirty="0">
                <a:solidFill>
                  <a:schemeClr val="bg1"/>
                </a:solidFill>
              </a:rPr>
              <a:t>Many technology demands were being put on HR due to growth, complexity, and compliance requirements. HR processes and </a:t>
            </a:r>
            <a:r>
              <a:rPr lang="en-US" sz="1100" dirty="0" smtClean="0">
                <a:solidFill>
                  <a:schemeClr val="bg1"/>
                </a:solidFill>
              </a:rPr>
              <a:t>systems were not able </a:t>
            </a:r>
            <a:r>
              <a:rPr lang="en-US" sz="1100" dirty="0">
                <a:solidFill>
                  <a:schemeClr val="bg1"/>
                </a:solidFill>
              </a:rPr>
              <a:t>to address administrative </a:t>
            </a:r>
            <a:r>
              <a:rPr lang="en-US" sz="1100" dirty="0" smtClean="0">
                <a:solidFill>
                  <a:schemeClr val="bg1"/>
                </a:solidFill>
              </a:rPr>
              <a:t>burdens. </a:t>
            </a:r>
            <a:r>
              <a:rPr lang="en-US" sz="1100" dirty="0">
                <a:solidFill>
                  <a:schemeClr val="bg1"/>
                </a:solidFill>
              </a:rPr>
              <a:t>Most HR functions were centralized; the collection and usage of HR data was under-utilized in the rest of the organization. It was very difficult to identify appropriate vendor(s), establish a roadmap, and bring a solution to the board</a:t>
            </a:r>
            <a:r>
              <a:rPr lang="en-US" sz="1100" dirty="0" smtClean="0">
                <a:solidFill>
                  <a:schemeClr val="bg1"/>
                </a:solidFill>
              </a:rPr>
              <a:t>.</a:t>
            </a:r>
          </a:p>
          <a:p>
            <a:pPr>
              <a:spcAft>
                <a:spcPts val="600"/>
              </a:spcAft>
            </a:pPr>
            <a:r>
              <a:rPr lang="en-US" sz="1100" b="1" dirty="0" smtClean="0">
                <a:solidFill>
                  <a:schemeClr val="bg1"/>
                </a:solidFill>
              </a:rPr>
              <a:t>HRIS Initiative</a:t>
            </a:r>
            <a:endParaRPr lang="en-US" sz="1100" b="1" dirty="0">
              <a:solidFill>
                <a:schemeClr val="bg1"/>
              </a:solidFill>
            </a:endParaRPr>
          </a:p>
          <a:p>
            <a:pPr>
              <a:spcAft>
                <a:spcPts val="600"/>
              </a:spcAft>
            </a:pPr>
            <a:r>
              <a:rPr lang="en-US" sz="1100" dirty="0">
                <a:solidFill>
                  <a:schemeClr val="bg1"/>
                </a:solidFill>
              </a:rPr>
              <a:t>Bay Cove worked with Info-Tech to develop an HRIS roadmap and select a vendor. The HRIS project team first built a strategy in which they developed a business case for the procurement of an HRIS </a:t>
            </a:r>
            <a:r>
              <a:rPr lang="en-US" sz="1100" dirty="0" smtClean="0">
                <a:solidFill>
                  <a:schemeClr val="bg1"/>
                </a:solidFill>
              </a:rPr>
              <a:t>and </a:t>
            </a:r>
            <a:r>
              <a:rPr lang="en-US" sz="1100" dirty="0">
                <a:solidFill>
                  <a:schemeClr val="bg1"/>
                </a:solidFill>
              </a:rPr>
              <a:t>articulated the value of the application. </a:t>
            </a:r>
          </a:p>
          <a:p>
            <a:pPr>
              <a:spcAft>
                <a:spcPts val="600"/>
              </a:spcAft>
            </a:pPr>
            <a:r>
              <a:rPr lang="en-US" sz="1100" dirty="0">
                <a:solidFill>
                  <a:schemeClr val="bg1"/>
                </a:solidFill>
              </a:rPr>
              <a:t>The team also worked to elicit requirements and assess HR and payroll processes across the organization. Seven </a:t>
            </a:r>
            <a:r>
              <a:rPr lang="en-US" sz="1100" dirty="0" smtClean="0">
                <a:solidFill>
                  <a:schemeClr val="bg1"/>
                </a:solidFill>
              </a:rPr>
              <a:t>high-level </a:t>
            </a:r>
            <a:r>
              <a:rPr lang="en-US" sz="1100" dirty="0">
                <a:solidFill>
                  <a:schemeClr val="bg1"/>
                </a:solidFill>
              </a:rPr>
              <a:t>requirements categories were </a:t>
            </a:r>
            <a:r>
              <a:rPr lang="en-US" sz="1100" dirty="0" smtClean="0">
                <a:solidFill>
                  <a:schemeClr val="bg1"/>
                </a:solidFill>
              </a:rPr>
              <a:t>identified.</a:t>
            </a:r>
          </a:p>
          <a:p>
            <a:pPr>
              <a:spcAft>
                <a:spcPts val="600"/>
              </a:spcAft>
            </a:pPr>
            <a:r>
              <a:rPr lang="en-US" sz="1100" b="1" dirty="0" smtClean="0">
                <a:solidFill>
                  <a:schemeClr val="bg1"/>
                </a:solidFill>
              </a:rPr>
              <a:t>Results</a:t>
            </a:r>
          </a:p>
          <a:p>
            <a:r>
              <a:rPr lang="en-CA" sz="1100" dirty="0">
                <a:solidFill>
                  <a:schemeClr val="bg1"/>
                </a:solidFill>
              </a:rPr>
              <a:t>The project team worked with Info-Tech to develop an </a:t>
            </a:r>
            <a:r>
              <a:rPr lang="en-CA" sz="1100" dirty="0" smtClean="0">
                <a:solidFill>
                  <a:schemeClr val="bg1"/>
                </a:solidFill>
              </a:rPr>
              <a:t>RFP </a:t>
            </a:r>
            <a:r>
              <a:rPr lang="en-CA" sz="1100" dirty="0">
                <a:solidFill>
                  <a:schemeClr val="bg1"/>
                </a:solidFill>
              </a:rPr>
              <a:t>based on the outlined requirements </a:t>
            </a:r>
            <a:r>
              <a:rPr lang="en-CA" sz="1100" dirty="0" smtClean="0">
                <a:solidFill>
                  <a:schemeClr val="bg1"/>
                </a:solidFill>
              </a:rPr>
              <a:t>categories </a:t>
            </a:r>
            <a:r>
              <a:rPr lang="en-CA" sz="1100" dirty="0">
                <a:solidFill>
                  <a:schemeClr val="bg1"/>
                </a:solidFill>
              </a:rPr>
              <a:t>that was sent </a:t>
            </a:r>
            <a:r>
              <a:rPr lang="en-CA" sz="1100" dirty="0" smtClean="0">
                <a:solidFill>
                  <a:schemeClr val="bg1"/>
                </a:solidFill>
              </a:rPr>
              <a:t>to </a:t>
            </a:r>
            <a:r>
              <a:rPr lang="en-CA" sz="1100" dirty="0">
                <a:solidFill>
                  <a:schemeClr val="bg1"/>
                </a:solidFill>
              </a:rPr>
              <a:t>seven vendors. Based on the responses to the RFP and subsequent interviews, Bay Cove </a:t>
            </a:r>
            <a:r>
              <a:rPr lang="en-CA" sz="1100" dirty="0" smtClean="0">
                <a:solidFill>
                  <a:schemeClr val="bg1"/>
                </a:solidFill>
              </a:rPr>
              <a:t>short-listed </a:t>
            </a:r>
            <a:r>
              <a:rPr lang="en-CA" sz="1100" dirty="0">
                <a:solidFill>
                  <a:schemeClr val="bg1"/>
                </a:solidFill>
              </a:rPr>
              <a:t>four vendors and developed nine case studies that are particular to </a:t>
            </a:r>
            <a:r>
              <a:rPr lang="en-CA" sz="1100" dirty="0" smtClean="0">
                <a:solidFill>
                  <a:schemeClr val="bg1"/>
                </a:solidFill>
              </a:rPr>
              <a:t>its </a:t>
            </a:r>
            <a:r>
              <a:rPr lang="en-CA" sz="1100" dirty="0">
                <a:solidFill>
                  <a:schemeClr val="bg1"/>
                </a:solidFill>
              </a:rPr>
              <a:t>workforce management requirements for the vendors to demonstrate within their respective systems.</a:t>
            </a:r>
          </a:p>
          <a:p>
            <a:endParaRPr lang="en-CA" sz="1100" dirty="0">
              <a:solidFill>
                <a:schemeClr val="bg1"/>
              </a:solidFill>
            </a:endParaRPr>
          </a:p>
          <a:p>
            <a:r>
              <a:rPr lang="en-CA" sz="1100" dirty="0">
                <a:solidFill>
                  <a:schemeClr val="bg1"/>
                </a:solidFill>
              </a:rPr>
              <a:t>Bay Cove subsequently scheduled full-day product demos to demonstrate specific features that the team listed. The company successfully selected a product that is most cost efficient and that meets their complex workforce management and organizational structure requirements</a:t>
            </a:r>
            <a:r>
              <a:rPr lang="en-CA" sz="1100" dirty="0" smtClean="0">
                <a:solidFill>
                  <a:schemeClr val="bg1"/>
                </a:solidFill>
              </a:rPr>
              <a:t>.</a:t>
            </a:r>
            <a:endParaRPr lang="en-US" sz="1100" dirty="0">
              <a:solidFill>
                <a:schemeClr val="bg1"/>
              </a:solidFill>
            </a:endParaRPr>
          </a:p>
          <a:p>
            <a:pPr>
              <a:spcAft>
                <a:spcPts val="600"/>
              </a:spcAft>
            </a:pPr>
            <a:endParaRPr lang="en-US" sz="1100" dirty="0">
              <a:solidFill>
                <a:schemeClr val="bg1"/>
              </a:solidFill>
            </a:endParaRPr>
          </a:p>
        </p:txBody>
      </p:sp>
      <p:grpSp>
        <p:nvGrpSpPr>
          <p:cNvPr id="9" name="Group 8"/>
          <p:cNvGrpSpPr/>
          <p:nvPr/>
        </p:nvGrpSpPr>
        <p:grpSpPr>
          <a:xfrm>
            <a:off x="0" y="731562"/>
            <a:ext cx="9144001" cy="796519"/>
            <a:chOff x="-2" y="294436"/>
            <a:chExt cx="9144001" cy="796519"/>
          </a:xfrm>
          <a:solidFill>
            <a:schemeClr val="accent3"/>
          </a:solidFill>
        </p:grpSpPr>
        <p:sp>
          <p:nvSpPr>
            <p:cNvPr id="10" name="Rectangle 9"/>
            <p:cNvSpPr/>
            <p:nvPr/>
          </p:nvSpPr>
          <p:spPr>
            <a:xfrm>
              <a:off x="-2" y="294436"/>
              <a:ext cx="9144001" cy="79651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176213" lvl="0" algn="l"/>
              <a:r>
                <a:rPr lang="en-CA" sz="2800" b="1" dirty="0" smtClean="0"/>
                <a:t>CASE STUDY</a:t>
              </a:r>
              <a:endParaRPr lang="en-CA" sz="2800" b="1" dirty="0"/>
            </a:p>
          </p:txBody>
        </p:sp>
        <p:sp>
          <p:nvSpPr>
            <p:cNvPr id="11" name="TextBox 10"/>
            <p:cNvSpPr txBox="1"/>
            <p:nvPr/>
          </p:nvSpPr>
          <p:spPr>
            <a:xfrm>
              <a:off x="3260376" y="374666"/>
              <a:ext cx="870437" cy="612155"/>
            </a:xfrm>
            <a:prstGeom prst="rect">
              <a:avLst/>
            </a:prstGeom>
            <a:solidFill>
              <a:schemeClr val="accent1"/>
            </a:solidFill>
          </p:spPr>
          <p:txBody>
            <a:bodyPr wrap="square" rtlCol="0">
              <a:spAutoFit/>
            </a:bodyPr>
            <a:lstStyle/>
            <a:p>
              <a:pPr algn="r">
                <a:lnSpc>
                  <a:spcPct val="150000"/>
                </a:lnSpc>
              </a:pPr>
              <a:r>
                <a:rPr lang="en-CA" sz="1200" b="1" dirty="0" smtClean="0">
                  <a:solidFill>
                    <a:schemeClr val="bg1"/>
                  </a:solidFill>
                </a:rPr>
                <a:t>Industry</a:t>
              </a:r>
            </a:p>
            <a:p>
              <a:pPr algn="r">
                <a:lnSpc>
                  <a:spcPct val="150000"/>
                </a:lnSpc>
              </a:pPr>
              <a:r>
                <a:rPr lang="en-CA" sz="1200" b="1" dirty="0" smtClean="0">
                  <a:solidFill>
                    <a:schemeClr val="bg1"/>
                  </a:solidFill>
                </a:rPr>
                <a:t>Source</a:t>
              </a:r>
              <a:endParaRPr lang="en-CA" sz="1200" b="1" dirty="0">
                <a:solidFill>
                  <a:schemeClr val="bg1"/>
                </a:solidFill>
              </a:endParaRPr>
            </a:p>
          </p:txBody>
        </p:sp>
        <p:cxnSp>
          <p:nvCxnSpPr>
            <p:cNvPr id="12" name="Straight Connector 11"/>
            <p:cNvCxnSpPr/>
            <p:nvPr/>
          </p:nvCxnSpPr>
          <p:spPr>
            <a:xfrm>
              <a:off x="3312464" y="430860"/>
              <a:ext cx="0" cy="501833"/>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89954"/>
              <a:ext cx="416696" cy="442739"/>
            </a:xfrm>
            <a:prstGeom prst="rect">
              <a:avLst/>
            </a:prstGeom>
            <a:noFill/>
            <a:ln>
              <a:noFill/>
            </a:ln>
            <a:effectLst>
              <a:outerShdw blurRad="25400" dist="25400" dir="2700000" algn="tl" rotWithShape="0">
                <a:prstClr val="black">
                  <a:alpha val="15000"/>
                </a:prstClr>
              </a:outerShdw>
            </a:effectLst>
          </p:spPr>
        </p:pic>
        <p:sp>
          <p:nvSpPr>
            <p:cNvPr id="14" name="Text Placeholder 9"/>
            <p:cNvSpPr txBox="1">
              <a:spLocks/>
            </p:cNvSpPr>
            <p:nvPr/>
          </p:nvSpPr>
          <p:spPr>
            <a:xfrm>
              <a:off x="4130813" y="374667"/>
              <a:ext cx="3740952" cy="646330"/>
            </a:xfrm>
            <a:prstGeom prst="rect">
              <a:avLst/>
            </a:prstGeom>
            <a:noFill/>
          </p:spPr>
          <p:txBody>
            <a:bodyPr/>
            <a:lstStyle>
              <a:lvl1pPr marL="0" indent="0" algn="l" rtl="0" eaLnBrk="1" fontAlgn="base" hangingPunct="1">
                <a:lnSpc>
                  <a:spcPct val="150000"/>
                </a:lnSpc>
                <a:spcBef>
                  <a:spcPts val="0"/>
                </a:spcBef>
                <a:spcAft>
                  <a:spcPct val="0"/>
                </a:spcAft>
                <a:buClr>
                  <a:schemeClr val="tx1"/>
                </a:buClr>
                <a:buSzPct val="120000"/>
                <a:buFont typeface="Arial" pitchFamily="34" charset="0"/>
                <a:buNone/>
                <a:defRPr sz="1200" b="1" kern="1200">
                  <a:solidFill>
                    <a:schemeClr val="bg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b="0" i="1" dirty="0" smtClean="0"/>
                <a:t>Health Services</a:t>
              </a:r>
            </a:p>
            <a:p>
              <a:r>
                <a:rPr lang="en-CA" b="0" i="1" dirty="0" smtClean="0"/>
                <a:t>Info-Tech Research Interview</a:t>
              </a:r>
            </a:p>
          </p:txBody>
        </p:sp>
      </p:grpSp>
      <p:sp>
        <p:nvSpPr>
          <p:cNvPr id="25" name="TextBox 24"/>
          <p:cNvSpPr txBox="1"/>
          <p:nvPr/>
        </p:nvSpPr>
        <p:spPr>
          <a:xfrm>
            <a:off x="5743074" y="1729951"/>
            <a:ext cx="3260249" cy="769441"/>
          </a:xfrm>
          <a:prstGeom prst="rect">
            <a:avLst/>
          </a:prstGeom>
        </p:spPr>
        <p:txBody>
          <a:bodyPr wrap="square" rtlCol="0">
            <a:spAutoFit/>
          </a:bodyPr>
          <a:lstStyle/>
          <a:p>
            <a:r>
              <a:rPr lang="en-CA" sz="1100" b="1" dirty="0" smtClean="0"/>
              <a:t>The HRIS project team at Bay Cove categorized their requirements into 7 high-level criteria. The vendors were evaluated and scored against each of the 7 criteria.</a:t>
            </a:r>
          </a:p>
        </p:txBody>
      </p:sp>
      <p:graphicFrame>
        <p:nvGraphicFramePr>
          <p:cNvPr id="15" name="Chart 14"/>
          <p:cNvGraphicFramePr>
            <a:graphicFrameLocks/>
          </p:cNvGraphicFramePr>
          <p:nvPr>
            <p:extLst>
              <p:ext uri="{D42A27DB-BD31-4B8C-83A1-F6EECF244321}">
                <p14:modId xmlns:p14="http://schemas.microsoft.com/office/powerpoint/2010/main" val="2020006463"/>
              </p:ext>
            </p:extLst>
          </p:nvPr>
        </p:nvGraphicFramePr>
        <p:xfrm>
          <a:off x="5557624" y="2484970"/>
          <a:ext cx="3586376" cy="33194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57454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344268" y="3169930"/>
            <a:ext cx="6385396" cy="1505046"/>
          </a:xfrm>
          <a:prstGeom prst="rect">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dirty="0">
                <a:solidFill>
                  <a:schemeClr val="tx1"/>
                </a:solidFill>
              </a:rPr>
              <a:t>Use Info-Tech’s </a:t>
            </a:r>
            <a:r>
              <a:rPr lang="en-CA" sz="1200" i="1" dirty="0">
                <a:solidFill>
                  <a:schemeClr val="tx1"/>
                </a:solidFill>
              </a:rPr>
              <a:t>HRIS</a:t>
            </a:r>
            <a:r>
              <a:rPr lang="en-CA" sz="1200" b="1" i="1" dirty="0">
                <a:solidFill>
                  <a:schemeClr val="tx1"/>
                </a:solidFill>
              </a:rPr>
              <a:t> </a:t>
            </a:r>
            <a:r>
              <a:rPr lang="en-CA" sz="1200" b="1" i="1" dirty="0">
                <a:solidFill>
                  <a:srgbClr val="B0C534"/>
                </a:solidFill>
              </a:rPr>
              <a:t>Vendor Landscape </a:t>
            </a:r>
            <a:r>
              <a:rPr lang="en-CA" sz="1200" dirty="0">
                <a:solidFill>
                  <a:schemeClr val="tx1"/>
                </a:solidFill>
              </a:rPr>
              <a:t>contained within </a:t>
            </a:r>
            <a:r>
              <a:rPr lang="en-CA" sz="1200" b="1" dirty="0">
                <a:solidFill>
                  <a:schemeClr val="tx1"/>
                </a:solidFill>
              </a:rPr>
              <a:t>Phase 2</a:t>
            </a:r>
            <a:r>
              <a:rPr lang="en-CA" sz="1200" dirty="0">
                <a:solidFill>
                  <a:schemeClr val="tx1"/>
                </a:solidFill>
              </a:rPr>
              <a:t> of this project to support your vendor reviews and selection. Refer to the use-case performance results to identify vendors that align with the requirements and solution needs identified by your earlier project findings. </a:t>
            </a:r>
          </a:p>
        </p:txBody>
      </p:sp>
      <p:sp>
        <p:nvSpPr>
          <p:cNvPr id="2" name="Title 1"/>
          <p:cNvSpPr>
            <a:spLocks noGrp="1"/>
          </p:cNvSpPr>
          <p:nvPr>
            <p:ph type="title"/>
          </p:nvPr>
        </p:nvSpPr>
        <p:spPr/>
        <p:txBody>
          <a:bodyPr/>
          <a:lstStyle/>
          <a:p>
            <a:r>
              <a:rPr lang="en-CA" dirty="0"/>
              <a:t>Use this blueprint </a:t>
            </a:r>
            <a:r>
              <a:rPr lang="en-CA" dirty="0" smtClean="0"/>
              <a:t>to </a:t>
            </a:r>
            <a:r>
              <a:rPr lang="en-CA" dirty="0"/>
              <a:t>support your </a:t>
            </a:r>
            <a:r>
              <a:rPr lang="en-CA" dirty="0" smtClean="0"/>
              <a:t>HRIS selection </a:t>
            </a:r>
            <a:r>
              <a:rPr lang="en-CA" dirty="0"/>
              <a:t>and implementation </a:t>
            </a:r>
          </a:p>
        </p:txBody>
      </p:sp>
      <p:sp>
        <p:nvSpPr>
          <p:cNvPr id="3" name="Rectangle 2"/>
          <p:cNvSpPr/>
          <p:nvPr/>
        </p:nvSpPr>
        <p:spPr>
          <a:xfrm>
            <a:off x="2344268" y="1379242"/>
            <a:ext cx="6220800" cy="1414800"/>
          </a:xfrm>
          <a:prstGeom prst="rect">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dirty="0">
                <a:solidFill>
                  <a:schemeClr val="tx1"/>
                </a:solidFill>
              </a:rPr>
              <a:t>Use the project steps and activity instructions outlined in this blueprint to streamline your selection process and implementation planning. Save time and money, and improve the impact of your HRIS by leveraging Info-Tech’s research and project steps. </a:t>
            </a:r>
          </a:p>
        </p:txBody>
      </p:sp>
      <p:sp>
        <p:nvSpPr>
          <p:cNvPr id="4" name="Oval 3"/>
          <p:cNvSpPr/>
          <p:nvPr/>
        </p:nvSpPr>
        <p:spPr>
          <a:xfrm>
            <a:off x="251520" y="1265684"/>
            <a:ext cx="1588431" cy="1603445"/>
          </a:xfrm>
          <a:prstGeom prst="ellipse">
            <a:avLst/>
          </a:prstGeom>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33400">
              <a:lnSpc>
                <a:spcPct val="90000"/>
              </a:lnSpc>
              <a:spcBef>
                <a:spcPct val="0"/>
              </a:spcBef>
              <a:spcAft>
                <a:spcPct val="35000"/>
              </a:spcAft>
            </a:pPr>
            <a:r>
              <a:rPr lang="en-CA" sz="1200" b="1" dirty="0">
                <a:solidFill>
                  <a:schemeClr val="bg1"/>
                </a:solidFill>
              </a:rPr>
              <a:t>Launch the </a:t>
            </a:r>
            <a:r>
              <a:rPr lang="en-CA" sz="1200" b="1" dirty="0" smtClean="0">
                <a:solidFill>
                  <a:schemeClr val="bg1"/>
                </a:solidFill>
              </a:rPr>
              <a:t>HRIS </a:t>
            </a:r>
            <a:r>
              <a:rPr lang="en-CA" sz="1200" b="1" dirty="0">
                <a:solidFill>
                  <a:schemeClr val="bg1"/>
                </a:solidFill>
              </a:rPr>
              <a:t>Project and Collect Requirements </a:t>
            </a:r>
          </a:p>
          <a:p>
            <a:pPr lvl="0" algn="ctr" defTabSz="533400">
              <a:lnSpc>
                <a:spcPct val="90000"/>
              </a:lnSpc>
              <a:spcBef>
                <a:spcPct val="0"/>
              </a:spcBef>
              <a:spcAft>
                <a:spcPct val="35000"/>
              </a:spcAft>
            </a:pPr>
            <a:r>
              <a:rPr lang="en-CA" sz="1000" dirty="0" smtClean="0"/>
              <a:t>Phase </a:t>
            </a:r>
            <a:r>
              <a:rPr lang="en-CA" sz="1000" dirty="0"/>
              <a:t>1</a:t>
            </a:r>
          </a:p>
        </p:txBody>
      </p:sp>
      <p:sp>
        <p:nvSpPr>
          <p:cNvPr id="13" name="Oval 12"/>
          <p:cNvSpPr/>
          <p:nvPr/>
        </p:nvSpPr>
        <p:spPr>
          <a:xfrm>
            <a:off x="251519" y="2971784"/>
            <a:ext cx="1588431" cy="1603445"/>
          </a:xfrm>
          <a:prstGeom prst="ellipse">
            <a:avLst/>
          </a:prstGeom>
          <a:solidFill>
            <a:srgbClr val="96B8D2"/>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33400">
              <a:lnSpc>
                <a:spcPct val="90000"/>
              </a:lnSpc>
              <a:spcBef>
                <a:spcPct val="0"/>
              </a:spcBef>
              <a:spcAft>
                <a:spcPct val="35000"/>
              </a:spcAft>
            </a:pPr>
            <a:r>
              <a:rPr lang="en-CA" sz="1200" b="1" dirty="0" smtClean="0">
                <a:solidFill>
                  <a:schemeClr val="bg1"/>
                </a:solidFill>
              </a:rPr>
              <a:t>Select Your HRIS Solution</a:t>
            </a:r>
          </a:p>
          <a:p>
            <a:pPr lvl="0" algn="ctr" defTabSz="533400">
              <a:lnSpc>
                <a:spcPct val="90000"/>
              </a:lnSpc>
              <a:spcBef>
                <a:spcPct val="0"/>
              </a:spcBef>
              <a:spcAft>
                <a:spcPct val="35000"/>
              </a:spcAft>
            </a:pPr>
            <a:r>
              <a:rPr lang="en-CA" sz="1000" dirty="0" smtClean="0"/>
              <a:t>Phase 2</a:t>
            </a:r>
            <a:endParaRPr lang="en-CA" sz="1400" dirty="0"/>
          </a:p>
        </p:txBody>
      </p:sp>
      <p:grpSp>
        <p:nvGrpSpPr>
          <p:cNvPr id="18" name="Group 17"/>
          <p:cNvGrpSpPr/>
          <p:nvPr/>
        </p:nvGrpSpPr>
        <p:grpSpPr>
          <a:xfrm>
            <a:off x="251519" y="4702525"/>
            <a:ext cx="1588431" cy="1603445"/>
            <a:chOff x="432916" y="4732906"/>
            <a:chExt cx="1489887" cy="1489887"/>
          </a:xfrm>
        </p:grpSpPr>
        <p:sp>
          <p:nvSpPr>
            <p:cNvPr id="5" name="Oval 4"/>
            <p:cNvSpPr/>
            <p:nvPr/>
          </p:nvSpPr>
          <p:spPr>
            <a:xfrm>
              <a:off x="432916" y="4732906"/>
              <a:ext cx="1489887" cy="1489887"/>
            </a:xfrm>
            <a:prstGeom prst="ellipse">
              <a:avLst/>
            </a:prstGeom>
            <a:solidFill>
              <a:srgbClr val="B0C534"/>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33400">
                <a:lnSpc>
                  <a:spcPct val="90000"/>
                </a:lnSpc>
                <a:spcBef>
                  <a:spcPct val="0"/>
                </a:spcBef>
                <a:spcAft>
                  <a:spcPct val="35000"/>
                </a:spcAft>
              </a:pPr>
              <a:endParaRPr lang="en-CA" sz="1000" dirty="0" smtClean="0"/>
            </a:p>
          </p:txBody>
        </p:sp>
        <p:sp>
          <p:nvSpPr>
            <p:cNvPr id="17" name="Rectangle 16"/>
            <p:cNvSpPr/>
            <p:nvPr/>
          </p:nvSpPr>
          <p:spPr>
            <a:xfrm>
              <a:off x="472789" y="5135928"/>
              <a:ext cx="1410140" cy="609136"/>
            </a:xfrm>
            <a:prstGeom prst="rect">
              <a:avLst/>
            </a:prstGeom>
          </p:spPr>
          <p:txBody>
            <a:bodyPr wrap="square">
              <a:spAutoFit/>
            </a:bodyPr>
            <a:lstStyle/>
            <a:p>
              <a:pPr lvl="0" algn="ctr" defTabSz="533400">
                <a:lnSpc>
                  <a:spcPct val="90000"/>
                </a:lnSpc>
                <a:spcBef>
                  <a:spcPct val="0"/>
                </a:spcBef>
                <a:spcAft>
                  <a:spcPct val="35000"/>
                </a:spcAft>
              </a:pPr>
              <a:r>
                <a:rPr lang="en-CA" sz="1200" b="1" dirty="0" smtClean="0">
                  <a:solidFill>
                    <a:schemeClr val="bg1"/>
                  </a:solidFill>
                </a:rPr>
                <a:t>Plan Your HRIS Implementation</a:t>
              </a:r>
              <a:endParaRPr lang="en-CA" sz="1200" b="1" dirty="0">
                <a:solidFill>
                  <a:schemeClr val="bg1"/>
                </a:solidFill>
              </a:endParaRPr>
            </a:p>
            <a:p>
              <a:pPr lvl="0" algn="ctr" defTabSz="533400">
                <a:lnSpc>
                  <a:spcPct val="90000"/>
                </a:lnSpc>
                <a:spcBef>
                  <a:spcPct val="0"/>
                </a:spcBef>
                <a:spcAft>
                  <a:spcPct val="35000"/>
                </a:spcAft>
              </a:pPr>
              <a:r>
                <a:rPr lang="en-CA" sz="1000" dirty="0">
                  <a:solidFill>
                    <a:prstClr val="white"/>
                  </a:solidFill>
                </a:rPr>
                <a:t>Phase 3</a:t>
              </a:r>
              <a:r>
                <a:rPr lang="en-CA" sz="1200" b="1" dirty="0" smtClean="0">
                  <a:solidFill>
                    <a:schemeClr val="bg1"/>
                  </a:solidFill>
                </a:rPr>
                <a:t> </a:t>
              </a:r>
              <a:endParaRPr lang="en-CA" sz="1200" b="1" dirty="0">
                <a:solidFill>
                  <a:schemeClr val="bg1"/>
                </a:solidFill>
              </a:endParaRPr>
            </a:p>
          </p:txBody>
        </p:sp>
      </p:grpSp>
      <p:pic>
        <p:nvPicPr>
          <p:cNvPr id="10" name="Picture 9"/>
          <p:cNvPicPr>
            <a:picLocks noChangeAspect="1"/>
          </p:cNvPicPr>
          <p:nvPr/>
        </p:nvPicPr>
        <p:blipFill>
          <a:blip r:embed="rId3"/>
          <a:stretch>
            <a:fillRect/>
          </a:stretch>
        </p:blipFill>
        <p:spPr>
          <a:xfrm>
            <a:off x="8240102" y="2998145"/>
            <a:ext cx="770306" cy="800186"/>
          </a:xfrm>
          <a:prstGeom prst="rect">
            <a:avLst/>
          </a:prstGeom>
        </p:spPr>
      </p:pic>
      <p:sp>
        <p:nvSpPr>
          <p:cNvPr id="20" name="Rectangle 19"/>
          <p:cNvSpPr/>
          <p:nvPr/>
        </p:nvSpPr>
        <p:spPr>
          <a:xfrm>
            <a:off x="2344268" y="4960619"/>
            <a:ext cx="6385396" cy="1345351"/>
          </a:xfrm>
          <a:prstGeom prst="rect">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dirty="0">
                <a:solidFill>
                  <a:srgbClr val="333333"/>
                </a:solidFill>
              </a:rPr>
              <a:t>Not everyone’s HRIS needs are the same. Understand your organization’s HRIS environment and the unique technical and functional requirements that accompany </a:t>
            </a:r>
            <a:r>
              <a:rPr lang="en-CA" sz="1200" dirty="0" smtClean="0">
                <a:solidFill>
                  <a:srgbClr val="333333"/>
                </a:solidFill>
              </a:rPr>
              <a:t>it </a:t>
            </a:r>
            <a:r>
              <a:rPr lang="en-CA" sz="1200" dirty="0">
                <a:solidFill>
                  <a:srgbClr val="333333"/>
                </a:solidFill>
              </a:rPr>
              <a:t>to create the criteria and select a </a:t>
            </a:r>
            <a:r>
              <a:rPr lang="en-CA" sz="1200" dirty="0">
                <a:solidFill>
                  <a:schemeClr val="tx1"/>
                </a:solidFill>
              </a:rPr>
              <a:t>best-fit solution. </a:t>
            </a:r>
          </a:p>
        </p:txBody>
      </p:sp>
    </p:spTree>
    <p:extLst>
      <p:ext uri="{BB962C8B-B14F-4D97-AF65-F5344CB8AC3E}">
        <p14:creationId xmlns:p14="http://schemas.microsoft.com/office/powerpoint/2010/main" val="2899342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219198" y="1443309"/>
            <a:ext cx="7264402" cy="1414800"/>
          </a:xfrm>
          <a:prstGeom prst="rect">
            <a:avLst/>
          </a:prstGeom>
          <a:solidFill>
            <a:schemeClr val="bg1">
              <a:lumMod val="9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0000" indent="-285750">
              <a:buFont typeface="Wingdings" panose="05000000000000000000" pitchFamily="2" charset="2"/>
              <a:buChar char="ü"/>
            </a:pPr>
            <a:r>
              <a:rPr lang="en-CA" sz="1200" dirty="0">
                <a:solidFill>
                  <a:schemeClr val="tx1"/>
                </a:solidFill>
              </a:rPr>
              <a:t>Align HR goals with corporate objectives</a:t>
            </a:r>
          </a:p>
          <a:p>
            <a:pPr marL="900000" indent="-285750">
              <a:buFont typeface="Wingdings" panose="05000000000000000000" pitchFamily="2" charset="2"/>
              <a:buChar char="ü"/>
            </a:pPr>
            <a:r>
              <a:rPr lang="en-CA" sz="1200" dirty="0">
                <a:solidFill>
                  <a:schemeClr val="tx1"/>
                </a:solidFill>
              </a:rPr>
              <a:t>Develop a strategy for the procurement and implementation of HRIS</a:t>
            </a:r>
          </a:p>
          <a:p>
            <a:pPr marL="900000" indent="-285750">
              <a:buFont typeface="Wingdings" panose="05000000000000000000" pitchFamily="2" charset="2"/>
              <a:buChar char="ü"/>
            </a:pPr>
            <a:r>
              <a:rPr lang="en-CA" sz="1200" dirty="0">
                <a:solidFill>
                  <a:schemeClr val="tx1"/>
                </a:solidFill>
              </a:rPr>
              <a:t>Elicit and </a:t>
            </a:r>
            <a:r>
              <a:rPr lang="en-CA" sz="1200" dirty="0" smtClean="0">
                <a:solidFill>
                  <a:schemeClr val="tx1"/>
                </a:solidFill>
              </a:rPr>
              <a:t>document </a:t>
            </a:r>
            <a:r>
              <a:rPr lang="en-CA" sz="1200" dirty="0">
                <a:solidFill>
                  <a:schemeClr val="tx1"/>
                </a:solidFill>
              </a:rPr>
              <a:t>HRIS requirements from different stakeholder groups</a:t>
            </a:r>
          </a:p>
        </p:txBody>
      </p:sp>
      <p:sp>
        <p:nvSpPr>
          <p:cNvPr id="20" name="Rectangle 19"/>
          <p:cNvSpPr/>
          <p:nvPr/>
        </p:nvSpPr>
        <p:spPr>
          <a:xfrm>
            <a:off x="1219198" y="4874980"/>
            <a:ext cx="7264402" cy="1415738"/>
          </a:xfrm>
          <a:prstGeom prst="rect">
            <a:avLst/>
          </a:prstGeom>
          <a:solidFill>
            <a:schemeClr val="bg1">
              <a:lumMod val="9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0000" indent="-285750">
              <a:buFont typeface="Wingdings" panose="05000000000000000000" pitchFamily="2" charset="2"/>
              <a:buChar char="ü"/>
            </a:pPr>
            <a:r>
              <a:rPr lang="en-CA" sz="1200" dirty="0">
                <a:solidFill>
                  <a:schemeClr val="tx1"/>
                </a:solidFill>
              </a:rPr>
              <a:t>Develop an HRIS implementation plan</a:t>
            </a:r>
          </a:p>
          <a:p>
            <a:pPr marL="900000" indent="-285750">
              <a:buFont typeface="Wingdings" panose="05000000000000000000" pitchFamily="2" charset="2"/>
              <a:buChar char="ü"/>
            </a:pPr>
            <a:r>
              <a:rPr lang="en-CA" sz="1200" dirty="0">
                <a:solidFill>
                  <a:schemeClr val="tx1"/>
                </a:solidFill>
              </a:rPr>
              <a:t>Develop a data migration strategy </a:t>
            </a:r>
          </a:p>
          <a:p>
            <a:pPr marL="900000" indent="-285750">
              <a:buFont typeface="Wingdings" panose="05000000000000000000" pitchFamily="2" charset="2"/>
              <a:buChar char="ü"/>
            </a:pPr>
            <a:r>
              <a:rPr lang="en-CA" sz="1200" dirty="0">
                <a:solidFill>
                  <a:schemeClr val="tx1"/>
                </a:solidFill>
              </a:rPr>
              <a:t>Determine project metrics to measure and track success </a:t>
            </a:r>
          </a:p>
        </p:txBody>
      </p:sp>
      <p:sp>
        <p:nvSpPr>
          <p:cNvPr id="19" name="Rectangle 18"/>
          <p:cNvSpPr/>
          <p:nvPr/>
        </p:nvSpPr>
        <p:spPr>
          <a:xfrm>
            <a:off x="1219198" y="3149408"/>
            <a:ext cx="7264402" cy="1415738"/>
          </a:xfrm>
          <a:prstGeom prst="rect">
            <a:avLst/>
          </a:prstGeom>
          <a:solidFill>
            <a:schemeClr val="bg1">
              <a:lumMod val="9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0000" indent="-285750">
              <a:buFont typeface="Wingdings" panose="05000000000000000000" pitchFamily="2" charset="2"/>
              <a:buChar char="ü"/>
            </a:pPr>
            <a:r>
              <a:rPr lang="en-CA" sz="1200" dirty="0">
                <a:solidFill>
                  <a:schemeClr val="tx1"/>
                </a:solidFill>
              </a:rPr>
              <a:t>Complete and publish the </a:t>
            </a:r>
            <a:r>
              <a:rPr lang="en-CA" sz="1200" dirty="0" smtClean="0">
                <a:solidFill>
                  <a:schemeClr val="tx1"/>
                </a:solidFill>
              </a:rPr>
              <a:t>request </a:t>
            </a:r>
            <a:r>
              <a:rPr lang="en-CA" sz="1200" dirty="0">
                <a:solidFill>
                  <a:schemeClr val="tx1"/>
                </a:solidFill>
              </a:rPr>
              <a:t>for </a:t>
            </a:r>
            <a:r>
              <a:rPr lang="en-CA" sz="1200" dirty="0" smtClean="0">
                <a:solidFill>
                  <a:schemeClr val="tx1"/>
                </a:solidFill>
              </a:rPr>
              <a:t>proposal </a:t>
            </a:r>
            <a:endParaRPr lang="en-CA" sz="1200" dirty="0">
              <a:solidFill>
                <a:schemeClr val="tx1"/>
              </a:solidFill>
            </a:endParaRPr>
          </a:p>
          <a:p>
            <a:pPr marL="900000" indent="-285750">
              <a:buFont typeface="Wingdings" panose="05000000000000000000" pitchFamily="2" charset="2"/>
              <a:buChar char="ü"/>
            </a:pPr>
            <a:r>
              <a:rPr lang="en-CA" sz="1200" dirty="0">
                <a:solidFill>
                  <a:schemeClr val="tx1"/>
                </a:solidFill>
              </a:rPr>
              <a:t>Evaluate vendor responses </a:t>
            </a:r>
          </a:p>
          <a:p>
            <a:pPr marL="900000" indent="-285750">
              <a:buFont typeface="Wingdings" panose="05000000000000000000" pitchFamily="2" charset="2"/>
              <a:buChar char="ü"/>
            </a:pPr>
            <a:r>
              <a:rPr lang="en-CA" sz="1200" dirty="0">
                <a:solidFill>
                  <a:schemeClr val="tx1"/>
                </a:solidFill>
              </a:rPr>
              <a:t>Develop vendor demonstration scripts</a:t>
            </a:r>
          </a:p>
          <a:p>
            <a:pPr marL="900000" indent="-285750">
              <a:buFont typeface="Wingdings" panose="05000000000000000000" pitchFamily="2" charset="2"/>
              <a:buChar char="ü"/>
            </a:pPr>
            <a:r>
              <a:rPr lang="en-CA" sz="1200" dirty="0">
                <a:solidFill>
                  <a:schemeClr val="tx1"/>
                </a:solidFill>
              </a:rPr>
              <a:t>Score vendor demonstrations and shortlist viable vendors</a:t>
            </a:r>
          </a:p>
          <a:p>
            <a:pPr marL="900000" indent="-285750">
              <a:buFont typeface="Wingdings" panose="05000000000000000000" pitchFamily="2" charset="2"/>
              <a:buChar char="ü"/>
            </a:pPr>
            <a:r>
              <a:rPr lang="en-CA" sz="1200" dirty="0">
                <a:solidFill>
                  <a:schemeClr val="tx1"/>
                </a:solidFill>
              </a:rPr>
              <a:t>Select the final product</a:t>
            </a:r>
          </a:p>
        </p:txBody>
      </p:sp>
      <p:sp>
        <p:nvSpPr>
          <p:cNvPr id="2" name="Title 1"/>
          <p:cNvSpPr>
            <a:spLocks noGrp="1"/>
          </p:cNvSpPr>
          <p:nvPr>
            <p:ph type="title"/>
          </p:nvPr>
        </p:nvSpPr>
        <p:spPr/>
        <p:txBody>
          <a:bodyPr/>
          <a:lstStyle/>
          <a:p>
            <a:r>
              <a:rPr lang="en-CA" dirty="0" smtClean="0"/>
              <a:t>Identify milestones for each of the three stages to track your progress</a:t>
            </a:r>
            <a:endParaRPr lang="en-CA" dirty="0"/>
          </a:p>
        </p:txBody>
      </p:sp>
      <p:sp>
        <p:nvSpPr>
          <p:cNvPr id="13" name="Oval 12"/>
          <p:cNvSpPr/>
          <p:nvPr/>
        </p:nvSpPr>
        <p:spPr>
          <a:xfrm>
            <a:off x="257173" y="3055555"/>
            <a:ext cx="1588431" cy="1603445"/>
          </a:xfrm>
          <a:prstGeom prst="ellipse">
            <a:avLst/>
          </a:prstGeom>
          <a:solidFill>
            <a:srgbClr val="96B8D2"/>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33400">
              <a:lnSpc>
                <a:spcPct val="90000"/>
              </a:lnSpc>
              <a:spcBef>
                <a:spcPct val="0"/>
              </a:spcBef>
              <a:spcAft>
                <a:spcPct val="35000"/>
              </a:spcAft>
            </a:pPr>
            <a:r>
              <a:rPr lang="en-CA" sz="1200" b="1" dirty="0" smtClean="0">
                <a:solidFill>
                  <a:schemeClr val="bg1"/>
                </a:solidFill>
              </a:rPr>
              <a:t>Select Your HRIS Solution</a:t>
            </a:r>
          </a:p>
          <a:p>
            <a:pPr lvl="0" algn="ctr" defTabSz="533400">
              <a:lnSpc>
                <a:spcPct val="90000"/>
              </a:lnSpc>
              <a:spcBef>
                <a:spcPct val="0"/>
              </a:spcBef>
              <a:spcAft>
                <a:spcPct val="35000"/>
              </a:spcAft>
            </a:pPr>
            <a:r>
              <a:rPr lang="en-CA" sz="1000" dirty="0" smtClean="0"/>
              <a:t>Phase 2</a:t>
            </a:r>
            <a:endParaRPr lang="en-CA" sz="1400" dirty="0"/>
          </a:p>
        </p:txBody>
      </p:sp>
      <p:grpSp>
        <p:nvGrpSpPr>
          <p:cNvPr id="14" name="Group 13"/>
          <p:cNvGrpSpPr/>
          <p:nvPr/>
        </p:nvGrpSpPr>
        <p:grpSpPr>
          <a:xfrm>
            <a:off x="257173" y="4786296"/>
            <a:ext cx="1588431" cy="1603445"/>
            <a:chOff x="432916" y="4732906"/>
            <a:chExt cx="1489887" cy="1489887"/>
          </a:xfrm>
        </p:grpSpPr>
        <p:sp>
          <p:nvSpPr>
            <p:cNvPr id="15" name="Oval 14"/>
            <p:cNvSpPr/>
            <p:nvPr/>
          </p:nvSpPr>
          <p:spPr>
            <a:xfrm>
              <a:off x="432916" y="4732906"/>
              <a:ext cx="1489887" cy="1489887"/>
            </a:xfrm>
            <a:prstGeom prst="ellipse">
              <a:avLst/>
            </a:prstGeom>
            <a:solidFill>
              <a:srgbClr val="B0C534"/>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33400">
                <a:lnSpc>
                  <a:spcPct val="90000"/>
                </a:lnSpc>
                <a:spcBef>
                  <a:spcPct val="0"/>
                </a:spcBef>
                <a:spcAft>
                  <a:spcPct val="35000"/>
                </a:spcAft>
              </a:pPr>
              <a:endParaRPr lang="en-CA" sz="1000" dirty="0" smtClean="0"/>
            </a:p>
          </p:txBody>
        </p:sp>
        <p:sp>
          <p:nvSpPr>
            <p:cNvPr id="16" name="Rectangle 15"/>
            <p:cNvSpPr/>
            <p:nvPr/>
          </p:nvSpPr>
          <p:spPr>
            <a:xfrm>
              <a:off x="472789" y="5135928"/>
              <a:ext cx="1410140" cy="609136"/>
            </a:xfrm>
            <a:prstGeom prst="rect">
              <a:avLst/>
            </a:prstGeom>
          </p:spPr>
          <p:txBody>
            <a:bodyPr wrap="square">
              <a:spAutoFit/>
            </a:bodyPr>
            <a:lstStyle/>
            <a:p>
              <a:pPr lvl="0" algn="ctr" defTabSz="533400">
                <a:lnSpc>
                  <a:spcPct val="90000"/>
                </a:lnSpc>
                <a:spcBef>
                  <a:spcPct val="0"/>
                </a:spcBef>
                <a:spcAft>
                  <a:spcPct val="35000"/>
                </a:spcAft>
              </a:pPr>
              <a:r>
                <a:rPr lang="en-CA" sz="1200" b="1" dirty="0" smtClean="0">
                  <a:solidFill>
                    <a:schemeClr val="bg1"/>
                  </a:solidFill>
                </a:rPr>
                <a:t>Plan Your HRIS Implementation</a:t>
              </a:r>
              <a:endParaRPr lang="en-CA" sz="1200" b="1" dirty="0">
                <a:solidFill>
                  <a:schemeClr val="bg1"/>
                </a:solidFill>
              </a:endParaRPr>
            </a:p>
            <a:p>
              <a:pPr lvl="0" algn="ctr" defTabSz="533400">
                <a:lnSpc>
                  <a:spcPct val="90000"/>
                </a:lnSpc>
                <a:spcBef>
                  <a:spcPct val="0"/>
                </a:spcBef>
                <a:spcAft>
                  <a:spcPct val="35000"/>
                </a:spcAft>
              </a:pPr>
              <a:r>
                <a:rPr lang="en-CA" sz="1000" dirty="0">
                  <a:solidFill>
                    <a:prstClr val="white"/>
                  </a:solidFill>
                </a:rPr>
                <a:t>Phase 3</a:t>
              </a:r>
              <a:r>
                <a:rPr lang="en-CA" sz="1200" b="1" dirty="0" smtClean="0">
                  <a:solidFill>
                    <a:schemeClr val="bg1"/>
                  </a:solidFill>
                </a:rPr>
                <a:t> </a:t>
              </a:r>
              <a:endParaRPr lang="en-CA" sz="1200" b="1" dirty="0">
                <a:solidFill>
                  <a:schemeClr val="bg1"/>
                </a:solidFill>
              </a:endParaRPr>
            </a:p>
          </p:txBody>
        </p:sp>
      </p:grpSp>
      <p:sp>
        <p:nvSpPr>
          <p:cNvPr id="12" name="Oval 11"/>
          <p:cNvSpPr/>
          <p:nvPr/>
        </p:nvSpPr>
        <p:spPr>
          <a:xfrm>
            <a:off x="257174" y="1349455"/>
            <a:ext cx="1588431" cy="1603445"/>
          </a:xfrm>
          <a:prstGeom prst="ellipse">
            <a:avLst/>
          </a:prstGeom>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33400">
              <a:lnSpc>
                <a:spcPct val="90000"/>
              </a:lnSpc>
              <a:spcBef>
                <a:spcPct val="0"/>
              </a:spcBef>
              <a:spcAft>
                <a:spcPct val="35000"/>
              </a:spcAft>
            </a:pPr>
            <a:r>
              <a:rPr lang="en-CA" sz="1200" b="1" dirty="0">
                <a:solidFill>
                  <a:schemeClr val="bg1"/>
                </a:solidFill>
              </a:rPr>
              <a:t>Launch the </a:t>
            </a:r>
            <a:r>
              <a:rPr lang="en-CA" sz="1200" b="1" dirty="0" smtClean="0">
                <a:solidFill>
                  <a:schemeClr val="bg1"/>
                </a:solidFill>
              </a:rPr>
              <a:t>HRIS </a:t>
            </a:r>
            <a:r>
              <a:rPr lang="en-CA" sz="1200" b="1" dirty="0">
                <a:solidFill>
                  <a:schemeClr val="bg1"/>
                </a:solidFill>
              </a:rPr>
              <a:t>Project and Collect Requirements </a:t>
            </a:r>
          </a:p>
          <a:p>
            <a:pPr lvl="0" algn="ctr" defTabSz="533400">
              <a:lnSpc>
                <a:spcPct val="90000"/>
              </a:lnSpc>
              <a:spcBef>
                <a:spcPct val="0"/>
              </a:spcBef>
              <a:spcAft>
                <a:spcPct val="35000"/>
              </a:spcAft>
            </a:pPr>
            <a:r>
              <a:rPr lang="en-CA" sz="1000" dirty="0" smtClean="0"/>
              <a:t>Phase </a:t>
            </a:r>
            <a:r>
              <a:rPr lang="en-CA" sz="1000" dirty="0"/>
              <a:t>1</a:t>
            </a:r>
          </a:p>
        </p:txBody>
      </p:sp>
    </p:spTree>
    <p:extLst>
      <p:ext uri="{BB962C8B-B14F-4D97-AF65-F5344CB8AC3E}">
        <p14:creationId xmlns:p14="http://schemas.microsoft.com/office/powerpoint/2010/main" val="2336941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Oval 77"/>
          <p:cNvSpPr/>
          <p:nvPr/>
        </p:nvSpPr>
        <p:spPr>
          <a:xfrm>
            <a:off x="4024049" y="2713203"/>
            <a:ext cx="559778" cy="529435"/>
          </a:xfrm>
          <a:prstGeom prst="ellipse">
            <a:avLst/>
          </a:prstGeom>
          <a:solidFill>
            <a:srgbClr val="7CADD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161" name="Rectangle 160"/>
          <p:cNvSpPr/>
          <p:nvPr/>
        </p:nvSpPr>
        <p:spPr>
          <a:xfrm>
            <a:off x="0" y="5277425"/>
            <a:ext cx="9144000" cy="12673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6" name="Oval 85"/>
          <p:cNvSpPr/>
          <p:nvPr/>
        </p:nvSpPr>
        <p:spPr>
          <a:xfrm>
            <a:off x="5007686" y="2721795"/>
            <a:ext cx="534799" cy="534799"/>
          </a:xfrm>
          <a:prstGeom prst="ellipse">
            <a:avLst/>
          </a:prstGeom>
          <a:solidFill>
            <a:srgbClr val="7CADD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85" name="Oval 84"/>
          <p:cNvSpPr/>
          <p:nvPr/>
        </p:nvSpPr>
        <p:spPr>
          <a:xfrm>
            <a:off x="5741417" y="2377722"/>
            <a:ext cx="1222944" cy="1222944"/>
          </a:xfrm>
          <a:prstGeom prst="ellipse">
            <a:avLst/>
          </a:prstGeom>
          <a:solidFill>
            <a:srgbClr val="B0C53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4" name="Oval 3"/>
          <p:cNvSpPr/>
          <p:nvPr/>
        </p:nvSpPr>
        <p:spPr>
          <a:xfrm>
            <a:off x="962826" y="2793731"/>
            <a:ext cx="484354" cy="484354"/>
          </a:xfrm>
          <a:prstGeom prst="ellipse">
            <a:avLst/>
          </a:prstGeom>
          <a:solidFill>
            <a:schemeClr val="accent1">
              <a:alpha val="60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1"/>
              </a:solidFill>
            </a:endParaRPr>
          </a:p>
        </p:txBody>
      </p:sp>
      <p:sp>
        <p:nvSpPr>
          <p:cNvPr id="2" name="Title 1"/>
          <p:cNvSpPr>
            <a:spLocks noGrp="1"/>
          </p:cNvSpPr>
          <p:nvPr>
            <p:ph type="title"/>
          </p:nvPr>
        </p:nvSpPr>
        <p:spPr/>
        <p:txBody>
          <a:bodyPr/>
          <a:lstStyle/>
          <a:p>
            <a:r>
              <a:rPr lang="en-CA" dirty="0" smtClean="0"/>
              <a:t>Info-Tech walks you through the following steps to help you select your </a:t>
            </a:r>
            <a:r>
              <a:rPr lang="en-CA" dirty="0"/>
              <a:t>HRIS</a:t>
            </a:r>
            <a:endParaRPr lang="en-CA" dirty="0">
              <a:solidFill>
                <a:srgbClr val="FF0000"/>
              </a:solidFill>
            </a:endParaRPr>
          </a:p>
        </p:txBody>
      </p:sp>
      <p:sp>
        <p:nvSpPr>
          <p:cNvPr id="5" name="Oval 4"/>
          <p:cNvSpPr/>
          <p:nvPr/>
        </p:nvSpPr>
        <p:spPr>
          <a:xfrm>
            <a:off x="1339722" y="2665937"/>
            <a:ext cx="680651" cy="680651"/>
          </a:xfrm>
          <a:prstGeom prst="ellipse">
            <a:avLst/>
          </a:prstGeom>
          <a:solidFill>
            <a:schemeClr val="accent1">
              <a:alpha val="60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1"/>
              </a:solidFill>
            </a:endParaRPr>
          </a:p>
        </p:txBody>
      </p:sp>
      <p:sp>
        <p:nvSpPr>
          <p:cNvPr id="7" name="Oval 6"/>
          <p:cNvSpPr/>
          <p:nvPr/>
        </p:nvSpPr>
        <p:spPr>
          <a:xfrm>
            <a:off x="1872894" y="2132642"/>
            <a:ext cx="1686958" cy="1686958"/>
          </a:xfrm>
          <a:prstGeom prst="ellipse">
            <a:avLst/>
          </a:prstGeom>
          <a:solidFill>
            <a:schemeClr val="accent1">
              <a:alpha val="60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8" name="Oval 7"/>
          <p:cNvSpPr/>
          <p:nvPr/>
        </p:nvSpPr>
        <p:spPr>
          <a:xfrm>
            <a:off x="3386959" y="2600514"/>
            <a:ext cx="746746" cy="724558"/>
          </a:xfrm>
          <a:prstGeom prst="ellipse">
            <a:avLst/>
          </a:prstGeom>
          <a:solidFill>
            <a:srgbClr val="7CADD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9" name="Oval 8"/>
          <p:cNvSpPr/>
          <p:nvPr/>
        </p:nvSpPr>
        <p:spPr>
          <a:xfrm>
            <a:off x="451191" y="2685931"/>
            <a:ext cx="699954" cy="699954"/>
          </a:xfrm>
          <a:prstGeom prst="ellipse">
            <a:avLst/>
          </a:prstGeom>
          <a:solidFill>
            <a:schemeClr val="accent1">
              <a:alpha val="60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1"/>
              </a:solidFill>
            </a:endParaRPr>
          </a:p>
        </p:txBody>
      </p:sp>
      <p:sp>
        <p:nvSpPr>
          <p:cNvPr id="10" name="Oval 9"/>
          <p:cNvSpPr/>
          <p:nvPr/>
        </p:nvSpPr>
        <p:spPr>
          <a:xfrm>
            <a:off x="4466120" y="2580847"/>
            <a:ext cx="833226" cy="773526"/>
          </a:xfrm>
          <a:prstGeom prst="ellipse">
            <a:avLst/>
          </a:prstGeom>
          <a:solidFill>
            <a:srgbClr val="7CADD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11" name="Oval 10"/>
          <p:cNvSpPr/>
          <p:nvPr/>
        </p:nvSpPr>
        <p:spPr>
          <a:xfrm>
            <a:off x="5489707" y="2659475"/>
            <a:ext cx="659438" cy="659438"/>
          </a:xfrm>
          <a:prstGeom prst="ellipse">
            <a:avLst/>
          </a:prstGeom>
          <a:solidFill>
            <a:srgbClr val="B0C53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12" name="Oval 11"/>
          <p:cNvSpPr/>
          <p:nvPr/>
        </p:nvSpPr>
        <p:spPr>
          <a:xfrm>
            <a:off x="6774811" y="2514879"/>
            <a:ext cx="948630" cy="948630"/>
          </a:xfrm>
          <a:prstGeom prst="ellipse">
            <a:avLst/>
          </a:prstGeom>
          <a:solidFill>
            <a:srgbClr val="B0C53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13" name="Oval 12"/>
          <p:cNvSpPr/>
          <p:nvPr/>
        </p:nvSpPr>
        <p:spPr>
          <a:xfrm>
            <a:off x="7547384" y="2665937"/>
            <a:ext cx="646515" cy="646515"/>
          </a:xfrm>
          <a:prstGeom prst="ellipse">
            <a:avLst/>
          </a:prstGeom>
          <a:solidFill>
            <a:srgbClr val="B0C53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14" name="Oval 13"/>
          <p:cNvSpPr/>
          <p:nvPr/>
        </p:nvSpPr>
        <p:spPr>
          <a:xfrm>
            <a:off x="8029804" y="2747017"/>
            <a:ext cx="484354" cy="484354"/>
          </a:xfrm>
          <a:prstGeom prst="ellipse">
            <a:avLst/>
          </a:prstGeom>
          <a:solidFill>
            <a:srgbClr val="B0C53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15" name="Oval 14"/>
          <p:cNvSpPr/>
          <p:nvPr/>
        </p:nvSpPr>
        <p:spPr>
          <a:xfrm>
            <a:off x="7837818" y="5408464"/>
            <a:ext cx="725603" cy="725603"/>
          </a:xfrm>
          <a:prstGeom prst="ellipse">
            <a:avLst/>
          </a:prstGeom>
          <a:solidFill>
            <a:srgbClr val="B0C534">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700" b="1" dirty="0" smtClean="0"/>
              <a:t>Plan to Implement Solution</a:t>
            </a:r>
            <a:endParaRPr lang="en-CA" sz="700" b="1" dirty="0"/>
          </a:p>
        </p:txBody>
      </p:sp>
      <p:sp>
        <p:nvSpPr>
          <p:cNvPr id="16" name="Oval 15"/>
          <p:cNvSpPr/>
          <p:nvPr/>
        </p:nvSpPr>
        <p:spPr>
          <a:xfrm>
            <a:off x="7207925" y="5408464"/>
            <a:ext cx="725603" cy="725603"/>
          </a:xfrm>
          <a:prstGeom prst="ellipse">
            <a:avLst/>
          </a:prstGeom>
          <a:solidFill>
            <a:srgbClr val="7CADD4">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700" b="1" dirty="0" smtClean="0"/>
              <a:t>Select Solution</a:t>
            </a:r>
            <a:endParaRPr lang="en-CA" sz="700" b="1" dirty="0"/>
          </a:p>
        </p:txBody>
      </p:sp>
      <p:sp>
        <p:nvSpPr>
          <p:cNvPr id="17" name="Oval 16"/>
          <p:cNvSpPr/>
          <p:nvPr/>
        </p:nvSpPr>
        <p:spPr>
          <a:xfrm>
            <a:off x="6582268" y="5408464"/>
            <a:ext cx="725603" cy="725603"/>
          </a:xfrm>
          <a:prstGeom prst="ellipse">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700" b="1" dirty="0" smtClean="0"/>
              <a:t>Launch Your Project</a:t>
            </a:r>
            <a:endParaRPr lang="en-CA" sz="700" b="1" dirty="0"/>
          </a:p>
        </p:txBody>
      </p:sp>
      <p:sp>
        <p:nvSpPr>
          <p:cNvPr id="24" name="TextBox 23"/>
          <p:cNvSpPr txBox="1"/>
          <p:nvPr/>
        </p:nvSpPr>
        <p:spPr>
          <a:xfrm>
            <a:off x="6535289" y="5082898"/>
            <a:ext cx="478016" cy="215444"/>
          </a:xfrm>
          <a:prstGeom prst="rect">
            <a:avLst/>
          </a:prstGeom>
          <a:noFill/>
        </p:spPr>
        <p:txBody>
          <a:bodyPr wrap="none" rtlCol="0">
            <a:spAutoFit/>
          </a:bodyPr>
          <a:lstStyle/>
          <a:p>
            <a:r>
              <a:rPr lang="en-CA" sz="800" i="1" dirty="0" smtClean="0"/>
              <a:t>Phase</a:t>
            </a:r>
            <a:endParaRPr lang="en-CA" sz="800" i="1" dirty="0"/>
          </a:p>
        </p:txBody>
      </p:sp>
      <p:sp>
        <p:nvSpPr>
          <p:cNvPr id="27" name="TextBox 26"/>
          <p:cNvSpPr txBox="1"/>
          <p:nvPr/>
        </p:nvSpPr>
        <p:spPr>
          <a:xfrm>
            <a:off x="4514339" y="5082898"/>
            <a:ext cx="700833" cy="215444"/>
          </a:xfrm>
          <a:prstGeom prst="rect">
            <a:avLst/>
          </a:prstGeom>
          <a:noFill/>
        </p:spPr>
        <p:txBody>
          <a:bodyPr wrap="none" rtlCol="0">
            <a:spAutoFit/>
          </a:bodyPr>
          <a:lstStyle/>
          <a:p>
            <a:r>
              <a:rPr lang="en-CA" sz="800" i="1" dirty="0" smtClean="0"/>
              <a:t>Importance</a:t>
            </a:r>
            <a:endParaRPr lang="en-CA" sz="800" i="1" dirty="0"/>
          </a:p>
        </p:txBody>
      </p:sp>
      <p:sp>
        <p:nvSpPr>
          <p:cNvPr id="29" name="TextBox 28"/>
          <p:cNvSpPr txBox="1"/>
          <p:nvPr/>
        </p:nvSpPr>
        <p:spPr>
          <a:xfrm>
            <a:off x="4844769" y="5696332"/>
            <a:ext cx="966931" cy="369332"/>
          </a:xfrm>
          <a:prstGeom prst="rect">
            <a:avLst/>
          </a:prstGeom>
          <a:noFill/>
        </p:spPr>
        <p:txBody>
          <a:bodyPr wrap="none" rtlCol="0">
            <a:spAutoFit/>
          </a:bodyPr>
          <a:lstStyle/>
          <a:p>
            <a:r>
              <a:rPr lang="en-CA" dirty="0" smtClean="0"/>
              <a:t>Greater</a:t>
            </a:r>
            <a:endParaRPr lang="en-CA" dirty="0"/>
          </a:p>
        </p:txBody>
      </p:sp>
      <p:sp>
        <p:nvSpPr>
          <p:cNvPr id="30" name="TextBox 29"/>
          <p:cNvSpPr txBox="1"/>
          <p:nvPr/>
        </p:nvSpPr>
        <p:spPr>
          <a:xfrm>
            <a:off x="4534635" y="5419333"/>
            <a:ext cx="752578" cy="276999"/>
          </a:xfrm>
          <a:prstGeom prst="rect">
            <a:avLst/>
          </a:prstGeom>
          <a:noFill/>
        </p:spPr>
        <p:txBody>
          <a:bodyPr wrap="none" rtlCol="0">
            <a:spAutoFit/>
          </a:bodyPr>
          <a:lstStyle/>
          <a:p>
            <a:r>
              <a:rPr lang="en-CA" sz="1200" dirty="0" smtClean="0"/>
              <a:t>Average</a:t>
            </a:r>
            <a:endParaRPr lang="en-CA" sz="1200" dirty="0"/>
          </a:p>
        </p:txBody>
      </p:sp>
      <p:sp>
        <p:nvSpPr>
          <p:cNvPr id="32" name="TextBox 31"/>
          <p:cNvSpPr txBox="1"/>
          <p:nvPr/>
        </p:nvSpPr>
        <p:spPr>
          <a:xfrm>
            <a:off x="2569331" y="5082898"/>
            <a:ext cx="431528" cy="215444"/>
          </a:xfrm>
          <a:prstGeom prst="rect">
            <a:avLst/>
          </a:prstGeom>
          <a:noFill/>
        </p:spPr>
        <p:txBody>
          <a:bodyPr wrap="none" rtlCol="0">
            <a:spAutoFit/>
          </a:bodyPr>
          <a:lstStyle/>
          <a:p>
            <a:r>
              <a:rPr lang="en-CA" sz="800" i="1" dirty="0" smtClean="0"/>
              <a:t>Effort</a:t>
            </a:r>
            <a:endParaRPr lang="en-CA" sz="800" i="1" dirty="0"/>
          </a:p>
        </p:txBody>
      </p:sp>
      <p:sp>
        <p:nvSpPr>
          <p:cNvPr id="34" name="Oval 33"/>
          <p:cNvSpPr/>
          <p:nvPr/>
        </p:nvSpPr>
        <p:spPr>
          <a:xfrm>
            <a:off x="3057502" y="5469191"/>
            <a:ext cx="748045" cy="748045"/>
          </a:xfrm>
          <a:prstGeom prst="ellipse">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p:cNvSpPr/>
          <p:nvPr/>
        </p:nvSpPr>
        <p:spPr>
          <a:xfrm>
            <a:off x="2751696" y="5647571"/>
            <a:ext cx="450683" cy="450683"/>
          </a:xfrm>
          <a:prstGeom prst="ellipse">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7" name="Straight Connector 36"/>
          <p:cNvCxnSpPr>
            <a:stCxn id="35" idx="1"/>
            <a:endCxn id="43" idx="2"/>
          </p:cNvCxnSpPr>
          <p:nvPr/>
        </p:nvCxnSpPr>
        <p:spPr>
          <a:xfrm flipH="1" flipV="1">
            <a:off x="2717689" y="5602322"/>
            <a:ext cx="100008" cy="11125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530779" y="5386878"/>
            <a:ext cx="373820" cy="215444"/>
          </a:xfrm>
          <a:prstGeom prst="rect">
            <a:avLst/>
          </a:prstGeom>
          <a:noFill/>
        </p:spPr>
        <p:txBody>
          <a:bodyPr wrap="none" rtlCol="0">
            <a:spAutoFit/>
          </a:bodyPr>
          <a:lstStyle/>
          <a:p>
            <a:r>
              <a:rPr lang="en-CA" sz="800" dirty="0" smtClean="0"/>
              <a:t>Low</a:t>
            </a:r>
            <a:endParaRPr lang="en-CA" sz="800" dirty="0"/>
          </a:p>
        </p:txBody>
      </p:sp>
      <p:sp>
        <p:nvSpPr>
          <p:cNvPr id="44" name="TextBox 43"/>
          <p:cNvSpPr txBox="1"/>
          <p:nvPr/>
        </p:nvSpPr>
        <p:spPr>
          <a:xfrm>
            <a:off x="3949236" y="6001792"/>
            <a:ext cx="396262" cy="215444"/>
          </a:xfrm>
          <a:prstGeom prst="rect">
            <a:avLst/>
          </a:prstGeom>
          <a:noFill/>
        </p:spPr>
        <p:txBody>
          <a:bodyPr wrap="none" rtlCol="0">
            <a:spAutoFit/>
          </a:bodyPr>
          <a:lstStyle/>
          <a:p>
            <a:r>
              <a:rPr lang="en-CA" sz="800" dirty="0" smtClean="0"/>
              <a:t>High</a:t>
            </a:r>
            <a:endParaRPr lang="en-CA" sz="800" dirty="0"/>
          </a:p>
        </p:txBody>
      </p:sp>
      <p:cxnSp>
        <p:nvCxnSpPr>
          <p:cNvPr id="46" name="Straight Connector 45"/>
          <p:cNvCxnSpPr>
            <a:stCxn id="34" idx="5"/>
            <a:endCxn id="44" idx="1"/>
          </p:cNvCxnSpPr>
          <p:nvPr/>
        </p:nvCxnSpPr>
        <p:spPr>
          <a:xfrm>
            <a:off x="3695998" y="6107687"/>
            <a:ext cx="253238" cy="1827"/>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30545" y="5089909"/>
            <a:ext cx="676788" cy="215444"/>
          </a:xfrm>
          <a:prstGeom prst="rect">
            <a:avLst/>
          </a:prstGeom>
          <a:noFill/>
        </p:spPr>
        <p:txBody>
          <a:bodyPr wrap="none" rtlCol="0">
            <a:spAutoFit/>
          </a:bodyPr>
          <a:lstStyle/>
          <a:p>
            <a:r>
              <a:rPr lang="en-CA" sz="800" i="1" dirty="0" smtClean="0"/>
              <a:t>Milestones</a:t>
            </a:r>
            <a:endParaRPr lang="en-CA" sz="800" i="1" dirty="0"/>
          </a:p>
        </p:txBody>
      </p:sp>
      <p:sp>
        <p:nvSpPr>
          <p:cNvPr id="52" name="Oval 51"/>
          <p:cNvSpPr/>
          <p:nvPr/>
        </p:nvSpPr>
        <p:spPr>
          <a:xfrm>
            <a:off x="359449" y="5493714"/>
            <a:ext cx="83465" cy="834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56" name="Straight Connector 55"/>
          <p:cNvCxnSpPr>
            <a:stCxn id="52" idx="5"/>
            <a:endCxn id="57" idx="1"/>
          </p:cNvCxnSpPr>
          <p:nvPr/>
        </p:nvCxnSpPr>
        <p:spPr>
          <a:xfrm>
            <a:off x="430691" y="5564956"/>
            <a:ext cx="391223" cy="440741"/>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21914" y="5897975"/>
            <a:ext cx="910827" cy="215444"/>
          </a:xfrm>
          <a:prstGeom prst="rect">
            <a:avLst/>
          </a:prstGeom>
          <a:noFill/>
        </p:spPr>
        <p:txBody>
          <a:bodyPr wrap="none" rtlCol="0">
            <a:spAutoFit/>
          </a:bodyPr>
          <a:lstStyle/>
          <a:p>
            <a:r>
              <a:rPr lang="en-CA" sz="800" dirty="0" smtClean="0"/>
              <a:t>Major Milestone</a:t>
            </a:r>
            <a:endParaRPr lang="en-CA" sz="800" dirty="0"/>
          </a:p>
        </p:txBody>
      </p:sp>
      <p:sp>
        <p:nvSpPr>
          <p:cNvPr id="25" name="TextBox 24"/>
          <p:cNvSpPr txBox="1"/>
          <p:nvPr/>
        </p:nvSpPr>
        <p:spPr>
          <a:xfrm>
            <a:off x="763758" y="1581648"/>
            <a:ext cx="1903085" cy="230832"/>
          </a:xfrm>
          <a:prstGeom prst="rect">
            <a:avLst/>
          </a:prstGeom>
          <a:noFill/>
        </p:spPr>
        <p:txBody>
          <a:bodyPr wrap="none" rtlCol="0">
            <a:spAutoFit/>
          </a:bodyPr>
          <a:lstStyle/>
          <a:p>
            <a:r>
              <a:rPr lang="en-CA" sz="900" b="1" dirty="0" smtClean="0"/>
              <a:t>1.1 </a:t>
            </a:r>
            <a:r>
              <a:rPr lang="en-CA" sz="900" dirty="0" smtClean="0"/>
              <a:t> Understand HRIS technology</a:t>
            </a:r>
            <a:endParaRPr lang="en-CA" sz="900" dirty="0"/>
          </a:p>
        </p:txBody>
      </p:sp>
      <p:sp>
        <p:nvSpPr>
          <p:cNvPr id="31" name="Oval 30"/>
          <p:cNvSpPr/>
          <p:nvPr/>
        </p:nvSpPr>
        <p:spPr>
          <a:xfrm>
            <a:off x="738500" y="2657208"/>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8" name="Straight Connector 37"/>
          <p:cNvCxnSpPr>
            <a:stCxn id="31" idx="0"/>
            <a:endCxn id="25" idx="1"/>
          </p:cNvCxnSpPr>
          <p:nvPr/>
        </p:nvCxnSpPr>
        <p:spPr>
          <a:xfrm flipH="1" flipV="1">
            <a:off x="763758" y="1697064"/>
            <a:ext cx="6076" cy="960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212491" y="1819884"/>
            <a:ext cx="1670650" cy="200055"/>
          </a:xfrm>
          <a:prstGeom prst="rect">
            <a:avLst/>
          </a:prstGeom>
          <a:noFill/>
        </p:spPr>
        <p:txBody>
          <a:bodyPr wrap="none" rtlCol="0">
            <a:spAutoFit/>
          </a:bodyPr>
          <a:lstStyle/>
          <a:p>
            <a:r>
              <a:rPr lang="en-CA" sz="700" b="1" dirty="0" smtClean="0"/>
              <a:t>1.1</a:t>
            </a:r>
            <a:r>
              <a:rPr lang="en-CA" sz="700" dirty="0" smtClean="0"/>
              <a:t>  Assess organizational readiness</a:t>
            </a:r>
            <a:endParaRPr lang="en-CA" sz="700" dirty="0"/>
          </a:p>
        </p:txBody>
      </p:sp>
      <p:sp>
        <p:nvSpPr>
          <p:cNvPr id="58" name="Oval 57"/>
          <p:cNvSpPr/>
          <p:nvPr/>
        </p:nvSpPr>
        <p:spPr>
          <a:xfrm>
            <a:off x="1181157" y="2764375"/>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59" name="Straight Connector 58"/>
          <p:cNvCxnSpPr>
            <a:stCxn id="58" idx="0"/>
            <a:endCxn id="55" idx="1"/>
          </p:cNvCxnSpPr>
          <p:nvPr/>
        </p:nvCxnSpPr>
        <p:spPr>
          <a:xfrm flipV="1">
            <a:off x="1212491" y="1919912"/>
            <a:ext cx="0" cy="8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954280" y="4196544"/>
            <a:ext cx="1511952" cy="230832"/>
          </a:xfrm>
          <a:prstGeom prst="rect">
            <a:avLst/>
          </a:prstGeom>
          <a:noFill/>
        </p:spPr>
        <p:txBody>
          <a:bodyPr wrap="none" rtlCol="0">
            <a:spAutoFit/>
          </a:bodyPr>
          <a:lstStyle/>
          <a:p>
            <a:r>
              <a:rPr lang="en-CA" sz="900" b="1" dirty="0" smtClean="0"/>
              <a:t>1.2 </a:t>
            </a:r>
            <a:r>
              <a:rPr lang="en-CA" sz="900" dirty="0" smtClean="0"/>
              <a:t>Structure </a:t>
            </a:r>
            <a:r>
              <a:rPr lang="en-CA" sz="900" dirty="0"/>
              <a:t>y</a:t>
            </a:r>
            <a:r>
              <a:rPr lang="en-CA" sz="900" dirty="0" smtClean="0"/>
              <a:t>our </a:t>
            </a:r>
            <a:r>
              <a:rPr lang="en-CA" sz="900" dirty="0"/>
              <a:t>p</a:t>
            </a:r>
            <a:r>
              <a:rPr lang="en-CA" sz="900" dirty="0" smtClean="0"/>
              <a:t>roject</a:t>
            </a:r>
            <a:endParaRPr lang="en-CA" sz="900" dirty="0"/>
          </a:p>
        </p:txBody>
      </p:sp>
      <p:sp>
        <p:nvSpPr>
          <p:cNvPr id="63" name="Oval 62"/>
          <p:cNvSpPr/>
          <p:nvPr/>
        </p:nvSpPr>
        <p:spPr>
          <a:xfrm>
            <a:off x="1650209" y="3342960"/>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64" name="Straight Connector 63"/>
          <p:cNvCxnSpPr>
            <a:stCxn id="5" idx="4"/>
            <a:endCxn id="60" idx="0"/>
          </p:cNvCxnSpPr>
          <p:nvPr/>
        </p:nvCxnSpPr>
        <p:spPr>
          <a:xfrm>
            <a:off x="1680048" y="3346588"/>
            <a:ext cx="0" cy="849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693991" y="1306004"/>
            <a:ext cx="3110147" cy="246221"/>
          </a:xfrm>
          <a:prstGeom prst="rect">
            <a:avLst/>
          </a:prstGeom>
          <a:noFill/>
        </p:spPr>
        <p:txBody>
          <a:bodyPr wrap="none" rtlCol="0">
            <a:spAutoFit/>
          </a:bodyPr>
          <a:lstStyle/>
          <a:p>
            <a:r>
              <a:rPr lang="en-CA" sz="1000" b="1" dirty="0" smtClean="0"/>
              <a:t>1.3 </a:t>
            </a:r>
            <a:r>
              <a:rPr lang="en-CA" sz="1000" dirty="0" smtClean="0"/>
              <a:t>Gather requirements and </a:t>
            </a:r>
            <a:r>
              <a:rPr lang="en-CA" sz="1000" dirty="0"/>
              <a:t>d</a:t>
            </a:r>
            <a:r>
              <a:rPr lang="en-CA" sz="1000" dirty="0" smtClean="0"/>
              <a:t>ocument architecture</a:t>
            </a:r>
            <a:endParaRPr lang="en-CA" sz="1000" dirty="0"/>
          </a:p>
        </p:txBody>
      </p:sp>
      <p:sp>
        <p:nvSpPr>
          <p:cNvPr id="81" name="Oval 80"/>
          <p:cNvSpPr/>
          <p:nvPr/>
        </p:nvSpPr>
        <p:spPr>
          <a:xfrm>
            <a:off x="2662657" y="2085542"/>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82" name="Straight Connector 81"/>
          <p:cNvCxnSpPr>
            <a:stCxn id="81" idx="0"/>
          </p:cNvCxnSpPr>
          <p:nvPr/>
        </p:nvCxnSpPr>
        <p:spPr>
          <a:xfrm flipV="1">
            <a:off x="2693991" y="1455055"/>
            <a:ext cx="0" cy="630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3718889" y="1693125"/>
            <a:ext cx="1834156" cy="200055"/>
          </a:xfrm>
          <a:prstGeom prst="rect">
            <a:avLst/>
          </a:prstGeom>
          <a:noFill/>
        </p:spPr>
        <p:txBody>
          <a:bodyPr wrap="none" rtlCol="0">
            <a:spAutoFit/>
          </a:bodyPr>
          <a:lstStyle/>
          <a:p>
            <a:r>
              <a:rPr lang="en-CA" sz="700" b="1" dirty="0" smtClean="0"/>
              <a:t>2.1  </a:t>
            </a:r>
            <a:r>
              <a:rPr lang="en-CA" sz="700" dirty="0" smtClean="0"/>
              <a:t>Analyze vendors in the HRIS market </a:t>
            </a:r>
            <a:endParaRPr lang="en-CA" sz="700" dirty="0"/>
          </a:p>
        </p:txBody>
      </p:sp>
      <p:sp>
        <p:nvSpPr>
          <p:cNvPr id="88" name="Oval 87"/>
          <p:cNvSpPr/>
          <p:nvPr/>
        </p:nvSpPr>
        <p:spPr>
          <a:xfrm>
            <a:off x="3741266" y="2549513"/>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89" name="Straight Connector 88"/>
          <p:cNvCxnSpPr/>
          <p:nvPr/>
        </p:nvCxnSpPr>
        <p:spPr>
          <a:xfrm flipH="1" flipV="1">
            <a:off x="3764252" y="1781593"/>
            <a:ext cx="0" cy="761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4576952" y="4053652"/>
            <a:ext cx="1597222" cy="307777"/>
          </a:xfrm>
          <a:prstGeom prst="rect">
            <a:avLst/>
          </a:prstGeom>
          <a:noFill/>
        </p:spPr>
        <p:txBody>
          <a:bodyPr wrap="square" rtlCol="0">
            <a:spAutoFit/>
          </a:bodyPr>
          <a:lstStyle/>
          <a:p>
            <a:r>
              <a:rPr lang="en-CA" sz="700" b="1" dirty="0" smtClean="0"/>
              <a:t>2.1 </a:t>
            </a:r>
            <a:r>
              <a:rPr lang="en-CA" sz="700" dirty="0" smtClean="0"/>
              <a:t>Conduct a proof-of-concept and evaluate vendor solutions </a:t>
            </a:r>
            <a:endParaRPr lang="en-CA" sz="700" dirty="0"/>
          </a:p>
        </p:txBody>
      </p:sp>
      <p:sp>
        <p:nvSpPr>
          <p:cNvPr id="95" name="Oval 94"/>
          <p:cNvSpPr/>
          <p:nvPr/>
        </p:nvSpPr>
        <p:spPr>
          <a:xfrm>
            <a:off x="4840302" y="3355491"/>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96" name="Straight Connector 95"/>
          <p:cNvCxnSpPr>
            <a:stCxn id="95" idx="4"/>
          </p:cNvCxnSpPr>
          <p:nvPr/>
        </p:nvCxnSpPr>
        <p:spPr>
          <a:xfrm>
            <a:off x="4871636" y="3418159"/>
            <a:ext cx="71" cy="6274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5296862" y="3805638"/>
            <a:ext cx="1459054" cy="246221"/>
          </a:xfrm>
          <a:prstGeom prst="rect">
            <a:avLst/>
          </a:prstGeom>
          <a:noFill/>
        </p:spPr>
        <p:txBody>
          <a:bodyPr wrap="none" rtlCol="0">
            <a:spAutoFit/>
          </a:bodyPr>
          <a:lstStyle/>
          <a:p>
            <a:r>
              <a:rPr lang="en-CA" sz="1000" b="1" dirty="0" smtClean="0"/>
              <a:t>2.2 </a:t>
            </a:r>
            <a:r>
              <a:rPr lang="en-CA" sz="1000" dirty="0" smtClean="0"/>
              <a:t>Select your </a:t>
            </a:r>
            <a:r>
              <a:rPr lang="en-CA" sz="1000" dirty="0"/>
              <a:t>v</a:t>
            </a:r>
            <a:r>
              <a:rPr lang="en-CA" sz="1000" dirty="0" smtClean="0"/>
              <a:t>endor</a:t>
            </a:r>
            <a:endParaRPr lang="en-CA" sz="1000" dirty="0"/>
          </a:p>
        </p:txBody>
      </p:sp>
      <p:sp>
        <p:nvSpPr>
          <p:cNvPr id="105" name="Oval 104"/>
          <p:cNvSpPr/>
          <p:nvPr/>
        </p:nvSpPr>
        <p:spPr>
          <a:xfrm>
            <a:off x="5253867" y="3236493"/>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06" name="Straight Connector 105"/>
          <p:cNvCxnSpPr>
            <a:stCxn id="105" idx="4"/>
            <a:endCxn id="104" idx="1"/>
          </p:cNvCxnSpPr>
          <p:nvPr/>
        </p:nvCxnSpPr>
        <p:spPr>
          <a:xfrm>
            <a:off x="5285201" y="3299161"/>
            <a:ext cx="0" cy="629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5766315" y="1389122"/>
            <a:ext cx="1774845" cy="200055"/>
          </a:xfrm>
          <a:prstGeom prst="rect">
            <a:avLst/>
          </a:prstGeom>
          <a:noFill/>
        </p:spPr>
        <p:txBody>
          <a:bodyPr wrap="none" rtlCol="0">
            <a:spAutoFit/>
          </a:bodyPr>
          <a:lstStyle/>
          <a:p>
            <a:r>
              <a:rPr lang="en-CA" sz="700" b="1" dirty="0" smtClean="0"/>
              <a:t>3.1 </a:t>
            </a:r>
            <a:r>
              <a:rPr lang="en-CA" sz="700" dirty="0" smtClean="0"/>
              <a:t>Create product specific architecture </a:t>
            </a:r>
            <a:endParaRPr lang="en-CA" sz="700" dirty="0"/>
          </a:p>
        </p:txBody>
      </p:sp>
      <p:sp>
        <p:nvSpPr>
          <p:cNvPr id="114" name="Oval 113"/>
          <p:cNvSpPr/>
          <p:nvPr/>
        </p:nvSpPr>
        <p:spPr>
          <a:xfrm>
            <a:off x="5740499" y="2632129"/>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15" name="Straight Connector 114"/>
          <p:cNvCxnSpPr>
            <a:stCxn id="114" idx="0"/>
            <a:endCxn id="113" idx="1"/>
          </p:cNvCxnSpPr>
          <p:nvPr/>
        </p:nvCxnSpPr>
        <p:spPr>
          <a:xfrm flipH="1" flipV="1">
            <a:off x="5766315" y="1489150"/>
            <a:ext cx="0" cy="11429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367935" y="1642228"/>
            <a:ext cx="2377574" cy="246221"/>
          </a:xfrm>
          <a:prstGeom prst="rect">
            <a:avLst/>
          </a:prstGeom>
          <a:noFill/>
        </p:spPr>
        <p:txBody>
          <a:bodyPr wrap="none" rtlCol="0">
            <a:spAutoFit/>
          </a:bodyPr>
          <a:lstStyle/>
          <a:p>
            <a:r>
              <a:rPr lang="en-CA" sz="1000" b="1" dirty="0" smtClean="0"/>
              <a:t>3.1 </a:t>
            </a:r>
            <a:r>
              <a:rPr lang="en-CA" sz="1000" dirty="0"/>
              <a:t>P</a:t>
            </a:r>
            <a:r>
              <a:rPr lang="en-CA" sz="1000" dirty="0" smtClean="0"/>
              <a:t>lan configuration and deployment </a:t>
            </a:r>
            <a:endParaRPr lang="en-CA" sz="1000" dirty="0"/>
          </a:p>
        </p:txBody>
      </p:sp>
      <p:sp>
        <p:nvSpPr>
          <p:cNvPr id="118" name="Oval 117"/>
          <p:cNvSpPr/>
          <p:nvPr/>
        </p:nvSpPr>
        <p:spPr>
          <a:xfrm>
            <a:off x="6334730" y="2335009"/>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19" name="Straight Connector 118"/>
          <p:cNvCxnSpPr>
            <a:stCxn id="118" idx="0"/>
            <a:endCxn id="117" idx="1"/>
          </p:cNvCxnSpPr>
          <p:nvPr/>
        </p:nvCxnSpPr>
        <p:spPr>
          <a:xfrm flipV="1">
            <a:off x="6366064" y="1765339"/>
            <a:ext cx="0" cy="5696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7237366" y="1888048"/>
            <a:ext cx="1377300" cy="200055"/>
          </a:xfrm>
          <a:prstGeom prst="rect">
            <a:avLst/>
          </a:prstGeom>
          <a:noFill/>
        </p:spPr>
        <p:txBody>
          <a:bodyPr wrap="none" rtlCol="0">
            <a:spAutoFit/>
          </a:bodyPr>
          <a:lstStyle/>
          <a:p>
            <a:r>
              <a:rPr lang="en-CA" sz="700" b="1" dirty="0" smtClean="0"/>
              <a:t>3.1 Create governance plan </a:t>
            </a:r>
            <a:endParaRPr lang="en-CA" sz="700" dirty="0"/>
          </a:p>
        </p:txBody>
      </p:sp>
      <p:sp>
        <p:nvSpPr>
          <p:cNvPr id="123" name="Oval 122"/>
          <p:cNvSpPr/>
          <p:nvPr/>
        </p:nvSpPr>
        <p:spPr>
          <a:xfrm>
            <a:off x="7210574" y="2465790"/>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24" name="Straight Connector 123"/>
          <p:cNvCxnSpPr>
            <a:stCxn id="123" idx="0"/>
            <a:endCxn id="122" idx="1"/>
          </p:cNvCxnSpPr>
          <p:nvPr/>
        </p:nvCxnSpPr>
        <p:spPr>
          <a:xfrm flipH="1" flipV="1">
            <a:off x="7237366" y="1988076"/>
            <a:ext cx="0" cy="4777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Oval 128"/>
          <p:cNvSpPr/>
          <p:nvPr/>
        </p:nvSpPr>
        <p:spPr>
          <a:xfrm>
            <a:off x="7833687" y="3260806"/>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30" name="Straight Connector 129"/>
          <p:cNvCxnSpPr>
            <a:stCxn id="129" idx="4"/>
          </p:cNvCxnSpPr>
          <p:nvPr/>
        </p:nvCxnSpPr>
        <p:spPr>
          <a:xfrm>
            <a:off x="7865021" y="3323474"/>
            <a:ext cx="0" cy="448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8258912" y="3204033"/>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32" name="Straight Connector 131"/>
          <p:cNvCxnSpPr>
            <a:stCxn id="131" idx="4"/>
          </p:cNvCxnSpPr>
          <p:nvPr/>
        </p:nvCxnSpPr>
        <p:spPr>
          <a:xfrm flipH="1">
            <a:off x="8284894" y="3266701"/>
            <a:ext cx="5352" cy="9018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6532675" y="3723599"/>
            <a:ext cx="1460656" cy="215444"/>
          </a:xfrm>
          <a:prstGeom prst="rect">
            <a:avLst/>
          </a:prstGeom>
          <a:noFill/>
        </p:spPr>
        <p:txBody>
          <a:bodyPr wrap="none" rtlCol="0">
            <a:spAutoFit/>
          </a:bodyPr>
          <a:lstStyle/>
          <a:p>
            <a:r>
              <a:rPr lang="en-CA" sz="700" b="1" dirty="0" smtClean="0"/>
              <a:t>3.1  </a:t>
            </a:r>
            <a:r>
              <a:rPr lang="en-CA" sz="700" dirty="0" smtClean="0"/>
              <a:t>Develop </a:t>
            </a:r>
            <a:r>
              <a:rPr lang="en-CA" sz="800" dirty="0"/>
              <a:t>HRIS</a:t>
            </a:r>
            <a:r>
              <a:rPr lang="en-CA" sz="700" dirty="0" smtClean="0"/>
              <a:t> deliverables</a:t>
            </a:r>
            <a:endParaRPr lang="en-CA" sz="700" dirty="0"/>
          </a:p>
        </p:txBody>
      </p:sp>
      <p:sp>
        <p:nvSpPr>
          <p:cNvPr id="139" name="TextBox 138"/>
          <p:cNvSpPr txBox="1"/>
          <p:nvPr/>
        </p:nvSpPr>
        <p:spPr>
          <a:xfrm>
            <a:off x="6750629" y="4114514"/>
            <a:ext cx="1640193" cy="230832"/>
          </a:xfrm>
          <a:prstGeom prst="rect">
            <a:avLst/>
          </a:prstGeom>
          <a:noFill/>
        </p:spPr>
        <p:txBody>
          <a:bodyPr wrap="none" rtlCol="0">
            <a:spAutoFit/>
          </a:bodyPr>
          <a:lstStyle/>
          <a:p>
            <a:r>
              <a:rPr lang="en-CA" sz="900" b="1" dirty="0" smtClean="0"/>
              <a:t>3.2  </a:t>
            </a:r>
            <a:r>
              <a:rPr lang="en-CA" sz="900" dirty="0" smtClean="0"/>
              <a:t>Evaluate project metrics</a:t>
            </a:r>
            <a:endParaRPr lang="en-CA" sz="900" dirty="0"/>
          </a:p>
        </p:txBody>
      </p:sp>
      <p:sp>
        <p:nvSpPr>
          <p:cNvPr id="77" name="TextBox 76"/>
          <p:cNvSpPr txBox="1"/>
          <p:nvPr/>
        </p:nvSpPr>
        <p:spPr>
          <a:xfrm>
            <a:off x="4309798" y="2231292"/>
            <a:ext cx="1029449" cy="200055"/>
          </a:xfrm>
          <a:prstGeom prst="rect">
            <a:avLst/>
          </a:prstGeom>
          <a:noFill/>
        </p:spPr>
        <p:txBody>
          <a:bodyPr wrap="none" rtlCol="0">
            <a:spAutoFit/>
          </a:bodyPr>
          <a:lstStyle/>
          <a:p>
            <a:r>
              <a:rPr lang="en-CA" sz="700" b="1" dirty="0" smtClean="0"/>
              <a:t>2.1  </a:t>
            </a:r>
            <a:r>
              <a:rPr lang="en-CA" sz="700" dirty="0" smtClean="0"/>
              <a:t>Shortlist vendors</a:t>
            </a:r>
            <a:endParaRPr lang="en-CA" sz="700" dirty="0"/>
          </a:p>
        </p:txBody>
      </p:sp>
      <p:sp>
        <p:nvSpPr>
          <p:cNvPr id="90" name="Oval 89"/>
          <p:cNvSpPr/>
          <p:nvPr/>
        </p:nvSpPr>
        <p:spPr>
          <a:xfrm>
            <a:off x="4296899" y="2647687"/>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91" name="Straight Connector 90"/>
          <p:cNvCxnSpPr/>
          <p:nvPr/>
        </p:nvCxnSpPr>
        <p:spPr>
          <a:xfrm flipV="1">
            <a:off x="4328233" y="2319513"/>
            <a:ext cx="0" cy="3785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331995" y="4515367"/>
            <a:ext cx="6841096" cy="487288"/>
          </a:xfrm>
          <a:prstGeom prst="rect">
            <a:avLst/>
          </a:prstGeom>
          <a:solidFill>
            <a:srgbClr val="29475F"/>
          </a:solidFill>
          <a:ln>
            <a:noFill/>
          </a:ln>
          <a:effectLst>
            <a:outerShdw blurRad="25400" dist="25400" dir="30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t>Locate your starting point in the research based on the current stage of your project </a:t>
            </a:r>
            <a:endParaRPr lang="en-CA" sz="1400" dirty="0"/>
          </a:p>
        </p:txBody>
      </p:sp>
    </p:spTree>
    <p:extLst>
      <p:ext uri="{BB962C8B-B14F-4D97-AF65-F5344CB8AC3E}">
        <p14:creationId xmlns:p14="http://schemas.microsoft.com/office/powerpoint/2010/main" val="732428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itle 1"/>
          <p:cNvSpPr txBox="1">
            <a:spLocks/>
          </p:cNvSpPr>
          <p:nvPr/>
        </p:nvSpPr>
        <p:spPr bwMode="auto">
          <a:xfrm>
            <a:off x="251520" y="256032"/>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ts val="26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333333"/>
              </a:solidFill>
              <a:effectLst/>
              <a:uLnTx/>
              <a:uFillTx/>
              <a:latin typeface="Georgia"/>
              <a:ea typeface="+mj-ea"/>
              <a:cs typeface="+mj-cs"/>
            </a:endParaRPr>
          </a:p>
        </p:txBody>
      </p:sp>
      <p:sp>
        <p:nvSpPr>
          <p:cNvPr id="35" name="Rounded Rectangle 34"/>
          <p:cNvSpPr/>
          <p:nvPr/>
        </p:nvSpPr>
        <p:spPr>
          <a:xfrm>
            <a:off x="4749479"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36" name="Rounded Rectangle 35"/>
          <p:cNvSpPr/>
          <p:nvPr/>
        </p:nvSpPr>
        <p:spPr>
          <a:xfrm>
            <a:off x="361346"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37" name="Rectangle 36"/>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cxnSp>
        <p:nvCxnSpPr>
          <p:cNvPr id="39" name="Straight Arrow Connector 38"/>
          <p:cNvCxnSpPr>
            <a:stCxn id="51" idx="2"/>
          </p:cNvCxnSpPr>
          <p:nvPr/>
        </p:nvCxnSpPr>
        <p:spPr>
          <a:xfrm>
            <a:off x="811401" y="2920539"/>
            <a:ext cx="7769458" cy="0"/>
          </a:xfrm>
          <a:prstGeom prst="straightConnector1">
            <a:avLst/>
          </a:prstGeom>
          <a:noFill/>
          <a:ln w="38100" cap="flat" cmpd="sng" algn="ctr">
            <a:solidFill>
              <a:srgbClr val="FFFFFF">
                <a:lumMod val="85000"/>
              </a:srgbClr>
            </a:solidFill>
            <a:prstDash val="sysDot"/>
            <a:tailEnd type="triangle" w="lg" len="med"/>
          </a:ln>
          <a:effectLst/>
        </p:spPr>
      </p:cxnSp>
      <p:grpSp>
        <p:nvGrpSpPr>
          <p:cNvPr id="40" name="Group 39"/>
          <p:cNvGrpSpPr/>
          <p:nvPr/>
        </p:nvGrpSpPr>
        <p:grpSpPr>
          <a:xfrm>
            <a:off x="6944182" y="2025295"/>
            <a:ext cx="1636677" cy="2763778"/>
            <a:chOff x="6637354" y="1574599"/>
            <a:chExt cx="1636677" cy="2763778"/>
          </a:xfrm>
        </p:grpSpPr>
        <p:sp>
          <p:nvSpPr>
            <p:cNvPr id="41" name="Oval 40"/>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2" name="TextBox 41"/>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497EA9"/>
                  </a:solidFill>
                  <a:effectLst/>
                  <a:uLnTx/>
                  <a:uFillTx/>
                </a:rPr>
                <a:t>Consulting</a:t>
              </a:r>
            </a:p>
          </p:txBody>
        </p:sp>
        <p:sp>
          <p:nvSpPr>
            <p:cNvPr id="43" name="TextBox 42"/>
            <p:cNvSpPr txBox="1"/>
            <p:nvPr/>
          </p:nvSpPr>
          <p:spPr>
            <a:xfrm>
              <a:off x="6637354" y="2898377"/>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does not have the time or the knowledge to take this project on. We need assistance through the entirety of this project.”</a:t>
              </a:r>
            </a:p>
          </p:txBody>
        </p:sp>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45" name="Group 44"/>
          <p:cNvGrpSpPr/>
          <p:nvPr/>
        </p:nvGrpSpPr>
        <p:grpSpPr>
          <a:xfrm>
            <a:off x="2334987" y="1877373"/>
            <a:ext cx="2129440" cy="2937609"/>
            <a:chOff x="2807522" y="2074912"/>
            <a:chExt cx="2129440" cy="2937609"/>
          </a:xfrm>
        </p:grpSpPr>
        <p:sp>
          <p:nvSpPr>
            <p:cNvPr id="46" name="Oval 45"/>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7" name="TextBox 46"/>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smtClean="0">
                  <a:ln>
                    <a:noFill/>
                  </a:ln>
                  <a:solidFill>
                    <a:srgbClr val="365D7E"/>
                  </a:solidFill>
                  <a:effectLst/>
                  <a:uLnTx/>
                  <a:uFillTx/>
                </a:rPr>
                <a:t>Guided Implementation</a:t>
              </a:r>
            </a:p>
          </p:txBody>
        </p:sp>
        <p:sp>
          <p:nvSpPr>
            <p:cNvPr id="48" name="TextBox 47"/>
            <p:cNvSpPr txBox="1"/>
            <p:nvPr/>
          </p:nvSpPr>
          <p:spPr>
            <a:xfrm>
              <a:off x="3062242" y="357252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4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50" name="Group 49"/>
          <p:cNvGrpSpPr/>
          <p:nvPr/>
        </p:nvGrpSpPr>
        <p:grpSpPr>
          <a:xfrm>
            <a:off x="367160" y="2025295"/>
            <a:ext cx="1628660" cy="2794213"/>
            <a:chOff x="1266026" y="2731218"/>
            <a:chExt cx="1628660" cy="2794213"/>
          </a:xfrm>
        </p:grpSpPr>
        <p:sp>
          <p:nvSpPr>
            <p:cNvPr id="51" name="Oval 50"/>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52" name="TextBox 51"/>
            <p:cNvSpPr txBox="1"/>
            <p:nvPr/>
          </p:nvSpPr>
          <p:spPr>
            <a:xfrm>
              <a:off x="1266026" y="2731218"/>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29475F"/>
                  </a:solidFill>
                  <a:effectLst/>
                  <a:uLnTx/>
                  <a:uFillTx/>
                </a:rPr>
                <a:t>DIY Toolkit</a:t>
              </a:r>
            </a:p>
          </p:txBody>
        </p:sp>
        <p:sp>
          <p:nvSpPr>
            <p:cNvPr id="53" name="TextBox 52"/>
            <p:cNvSpPr txBox="1"/>
            <p:nvPr/>
          </p:nvSpPr>
          <p:spPr>
            <a:xfrm>
              <a:off x="1274686" y="408543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54" name="Picture 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55" name="Group 54"/>
          <p:cNvGrpSpPr/>
          <p:nvPr/>
        </p:nvGrpSpPr>
        <p:grpSpPr>
          <a:xfrm>
            <a:off x="4969850" y="2025295"/>
            <a:ext cx="1635165" cy="2795710"/>
            <a:chOff x="4834633" y="1938352"/>
            <a:chExt cx="1635165" cy="2795710"/>
          </a:xfrm>
        </p:grpSpPr>
        <p:sp>
          <p:nvSpPr>
            <p:cNvPr id="56" name="Oval 55"/>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57" name="TextBox 56"/>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3F6D93"/>
                  </a:solidFill>
                  <a:effectLst/>
                  <a:uLnTx/>
                  <a:uFillTx/>
                </a:rPr>
                <a:t>Workshop</a:t>
              </a:r>
            </a:p>
          </p:txBody>
        </p:sp>
        <p:sp>
          <p:nvSpPr>
            <p:cNvPr id="58" name="TextBox 57"/>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“We need to hit the ground running and get this project kicked off immediately. Our team has the ability to take this over once we get a framework and strategy in place.”</a:t>
              </a:r>
            </a:p>
          </p:txBody>
        </p:sp>
        <p:pic>
          <p:nvPicPr>
            <p:cNvPr id="59" name="Picture 5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60" name="Rectangle 59"/>
          <p:cNvSpPr/>
          <p:nvPr/>
        </p:nvSpPr>
        <p:spPr>
          <a:xfrm>
            <a:off x="968616" y="5734955"/>
            <a:ext cx="7290778"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smtClean="0">
                <a:ln>
                  <a:noFill/>
                </a:ln>
                <a:solidFill>
                  <a:srgbClr val="29475F"/>
                </a:solidFill>
                <a:effectLst/>
                <a:uLnTx/>
                <a:uFillTx/>
              </a:rPr>
              <a:t>Diagnostics and consistent frameworks used throughout all four options</a:t>
            </a:r>
          </a:p>
        </p:txBody>
      </p:sp>
      <p:sp>
        <p:nvSpPr>
          <p:cNvPr id="3" name="Title 2"/>
          <p:cNvSpPr>
            <a:spLocks noGrp="1"/>
          </p:cNvSpPr>
          <p:nvPr>
            <p:ph type="title"/>
          </p:nvPr>
        </p:nvSpPr>
        <p:spPr/>
        <p:txBody>
          <a:bodyPr/>
          <a:lstStyle/>
          <a:p>
            <a:pPr lvl="0"/>
            <a:r>
              <a:rPr lang="en-CA" dirty="0"/>
              <a:t>Info-Tech offers various levels of support to best suit your </a:t>
            </a:r>
            <a:r>
              <a:rPr lang="en-CA" dirty="0" smtClean="0"/>
              <a:t>needs</a:t>
            </a:r>
            <a:endParaRPr lang="en-CA" dirty="0"/>
          </a:p>
        </p:txBody>
      </p:sp>
    </p:spTree>
    <p:extLst>
      <p:ext uri="{BB962C8B-B14F-4D97-AF65-F5344CB8AC3E}">
        <p14:creationId xmlns:p14="http://schemas.microsoft.com/office/powerpoint/2010/main" val="3147371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3420198516"/>
              </p:ext>
            </p:extLst>
          </p:nvPr>
        </p:nvGraphicFramePr>
        <p:xfrm>
          <a:off x="104133" y="1656097"/>
          <a:ext cx="8799876" cy="4791402"/>
        </p:xfrm>
        <a:graphic>
          <a:graphicData uri="http://schemas.openxmlformats.org/drawingml/2006/table">
            <a:tbl>
              <a:tblPr firstRow="1" bandRow="1">
                <a:tableStyleId>{5C22544A-7EE6-4342-B048-85BDC9FD1C3A}</a:tableStyleId>
              </a:tblPr>
              <a:tblGrid>
                <a:gridCol w="1191600"/>
                <a:gridCol w="2536092"/>
                <a:gridCol w="2536092"/>
                <a:gridCol w="2536092"/>
              </a:tblGrid>
              <a:tr h="2085661">
                <a:tc>
                  <a:txBody>
                    <a:bodyPr/>
                    <a:lstStyle/>
                    <a:p>
                      <a:pPr algn="ctr"/>
                      <a:r>
                        <a:rPr lang="en-CA" sz="1000" dirty="0" smtClean="0">
                          <a:solidFill>
                            <a:schemeClr val="bg1"/>
                          </a:solidFill>
                        </a:rPr>
                        <a:t>Best-Practice Toolkit</a:t>
                      </a:r>
                      <a:endParaRPr lang="en-CA" sz="1000"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a:spcAft>
                          <a:spcPts val="600"/>
                        </a:spcAft>
                      </a:pPr>
                      <a:r>
                        <a:rPr lang="en-CA" sz="1000" dirty="0" smtClean="0">
                          <a:solidFill>
                            <a:schemeClr val="tx1"/>
                          </a:solidFill>
                        </a:rPr>
                        <a:t>1.1 Market overview</a:t>
                      </a:r>
                      <a:r>
                        <a:rPr lang="en-CA" sz="1000" baseline="0" dirty="0" smtClean="0">
                          <a:solidFill>
                            <a:schemeClr val="tx1"/>
                          </a:solidFill>
                        </a:rPr>
                        <a:t> and introduction to HRIS</a:t>
                      </a:r>
                      <a:endParaRPr lang="en-CA" sz="1000" b="0" dirty="0" smtClean="0">
                        <a:solidFill>
                          <a:schemeClr val="tx1"/>
                        </a:solidFil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CA" sz="1000" dirty="0" smtClean="0">
                          <a:solidFill>
                            <a:schemeClr val="tx1"/>
                          </a:solidFill>
                        </a:rPr>
                        <a:t>1.2 Structure your </a:t>
                      </a:r>
                      <a:r>
                        <a:rPr lang="en-CA" sz="1000" baseline="0" dirty="0" smtClean="0">
                          <a:solidFill>
                            <a:schemeClr val="tx1"/>
                          </a:solidFill>
                        </a:rPr>
                        <a:t>HRIS</a:t>
                      </a:r>
                      <a:r>
                        <a:rPr lang="en-CA" sz="1000" baseline="0" dirty="0" smtClean="0">
                          <a:solidFill>
                            <a:srgbClr val="FF0000"/>
                          </a:solidFill>
                        </a:rPr>
                        <a:t> </a:t>
                      </a:r>
                      <a:r>
                        <a:rPr lang="en-CA" sz="1000" dirty="0" smtClean="0">
                          <a:solidFill>
                            <a:schemeClr val="tx1"/>
                          </a:solidFill>
                        </a:rPr>
                        <a:t>selection project </a:t>
                      </a:r>
                    </a:p>
                    <a:p>
                      <a:pPr marL="285750" marR="0" indent="-285750" algn="l" defTabSz="914400" rtl="0" eaLnBrk="1" fontAlgn="auto" latinLnBrk="0" hangingPunct="1">
                        <a:lnSpc>
                          <a:spcPct val="100000"/>
                        </a:lnSpc>
                        <a:spcBef>
                          <a:spcPts val="0"/>
                        </a:spcBef>
                        <a:spcAft>
                          <a:spcPts val="600"/>
                        </a:spcAft>
                        <a:buClrTx/>
                        <a:buSzPct val="175000"/>
                        <a:buFontTx/>
                        <a:buBlip>
                          <a:blip r:embed="rId3"/>
                        </a:buBlip>
                        <a:tabLst/>
                        <a:defRPr/>
                      </a:pPr>
                      <a:r>
                        <a:rPr lang="en-CA" sz="1000" b="0" baseline="0" dirty="0" smtClean="0">
                          <a:solidFill>
                            <a:schemeClr val="tx1"/>
                          </a:solidFill>
                        </a:rPr>
                        <a:t>HRIS</a:t>
                      </a:r>
                      <a:r>
                        <a:rPr kumimoji="0" lang="en-CA" sz="1000" b="0" i="0" u="none" strike="noStrike" kern="1200" cap="none" spc="0" normalizeH="0" baseline="0" noProof="0" dirty="0" smtClean="0">
                          <a:ln>
                            <a:noFill/>
                          </a:ln>
                          <a:solidFill>
                            <a:schemeClr val="tx1"/>
                          </a:solidFill>
                          <a:effectLst/>
                          <a:uLnTx/>
                          <a:uFillTx/>
                          <a:latin typeface="+mn-lt"/>
                          <a:ea typeface="+mn-ea"/>
                          <a:cs typeface="+mn-cs"/>
                        </a:rPr>
                        <a:t> </a:t>
                      </a:r>
                      <a:r>
                        <a:rPr lang="en-CA" sz="1000" b="0" dirty="0" smtClean="0">
                          <a:solidFill>
                            <a:schemeClr val="tx1"/>
                          </a:solidFill>
                        </a:rPr>
                        <a:t>Procurement Project Charter Template </a:t>
                      </a:r>
                    </a:p>
                    <a:p>
                      <a:pPr marL="0" marR="0" lvl="0" indent="0" algn="l" defTabSz="914400" rtl="0" eaLnBrk="1" fontAlgn="auto" latinLnBrk="0" hangingPunct="1">
                        <a:lnSpc>
                          <a:spcPct val="100000"/>
                        </a:lnSpc>
                        <a:spcBef>
                          <a:spcPts val="0"/>
                        </a:spcBef>
                        <a:spcAft>
                          <a:spcPts val="600"/>
                        </a:spcAft>
                        <a:buClrTx/>
                        <a:buSzPct val="175000"/>
                        <a:buFontTx/>
                        <a:buNone/>
                        <a:tabLst/>
                        <a:defRPr/>
                      </a:pPr>
                      <a:r>
                        <a:rPr lang="en-CA" sz="1000" dirty="0" smtClean="0">
                          <a:solidFill>
                            <a:schemeClr val="tx1"/>
                          </a:solidFill>
                        </a:rPr>
                        <a:t>1.3 </a:t>
                      </a:r>
                      <a:r>
                        <a:rPr lang="en-CA" sz="1000" b="1" dirty="0" smtClean="0">
                          <a:solidFill>
                            <a:schemeClr val="tx1"/>
                          </a:solidFill>
                        </a:rPr>
                        <a:t>Gather and analyze your </a:t>
                      </a:r>
                      <a:r>
                        <a:rPr lang="en-CA" sz="1000" baseline="0" dirty="0" smtClean="0">
                          <a:solidFill>
                            <a:schemeClr val="tx1"/>
                          </a:solidFill>
                        </a:rPr>
                        <a:t>HRIS</a:t>
                      </a:r>
                      <a:r>
                        <a:rPr lang="en-CA" sz="1000" b="1" dirty="0" smtClean="0">
                          <a:solidFill>
                            <a:schemeClr val="tx1"/>
                          </a:solidFill>
                        </a:rPr>
                        <a:t> requirements</a:t>
                      </a:r>
                    </a:p>
                    <a:p>
                      <a:pPr marL="285750" marR="0" lvl="0" indent="-285750" algn="l" defTabSz="914400" rtl="0" eaLnBrk="1" fontAlgn="auto" latinLnBrk="0" hangingPunct="1">
                        <a:lnSpc>
                          <a:spcPct val="100000"/>
                        </a:lnSpc>
                        <a:spcBef>
                          <a:spcPts val="0"/>
                        </a:spcBef>
                        <a:spcAft>
                          <a:spcPts val="600"/>
                        </a:spcAft>
                        <a:buClrTx/>
                        <a:buSzPct val="175000"/>
                        <a:buFontTx/>
                        <a:buBlip>
                          <a:blip r:embed="rId4"/>
                        </a:buBlip>
                        <a:tabLst/>
                        <a:defRPr/>
                      </a:pPr>
                      <a:r>
                        <a:rPr lang="en-CA" sz="1000" b="0" baseline="0" dirty="0" smtClean="0">
                          <a:solidFill>
                            <a:schemeClr val="tx1"/>
                          </a:solidFill>
                        </a:rPr>
                        <a:t>HRIS</a:t>
                      </a:r>
                      <a:r>
                        <a:rPr kumimoji="0" lang="en-CA" sz="1000" b="0" i="0" u="none" strike="noStrike" kern="1200" cap="none" spc="0" normalizeH="0" baseline="0" noProof="0" dirty="0" smtClean="0">
                          <a:ln>
                            <a:noFill/>
                          </a:ln>
                          <a:solidFill>
                            <a:schemeClr val="tx1"/>
                          </a:solidFill>
                          <a:effectLst/>
                          <a:uLnTx/>
                          <a:uFillTx/>
                          <a:latin typeface="+mn-lt"/>
                          <a:ea typeface="+mn-ea"/>
                          <a:cs typeface="+mn-cs"/>
                        </a:rPr>
                        <a:t> </a:t>
                      </a:r>
                      <a:r>
                        <a:rPr kumimoji="0" lang="en-CA" sz="1000" b="0" i="0" u="none" strike="noStrike" kern="1200" cap="none" spc="0" normalizeH="0" baseline="0" noProof="0" dirty="0" smtClean="0">
                          <a:ln>
                            <a:noFill/>
                          </a:ln>
                          <a:solidFill>
                            <a:srgbClr val="333333"/>
                          </a:solidFill>
                          <a:effectLst/>
                          <a:uLnTx/>
                          <a:uFillTx/>
                          <a:latin typeface="+mn-lt"/>
                          <a:ea typeface="+mn-ea"/>
                          <a:cs typeface="+mn-cs"/>
                        </a:rPr>
                        <a:t>Use-Case Fit Assessment Tool</a:t>
                      </a:r>
                    </a:p>
                    <a:p>
                      <a:pPr marL="285750" marR="0" lvl="0" indent="-285750" algn="l" defTabSz="914400" rtl="0" eaLnBrk="1" fontAlgn="auto" latinLnBrk="0" hangingPunct="1">
                        <a:lnSpc>
                          <a:spcPct val="100000"/>
                        </a:lnSpc>
                        <a:spcBef>
                          <a:spcPts val="0"/>
                        </a:spcBef>
                        <a:spcAft>
                          <a:spcPts val="600"/>
                        </a:spcAft>
                        <a:buClrTx/>
                        <a:buSzPct val="175000"/>
                        <a:buFontTx/>
                        <a:buBlip>
                          <a:blip r:embed="rId4"/>
                        </a:buBlip>
                        <a:tabLst/>
                        <a:defRPr/>
                      </a:pPr>
                      <a:r>
                        <a:rPr kumimoji="0" lang="en-CA" sz="1000" b="0" i="0" u="none" strike="noStrike" kern="1200" cap="none" spc="0" normalizeH="0" baseline="0" noProof="0" dirty="0" smtClean="0">
                          <a:ln>
                            <a:noFill/>
                          </a:ln>
                          <a:solidFill>
                            <a:srgbClr val="333333"/>
                          </a:solidFill>
                          <a:effectLst/>
                          <a:uLnTx/>
                          <a:uFillTx/>
                          <a:latin typeface="+mn-lt"/>
                          <a:ea typeface="+mn-ea"/>
                          <a:cs typeface="+mn-cs"/>
                        </a:rPr>
                        <a:t>HRIS Business Requirements Template</a:t>
                      </a:r>
                      <a:endParaRPr lang="en-CA" sz="1000" b="1"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smtClean="0">
                          <a:ln>
                            <a:noFill/>
                          </a:ln>
                          <a:solidFill>
                            <a:srgbClr val="333333"/>
                          </a:solidFill>
                          <a:effectLst/>
                          <a:uLnTx/>
                          <a:uFillTx/>
                          <a:latin typeface="+mn-lt"/>
                        </a:rPr>
                        <a:t>2.1 </a:t>
                      </a:r>
                      <a:r>
                        <a:rPr lang="en-CA" sz="1000" baseline="0" dirty="0" smtClean="0">
                          <a:solidFill>
                            <a:schemeClr val="tx1"/>
                          </a:solidFill>
                        </a:rPr>
                        <a:t>HRIS</a:t>
                      </a:r>
                      <a:r>
                        <a:rPr kumimoji="0" lang="en-CA" sz="1000" b="1" i="0" u="none" strike="noStrike" kern="1200" cap="none" spc="0" normalizeH="0" baseline="0" noProof="0" dirty="0" smtClean="0">
                          <a:ln>
                            <a:noFill/>
                          </a:ln>
                          <a:solidFill>
                            <a:schemeClr val="tx1"/>
                          </a:solidFill>
                          <a:effectLst/>
                          <a:uLnTx/>
                          <a:uFillTx/>
                          <a:latin typeface="+mn-lt"/>
                        </a:rPr>
                        <a:t> </a:t>
                      </a:r>
                      <a:r>
                        <a:rPr kumimoji="0" lang="en-CA" sz="1000" b="1" i="0" u="none" strike="noStrike" kern="1200" cap="none" spc="0" normalizeH="0" baseline="0" noProof="0" dirty="0" smtClean="0">
                          <a:ln>
                            <a:noFill/>
                          </a:ln>
                          <a:solidFill>
                            <a:srgbClr val="333333"/>
                          </a:solidFill>
                          <a:effectLst/>
                          <a:uLnTx/>
                          <a:uFillTx/>
                          <a:latin typeface="+mn-lt"/>
                        </a:rPr>
                        <a:t>Vendor Landscape</a:t>
                      </a:r>
                    </a:p>
                    <a:p>
                      <a:pPr marL="285750" indent="-285750">
                        <a:spcAft>
                          <a:spcPts val="600"/>
                        </a:spcAft>
                        <a:buSzPct val="175000"/>
                        <a:buBlip>
                          <a:blip r:embed="rId4"/>
                        </a:buBlip>
                      </a:pPr>
                      <a:r>
                        <a:rPr lang="en-CA" sz="1000" b="0" baseline="0" dirty="0" smtClean="0">
                          <a:solidFill>
                            <a:schemeClr val="tx1"/>
                          </a:solidFill>
                        </a:rPr>
                        <a:t>HRIS</a:t>
                      </a:r>
                      <a:r>
                        <a:rPr kumimoji="0" lang="en-CA" sz="1000" b="0" i="0" u="none" strike="noStrike" kern="1200" cap="none" spc="0" normalizeH="0" baseline="0" noProof="0" dirty="0" smtClean="0">
                          <a:ln>
                            <a:noFill/>
                          </a:ln>
                          <a:solidFill>
                            <a:schemeClr val="tx1"/>
                          </a:solidFill>
                          <a:effectLst/>
                          <a:uLnTx/>
                          <a:uFillTx/>
                          <a:latin typeface="+mn-lt"/>
                          <a:ea typeface="+mn-ea"/>
                          <a:cs typeface="+mn-cs"/>
                        </a:rPr>
                        <a:t> </a:t>
                      </a:r>
                      <a:r>
                        <a:rPr lang="en-CA" sz="1000" b="0" baseline="0" dirty="0" smtClean="0">
                          <a:solidFill>
                            <a:schemeClr val="tx1"/>
                          </a:solidFill>
                        </a:rPr>
                        <a:t>Vendor Shortlist &amp; Detailed Feature Analysis Tool</a:t>
                      </a:r>
                    </a:p>
                    <a:p>
                      <a:pPr>
                        <a:spcAft>
                          <a:spcPts val="600"/>
                        </a:spcAft>
                      </a:pPr>
                      <a:r>
                        <a:rPr kumimoji="0" lang="en-CA" sz="1000" b="1" i="0" u="none" strike="noStrike" kern="1200" cap="none" spc="0" normalizeH="0" baseline="0" noProof="0" dirty="0" smtClean="0">
                          <a:ln>
                            <a:noFill/>
                          </a:ln>
                          <a:solidFill>
                            <a:srgbClr val="333333"/>
                          </a:solidFill>
                          <a:effectLst/>
                          <a:uLnTx/>
                          <a:uFillTx/>
                          <a:latin typeface="+mn-lt"/>
                        </a:rPr>
                        <a:t>2.2 </a:t>
                      </a:r>
                      <a:r>
                        <a:rPr lang="en-CA" sz="1000" dirty="0" smtClean="0">
                          <a:solidFill>
                            <a:schemeClr val="tx1"/>
                          </a:solidFill>
                        </a:rPr>
                        <a:t>Select your </a:t>
                      </a:r>
                      <a:r>
                        <a:rPr lang="en-CA" sz="1000" baseline="0" dirty="0" smtClean="0">
                          <a:solidFill>
                            <a:schemeClr val="tx1"/>
                          </a:solidFill>
                        </a:rPr>
                        <a:t>HRIS</a:t>
                      </a:r>
                      <a:r>
                        <a:rPr lang="en-CA" sz="1000" dirty="0" smtClean="0">
                          <a:solidFill>
                            <a:schemeClr val="tx1"/>
                          </a:solidFill>
                        </a:rPr>
                        <a:t> solution</a:t>
                      </a:r>
                    </a:p>
                    <a:p>
                      <a:pPr marL="360000" indent="0" algn="l">
                        <a:spcAft>
                          <a:spcPts val="300"/>
                        </a:spcAft>
                        <a:buSzPct val="175000"/>
                        <a:buNone/>
                      </a:pPr>
                      <a:r>
                        <a:rPr lang="en-CA" sz="1000" b="0" dirty="0" smtClean="0">
                          <a:solidFill>
                            <a:schemeClr val="tx1"/>
                          </a:solidFill>
                        </a:rPr>
                        <a:t>HRIS RFP Template</a:t>
                      </a:r>
                    </a:p>
                    <a:p>
                      <a:pPr marL="360000" indent="0" algn="l">
                        <a:spcAft>
                          <a:spcPts val="300"/>
                        </a:spcAft>
                        <a:buSzPct val="175000"/>
                        <a:buNone/>
                      </a:pPr>
                      <a:r>
                        <a:rPr lang="en-CA" sz="1000" b="0" dirty="0" smtClean="0">
                          <a:solidFill>
                            <a:schemeClr val="tx1"/>
                          </a:solidFill>
                        </a:rPr>
                        <a:t>Vendor Response Template</a:t>
                      </a:r>
                    </a:p>
                    <a:p>
                      <a:pPr marL="360000" indent="0" algn="l">
                        <a:spcAft>
                          <a:spcPts val="300"/>
                        </a:spcAft>
                        <a:buSzPct val="175000"/>
                        <a:buNone/>
                      </a:pPr>
                      <a:r>
                        <a:rPr lang="en-CA" sz="1000" b="0" dirty="0" smtClean="0">
                          <a:solidFill>
                            <a:schemeClr val="tx1"/>
                          </a:solidFill>
                        </a:rPr>
                        <a:t>HRIS Vendor Demo Script Template</a:t>
                      </a:r>
                    </a:p>
                    <a:p>
                      <a:pPr marL="360000" indent="0" algn="l">
                        <a:spcAft>
                          <a:spcPts val="300"/>
                        </a:spcAft>
                        <a:buSzPct val="175000"/>
                        <a:buNone/>
                      </a:pPr>
                      <a:r>
                        <a:rPr lang="en-CA" sz="1000" b="0" dirty="0" smtClean="0">
                          <a:solidFill>
                            <a:schemeClr val="tx1"/>
                          </a:solidFill>
                        </a:rPr>
                        <a:t>HRIS Evaluation and RFP Scoring Tool</a:t>
                      </a:r>
                    </a:p>
                    <a:p>
                      <a:pPr marL="360000" indent="0" algn="l">
                        <a:spcAft>
                          <a:spcPts val="300"/>
                        </a:spcAft>
                        <a:buSzPct val="175000"/>
                        <a:buNone/>
                      </a:pPr>
                      <a:r>
                        <a:rPr lang="en-CA" sz="1000" b="0" dirty="0" smtClean="0">
                          <a:solidFill>
                            <a:schemeClr val="tx1"/>
                          </a:solidFill>
                        </a:rPr>
                        <a:t>Sample </a:t>
                      </a:r>
                      <a:r>
                        <a:rPr lang="en-CA" sz="1000" b="0" baseline="0" dirty="0" smtClean="0">
                          <a:solidFill>
                            <a:schemeClr val="tx1"/>
                          </a:solidFill>
                        </a:rPr>
                        <a:t>Reference Check Questions</a:t>
                      </a:r>
                      <a:endParaRPr lang="en-CA" sz="1000" b="0"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CA" sz="1000" dirty="0" smtClean="0">
                          <a:solidFill>
                            <a:schemeClr val="tx1"/>
                          </a:solidFill>
                        </a:rPr>
                        <a:t>3.1 Implementation considerations</a:t>
                      </a:r>
                      <a:endParaRPr lang="en-CA" sz="1000" baseline="0" dirty="0" smtClean="0">
                        <a:solidFill>
                          <a:schemeClr val="tx1"/>
                        </a:solidFill>
                      </a:endParaRPr>
                    </a:p>
                    <a:p>
                      <a:pPr marL="285750" marR="0" lvl="0" indent="-285750" algn="l" defTabSz="914400" rtl="0" eaLnBrk="1" fontAlgn="auto" latinLnBrk="0" hangingPunct="1">
                        <a:lnSpc>
                          <a:spcPct val="100000"/>
                        </a:lnSpc>
                        <a:spcBef>
                          <a:spcPts val="0"/>
                        </a:spcBef>
                        <a:spcAft>
                          <a:spcPts val="600"/>
                        </a:spcAft>
                        <a:buClrTx/>
                        <a:buSzPct val="175000"/>
                        <a:buFontTx/>
                        <a:buBlip>
                          <a:blip r:embed="rId3"/>
                        </a:buBlip>
                        <a:tabLst/>
                        <a:defRPr/>
                      </a:pPr>
                      <a:r>
                        <a:rPr lang="en-CA" sz="1000" b="0" baseline="0" dirty="0" smtClean="0">
                          <a:solidFill>
                            <a:schemeClr val="tx1"/>
                          </a:solidFill>
                        </a:rPr>
                        <a:t>HRIS</a:t>
                      </a:r>
                      <a:r>
                        <a:rPr kumimoji="0" lang="en-CA" sz="1000" b="0" i="0" u="none" strike="noStrike" kern="1200" cap="none" spc="0" normalizeH="0" baseline="0" noProof="0" dirty="0" smtClean="0">
                          <a:ln>
                            <a:noFill/>
                          </a:ln>
                          <a:solidFill>
                            <a:schemeClr val="tx1"/>
                          </a:solidFill>
                          <a:effectLst/>
                          <a:uLnTx/>
                          <a:uFillTx/>
                          <a:latin typeface="+mn-lt"/>
                          <a:ea typeface="+mn-ea"/>
                          <a:cs typeface="+mn-cs"/>
                        </a:rPr>
                        <a:t> </a:t>
                      </a:r>
                      <a:r>
                        <a:rPr kumimoji="0" lang="en-CA" sz="1000" b="0" i="0" u="none" strike="noStrike" kern="1200" cap="none" spc="0" normalizeH="0" baseline="0" noProof="0" dirty="0" smtClean="0">
                          <a:ln>
                            <a:noFill/>
                          </a:ln>
                          <a:solidFill>
                            <a:srgbClr val="333333"/>
                          </a:solidFill>
                          <a:effectLst/>
                          <a:uLnTx/>
                          <a:uFillTx/>
                          <a:latin typeface="+mn-lt"/>
                          <a:ea typeface="+mn-ea"/>
                          <a:cs typeface="+mn-cs"/>
                        </a:rPr>
                        <a:t>Work Breakdown Structure Template</a:t>
                      </a:r>
                    </a:p>
                    <a:p>
                      <a:pPr marL="285750" marR="0" lvl="0" indent="-285750" algn="l" defTabSz="914400" rtl="0" eaLnBrk="1" fontAlgn="auto" latinLnBrk="0" hangingPunct="1">
                        <a:lnSpc>
                          <a:spcPct val="100000"/>
                        </a:lnSpc>
                        <a:spcBef>
                          <a:spcPts val="0"/>
                        </a:spcBef>
                        <a:spcAft>
                          <a:spcPts val="600"/>
                        </a:spcAft>
                        <a:buClrTx/>
                        <a:buSzPct val="175000"/>
                        <a:buFontTx/>
                        <a:buBlip>
                          <a:blip r:embed="rId5"/>
                        </a:buBlip>
                        <a:tabLst/>
                        <a:defRPr/>
                      </a:pPr>
                      <a:r>
                        <a:rPr kumimoji="0" lang="en-CA" sz="1000" b="0" i="0" u="none" strike="noStrike" kern="1200" cap="none" spc="0" normalizeH="0" baseline="0" noProof="0" dirty="0" smtClean="0">
                          <a:ln>
                            <a:noFill/>
                          </a:ln>
                          <a:solidFill>
                            <a:srgbClr val="333333"/>
                          </a:solidFill>
                          <a:effectLst/>
                          <a:uLnTx/>
                          <a:uFillTx/>
                          <a:latin typeface="+mn-lt"/>
                          <a:ea typeface="+mn-ea"/>
                          <a:cs typeface="+mn-cs"/>
                        </a:rPr>
                        <a:t>Project Planning and Monitoring Tool</a:t>
                      </a:r>
                    </a:p>
                    <a:p>
                      <a:pPr marL="0" marR="0" lvl="0" indent="0" algn="l" defTabSz="914400" rtl="0" eaLnBrk="1" fontAlgn="auto" latinLnBrk="0" hangingPunct="1">
                        <a:lnSpc>
                          <a:spcPct val="100000"/>
                        </a:lnSpc>
                        <a:spcBef>
                          <a:spcPts val="0"/>
                        </a:spcBef>
                        <a:spcAft>
                          <a:spcPts val="600"/>
                        </a:spcAft>
                        <a:buClrTx/>
                        <a:buSzPct val="175000"/>
                        <a:buFontTx/>
                        <a:buNone/>
                        <a:tabLst/>
                        <a:defRPr/>
                      </a:pPr>
                      <a:endParaRPr kumimoji="0" lang="en-CA" sz="1000" b="0" i="0" u="none" strike="noStrike" kern="1200" cap="none" spc="0" normalizeH="0" baseline="0" noProof="0" dirty="0" smtClean="0">
                        <a:ln>
                          <a:noFill/>
                        </a:ln>
                        <a:solidFill>
                          <a:srgbClr val="333333"/>
                        </a:solidFill>
                        <a:effectLst/>
                        <a:uLnTx/>
                        <a:uFillTx/>
                        <a:latin typeface="+mn-lt"/>
                        <a:ea typeface="+mn-ea"/>
                        <a:cs typeface="+mn-cs"/>
                      </a:endParaRPr>
                    </a:p>
                    <a:p>
                      <a:pPr>
                        <a:spcAft>
                          <a:spcPts val="600"/>
                        </a:spcAft>
                      </a:pPr>
                      <a:r>
                        <a:rPr lang="en-CA" sz="1000" baseline="0" dirty="0" smtClean="0">
                          <a:solidFill>
                            <a:schemeClr val="tx1"/>
                          </a:solidFill>
                        </a:rPr>
                        <a:t>3.2 Metrics</a:t>
                      </a:r>
                    </a:p>
                    <a:p>
                      <a:pPr marL="0" lvl="0" indent="0" algn="ctr">
                        <a:spcAft>
                          <a:spcPts val="600"/>
                        </a:spcAft>
                        <a:buFont typeface="Arial" panose="020B0604020202020204" pitchFamily="34" charset="0"/>
                        <a:buNone/>
                      </a:pPr>
                      <a:r>
                        <a:rPr lang="en-CA" sz="1000" b="0" dirty="0" smtClean="0">
                          <a:solidFill>
                            <a:schemeClr val="tx1"/>
                          </a:solidFill>
                        </a:rPr>
                        <a:t>Project Metric Tracking Tool </a:t>
                      </a: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975390">
                <a:tc>
                  <a:txBody>
                    <a:bodyPr/>
                    <a:lstStyle/>
                    <a:p>
                      <a:pPr algn="ctr"/>
                      <a:r>
                        <a:rPr lang="en-CA" sz="1000" b="1" dirty="0" smtClean="0">
                          <a:solidFill>
                            <a:schemeClr val="bg1"/>
                          </a:solidFill>
                        </a:rPr>
                        <a:t>Guided Implementations</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6"/>
                        </a:buBlip>
                      </a:pPr>
                      <a:r>
                        <a:rPr lang="en-CA" sz="1000" b="0" i="0" kern="1200" dirty="0" smtClean="0">
                          <a:solidFill>
                            <a:schemeClr val="dk1"/>
                          </a:solidFill>
                          <a:effectLst/>
                          <a:latin typeface="+mn-lt"/>
                          <a:ea typeface="+mn-ea"/>
                          <a:cs typeface="+mn-cs"/>
                        </a:rPr>
                        <a:t>Identify organizational fit for the technology.</a:t>
                      </a:r>
                    </a:p>
                    <a:p>
                      <a:pPr marL="228600" indent="-228600">
                        <a:spcAft>
                          <a:spcPts val="600"/>
                        </a:spcAft>
                        <a:buSzPct val="150000"/>
                        <a:buBlip>
                          <a:blip r:embed="rId6"/>
                        </a:buBlip>
                      </a:pPr>
                      <a:r>
                        <a:rPr lang="en-US" sz="1000" b="0" dirty="0" smtClean="0">
                          <a:cs typeface="Arial Unicode MS" panose="020B0604020202020204" pitchFamily="34" charset="-128"/>
                        </a:rPr>
                        <a:t>Create</a:t>
                      </a:r>
                      <a:r>
                        <a:rPr lang="en-US" sz="1000" b="0" baseline="0" dirty="0" smtClean="0">
                          <a:cs typeface="Arial Unicode MS" panose="020B0604020202020204" pitchFamily="34" charset="-128"/>
                        </a:rPr>
                        <a:t> the project plan.</a:t>
                      </a:r>
                    </a:p>
                    <a:p>
                      <a:pPr marL="228600" marR="0" indent="-228600" algn="l" defTabSz="914400" rtl="0" eaLnBrk="1" fontAlgn="auto" latinLnBrk="0" hangingPunct="1">
                        <a:lnSpc>
                          <a:spcPct val="100000"/>
                        </a:lnSpc>
                        <a:spcBef>
                          <a:spcPts val="0"/>
                        </a:spcBef>
                        <a:spcAft>
                          <a:spcPts val="600"/>
                        </a:spcAft>
                        <a:buClrTx/>
                        <a:buSzPct val="150000"/>
                        <a:buFontTx/>
                        <a:buBlip>
                          <a:blip r:embed="rId6"/>
                        </a:buBlip>
                        <a:tabLst/>
                        <a:defRPr/>
                      </a:pPr>
                      <a:r>
                        <a:rPr lang="en-US" sz="1000" b="0" dirty="0" smtClean="0">
                          <a:cs typeface="Arial Unicode MS" panose="020B0604020202020204" pitchFamily="34" charset="-128"/>
                        </a:rPr>
                        <a:t>Plan requirements</a:t>
                      </a:r>
                      <a:r>
                        <a:rPr lang="en-US" sz="1000" b="0" baseline="0" dirty="0" smtClean="0">
                          <a:cs typeface="Arial Unicode MS" panose="020B0604020202020204" pitchFamily="34" charset="-128"/>
                        </a:rPr>
                        <a:t> gathering steps.</a:t>
                      </a:r>
                      <a:endParaRPr lang="en-US" sz="1000" b="0" dirty="0" smtClean="0">
                        <a:cs typeface="Arial Unicode MS" panose="020B0604020202020204" pitchFamily="34" charset="-128"/>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6"/>
                        </a:buBlip>
                      </a:pPr>
                      <a:r>
                        <a:rPr lang="en-US" sz="1000" b="0" dirty="0" smtClean="0">
                          <a:cs typeface="Arial Unicode MS" panose="020B0604020202020204" pitchFamily="34" charset="-128"/>
                        </a:rPr>
                        <a:t>Discuss</a:t>
                      </a:r>
                      <a:r>
                        <a:rPr lang="en-US" sz="1000" b="0" baseline="0" dirty="0" smtClean="0">
                          <a:cs typeface="Arial Unicode MS" panose="020B0604020202020204" pitchFamily="34" charset="-128"/>
                        </a:rPr>
                        <a:t> the use-case fit assessment results and the Vendor Landscape.</a:t>
                      </a:r>
                    </a:p>
                    <a:p>
                      <a:pPr marL="228600" indent="-228600">
                        <a:spcAft>
                          <a:spcPts val="600"/>
                        </a:spcAft>
                        <a:buSzPct val="150000"/>
                        <a:buBlip>
                          <a:blip r:embed="rId6"/>
                        </a:buBlip>
                      </a:pPr>
                      <a:r>
                        <a:rPr lang="en-US" sz="1000" b="0" baseline="0" dirty="0" smtClean="0">
                          <a:cs typeface="Arial Unicode MS" panose="020B0604020202020204" pitchFamily="34" charset="-128"/>
                        </a:rPr>
                        <a:t>Contract review.</a:t>
                      </a:r>
                      <a:endParaRPr lang="en-US" sz="1000" b="0" dirty="0" smtClean="0">
                        <a:cs typeface="Arial Unicode MS" panose="020B0604020202020204" pitchFamily="34" charset="-128"/>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6"/>
                        </a:buBlip>
                      </a:pPr>
                      <a:r>
                        <a:rPr lang="en-US" sz="1000" b="0" dirty="0" smtClean="0">
                          <a:cs typeface="Arial Unicode MS" panose="020B0604020202020204" pitchFamily="34" charset="-128"/>
                        </a:rPr>
                        <a:t>Create</a:t>
                      </a:r>
                      <a:r>
                        <a:rPr lang="en-US" sz="1000" b="0" baseline="0" dirty="0" smtClean="0">
                          <a:cs typeface="Arial Unicode MS" panose="020B0604020202020204" pitchFamily="34" charset="-128"/>
                        </a:rPr>
                        <a:t> an implementation plan.</a:t>
                      </a:r>
                      <a:endParaRPr lang="en-US" sz="1000" b="0" dirty="0" smtClean="0">
                        <a:cs typeface="Arial Unicode MS" panose="020B0604020202020204" pitchFamily="34" charset="-128"/>
                      </a:endParaRPr>
                    </a:p>
                    <a:p>
                      <a:pPr marL="228600" indent="-228600">
                        <a:spcAft>
                          <a:spcPts val="600"/>
                        </a:spcAft>
                        <a:buSzPct val="150000"/>
                        <a:buBlip>
                          <a:blip r:embed="rId6"/>
                        </a:buBlip>
                      </a:pPr>
                      <a:r>
                        <a:rPr lang="en-US" sz="1000" b="0" dirty="0" smtClean="0">
                          <a:cs typeface="Arial Unicode MS" panose="020B0604020202020204" pitchFamily="34" charset="-128"/>
                        </a:rPr>
                        <a:t>Discuss rollout of processes and han</a:t>
                      </a:r>
                      <a:r>
                        <a:rPr lang="en-US" sz="1000" b="0" baseline="0" dirty="0" smtClean="0">
                          <a:cs typeface="Arial Unicode MS" panose="020B0604020202020204" pitchFamily="34" charset="-128"/>
                        </a:rPr>
                        <a:t>dover to operations.</a:t>
                      </a:r>
                      <a:endParaRPr lang="en-US" sz="1000" b="0" dirty="0" smtClean="0">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813732">
                <a:tc>
                  <a:txBody>
                    <a:bodyPr/>
                    <a:lstStyle/>
                    <a:p>
                      <a:pPr algn="ctr"/>
                      <a:r>
                        <a:rPr lang="en-CA" sz="1000" b="1" dirty="0" smtClean="0">
                          <a:solidFill>
                            <a:schemeClr val="bg1"/>
                          </a:solidFill>
                        </a:rPr>
                        <a:t>Onsite</a:t>
                      </a:r>
                      <a:r>
                        <a:rPr lang="en-CA" sz="1000" b="1" baseline="0" dirty="0" smtClean="0">
                          <a:solidFill>
                            <a:schemeClr val="bg1"/>
                          </a:solidFill>
                        </a:rPr>
                        <a:t> Workshop</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r>
                        <a:rPr lang="en-CA" sz="1000" b="1" dirty="0" smtClean="0"/>
                        <a:t>Module</a:t>
                      </a:r>
                      <a:r>
                        <a:rPr lang="en-CA" sz="1000" b="1" baseline="0" dirty="0" smtClean="0"/>
                        <a:t> 1</a:t>
                      </a:r>
                      <a:r>
                        <a:rPr lang="en-CA" sz="1000" b="1" dirty="0" smtClean="0"/>
                        <a:t>:</a:t>
                      </a:r>
                    </a:p>
                    <a:p>
                      <a:pPr marL="171450" indent="-171450">
                        <a:buFont typeface="Arial" panose="020B0604020202020204" pitchFamily="34" charset="0"/>
                        <a:buChar char="•"/>
                      </a:pPr>
                      <a:r>
                        <a:rPr lang="en-CA" sz="1000" dirty="0" smtClean="0"/>
                        <a:t>Launch Your </a:t>
                      </a:r>
                      <a:r>
                        <a:rPr lang="en-CA" sz="1000" b="0" baseline="0" dirty="0" smtClean="0">
                          <a:solidFill>
                            <a:schemeClr val="tx1"/>
                          </a:solidFill>
                        </a:rPr>
                        <a:t>HRIS</a:t>
                      </a:r>
                      <a:r>
                        <a:rPr kumimoji="0" lang="en-CA" sz="1000" b="0" i="0" u="none" strike="noStrike" kern="1200" cap="none" spc="0" normalizeH="0" baseline="0" noProof="0" dirty="0" smtClean="0">
                          <a:ln>
                            <a:noFill/>
                          </a:ln>
                          <a:solidFill>
                            <a:schemeClr val="tx1"/>
                          </a:solidFill>
                          <a:effectLst/>
                          <a:uLnTx/>
                          <a:uFillTx/>
                          <a:latin typeface="+mn-lt"/>
                          <a:ea typeface="+mn-ea"/>
                          <a:cs typeface="+mn-cs"/>
                        </a:rPr>
                        <a:t> </a:t>
                      </a:r>
                      <a:r>
                        <a:rPr lang="en-CA" sz="1000" dirty="0" smtClean="0"/>
                        <a:t>Selection Project </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r>
                        <a:rPr lang="en-CA" sz="1000" b="1" dirty="0" smtClean="0"/>
                        <a:t>Module</a:t>
                      </a:r>
                      <a:r>
                        <a:rPr lang="en-CA" sz="1000" b="1" baseline="0" dirty="0" smtClean="0"/>
                        <a:t> 2</a:t>
                      </a:r>
                      <a:r>
                        <a:rPr lang="en-CA" sz="1000" b="1"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dirty="0" smtClean="0"/>
                        <a:t>Plan Your Procurement and</a:t>
                      </a:r>
                      <a:r>
                        <a:rPr lang="en-CA" sz="1000" baseline="0" dirty="0" smtClean="0"/>
                        <a:t> Implementation </a:t>
                      </a:r>
                      <a:r>
                        <a:rPr lang="en-CA" sz="1000" dirty="0" smtClean="0"/>
                        <a:t>Process </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658145">
                <a:tc>
                  <a:txBody>
                    <a:bodyPr/>
                    <a:lstStyle/>
                    <a:p>
                      <a:endParaRPr lang="en-CA"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000" b="1" dirty="0" smtClean="0"/>
                        <a:t>Phase 1 Outcome:</a:t>
                      </a:r>
                    </a:p>
                    <a:p>
                      <a:pPr marL="171450" lvl="0" indent="-171450" algn="l">
                        <a:buFont typeface="Arial" panose="020B0604020202020204" pitchFamily="34" charset="0"/>
                        <a:buChar char="•"/>
                      </a:pPr>
                      <a:r>
                        <a:rPr lang="en-CA" sz="1000" b="0" dirty="0" smtClean="0"/>
                        <a:t>Launch your </a:t>
                      </a:r>
                      <a:r>
                        <a:rPr lang="en-CA" sz="1000" b="0" baseline="0" dirty="0" smtClean="0">
                          <a:solidFill>
                            <a:schemeClr val="tx1"/>
                          </a:solidFill>
                        </a:rPr>
                        <a:t>HRIS</a:t>
                      </a:r>
                      <a:r>
                        <a:rPr kumimoji="0" lang="en-CA" sz="1000" b="0" i="0" u="none" strike="noStrike" kern="1200" cap="none" spc="0" normalizeH="0" baseline="0" noProof="0" dirty="0" smtClean="0">
                          <a:ln>
                            <a:noFill/>
                          </a:ln>
                          <a:solidFill>
                            <a:schemeClr val="tx1"/>
                          </a:solidFill>
                          <a:effectLst/>
                          <a:uLnTx/>
                          <a:uFillTx/>
                          <a:latin typeface="+mn-lt"/>
                          <a:ea typeface="+mn-ea"/>
                          <a:cs typeface="+mn-cs"/>
                        </a:rPr>
                        <a:t> s</a:t>
                      </a:r>
                      <a:r>
                        <a:rPr lang="en-CA" sz="1000" b="0" dirty="0" smtClean="0"/>
                        <a:t>election project.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dirty="0" smtClean="0"/>
                        <a:t>Development of your organization’s </a:t>
                      </a:r>
                      <a:r>
                        <a:rPr lang="en-CA" sz="1000" b="0" baseline="0" dirty="0" smtClean="0">
                          <a:solidFill>
                            <a:schemeClr val="tx1"/>
                          </a:solidFill>
                        </a:rPr>
                        <a:t>HRIS</a:t>
                      </a:r>
                      <a:r>
                        <a:rPr kumimoji="0" lang="en-CA" sz="1000" b="0" i="0" u="none" strike="noStrike" kern="1200" cap="none" spc="0" normalizeH="0" baseline="0" noProof="0" dirty="0" smtClean="0">
                          <a:ln>
                            <a:noFill/>
                          </a:ln>
                          <a:solidFill>
                            <a:schemeClr val="tx1"/>
                          </a:solidFill>
                          <a:effectLst/>
                          <a:uLnTx/>
                          <a:uFillTx/>
                          <a:latin typeface="+mn-lt"/>
                          <a:ea typeface="+mn-ea"/>
                          <a:cs typeface="+mn-cs"/>
                        </a:rPr>
                        <a:t> </a:t>
                      </a:r>
                      <a:r>
                        <a:rPr lang="en-CA" sz="1000" dirty="0" smtClean="0"/>
                        <a:t>requirements.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Phase 2 Outcome:</a:t>
                      </a:r>
                    </a:p>
                    <a:p>
                      <a:pPr marL="171450" indent="-171450">
                        <a:buFont typeface="Arial" panose="020B0604020202020204" pitchFamily="34" charset="0"/>
                        <a:buChar char="•"/>
                      </a:pPr>
                      <a:r>
                        <a:rPr lang="en-CA" sz="1000" dirty="0" smtClean="0"/>
                        <a:t>Selection</a:t>
                      </a:r>
                      <a:r>
                        <a:rPr lang="en-CA" sz="1000" baseline="0" dirty="0" smtClean="0"/>
                        <a:t> of an </a:t>
                      </a:r>
                      <a:r>
                        <a:rPr lang="en-CA" sz="1000" b="0" baseline="0" dirty="0" smtClean="0">
                          <a:solidFill>
                            <a:schemeClr val="tx1"/>
                          </a:solidFill>
                        </a:rPr>
                        <a:t>HRIS</a:t>
                      </a:r>
                      <a:r>
                        <a:rPr lang="en-CA" sz="1000" baseline="0" dirty="0" smtClean="0">
                          <a:solidFill>
                            <a:schemeClr val="tx1"/>
                          </a:solidFill>
                        </a:rPr>
                        <a:t> </a:t>
                      </a:r>
                      <a:r>
                        <a:rPr lang="en-CA" sz="1000" baseline="0" dirty="0" smtClean="0"/>
                        <a:t>solution. </a:t>
                      </a:r>
                      <a:endParaRPr lang="en-CA" sz="1000" dirty="0" smtClean="0"/>
                    </a:p>
                    <a:p>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Phase 3 Outcome:</a:t>
                      </a:r>
                    </a:p>
                    <a:p>
                      <a:pPr marL="171450" indent="-171450">
                        <a:buFont typeface="Arial" panose="020B0604020202020204" pitchFamily="34" charset="0"/>
                        <a:buChar char="•"/>
                      </a:pPr>
                      <a:r>
                        <a:rPr lang="en-CA" sz="1000" dirty="0" smtClean="0"/>
                        <a:t>A plan</a:t>
                      </a:r>
                      <a:r>
                        <a:rPr lang="en-CA" sz="1000" baseline="0" dirty="0" smtClean="0"/>
                        <a:t> for implementing the selected </a:t>
                      </a:r>
                      <a:r>
                        <a:rPr lang="en-CA" sz="1000" b="0" baseline="0" dirty="0" smtClean="0">
                          <a:solidFill>
                            <a:schemeClr val="tx1"/>
                          </a:solidFill>
                        </a:rPr>
                        <a:t>HRIS</a:t>
                      </a:r>
                      <a:r>
                        <a:rPr kumimoji="0" lang="en-CA" sz="1000" b="0" i="0" u="none" strike="noStrike" kern="1200" cap="none" spc="0" normalizeH="0" baseline="0" noProof="0" dirty="0" smtClean="0">
                          <a:ln>
                            <a:noFill/>
                          </a:ln>
                          <a:solidFill>
                            <a:schemeClr val="tx1"/>
                          </a:solidFill>
                          <a:effectLst/>
                          <a:uLnTx/>
                          <a:uFillTx/>
                          <a:latin typeface="+mn-lt"/>
                          <a:ea typeface="+mn-ea"/>
                          <a:cs typeface="+mn-cs"/>
                        </a:rPr>
                        <a:t> </a:t>
                      </a:r>
                      <a:r>
                        <a:rPr lang="en-CA" sz="1000" baseline="0" dirty="0" smtClean="0"/>
                        <a:t>solution. </a:t>
                      </a:r>
                      <a:endParaRPr lang="en-CA" sz="1000" dirty="0" smtClean="0"/>
                    </a:p>
                    <a:p>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pic>
        <p:nvPicPr>
          <p:cNvPr id="19" name="Picture 18"/>
          <p:cNvPicPr>
            <a:picLocks noChangeAspect="1"/>
          </p:cNvPicPr>
          <p:nvPr/>
        </p:nvPicPr>
        <p:blipFill>
          <a:blip r:embed="rId7"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299389" y="3922808"/>
            <a:ext cx="828000" cy="745895"/>
          </a:xfrm>
          <a:prstGeom prst="rect">
            <a:avLst/>
          </a:prstGeom>
        </p:spPr>
      </p:pic>
      <p:pic>
        <p:nvPicPr>
          <p:cNvPr id="20" name="Picture 19" descr="best-practice-blueprints.png"/>
          <p:cNvPicPr>
            <a:picLocks noChangeAspect="1"/>
          </p:cNvPicPr>
          <p:nvPr/>
        </p:nvPicPr>
        <p:blipFill>
          <a:blip r:embed="rId8" cstate="print">
            <a:clrChange>
              <a:clrFrom>
                <a:srgbClr val="000000">
                  <a:alpha val="0"/>
                </a:srgbClr>
              </a:clrFrom>
              <a:clrTo>
                <a:srgbClr val="000000">
                  <a:alpha val="0"/>
                </a:srgbClr>
              </a:clrTo>
            </a:clrChange>
          </a:blip>
          <a:stretch>
            <a:fillRect/>
          </a:stretch>
        </p:blipFill>
        <p:spPr>
          <a:xfrm>
            <a:off x="166201" y="2204532"/>
            <a:ext cx="1094375" cy="1088500"/>
          </a:xfrm>
          <a:prstGeom prst="rect">
            <a:avLst/>
          </a:prstGeom>
          <a:solidFill>
            <a:schemeClr val="accent1">
              <a:alpha val="0"/>
            </a:schemeClr>
          </a:solidFill>
          <a:effectLst/>
        </p:spPr>
      </p:pic>
      <p:pic>
        <p:nvPicPr>
          <p:cNvPr id="21" name="Picture 20" descr="on-site-workshops.png"/>
          <p:cNvPicPr>
            <a:picLocks noChangeAspect="1"/>
          </p:cNvPicPr>
          <p:nvPr/>
        </p:nvPicPr>
        <p:blipFill rotWithShape="1">
          <a:blip r:embed="rId9" cstate="print"/>
          <a:srcRect l="12204" t="22820" r="8463" b="22257"/>
          <a:stretch/>
        </p:blipFill>
        <p:spPr>
          <a:xfrm>
            <a:off x="371389" y="4971537"/>
            <a:ext cx="684000" cy="439575"/>
          </a:xfrm>
          <a:prstGeom prst="rect">
            <a:avLst/>
          </a:prstGeom>
          <a:effectLst/>
        </p:spPr>
      </p:pic>
      <p:sp>
        <p:nvSpPr>
          <p:cNvPr id="15" name="Chevron 14"/>
          <p:cNvSpPr/>
          <p:nvPr/>
        </p:nvSpPr>
        <p:spPr>
          <a:xfrm>
            <a:off x="1301687" y="1097349"/>
            <a:ext cx="2692549" cy="550360"/>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533400">
              <a:lnSpc>
                <a:spcPct val="90000"/>
              </a:lnSpc>
              <a:spcBef>
                <a:spcPct val="0"/>
              </a:spcBef>
              <a:spcAft>
                <a:spcPct val="35000"/>
              </a:spcAft>
            </a:pPr>
            <a:r>
              <a:rPr lang="en-US" sz="1200" b="1" dirty="0" smtClean="0">
                <a:solidFill>
                  <a:srgbClr val="FFFFFF"/>
                </a:solidFill>
              </a:rPr>
              <a:t>1</a:t>
            </a:r>
            <a:r>
              <a:rPr lang="en-US" sz="1200" dirty="0" smtClean="0">
                <a:solidFill>
                  <a:srgbClr val="FFFFFF"/>
                </a:solidFill>
              </a:rPr>
              <a:t>. </a:t>
            </a:r>
            <a:r>
              <a:rPr lang="en-CA" sz="1200" b="1" dirty="0" smtClean="0"/>
              <a:t>Launch the </a:t>
            </a:r>
            <a:r>
              <a:rPr lang="en-CA" sz="1200" b="1" dirty="0">
                <a:solidFill>
                  <a:schemeClr val="bg1"/>
                </a:solidFill>
              </a:rPr>
              <a:t>HRIS</a:t>
            </a:r>
            <a:r>
              <a:rPr lang="en-CA" sz="1200" b="1" dirty="0">
                <a:solidFill>
                  <a:schemeClr val="tx1"/>
                </a:solidFill>
              </a:rPr>
              <a:t> </a:t>
            </a:r>
            <a:r>
              <a:rPr lang="en-CA" sz="1200" b="1" dirty="0" smtClean="0"/>
              <a:t>Project and Collect Requirements </a:t>
            </a:r>
            <a:endParaRPr lang="en-CA" sz="1200" b="1" dirty="0"/>
          </a:p>
        </p:txBody>
      </p:sp>
      <p:sp>
        <p:nvSpPr>
          <p:cNvPr id="16" name="Chevron 15"/>
          <p:cNvSpPr/>
          <p:nvPr/>
        </p:nvSpPr>
        <p:spPr>
          <a:xfrm>
            <a:off x="3833938" y="1097348"/>
            <a:ext cx="2697480" cy="550360"/>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533400">
              <a:lnSpc>
                <a:spcPct val="90000"/>
              </a:lnSpc>
              <a:spcBef>
                <a:spcPct val="0"/>
              </a:spcBef>
              <a:spcAft>
                <a:spcPct val="35000"/>
              </a:spcAft>
            </a:pPr>
            <a:r>
              <a:rPr lang="en-US" sz="1200" b="1" dirty="0" smtClean="0">
                <a:solidFill>
                  <a:srgbClr val="FFFFFF"/>
                </a:solidFill>
              </a:rPr>
              <a:t>2</a:t>
            </a:r>
            <a:r>
              <a:rPr lang="en-US" sz="1200" dirty="0" smtClean="0">
                <a:solidFill>
                  <a:srgbClr val="FFFFFF"/>
                </a:solidFill>
              </a:rPr>
              <a:t>. </a:t>
            </a:r>
            <a:r>
              <a:rPr lang="en-CA" sz="1200" b="1" dirty="0"/>
              <a:t>Select </a:t>
            </a:r>
            <a:r>
              <a:rPr lang="en-CA" sz="1200" b="1" dirty="0" smtClean="0"/>
              <a:t>Your </a:t>
            </a:r>
            <a:r>
              <a:rPr lang="en-CA" sz="1200" b="1" dirty="0">
                <a:solidFill>
                  <a:schemeClr val="bg1"/>
                </a:solidFill>
              </a:rPr>
              <a:t>HRIS </a:t>
            </a:r>
            <a:r>
              <a:rPr lang="en-CA" sz="1200" b="1" dirty="0"/>
              <a:t>Solution</a:t>
            </a:r>
          </a:p>
        </p:txBody>
      </p:sp>
      <p:sp>
        <p:nvSpPr>
          <p:cNvPr id="17" name="Chevron 16"/>
          <p:cNvSpPr/>
          <p:nvPr/>
        </p:nvSpPr>
        <p:spPr>
          <a:xfrm>
            <a:off x="6371121" y="1097348"/>
            <a:ext cx="2532888" cy="550360"/>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533400">
              <a:lnSpc>
                <a:spcPct val="90000"/>
              </a:lnSpc>
              <a:spcBef>
                <a:spcPct val="0"/>
              </a:spcBef>
              <a:spcAft>
                <a:spcPct val="35000"/>
              </a:spcAft>
            </a:pPr>
            <a:r>
              <a:rPr lang="en-US" sz="1200" b="1" dirty="0" smtClean="0">
                <a:solidFill>
                  <a:srgbClr val="FFFFFF"/>
                </a:solidFill>
              </a:rPr>
              <a:t>3</a:t>
            </a:r>
            <a:r>
              <a:rPr lang="en-US" sz="1200" dirty="0" smtClean="0">
                <a:solidFill>
                  <a:srgbClr val="FFFFFF"/>
                </a:solidFill>
              </a:rPr>
              <a:t>. </a:t>
            </a:r>
            <a:r>
              <a:rPr lang="en-US" sz="1200" b="1" dirty="0" smtClean="0">
                <a:solidFill>
                  <a:srgbClr val="FFFFFF"/>
                </a:solidFill>
              </a:rPr>
              <a:t>Plan</a:t>
            </a:r>
            <a:r>
              <a:rPr lang="en-CA" sz="1200" b="1" dirty="0" smtClean="0">
                <a:solidFill>
                  <a:schemeClr val="bg1"/>
                </a:solidFill>
              </a:rPr>
              <a:t> Your </a:t>
            </a:r>
            <a:r>
              <a:rPr lang="en-CA" sz="1200" b="1" dirty="0">
                <a:solidFill>
                  <a:schemeClr val="bg1"/>
                </a:solidFill>
              </a:rPr>
              <a:t>HRIS</a:t>
            </a:r>
            <a:r>
              <a:rPr lang="en-CA" sz="1200" b="1" dirty="0" smtClean="0">
                <a:solidFill>
                  <a:schemeClr val="bg1"/>
                </a:solidFill>
              </a:rPr>
              <a:t> Implementation </a:t>
            </a:r>
            <a:endParaRPr lang="en-CA" sz="1200" b="1" dirty="0">
              <a:solidFill>
                <a:schemeClr val="bg1"/>
              </a:solidFill>
            </a:endParaRPr>
          </a:p>
        </p:txBody>
      </p:sp>
      <p:sp>
        <p:nvSpPr>
          <p:cNvPr id="13" name="Title 1"/>
          <p:cNvSpPr txBox="1">
            <a:spLocks/>
          </p:cNvSpPr>
          <p:nvPr/>
        </p:nvSpPr>
        <p:spPr>
          <a:xfrm>
            <a:off x="251520" y="260648"/>
            <a:ext cx="8625780" cy="864096"/>
          </a:xfrm>
          <a:prstGeom prst="rect">
            <a:avLst/>
          </a:prstGeom>
        </p:spPr>
        <p:txBody>
          <a:bodyPr anchor="ctr"/>
          <a:lst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dirty="0">
              <a:solidFill>
                <a:srgbClr val="FF0000"/>
              </a:solidFill>
              <a:latin typeface="+mn-lt"/>
            </a:endParaRPr>
          </a:p>
        </p:txBody>
      </p:sp>
      <p:pic>
        <p:nvPicPr>
          <p:cNvPr id="11" name="Picture 4" descr="http://static.infotech.com/images/icons/excel-icon-20x20.png"/>
          <p:cNvPicPr>
            <a:picLocks noChangeAspect="1" noChangeArrowheads="1"/>
          </p:cNvPicPr>
          <p:nvPr/>
        </p:nvPicPr>
        <p:blipFill>
          <a:blip r:embed="rId10" cstate="print"/>
          <a:srcRect/>
          <a:stretch>
            <a:fillRect/>
          </a:stretch>
        </p:blipFill>
        <p:spPr bwMode="auto">
          <a:xfrm>
            <a:off x="6452699" y="1899845"/>
            <a:ext cx="157438" cy="157438"/>
          </a:xfrm>
          <a:prstGeom prst="rect">
            <a:avLst/>
          </a:prstGeom>
          <a:noFill/>
        </p:spPr>
      </p:pic>
      <p:sp>
        <p:nvSpPr>
          <p:cNvPr id="4" name="Title 3"/>
          <p:cNvSpPr>
            <a:spLocks noGrp="1"/>
          </p:cNvSpPr>
          <p:nvPr>
            <p:ph type="title"/>
          </p:nvPr>
        </p:nvSpPr>
        <p:spPr/>
        <p:txBody>
          <a:bodyPr/>
          <a:lstStyle/>
          <a:p>
            <a:r>
              <a:rPr lang="en-US" dirty="0"/>
              <a:t>Select and Implement an </a:t>
            </a:r>
            <a:r>
              <a:rPr lang="en-US" dirty="0" smtClean="0"/>
              <a:t>HRIS – project overview</a:t>
            </a:r>
            <a:endParaRPr lang="en-CA" dirty="0"/>
          </a:p>
        </p:txBody>
      </p:sp>
      <p:pic>
        <p:nvPicPr>
          <p:cNvPr id="26" name="Picture 4" descr="http://static.infotech.com/images/icons/excel-icon-20x20.png"/>
          <p:cNvPicPr>
            <a:picLocks noChangeAspect="1" noChangeArrowheads="1"/>
          </p:cNvPicPr>
          <p:nvPr/>
        </p:nvPicPr>
        <p:blipFill>
          <a:blip r:embed="rId10" cstate="print"/>
          <a:srcRect/>
          <a:stretch>
            <a:fillRect/>
          </a:stretch>
        </p:blipFill>
        <p:spPr bwMode="auto">
          <a:xfrm>
            <a:off x="3920063" y="3275122"/>
            <a:ext cx="157438" cy="157438"/>
          </a:xfrm>
          <a:prstGeom prst="rect">
            <a:avLst/>
          </a:prstGeom>
          <a:noFill/>
        </p:spPr>
      </p:pic>
      <p:pic>
        <p:nvPicPr>
          <p:cNvPr id="27" name="Picture 2" descr="http://static.infotech.com/images/icons/word-icon-20x20.png"/>
          <p:cNvPicPr>
            <a:picLocks noChangeAspect="1" noChangeArrowheads="1"/>
          </p:cNvPicPr>
          <p:nvPr/>
        </p:nvPicPr>
        <p:blipFill>
          <a:blip r:embed="rId11" cstate="print"/>
          <a:srcRect/>
          <a:stretch>
            <a:fillRect/>
          </a:stretch>
        </p:blipFill>
        <p:spPr bwMode="auto">
          <a:xfrm>
            <a:off x="3919939" y="2536503"/>
            <a:ext cx="157686" cy="157686"/>
          </a:xfrm>
          <a:prstGeom prst="rect">
            <a:avLst/>
          </a:prstGeom>
          <a:noFill/>
        </p:spPr>
      </p:pic>
      <p:pic>
        <p:nvPicPr>
          <p:cNvPr id="28" name="Picture 2" descr="http://static.infotech.com/images/icons/word-icon-20x20.png"/>
          <p:cNvPicPr>
            <a:picLocks noChangeAspect="1" noChangeArrowheads="1"/>
          </p:cNvPicPr>
          <p:nvPr/>
        </p:nvPicPr>
        <p:blipFill>
          <a:blip r:embed="rId11" cstate="print"/>
          <a:srcRect/>
          <a:stretch>
            <a:fillRect/>
          </a:stretch>
        </p:blipFill>
        <p:spPr bwMode="auto">
          <a:xfrm>
            <a:off x="3919939" y="2739054"/>
            <a:ext cx="157686" cy="157686"/>
          </a:xfrm>
          <a:prstGeom prst="rect">
            <a:avLst/>
          </a:prstGeom>
          <a:noFill/>
        </p:spPr>
      </p:pic>
      <p:pic>
        <p:nvPicPr>
          <p:cNvPr id="29" name="Picture 2" descr="http://static.infotech.com/images/icons/word-icon-20x20.png"/>
          <p:cNvPicPr>
            <a:picLocks noChangeAspect="1" noChangeArrowheads="1"/>
          </p:cNvPicPr>
          <p:nvPr/>
        </p:nvPicPr>
        <p:blipFill>
          <a:blip r:embed="rId11" cstate="print"/>
          <a:srcRect/>
          <a:stretch>
            <a:fillRect/>
          </a:stretch>
        </p:blipFill>
        <p:spPr bwMode="auto">
          <a:xfrm>
            <a:off x="3919939" y="2934044"/>
            <a:ext cx="157686" cy="157686"/>
          </a:xfrm>
          <a:prstGeom prst="rect">
            <a:avLst/>
          </a:prstGeom>
          <a:noFill/>
        </p:spPr>
      </p:pic>
      <p:pic>
        <p:nvPicPr>
          <p:cNvPr id="30" name="Picture 2" descr="http://static.infotech.com/images/icons/word-icon-20x20.png"/>
          <p:cNvPicPr>
            <a:picLocks noChangeAspect="1" noChangeArrowheads="1"/>
          </p:cNvPicPr>
          <p:nvPr/>
        </p:nvPicPr>
        <p:blipFill>
          <a:blip r:embed="rId11" cstate="print"/>
          <a:srcRect/>
          <a:stretch>
            <a:fillRect/>
          </a:stretch>
        </p:blipFill>
        <p:spPr bwMode="auto">
          <a:xfrm>
            <a:off x="3919939" y="3614352"/>
            <a:ext cx="157686" cy="157686"/>
          </a:xfrm>
          <a:prstGeom prst="rect">
            <a:avLst/>
          </a:prstGeom>
          <a:noFill/>
        </p:spPr>
      </p:pic>
      <p:pic>
        <p:nvPicPr>
          <p:cNvPr id="22" name="Picture 4" descr="http://static.infotech.com/images/icons/excel-icon-20x20.png"/>
          <p:cNvPicPr>
            <a:picLocks noChangeAspect="1" noChangeArrowheads="1"/>
          </p:cNvPicPr>
          <p:nvPr/>
        </p:nvPicPr>
        <p:blipFill>
          <a:blip r:embed="rId10" cstate="print"/>
          <a:srcRect/>
          <a:stretch>
            <a:fillRect/>
          </a:stretch>
        </p:blipFill>
        <p:spPr bwMode="auto">
          <a:xfrm>
            <a:off x="6452699" y="3136880"/>
            <a:ext cx="157438" cy="157438"/>
          </a:xfrm>
          <a:prstGeom prst="rect">
            <a:avLst/>
          </a:prstGeom>
          <a:noFill/>
        </p:spPr>
      </p:pic>
    </p:spTree>
    <p:extLst>
      <p:ext uri="{BB962C8B-B14F-4D97-AF65-F5344CB8AC3E}">
        <p14:creationId xmlns:p14="http://schemas.microsoft.com/office/powerpoint/2010/main" val="797307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mn-lt"/>
              </a:rPr>
              <a:t>HRIS</a:t>
            </a:r>
            <a:r>
              <a:rPr lang="en-CA" dirty="0" smtClean="0">
                <a:latin typeface="+mn-lt"/>
              </a:rPr>
              <a:t> selection workshop overview </a:t>
            </a:r>
            <a:endParaRPr lang="en-CA" dirty="0">
              <a:latin typeface="+mn-lt"/>
            </a:endParaRPr>
          </a:p>
        </p:txBody>
      </p:sp>
      <p:sp>
        <p:nvSpPr>
          <p:cNvPr id="30" name="TextBox 29"/>
          <p:cNvSpPr txBox="1"/>
          <p:nvPr/>
        </p:nvSpPr>
        <p:spPr>
          <a:xfrm>
            <a:off x="1867314" y="5704615"/>
            <a:ext cx="6891872" cy="461665"/>
          </a:xfrm>
          <a:prstGeom prst="rect">
            <a:avLst/>
          </a:prstGeom>
          <a:noFill/>
        </p:spPr>
        <p:txBody>
          <a:bodyPr wrap="square" rtlCol="0">
            <a:spAutoFit/>
          </a:bodyPr>
          <a:lstStyle/>
          <a:p>
            <a:r>
              <a:rPr lang="en-CA" sz="1200" dirty="0" smtClean="0">
                <a:solidFill>
                  <a:srgbClr val="333333"/>
                </a:solidFill>
              </a:rPr>
              <a:t>The light blue slides at the end of each section highlight the key activities and exercises that will be completed during the engagement with our analyst team.</a:t>
            </a:r>
            <a:endParaRPr lang="en-CA" sz="1200" dirty="0">
              <a:solidFill>
                <a:srgbClr val="333333"/>
              </a:solidFill>
            </a:endParaRPr>
          </a:p>
        </p:txBody>
      </p:sp>
      <p:sp>
        <p:nvSpPr>
          <p:cNvPr id="31" name="Chevron 30"/>
          <p:cNvSpPr/>
          <p:nvPr/>
        </p:nvSpPr>
        <p:spPr>
          <a:xfrm rot="10800000">
            <a:off x="1462872" y="5727869"/>
            <a:ext cx="404442" cy="438411"/>
          </a:xfrm>
          <a:prstGeom prst="chevron">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333333"/>
              </a:solidFill>
            </a:endParaRPr>
          </a:p>
        </p:txBody>
      </p:sp>
      <p:sp>
        <p:nvSpPr>
          <p:cNvPr id="12" name="Text Placeholder 2"/>
          <p:cNvSpPr txBox="1">
            <a:spLocks/>
          </p:cNvSpPr>
          <p:nvPr/>
        </p:nvSpPr>
        <p:spPr bwMode="auto">
          <a:xfrm>
            <a:off x="677862" y="1155280"/>
            <a:ext cx="8199437"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CA" sz="1400" dirty="0" smtClean="0">
                <a:solidFill>
                  <a:srgbClr val="333333"/>
                </a:solidFill>
              </a:rPr>
              <a:t>Contact your account representative </a:t>
            </a:r>
            <a:r>
              <a:rPr lang="en-US" sz="1400" dirty="0" smtClean="0">
                <a:solidFill>
                  <a:srgbClr val="333333"/>
                </a:solidFill>
              </a:rPr>
              <a:t>or e</a:t>
            </a:r>
            <a:r>
              <a:rPr lang="en-US" sz="1400" dirty="0" smtClean="0">
                <a:solidFill>
                  <a:srgbClr val="333333"/>
                </a:solidFill>
                <a:cs typeface="Arial Unicode MS" panose="020B0604020202020204" pitchFamily="34" charset="-128"/>
              </a:rPr>
              <a:t>mail </a:t>
            </a:r>
            <a:r>
              <a:rPr lang="en-US" sz="1400" dirty="0" smtClean="0">
                <a:solidFill>
                  <a:srgbClr val="333333"/>
                </a:solidFill>
                <a:cs typeface="Arial Unicode MS" panose="020B0604020202020204" pitchFamily="34" charset="-128"/>
                <a:hlinkClick r:id="rId3"/>
              </a:rPr>
              <a:t>Workshops@InfoTech.com</a:t>
            </a:r>
            <a:r>
              <a:rPr lang="en-US" sz="1400" dirty="0" smtClean="0">
                <a:solidFill>
                  <a:srgbClr val="333333"/>
                </a:solidFill>
                <a:cs typeface="Arial Unicode MS" panose="020B0604020202020204" pitchFamily="34" charset="-128"/>
              </a:rPr>
              <a:t> for more information.</a:t>
            </a:r>
            <a:endParaRPr lang="en-CA" sz="1400" dirty="0">
              <a:solidFill>
                <a:srgbClr val="333333"/>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257028063"/>
              </p:ext>
            </p:extLst>
          </p:nvPr>
        </p:nvGraphicFramePr>
        <p:xfrm>
          <a:off x="206370" y="1618469"/>
          <a:ext cx="8753305" cy="3961463"/>
        </p:xfrm>
        <a:graphic>
          <a:graphicData uri="http://schemas.openxmlformats.org/drawingml/2006/table">
            <a:tbl>
              <a:tblPr firstRow="1" bandRow="1"/>
              <a:tblGrid>
                <a:gridCol w="1750661"/>
                <a:gridCol w="1750661"/>
                <a:gridCol w="1750661"/>
                <a:gridCol w="1750661"/>
                <a:gridCol w="1750661"/>
              </a:tblGrid>
              <a:tr h="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CA" sz="1200" b="0" i="1" dirty="0" smtClean="0">
                          <a:solidFill>
                            <a:schemeClr val="tx1"/>
                          </a:solidFill>
                        </a:rPr>
                        <a:t>Day 1</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CA" sz="1200" b="0" i="1" dirty="0" smtClean="0">
                          <a:solidFill>
                            <a:schemeClr val="tx1"/>
                          </a:solidFill>
                        </a:rPr>
                        <a:t>Day 2</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CA" sz="1200" b="0" i="1" dirty="0" smtClean="0">
                          <a:solidFill>
                            <a:schemeClr val="tx1"/>
                          </a:solidFill>
                        </a:rPr>
                        <a:t>Day 3</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CA" sz="1200" b="0" i="1" dirty="0" smtClean="0">
                          <a:solidFill>
                            <a:schemeClr val="tx1"/>
                          </a:solidFill>
                        </a:rPr>
                        <a:t>Day</a:t>
                      </a:r>
                      <a:r>
                        <a:rPr lang="en-CA" sz="1200" b="0" i="1" baseline="0" dirty="0" smtClean="0">
                          <a:solidFill>
                            <a:schemeClr val="tx1"/>
                          </a:solidFill>
                        </a:rPr>
                        <a:t> 4</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9530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CA" sz="1400" b="1" dirty="0" smtClean="0">
                          <a:solidFill>
                            <a:schemeClr val="bg1"/>
                          </a:solidFill>
                        </a:rPr>
                        <a:t>Preparation</a:t>
                      </a:r>
                      <a:endParaRPr lang="en-CA" sz="1400" b="1" dirty="0">
                        <a:solidFill>
                          <a:schemeClr val="bg1"/>
                        </a:solidFill>
                      </a:endParaRPr>
                    </a:p>
                  </a:txBody>
                  <a:tcPr anchor="ctr">
                    <a:lnL w="1270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9475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CA" sz="1400" b="1" dirty="0" smtClean="0">
                          <a:solidFill>
                            <a:schemeClr val="bg1"/>
                          </a:solidFill>
                        </a:rPr>
                        <a:t>Workshop Day</a:t>
                      </a:r>
                      <a:endParaRPr lang="en-CA" sz="1400" b="1" dirty="0">
                        <a:solidFill>
                          <a:schemeClr val="bg1"/>
                        </a:solidFill>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CA" sz="1400" b="1" dirty="0" smtClean="0">
                          <a:solidFill>
                            <a:schemeClr val="bg1"/>
                          </a:solidFill>
                        </a:rPr>
                        <a:t>Workshop Day</a:t>
                      </a:r>
                      <a:endParaRPr lang="en-CA" sz="1400" b="1" dirty="0">
                        <a:solidFill>
                          <a:schemeClr val="bg1"/>
                        </a:solidFill>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CA" sz="1400" b="1" dirty="0" smtClean="0">
                          <a:solidFill>
                            <a:schemeClr val="bg1"/>
                          </a:solidFill>
                        </a:rPr>
                        <a:t>Workshop Day</a:t>
                      </a:r>
                      <a:endParaRPr lang="en-CA" sz="1400" b="1" dirty="0">
                        <a:solidFill>
                          <a:schemeClr val="bg1"/>
                        </a:solidFill>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CA" sz="1400" b="1" dirty="0" smtClean="0">
                          <a:solidFill>
                            <a:schemeClr val="bg1"/>
                          </a:solidFill>
                        </a:rPr>
                        <a:t>Working Session</a:t>
                      </a:r>
                      <a:endParaRPr lang="en-CA" sz="1400" b="1" dirty="0">
                        <a:solidFill>
                          <a:schemeClr val="bg1"/>
                        </a:solidFill>
                      </a:endParaRPr>
                    </a:p>
                  </a:txBody>
                  <a:tcPr anchor="ctr">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9475F"/>
                    </a:solidFill>
                  </a:tcPr>
                </a:tc>
              </a:tr>
              <a:tr h="3096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spcAft>
                          <a:spcPts val="0"/>
                        </a:spcAft>
                      </a:pPr>
                      <a:r>
                        <a:rPr lang="en-CA" sz="1000" b="1" dirty="0" smtClean="0">
                          <a:solidFill>
                            <a:schemeClr val="tx1"/>
                          </a:solidFill>
                        </a:rPr>
                        <a:t>Workshop Preparation</a:t>
                      </a:r>
                      <a:endParaRPr lang="en-CA" sz="500" b="1" dirty="0" smtClean="0">
                        <a:solidFill>
                          <a:schemeClr val="tx1"/>
                        </a:solidFill>
                      </a:endParaRPr>
                    </a:p>
                    <a:p>
                      <a:pPr marL="171450" indent="-171450">
                        <a:buFont typeface="Arial" panose="020B0604020202020204" pitchFamily="34" charset="0"/>
                        <a:buChar char="•"/>
                        <a:tabLst>
                          <a:tab pos="93663" algn="l"/>
                        </a:tabLst>
                      </a:pPr>
                      <a:r>
                        <a:rPr lang="en-CA" sz="1000" dirty="0" smtClean="0">
                          <a:solidFill>
                            <a:schemeClr val="tx1"/>
                          </a:solidFill>
                        </a:rPr>
                        <a:t>Facilitator meets with the project manager and reviews the current project plans and IT landscape of the organization.</a:t>
                      </a:r>
                    </a:p>
                    <a:p>
                      <a:pPr marL="171450" indent="-171450">
                        <a:buFont typeface="Arial" panose="020B0604020202020204" pitchFamily="34" charset="0"/>
                        <a:buChar char="•"/>
                        <a:tabLst>
                          <a:tab pos="93663" algn="l"/>
                        </a:tabLst>
                      </a:pPr>
                      <a:r>
                        <a:rPr lang="en-CA" sz="1000" dirty="0" smtClean="0">
                          <a:solidFill>
                            <a:schemeClr val="tx1"/>
                          </a:solidFill>
                        </a:rPr>
                        <a:t>A review of scheduled meetings and engaged IT and business staff is performed.</a:t>
                      </a:r>
                    </a:p>
                  </a:txBody>
                  <a:tcP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tabLst>
                          <a:tab pos="93663" algn="l"/>
                        </a:tabLst>
                      </a:pPr>
                      <a:r>
                        <a:rPr lang="en-CA" sz="1000" b="1" dirty="0" smtClean="0">
                          <a:solidFill>
                            <a:schemeClr val="tx1"/>
                          </a:solidFill>
                        </a:rPr>
                        <a:t>Morning Itinerary </a:t>
                      </a:r>
                    </a:p>
                    <a:p>
                      <a:pPr marL="171450" lvl="0" indent="-171450">
                        <a:buFont typeface="Arial" panose="020B0604020202020204" pitchFamily="34" charset="0"/>
                        <a:buChar char="•"/>
                        <a:tabLst>
                          <a:tab pos="93663" algn="l"/>
                        </a:tabLst>
                      </a:pPr>
                      <a:r>
                        <a:rPr lang="en-CA" sz="1000" dirty="0" smtClean="0">
                          <a:solidFill>
                            <a:schemeClr val="tx1"/>
                          </a:solidFill>
                        </a:rPr>
                        <a:t>Facilitation of activities from Section</a:t>
                      </a:r>
                      <a:r>
                        <a:rPr lang="en-CA" sz="1000" i="1" dirty="0" smtClean="0">
                          <a:solidFill>
                            <a:schemeClr val="tx1"/>
                          </a:solidFill>
                        </a:rPr>
                        <a:t> </a:t>
                      </a:r>
                      <a:r>
                        <a:rPr lang="en-CA" sz="1000" i="0" dirty="0" smtClean="0">
                          <a:solidFill>
                            <a:schemeClr val="tx1"/>
                          </a:solidFill>
                        </a:rPr>
                        <a:t>1</a:t>
                      </a:r>
                      <a:r>
                        <a:rPr lang="en-CA" sz="1000" i="1" dirty="0" smtClean="0">
                          <a:solidFill>
                            <a:schemeClr val="tx1"/>
                          </a:solidFill>
                        </a:rPr>
                        <a:t> </a:t>
                      </a:r>
                      <a:r>
                        <a:rPr lang="en-CA" sz="1000" i="0" dirty="0" smtClean="0">
                          <a:solidFill>
                            <a:schemeClr val="tx1"/>
                          </a:solidFill>
                        </a:rPr>
                        <a:t>and</a:t>
                      </a:r>
                      <a:r>
                        <a:rPr lang="en-CA" sz="1000" i="1" dirty="0" smtClean="0">
                          <a:solidFill>
                            <a:schemeClr val="tx1"/>
                          </a:solidFill>
                        </a:rPr>
                        <a:t> </a:t>
                      </a:r>
                      <a:r>
                        <a:rPr lang="en-CA" sz="1000" i="0" dirty="0" smtClean="0">
                          <a:solidFill>
                            <a:schemeClr val="tx1"/>
                          </a:solidFill>
                        </a:rPr>
                        <a:t>Section 2,</a:t>
                      </a:r>
                      <a:r>
                        <a:rPr lang="en-CA" sz="1000" dirty="0" smtClean="0">
                          <a:solidFill>
                            <a:schemeClr val="tx1"/>
                          </a:solidFill>
                        </a:rPr>
                        <a:t> including project scoping and resource planning.</a:t>
                      </a:r>
                    </a:p>
                    <a:p>
                      <a:pPr marL="171450" indent="-171450">
                        <a:buFont typeface="Arial" panose="020B0604020202020204" pitchFamily="34" charset="0"/>
                        <a:buChar char="•"/>
                        <a:tabLst>
                          <a:tab pos="93663" algn="l"/>
                        </a:tabLst>
                      </a:pPr>
                      <a:r>
                        <a:rPr lang="en-CA" sz="1000" dirty="0" smtClean="0">
                          <a:solidFill>
                            <a:schemeClr val="tx1"/>
                          </a:solidFill>
                        </a:rPr>
                        <a:t>Assess organizational readiness for the HRIS selection and highlight any outstanding preceding tasks.  </a:t>
                      </a:r>
                      <a:endParaRPr lang="en-CA" sz="500" dirty="0" smtClean="0">
                        <a:solidFill>
                          <a:schemeClr val="tx1"/>
                        </a:solidFill>
                      </a:endParaRPr>
                    </a:p>
                    <a:p>
                      <a:pPr>
                        <a:tabLst>
                          <a:tab pos="93663" algn="l"/>
                        </a:tabLst>
                      </a:pPr>
                      <a:r>
                        <a:rPr lang="en-CA" sz="1000" b="1" dirty="0" smtClean="0">
                          <a:solidFill>
                            <a:schemeClr val="tx1"/>
                          </a:solidFill>
                        </a:rPr>
                        <a:t>Afternoon Itinerary</a:t>
                      </a:r>
                    </a:p>
                    <a:p>
                      <a:pPr marL="171450" indent="-171450">
                        <a:buFont typeface="Arial" panose="020B0604020202020204" pitchFamily="34" charset="0"/>
                        <a:buChar char="•"/>
                        <a:tabLst>
                          <a:tab pos="93663" algn="l"/>
                        </a:tabLst>
                      </a:pPr>
                      <a:r>
                        <a:rPr lang="en-CA" sz="1000" dirty="0" smtClean="0">
                          <a:solidFill>
                            <a:schemeClr val="tx1"/>
                          </a:solidFill>
                        </a:rPr>
                        <a:t>Begin conducting an inventory of the organization’s integration environment.</a:t>
                      </a:r>
                    </a:p>
                    <a:p>
                      <a:pPr marL="171450" indent="-171450">
                        <a:buFont typeface="Arial" panose="020B0604020202020204" pitchFamily="34" charset="0"/>
                        <a:buChar char="•"/>
                        <a:tabLst>
                          <a:tab pos="93663" algn="l"/>
                        </a:tabLst>
                      </a:pPr>
                      <a:r>
                        <a:rPr lang="en-CA" sz="1000" dirty="0" smtClean="0">
                          <a:solidFill>
                            <a:schemeClr val="tx1"/>
                          </a:solidFill>
                        </a:rPr>
                        <a:t>Map integration scenarios</a:t>
                      </a:r>
                      <a:r>
                        <a:rPr lang="en-CA" sz="1000" baseline="0" dirty="0" smtClean="0">
                          <a:solidFill>
                            <a:schemeClr val="tx1"/>
                          </a:solidFill>
                        </a:rPr>
                        <a:t> and data flow plans between the HRIS and existing applications.</a:t>
                      </a:r>
                      <a:endParaRPr lang="en-CA" sz="1000" dirty="0" smtClean="0">
                        <a:solidFill>
                          <a:schemeClr val="tx1"/>
                        </a:solidFill>
                      </a:endParaRPr>
                    </a:p>
                  </a:txBody>
                  <a:tcPr>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CA" sz="1000" b="1" dirty="0" smtClean="0">
                          <a:solidFill>
                            <a:schemeClr val="tx1"/>
                          </a:solidFill>
                        </a:rPr>
                        <a:t>Morning Itinerary</a:t>
                      </a:r>
                    </a:p>
                    <a:p>
                      <a:pPr marL="171450" indent="-171450">
                        <a:buFont typeface="Arial" panose="020B0604020202020204" pitchFamily="34" charset="0"/>
                        <a:buChar char="•"/>
                      </a:pPr>
                      <a:r>
                        <a:rPr lang="en-CA" sz="1000" dirty="0" smtClean="0">
                          <a:solidFill>
                            <a:schemeClr val="tx1"/>
                          </a:solidFill>
                        </a:rPr>
                        <a:t>Complete IT</a:t>
                      </a:r>
                      <a:r>
                        <a:rPr lang="en-CA" sz="1000" baseline="0" dirty="0" smtClean="0">
                          <a:solidFill>
                            <a:schemeClr val="tx1"/>
                          </a:solidFill>
                        </a:rPr>
                        <a:t> </a:t>
                      </a:r>
                      <a:r>
                        <a:rPr lang="en-CA" sz="1000" dirty="0" smtClean="0">
                          <a:solidFill>
                            <a:schemeClr val="tx1"/>
                          </a:solidFill>
                        </a:rPr>
                        <a:t>inventory assessment.</a:t>
                      </a:r>
                    </a:p>
                    <a:p>
                      <a:endParaRPr lang="en-CA" sz="500" b="1" dirty="0" smtClean="0">
                        <a:solidFill>
                          <a:schemeClr val="tx1"/>
                        </a:solidFill>
                      </a:endParaRPr>
                    </a:p>
                    <a:p>
                      <a:r>
                        <a:rPr lang="en-CA" sz="1000" b="1" dirty="0" smtClean="0">
                          <a:solidFill>
                            <a:schemeClr val="tx1"/>
                          </a:solidFill>
                        </a:rPr>
                        <a:t>Afternoon Itinerary</a:t>
                      </a:r>
                    </a:p>
                    <a:p>
                      <a:pPr marL="171450" indent="-171450">
                        <a:buFont typeface="Arial" panose="020B0604020202020204" pitchFamily="34" charset="0"/>
                        <a:buChar char="•"/>
                      </a:pPr>
                      <a:r>
                        <a:rPr lang="en-CA" sz="1000" dirty="0" smtClean="0">
                          <a:solidFill>
                            <a:schemeClr val="tx1"/>
                          </a:solidFill>
                        </a:rPr>
                        <a:t>Interview IT</a:t>
                      </a:r>
                      <a:r>
                        <a:rPr lang="en-CA" sz="1000" baseline="0" dirty="0" smtClean="0">
                          <a:solidFill>
                            <a:schemeClr val="tx1"/>
                          </a:solidFill>
                        </a:rPr>
                        <a:t>, HR, and HR functional groups to identify functional requirements for the HRIS.</a:t>
                      </a:r>
                    </a:p>
                    <a:p>
                      <a:pPr marL="171450" indent="-171450">
                        <a:buFont typeface="Arial" panose="020B0604020202020204" pitchFamily="34" charset="0"/>
                        <a:buChar char="•"/>
                      </a:pPr>
                      <a:r>
                        <a:rPr lang="en-CA" sz="1000" baseline="0" dirty="0" smtClean="0">
                          <a:solidFill>
                            <a:schemeClr val="tx1"/>
                          </a:solidFill>
                        </a:rPr>
                        <a:t>Highlight key gaps and opportunities in the requirements.</a:t>
                      </a:r>
                    </a:p>
                    <a:p>
                      <a:pPr marL="171450" indent="-171450">
                        <a:buFont typeface="Arial" panose="020B0604020202020204" pitchFamily="34" charset="0"/>
                        <a:buChar char="•"/>
                      </a:pPr>
                      <a:r>
                        <a:rPr lang="en-CA" sz="1000" baseline="0" dirty="0" smtClean="0">
                          <a:solidFill>
                            <a:schemeClr val="tx1"/>
                          </a:solidFill>
                        </a:rPr>
                        <a:t> Document requirements. </a:t>
                      </a:r>
                      <a:endParaRPr lang="en-CA" sz="1000" dirty="0" smtClean="0">
                        <a:solidFill>
                          <a:schemeClr val="tx1"/>
                        </a:solidFill>
                      </a:endParaRP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CA" sz="1000" b="1" dirty="0" smtClean="0">
                          <a:solidFill>
                            <a:schemeClr val="tx1"/>
                          </a:solidFill>
                        </a:rPr>
                        <a:t>Morning Itinerary</a:t>
                      </a:r>
                    </a:p>
                    <a:p>
                      <a:pPr marL="171450" indent="-171450">
                        <a:buFont typeface="Arial" panose="020B0604020202020204" pitchFamily="34" charset="0"/>
                        <a:buChar char="•"/>
                      </a:pPr>
                      <a:r>
                        <a:rPr lang="en-CA" sz="1000" dirty="0" smtClean="0">
                          <a:solidFill>
                            <a:schemeClr val="tx1"/>
                          </a:solidFill>
                        </a:rPr>
                        <a:t>Perform a use-case scenario assessment.</a:t>
                      </a:r>
                    </a:p>
                    <a:p>
                      <a:pPr marL="171450" indent="-171450">
                        <a:buFont typeface="Arial" panose="020B0604020202020204" pitchFamily="34" charset="0"/>
                        <a:buChar char="•"/>
                      </a:pPr>
                      <a:r>
                        <a:rPr lang="en-CA" sz="1000" dirty="0" smtClean="0">
                          <a:solidFill>
                            <a:schemeClr val="tx1"/>
                          </a:solidFill>
                        </a:rPr>
                        <a:t>Review use-case scenario results; identify use-case alignment.</a:t>
                      </a:r>
                    </a:p>
                    <a:p>
                      <a:pPr marL="171450" indent="-171450">
                        <a:buFont typeface="Arial" panose="020B0604020202020204" pitchFamily="34" charset="0"/>
                        <a:buChar char="•"/>
                      </a:pPr>
                      <a:r>
                        <a:rPr lang="en-CA" sz="1000" dirty="0" smtClean="0">
                          <a:solidFill>
                            <a:schemeClr val="tx1"/>
                          </a:solidFill>
                        </a:rPr>
                        <a:t>Review the HRIS Vendor Landscape vendor profiles and performance.</a:t>
                      </a:r>
                    </a:p>
                    <a:p>
                      <a:endParaRPr lang="en-CA" sz="500" b="1" dirty="0" smtClean="0">
                        <a:solidFill>
                          <a:schemeClr val="tx1"/>
                        </a:solidFill>
                      </a:endParaRPr>
                    </a:p>
                    <a:p>
                      <a:r>
                        <a:rPr lang="en-CA" sz="1000" b="1" dirty="0" smtClean="0">
                          <a:solidFill>
                            <a:schemeClr val="tx1"/>
                          </a:solidFill>
                        </a:rPr>
                        <a:t>Afternoon Itinerary</a:t>
                      </a:r>
                    </a:p>
                    <a:p>
                      <a:pPr marL="171450" indent="-171450">
                        <a:buFont typeface="Arial" panose="020B0604020202020204" pitchFamily="34" charset="0"/>
                        <a:buChar char="•"/>
                      </a:pPr>
                      <a:r>
                        <a:rPr lang="en-CA" sz="1000" dirty="0" smtClean="0">
                          <a:solidFill>
                            <a:schemeClr val="tx1"/>
                          </a:solidFill>
                        </a:rPr>
                        <a:t>Continue review of HRIS Vendor Landscape results, use-case performance results. </a:t>
                      </a:r>
                    </a:p>
                    <a:p>
                      <a:pPr marL="171450" indent="-171450">
                        <a:buFont typeface="Arial" panose="020B0604020202020204" pitchFamily="34" charset="0"/>
                        <a:buChar char="•"/>
                      </a:pPr>
                      <a:r>
                        <a:rPr lang="en-CA" sz="1000" dirty="0" smtClean="0">
                          <a:solidFill>
                            <a:schemeClr val="tx1"/>
                          </a:solidFill>
                        </a:rPr>
                        <a:t>Create a custom vendor shortlist.</a:t>
                      </a:r>
                    </a:p>
                    <a:p>
                      <a:pPr marL="171450" indent="-171450">
                        <a:buFont typeface="Arial" panose="020B0604020202020204" pitchFamily="34" charset="0"/>
                        <a:buChar char="•"/>
                      </a:pPr>
                      <a:r>
                        <a:rPr lang="en-CA" sz="1000" dirty="0" smtClean="0">
                          <a:solidFill>
                            <a:schemeClr val="tx1"/>
                          </a:solidFill>
                        </a:rPr>
                        <a:t>Investigate additional vendors for exploration in the marketplace.</a:t>
                      </a: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CA" sz="1000" b="1" dirty="0" smtClean="0">
                          <a:solidFill>
                            <a:schemeClr val="tx1"/>
                          </a:solidFill>
                        </a:rPr>
                        <a:t>Workshop Debrief</a:t>
                      </a:r>
                    </a:p>
                    <a:p>
                      <a:pPr marL="171450" indent="-171450">
                        <a:buFont typeface="Arial" panose="020B0604020202020204" pitchFamily="34" charset="0"/>
                        <a:buChar char="•"/>
                      </a:pPr>
                      <a:r>
                        <a:rPr lang="en-CA" sz="1000" dirty="0" smtClean="0">
                          <a:solidFill>
                            <a:schemeClr val="tx1"/>
                          </a:solidFill>
                        </a:rPr>
                        <a:t>Meet with project manager to discuss results and action items.</a:t>
                      </a:r>
                    </a:p>
                    <a:p>
                      <a:pPr marL="171450" indent="-171450">
                        <a:buFont typeface="Arial" panose="020B0604020202020204" pitchFamily="34" charset="0"/>
                        <a:buChar char="•"/>
                      </a:pPr>
                      <a:r>
                        <a:rPr lang="en-CA" sz="1000" dirty="0" smtClean="0">
                          <a:solidFill>
                            <a:schemeClr val="tx1"/>
                          </a:solidFill>
                        </a:rPr>
                        <a:t>Wrap up outstanding items from the workshop.</a:t>
                      </a:r>
                    </a:p>
                    <a:p>
                      <a:pPr marL="171450" indent="-171450">
                        <a:buFont typeface="Arial" panose="020B0604020202020204" pitchFamily="34" charset="0"/>
                        <a:buChar char="•"/>
                      </a:pPr>
                      <a:endParaRPr lang="en-CA" sz="500" dirty="0" smtClean="0">
                        <a:solidFill>
                          <a:schemeClr val="tx1"/>
                        </a:solidFill>
                      </a:endParaRPr>
                    </a:p>
                    <a:p>
                      <a:endParaRPr lang="en-CA" sz="500" dirty="0" smtClean="0">
                        <a:solidFill>
                          <a:schemeClr val="tx1"/>
                        </a:solidFill>
                      </a:endParaRPr>
                    </a:p>
                    <a:p>
                      <a:r>
                        <a:rPr lang="en-CA" sz="1000" b="1" dirty="0" smtClean="0">
                          <a:solidFill>
                            <a:schemeClr val="tx1"/>
                          </a:solidFill>
                        </a:rPr>
                        <a:t>Procurement Support</a:t>
                      </a:r>
                    </a:p>
                    <a:p>
                      <a:pPr marL="171450" indent="-171450">
                        <a:buFont typeface="Arial" panose="020B0604020202020204" pitchFamily="34" charset="0"/>
                        <a:buChar char="•"/>
                      </a:pPr>
                      <a:r>
                        <a:rPr lang="en-CA" sz="1000" dirty="0" smtClean="0">
                          <a:solidFill>
                            <a:schemeClr val="tx1"/>
                          </a:solidFill>
                        </a:rPr>
                        <a:t>The facilitator will support the project team to outline the RFP contents and evaluation framework.</a:t>
                      </a:r>
                    </a:p>
                    <a:p>
                      <a:pPr marL="171450" indent="-171450">
                        <a:buFont typeface="Arial" panose="020B0604020202020204" pitchFamily="34" charset="0"/>
                        <a:buChar char="•"/>
                      </a:pPr>
                      <a:r>
                        <a:rPr lang="en-CA" sz="1000" dirty="0" smtClean="0">
                          <a:solidFill>
                            <a:schemeClr val="tx1"/>
                          </a:solidFill>
                        </a:rPr>
                        <a:t>Planning of demo script. </a:t>
                      </a:r>
                      <a:r>
                        <a:rPr lang="en-CA" sz="1000" b="1" dirty="0" smtClean="0">
                          <a:solidFill>
                            <a:schemeClr val="tx1"/>
                          </a:solidFill>
                        </a:rPr>
                        <a:t>Input:</a:t>
                      </a:r>
                      <a:r>
                        <a:rPr lang="en-CA" sz="1000" dirty="0" smtClean="0">
                          <a:solidFill>
                            <a:schemeClr val="tx1"/>
                          </a:solidFill>
                        </a:rPr>
                        <a:t> solution requirements and use-case results. </a:t>
                      </a:r>
                    </a:p>
                  </a:txBody>
                  <a:tcPr>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bl>
          </a:graphicData>
        </a:graphic>
      </p:graphicFrame>
      <p:pic>
        <p:nvPicPr>
          <p:cNvPr id="13" name="Picture 12" descr="on-site-workshops.png"/>
          <p:cNvPicPr>
            <a:picLocks noChangeAspect="1"/>
          </p:cNvPicPr>
          <p:nvPr/>
        </p:nvPicPr>
        <p:blipFill rotWithShape="1">
          <a:blip r:embed="rId4" cstate="print"/>
          <a:srcRect l="12204" t="22820" r="8463" b="22257"/>
          <a:stretch/>
        </p:blipFill>
        <p:spPr>
          <a:xfrm>
            <a:off x="2022522" y="1983858"/>
            <a:ext cx="276998" cy="197924"/>
          </a:xfrm>
          <a:prstGeom prst="rect">
            <a:avLst/>
          </a:prstGeom>
          <a:effectLst>
            <a:outerShdw blurRad="50800" dist="38100" dir="2700000" algn="tl" rotWithShape="0">
              <a:prstClr val="black">
                <a:alpha val="40000"/>
              </a:prstClr>
            </a:outerShdw>
          </a:effectLst>
        </p:spPr>
      </p:pic>
      <p:pic>
        <p:nvPicPr>
          <p:cNvPr id="14" name="Picture 13" descr="on-site-workshops.png"/>
          <p:cNvPicPr>
            <a:picLocks noChangeAspect="1"/>
          </p:cNvPicPr>
          <p:nvPr/>
        </p:nvPicPr>
        <p:blipFill rotWithShape="1">
          <a:blip r:embed="rId4" cstate="print"/>
          <a:srcRect l="12204" t="22820" r="8463" b="22257"/>
          <a:stretch/>
        </p:blipFill>
        <p:spPr>
          <a:xfrm>
            <a:off x="3772990" y="1983858"/>
            <a:ext cx="276998" cy="197924"/>
          </a:xfrm>
          <a:prstGeom prst="rect">
            <a:avLst/>
          </a:prstGeom>
          <a:effectLst>
            <a:outerShdw blurRad="50800" dist="38100" dir="2700000" algn="tl" rotWithShape="0">
              <a:prstClr val="black">
                <a:alpha val="40000"/>
              </a:prstClr>
            </a:outerShdw>
          </a:effectLst>
        </p:spPr>
      </p:pic>
      <p:pic>
        <p:nvPicPr>
          <p:cNvPr id="15" name="Picture 14" descr="on-site-workshops.png"/>
          <p:cNvPicPr>
            <a:picLocks noChangeAspect="1"/>
          </p:cNvPicPr>
          <p:nvPr/>
        </p:nvPicPr>
        <p:blipFill rotWithShape="1">
          <a:blip r:embed="rId4" cstate="print"/>
          <a:srcRect l="12204" t="22820" r="8463" b="22257"/>
          <a:stretch/>
        </p:blipFill>
        <p:spPr>
          <a:xfrm>
            <a:off x="5536704" y="1983858"/>
            <a:ext cx="276998" cy="197924"/>
          </a:xfrm>
          <a:prstGeom prst="rect">
            <a:avLst/>
          </a:prstGeom>
          <a:effectLst>
            <a:outerShdw blurRad="50800" dist="38100" dir="2700000" algn="tl" rotWithShape="0">
              <a:prstClr val="black">
                <a:alpha val="40000"/>
              </a:prstClr>
            </a:outerShdw>
          </a:effectLst>
        </p:spPr>
      </p:pic>
      <p:pic>
        <p:nvPicPr>
          <p:cNvPr id="29" name="Picture 28"/>
          <p:cNvPicPr>
            <a:picLocks noChangeAspect="1"/>
          </p:cNvPicPr>
          <p:nvPr/>
        </p:nvPicPr>
        <p:blipFill>
          <a:blip r:embed="rId5" cstate="print"/>
          <a:stretch>
            <a:fillRect/>
          </a:stretch>
        </p:blipFill>
        <p:spPr>
          <a:xfrm>
            <a:off x="274345" y="5491433"/>
            <a:ext cx="1070409" cy="79469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24341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mn-lt"/>
              </a:rPr>
              <a:t>Use these icons to help direct you as you navigate this research </a:t>
            </a:r>
            <a:endParaRPr lang="en-CA" dirty="0">
              <a:latin typeface="+mn-lt"/>
            </a:endParaRPr>
          </a:p>
        </p:txBody>
      </p:sp>
      <p:sp>
        <p:nvSpPr>
          <p:cNvPr id="8" name="TextBox 7"/>
          <p:cNvSpPr txBox="1"/>
          <p:nvPr/>
        </p:nvSpPr>
        <p:spPr>
          <a:xfrm>
            <a:off x="725159" y="5023692"/>
            <a:ext cx="7485062" cy="738664"/>
          </a:xfrm>
          <a:prstGeom prst="rect">
            <a:avLst/>
          </a:prstGeom>
          <a:noFill/>
        </p:spPr>
        <p:txBody>
          <a:bodyPr wrap="square" rtlCol="0">
            <a:spAutoFit/>
          </a:bodyPr>
          <a:lstStyle/>
          <a:p>
            <a:r>
              <a:rPr lang="en-CA" sz="1400" dirty="0" smtClean="0"/>
              <a:t>This icon denotes a slide that pertains directly to the Info-Tech Vendor Landscape on HRIS technology. Use these slides to support and guide your evaluation of the HRIS vendors included in the research. </a:t>
            </a:r>
            <a:endParaRPr lang="en-CA" sz="1400" dirty="0"/>
          </a:p>
        </p:txBody>
      </p:sp>
      <p:grpSp>
        <p:nvGrpSpPr>
          <p:cNvPr id="4" name="Group 3"/>
          <p:cNvGrpSpPr/>
          <p:nvPr/>
        </p:nvGrpSpPr>
        <p:grpSpPr>
          <a:xfrm>
            <a:off x="726140" y="328309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pic>
          <p:nvPicPr>
            <p:cNvPr id="5" name="Picture 4" descr="on-site-workshops.png"/>
            <p:cNvPicPr>
              <a:picLocks noChangeAspect="1"/>
            </p:cNvPicPr>
            <p:nvPr/>
          </p:nvPicPr>
          <p:blipFill rotWithShape="1">
            <a:blip r:embed="rId3"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847009"/>
            <a:ext cx="7591753" cy="343307"/>
            <a:chOff x="807719" y="3498849"/>
            <a:chExt cx="7388352" cy="343307"/>
          </a:xfrm>
        </p:grpSpPr>
        <p:sp>
          <p:nvSpPr>
            <p:cNvPr id="12" name="Rectangle 11"/>
            <p:cNvSpPr/>
            <p:nvPr/>
          </p:nvSpPr>
          <p:spPr>
            <a:xfrm>
              <a:off x="807719" y="3511852"/>
              <a:ext cx="7388352"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3" name="Picture 12" descr="best-practice-blueprints.png"/>
            <p:cNvPicPr>
              <a:picLocks noChangeAspect="1"/>
            </p:cNvPicPr>
            <p:nvPr/>
          </p:nvPicPr>
          <p:blipFill>
            <a:blip r:embed="rId4"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196046"/>
            <a:ext cx="7470912" cy="738664"/>
          </a:xfrm>
          <a:prstGeom prst="rect">
            <a:avLst/>
          </a:prstGeom>
          <a:noFill/>
        </p:spPr>
        <p:txBody>
          <a:bodyPr wrap="square" rtlCol="0">
            <a:spAutoFit/>
          </a:bodyPr>
          <a:lstStyle/>
          <a:p>
            <a:r>
              <a:rPr lang="en-CA" sz="1400" dirty="0"/>
              <a:t>This </a:t>
            </a:r>
            <a:r>
              <a:rPr lang="en-CA" sz="1400" dirty="0" smtClean="0"/>
              <a:t>icon denotes </a:t>
            </a:r>
            <a:r>
              <a:rPr lang="en-CA" sz="1400" dirty="0"/>
              <a:t>a slide where a supporting Info-Tech tool or template will help you perform the activity or step associated with the slide. Refer to the supporting tool or template to get the best results and proceed to the next step of the project.</a:t>
            </a:r>
          </a:p>
        </p:txBody>
      </p:sp>
      <p:sp>
        <p:nvSpPr>
          <p:cNvPr id="20" name="TextBox 19"/>
          <p:cNvSpPr txBox="1"/>
          <p:nvPr/>
        </p:nvSpPr>
        <p:spPr>
          <a:xfrm>
            <a:off x="725159" y="3608153"/>
            <a:ext cx="7538435" cy="738664"/>
          </a:xfrm>
          <a:prstGeom prst="rect">
            <a:avLst/>
          </a:prstGeom>
          <a:noFill/>
        </p:spPr>
        <p:txBody>
          <a:bodyPr wrap="square" rtlCol="0">
            <a:spAutoFit/>
          </a:bodyPr>
          <a:lstStyle/>
          <a:p>
            <a:r>
              <a:rPr lang="en-CA" sz="1400" dirty="0"/>
              <a:t>This icon denotes a slide with an associated activity. The activity can be performed either as part of your project or with the support of Info-Tech team members, who will come onsite to facilitate a workshop for your organization.</a:t>
            </a:r>
          </a:p>
        </p:txBody>
      </p:sp>
      <p:sp>
        <p:nvSpPr>
          <p:cNvPr id="22" name="Rectangle 21"/>
          <p:cNvSpPr/>
          <p:nvPr/>
        </p:nvSpPr>
        <p:spPr>
          <a:xfrm>
            <a:off x="728209" y="4696185"/>
            <a:ext cx="758870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23" name="TextBox 22"/>
          <p:cNvSpPr txBox="1"/>
          <p:nvPr/>
        </p:nvSpPr>
        <p:spPr>
          <a:xfrm>
            <a:off x="349857" y="1238736"/>
            <a:ext cx="8470615" cy="523220"/>
          </a:xfrm>
          <a:prstGeom prst="rect">
            <a:avLst/>
          </a:prstGeom>
          <a:noFill/>
        </p:spPr>
        <p:txBody>
          <a:bodyPr wrap="square" rtlCol="0">
            <a:spAutoFit/>
          </a:bodyPr>
          <a:lstStyle/>
          <a:p>
            <a:r>
              <a:rPr lang="en-CA" sz="1400" dirty="0"/>
              <a:t>Use these icons to help guide you through each step of the blueprint and direct you to content related to the recommended activities. </a:t>
            </a:r>
          </a:p>
        </p:txBody>
      </p:sp>
      <p:pic>
        <p:nvPicPr>
          <p:cNvPr id="16" name="Picture 15"/>
          <p:cNvPicPr>
            <a:picLocks noChangeAspect="1"/>
          </p:cNvPicPr>
          <p:nvPr/>
        </p:nvPicPr>
        <p:blipFill>
          <a:blip r:embed="rId5" cstate="print"/>
          <a:stretch>
            <a:fillRect/>
          </a:stretch>
        </p:blipFill>
        <p:spPr>
          <a:xfrm>
            <a:off x="781798" y="4765803"/>
            <a:ext cx="349282" cy="152503"/>
          </a:xfrm>
          <a:prstGeom prst="rect">
            <a:avLst/>
          </a:prstGeom>
        </p:spPr>
      </p:pic>
    </p:spTree>
    <p:extLst>
      <p:ext uri="{BB962C8B-B14F-4D97-AF65-F5344CB8AC3E}">
        <p14:creationId xmlns:p14="http://schemas.microsoft.com/office/powerpoint/2010/main" val="2043274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F54"/>
        </a:solidFill>
        <a:effectLst/>
      </p:bgPr>
    </p:bg>
    <p:spTree>
      <p:nvGrpSpPr>
        <p:cNvPr id="1" name=""/>
        <p:cNvGrpSpPr/>
        <p:nvPr/>
      </p:nvGrpSpPr>
      <p:grpSpPr>
        <a:xfrm>
          <a:off x="0" y="0"/>
          <a:ext cx="0" cy="0"/>
          <a:chOff x="0" y="0"/>
          <a:chExt cx="0" cy="0"/>
        </a:xfrm>
      </p:grpSpPr>
      <p:sp>
        <p:nvSpPr>
          <p:cNvPr id="8" name="TextBox 7"/>
          <p:cNvSpPr txBox="1"/>
          <p:nvPr/>
        </p:nvSpPr>
        <p:spPr>
          <a:xfrm>
            <a:off x="1151134" y="2015670"/>
            <a:ext cx="6589368" cy="4570482"/>
          </a:xfrm>
          <a:prstGeom prst="rect">
            <a:avLst/>
          </a:prstGeom>
        </p:spPr>
        <p:txBody>
          <a:bodyPr wrap="square" rtlCol="0">
            <a:spAutoFit/>
          </a:bodyPr>
          <a:lstStyle/>
          <a:p>
            <a:pPr>
              <a:spcBef>
                <a:spcPts val="600"/>
              </a:spcBef>
              <a:spcAft>
                <a:spcPts val="600"/>
              </a:spcAft>
            </a:pPr>
            <a:r>
              <a:rPr lang="en-US" sz="1600" i="1" dirty="0">
                <a:solidFill>
                  <a:schemeClr val="bg1"/>
                </a:solidFill>
              </a:rPr>
              <a:t>Selecting an HR Information System (HRIS) can be an overwhelming process. There are dozens </a:t>
            </a:r>
            <a:r>
              <a:rPr lang="en-US" sz="1600" i="1" dirty="0" smtClean="0">
                <a:solidFill>
                  <a:schemeClr val="bg1"/>
                </a:solidFill>
              </a:rPr>
              <a:t>of </a:t>
            </a:r>
            <a:r>
              <a:rPr lang="en-US" sz="1600" i="1" dirty="0">
                <a:solidFill>
                  <a:schemeClr val="bg1"/>
                </a:solidFill>
              </a:rPr>
              <a:t>full-service vendors, but organizations are expected to pick one system that will likely be with them for years. </a:t>
            </a:r>
            <a:endParaRPr lang="en-US" sz="1600" i="1" dirty="0">
              <a:solidFill>
                <a:srgbClr val="FF0000"/>
              </a:solidFill>
            </a:endParaRPr>
          </a:p>
          <a:p>
            <a:pPr>
              <a:spcBef>
                <a:spcPts val="600"/>
              </a:spcBef>
              <a:spcAft>
                <a:spcPts val="600"/>
              </a:spcAft>
            </a:pPr>
            <a:r>
              <a:rPr lang="en-US" sz="1600" i="1" dirty="0">
                <a:solidFill>
                  <a:schemeClr val="bg1"/>
                </a:solidFill>
              </a:rPr>
              <a:t>The scariest part is the uncertainty associated with the choice, with the process, and with the implementation, but it does not have to be that way. There are predictable elements that can not only be well planned, but also brilliantly executed. </a:t>
            </a:r>
          </a:p>
          <a:p>
            <a:pPr>
              <a:spcBef>
                <a:spcPts val="600"/>
              </a:spcBef>
              <a:spcAft>
                <a:spcPts val="600"/>
              </a:spcAft>
            </a:pPr>
            <a:r>
              <a:rPr lang="en-US" sz="1600" i="1" dirty="0">
                <a:solidFill>
                  <a:schemeClr val="bg1"/>
                </a:solidFill>
              </a:rPr>
              <a:t>Given the modular nature of HRIS applications today, making the right selection can cascade future benefits relating to scalability and growth. </a:t>
            </a:r>
            <a:endParaRPr lang="en-US" sz="1600" i="1" dirty="0">
              <a:solidFill>
                <a:srgbClr val="FF0000"/>
              </a:solidFill>
            </a:endParaRPr>
          </a:p>
          <a:p>
            <a:pPr>
              <a:spcBef>
                <a:spcPts val="600"/>
              </a:spcBef>
              <a:spcAft>
                <a:spcPts val="600"/>
              </a:spcAft>
            </a:pPr>
            <a:r>
              <a:rPr lang="en-US" sz="1600" i="1" dirty="0">
                <a:solidFill>
                  <a:schemeClr val="bg1"/>
                </a:solidFill>
              </a:rPr>
              <a:t>Guidance during the selection and implementation process can prevent organizations from committing costly and irreversible mistakes that can threaten the effectiveness of one of the most critical parts of the </a:t>
            </a:r>
            <a:r>
              <a:rPr lang="en-US" sz="1600" i="1" dirty="0" smtClean="0">
                <a:solidFill>
                  <a:schemeClr val="bg1"/>
                </a:solidFill>
              </a:rPr>
              <a:t>organization </a:t>
            </a:r>
            <a:r>
              <a:rPr lang="en-US" sz="1600" i="1" dirty="0">
                <a:solidFill>
                  <a:schemeClr val="bg1"/>
                </a:solidFill>
              </a:rPr>
              <a:t>– its people. </a:t>
            </a:r>
            <a:endParaRPr lang="en-US" sz="1600" i="1" dirty="0">
              <a:solidFill>
                <a:srgbClr val="FF0000"/>
              </a:solidFill>
            </a:endParaRPr>
          </a:p>
          <a:p>
            <a:pPr>
              <a:spcAft>
                <a:spcPts val="500"/>
              </a:spcAft>
            </a:pPr>
            <a:r>
              <a:rPr lang="en-US" sz="1600" i="1" dirty="0">
                <a:solidFill>
                  <a:schemeClr val="bg1"/>
                </a:solidFill>
                <a:latin typeface="Georgia"/>
              </a:rPr>
              <a:t/>
            </a:r>
            <a:br>
              <a:rPr lang="en-US" sz="1600" i="1" dirty="0">
                <a:solidFill>
                  <a:schemeClr val="bg1"/>
                </a:solidFill>
                <a:latin typeface="Georgia"/>
              </a:rPr>
            </a:br>
            <a:r>
              <a:rPr lang="en-US" sz="1600" b="1" i="1" dirty="0">
                <a:solidFill>
                  <a:schemeClr val="bg1"/>
                </a:solidFill>
                <a:latin typeface="Georgia"/>
              </a:rPr>
              <a:t/>
            </a:r>
            <a:br>
              <a:rPr lang="en-US" sz="1600" b="1" i="1" dirty="0">
                <a:solidFill>
                  <a:schemeClr val="bg1"/>
                </a:solidFill>
                <a:latin typeface="Georgia"/>
              </a:rPr>
            </a:br>
            <a:endParaRPr lang="en-US" sz="1600" b="1" i="1" dirty="0">
              <a:solidFill>
                <a:srgbClr val="FFFFFF"/>
              </a:solidFill>
              <a:latin typeface="Georgia"/>
            </a:endParaRPr>
          </a:p>
        </p:txBody>
      </p:sp>
      <p:sp>
        <p:nvSpPr>
          <p:cNvPr id="11" name="Rectangle 10"/>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US" sz="4000" b="1" dirty="0" smtClean="0">
                <a:solidFill>
                  <a:srgbClr val="FFFFFF"/>
                </a:solidFill>
              </a:rPr>
              <a:t>ANALYST PERSPECTIVE </a:t>
            </a:r>
            <a:endParaRPr lang="en-US" sz="4000" b="1" dirty="0">
              <a:solidFill>
                <a:srgbClr val="FFFFFF"/>
              </a:solidFill>
            </a:endParaRPr>
          </a:p>
        </p:txBody>
      </p:sp>
      <p:pic>
        <p:nvPicPr>
          <p:cNvPr id="14" name="Picture 100"/>
          <p:cNvPicPr>
            <a:picLocks noChangeAspect="1"/>
          </p:cNvPicPr>
          <p:nvPr/>
        </p:nvPicPr>
        <p:blipFill>
          <a:blip r:embed="rId3"/>
          <a:stretch>
            <a:fillRect/>
          </a:stretch>
        </p:blipFill>
        <p:spPr>
          <a:xfrm>
            <a:off x="545852" y="1870968"/>
            <a:ext cx="678666" cy="619651"/>
          </a:xfrm>
          <a:prstGeom prst="rect">
            <a:avLst/>
          </a:prstGeom>
        </p:spPr>
      </p:pic>
      <p:pic>
        <p:nvPicPr>
          <p:cNvPr id="15" name="Picture 101"/>
          <p:cNvPicPr>
            <a:picLocks noChangeAspect="1"/>
          </p:cNvPicPr>
          <p:nvPr/>
        </p:nvPicPr>
        <p:blipFill>
          <a:blip r:embed="rId4"/>
          <a:stretch>
            <a:fillRect/>
          </a:stretch>
        </p:blipFill>
        <p:spPr>
          <a:xfrm>
            <a:off x="7590593" y="5195321"/>
            <a:ext cx="656535" cy="538507"/>
          </a:xfrm>
          <a:prstGeom prst="rect">
            <a:avLst/>
          </a:prstGeom>
        </p:spPr>
      </p:pic>
      <p:sp>
        <p:nvSpPr>
          <p:cNvPr id="12" name="TextBox 11"/>
          <p:cNvSpPr txBox="1"/>
          <p:nvPr/>
        </p:nvSpPr>
        <p:spPr>
          <a:xfrm>
            <a:off x="545852" y="1488936"/>
            <a:ext cx="8005866" cy="338554"/>
          </a:xfrm>
          <a:prstGeom prst="rect">
            <a:avLst/>
          </a:prstGeom>
        </p:spPr>
        <p:txBody>
          <a:bodyPr wrap="square" rtlCol="0">
            <a:spAutoFit/>
          </a:bodyPr>
          <a:lstStyle/>
          <a:p>
            <a:r>
              <a:rPr lang="en-US" sz="1600" b="1" dirty="0">
                <a:solidFill>
                  <a:schemeClr val="bg1"/>
                </a:solidFill>
              </a:rPr>
              <a:t>Understand</a:t>
            </a:r>
            <a:r>
              <a:rPr lang="en-US" sz="1600" b="1">
                <a:solidFill>
                  <a:schemeClr val="bg1"/>
                </a:solidFill>
              </a:rPr>
              <a:t> the market, but don’t forget your organizational needs </a:t>
            </a:r>
            <a:r>
              <a:rPr lang="en-US" sz="1600" b="1" smtClean="0">
                <a:solidFill>
                  <a:schemeClr val="bg1"/>
                </a:solidFill>
              </a:rPr>
              <a:t>and culture.</a:t>
            </a:r>
            <a:endParaRPr lang="en-US" sz="1600" b="1" dirty="0">
              <a:solidFill>
                <a:srgbClr val="FF0000"/>
              </a:solidFill>
            </a:endParaRPr>
          </a:p>
        </p:txBody>
      </p:sp>
      <p:sp>
        <p:nvSpPr>
          <p:cNvPr id="13" name="TextBox 12"/>
          <p:cNvSpPr txBox="1"/>
          <p:nvPr/>
        </p:nvSpPr>
        <p:spPr>
          <a:xfrm>
            <a:off x="3203042" y="5652755"/>
            <a:ext cx="4460917" cy="738664"/>
          </a:xfrm>
          <a:prstGeom prst="rect">
            <a:avLst/>
          </a:prstGeom>
        </p:spPr>
        <p:txBody>
          <a:bodyPr wrap="square" rtlCol="0">
            <a:spAutoFit/>
          </a:bodyPr>
          <a:lstStyle/>
          <a:p>
            <a:pPr algn="r"/>
            <a:r>
              <a:rPr lang="en-US" sz="1400" b="1">
                <a:solidFill>
                  <a:schemeClr val="bg1"/>
                </a:solidFill>
              </a:rPr>
              <a:t>Ilia </a:t>
            </a:r>
            <a:r>
              <a:rPr lang="en-US" sz="1400" b="1" smtClean="0">
                <a:solidFill>
                  <a:schemeClr val="bg1"/>
                </a:solidFill>
              </a:rPr>
              <a:t>Maor, </a:t>
            </a:r>
            <a:r>
              <a:rPr lang="en-US" sz="1100" b="1" smtClean="0">
                <a:solidFill>
                  <a:schemeClr val="bg1"/>
                </a:solidFill>
              </a:rPr>
              <a:t>MBA</a:t>
            </a:r>
            <a:endParaRPr lang="en-US" sz="1400" b="1" dirty="0">
              <a:solidFill>
                <a:srgbClr val="FF0000"/>
              </a:solidFill>
            </a:endParaRPr>
          </a:p>
          <a:p>
            <a:pPr algn="r"/>
            <a:r>
              <a:rPr lang="en-US" sz="1400">
                <a:solidFill>
                  <a:schemeClr val="bg1"/>
                </a:solidFill>
              </a:rPr>
              <a:t>Senior </a:t>
            </a:r>
            <a:r>
              <a:rPr lang="en-US" sz="1400" smtClean="0">
                <a:solidFill>
                  <a:schemeClr val="bg1"/>
                </a:solidFill>
              </a:rPr>
              <a:t>Manager, </a:t>
            </a:r>
            <a:r>
              <a:rPr lang="en-US" sz="1400" dirty="0">
                <a:solidFill>
                  <a:schemeClr val="bg1"/>
                </a:solidFill>
              </a:rPr>
              <a:t>Enterprise Applications Practice </a:t>
            </a:r>
            <a:br>
              <a:rPr lang="en-US" sz="1400" dirty="0">
                <a:solidFill>
                  <a:schemeClr val="bg1"/>
                </a:solidFill>
              </a:rPr>
            </a:br>
            <a:r>
              <a:rPr lang="en-US" sz="1400" dirty="0">
                <a:solidFill>
                  <a:schemeClr val="bg1"/>
                </a:solidFill>
              </a:rPr>
              <a:t>Info-Tech Research Group</a:t>
            </a:r>
            <a:endParaRPr lang="en-US" sz="1400" dirty="0">
              <a:solidFill>
                <a:srgbClr val="FF0000"/>
              </a:solidFill>
            </a:endParaRPr>
          </a:p>
        </p:txBody>
      </p:sp>
    </p:spTree>
    <p:extLst>
      <p:ext uri="{BB962C8B-B14F-4D97-AF65-F5344CB8AC3E}">
        <p14:creationId xmlns:p14="http://schemas.microsoft.com/office/powerpoint/2010/main" val="3760728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Stop! Are you ready for this project?</a:t>
            </a:r>
            <a:endParaRPr lang="en-CA" dirty="0"/>
          </a:p>
        </p:txBody>
      </p:sp>
      <p:sp>
        <p:nvSpPr>
          <p:cNvPr id="3" name="Text Placeholder 2"/>
          <p:cNvSpPr>
            <a:spLocks noGrp="1"/>
          </p:cNvSpPr>
          <p:nvPr>
            <p:ph type="body" sz="quarter" idx="16"/>
          </p:nvPr>
        </p:nvSpPr>
        <p:spPr/>
        <p:txBody>
          <a:bodyPr/>
          <a:lstStyle/>
          <a:p>
            <a:r>
              <a:rPr lang="en-CA" dirty="0"/>
              <a:t>Does your organization have an HRIS strategy or mandate aligned to organizational and HR goals? </a:t>
            </a:r>
          </a:p>
          <a:p>
            <a:r>
              <a:rPr lang="en-CA" dirty="0"/>
              <a:t>Have you identified a project sponsor? </a:t>
            </a:r>
          </a:p>
          <a:p>
            <a:r>
              <a:rPr lang="en-CA" dirty="0"/>
              <a:t>Have you gone through an assessment of needs, gaps, and expectations </a:t>
            </a:r>
            <a:r>
              <a:rPr lang="en-CA" dirty="0" smtClean="0"/>
              <a:t>for </a:t>
            </a:r>
            <a:r>
              <a:rPr lang="en-CA" dirty="0"/>
              <a:t>the HRIS before exploring the market? </a:t>
            </a:r>
          </a:p>
        </p:txBody>
      </p:sp>
      <p:sp>
        <p:nvSpPr>
          <p:cNvPr id="4" name="Text Placeholder 3"/>
          <p:cNvSpPr>
            <a:spLocks noGrp="1"/>
          </p:cNvSpPr>
          <p:nvPr>
            <p:ph type="body" sz="quarter" idx="26"/>
          </p:nvPr>
        </p:nvSpPr>
        <p:spPr/>
        <p:txBody>
          <a:bodyPr/>
          <a:lstStyle/>
          <a:p>
            <a:r>
              <a:rPr lang="en-CA" dirty="0"/>
              <a:t>Do you currently have an HRIS deployed within your organization? </a:t>
            </a:r>
          </a:p>
          <a:p>
            <a:r>
              <a:rPr lang="en-CA" dirty="0"/>
              <a:t>Are there multiple solutions addressing HR needs? </a:t>
            </a:r>
          </a:p>
          <a:p>
            <a:r>
              <a:rPr lang="en-CA" dirty="0"/>
              <a:t>Are organizational changes driving the need to explore a new solution? </a:t>
            </a:r>
          </a:p>
        </p:txBody>
      </p:sp>
      <p:sp>
        <p:nvSpPr>
          <p:cNvPr id="5" name="Text Placeholder 4"/>
          <p:cNvSpPr>
            <a:spLocks noGrp="1"/>
          </p:cNvSpPr>
          <p:nvPr>
            <p:ph type="body" sz="quarter" idx="27"/>
          </p:nvPr>
        </p:nvSpPr>
        <p:spPr/>
        <p:txBody>
          <a:bodyPr/>
          <a:lstStyle/>
          <a:p>
            <a:r>
              <a:rPr lang="en-CA" dirty="0"/>
              <a:t>IT teams charged with exploring the HRIS market</a:t>
            </a:r>
          </a:p>
          <a:p>
            <a:r>
              <a:rPr lang="en-CA" dirty="0"/>
              <a:t>HR and business teams going into the selection or early implementation phases of an HRIS project</a:t>
            </a:r>
          </a:p>
          <a:p>
            <a:r>
              <a:rPr lang="en-CA" dirty="0"/>
              <a:t>Organizations looking to review or change a specific component of HRIS</a:t>
            </a:r>
          </a:p>
        </p:txBody>
      </p:sp>
      <p:sp>
        <p:nvSpPr>
          <p:cNvPr id="6" name="Text Placeholder 5"/>
          <p:cNvSpPr>
            <a:spLocks noGrp="1"/>
          </p:cNvSpPr>
          <p:nvPr>
            <p:ph type="body" sz="quarter" idx="28"/>
          </p:nvPr>
        </p:nvSpPr>
        <p:spPr/>
        <p:txBody>
          <a:bodyPr/>
          <a:lstStyle/>
          <a:p>
            <a:r>
              <a:rPr lang="en-CA" dirty="0"/>
              <a:t>Understand the HRIS market and the type of functionality vendors provide </a:t>
            </a:r>
          </a:p>
          <a:p>
            <a:r>
              <a:rPr lang="en-CA" dirty="0"/>
              <a:t>Assess your organizational needs through a </a:t>
            </a:r>
            <a:r>
              <a:rPr lang="en-CA" dirty="0" smtClean="0"/>
              <a:t>use-case </a:t>
            </a:r>
            <a:r>
              <a:rPr lang="en-CA" dirty="0"/>
              <a:t>lens </a:t>
            </a:r>
          </a:p>
          <a:p>
            <a:r>
              <a:rPr lang="en-CA" dirty="0"/>
              <a:t>Prepare for the selection and implementation stages of your project and interactions with vendors </a:t>
            </a:r>
          </a:p>
        </p:txBody>
      </p:sp>
    </p:spTree>
    <p:extLst>
      <p:ext uri="{BB962C8B-B14F-4D97-AF65-F5344CB8AC3E}">
        <p14:creationId xmlns:p14="http://schemas.microsoft.com/office/powerpoint/2010/main" val="280809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a:spcBef>
                <a:spcPts val="600"/>
              </a:spcBef>
              <a:spcAft>
                <a:spcPts val="0"/>
              </a:spcAft>
              <a:buSzPct val="100000"/>
            </a:pPr>
            <a:r>
              <a:rPr lang="en-CA" sz="1050" dirty="0">
                <a:solidFill>
                  <a:srgbClr val="333333"/>
                </a:solidFill>
              </a:rPr>
              <a:t>Your organization is in the midst of a selection and implementation process for a </a:t>
            </a:r>
            <a:r>
              <a:rPr lang="en-CA" sz="1050" dirty="0" smtClean="0">
                <a:solidFill>
                  <a:srgbClr val="333333"/>
                </a:solidFill>
              </a:rPr>
              <a:t>human resource information system </a:t>
            </a:r>
            <a:r>
              <a:rPr lang="en-CA" sz="1050" dirty="0">
                <a:solidFill>
                  <a:srgbClr val="333333"/>
                </a:solidFill>
              </a:rPr>
              <a:t>(HRIS), and there is a need to disambiguate the market and arrive at a shortlist of vendors.</a:t>
            </a:r>
            <a:endParaRPr lang="en-CA" dirty="0">
              <a:solidFill>
                <a:srgbClr val="333333"/>
              </a:solidFill>
            </a:endParaRPr>
          </a:p>
          <a:p>
            <a:pPr>
              <a:spcBef>
                <a:spcPts val="600"/>
              </a:spcBef>
              <a:spcAft>
                <a:spcPts val="600"/>
              </a:spcAft>
              <a:buSzPct val="100000"/>
            </a:pPr>
            <a:r>
              <a:rPr lang="en-CA" sz="1050" dirty="0" smtClean="0">
                <a:solidFill>
                  <a:srgbClr val="333333"/>
                </a:solidFill>
              </a:rPr>
              <a:t>A shortlist </a:t>
            </a:r>
            <a:r>
              <a:rPr lang="en-CA" sz="1050" dirty="0">
                <a:solidFill>
                  <a:srgbClr val="333333"/>
                </a:solidFill>
              </a:rPr>
              <a:t>of vendors has been identified, and an informed decision needs to be made </a:t>
            </a:r>
            <a:r>
              <a:rPr lang="en-CA" sz="1050" dirty="0" smtClean="0">
                <a:solidFill>
                  <a:srgbClr val="333333"/>
                </a:solidFill>
              </a:rPr>
              <a:t>not only to select </a:t>
            </a:r>
            <a:r>
              <a:rPr lang="en-CA" sz="1050" dirty="0">
                <a:solidFill>
                  <a:srgbClr val="333333"/>
                </a:solidFill>
              </a:rPr>
              <a:t>one (or more) of the solutions </a:t>
            </a:r>
            <a:r>
              <a:rPr lang="en-CA" sz="1050" dirty="0" smtClean="0">
                <a:solidFill>
                  <a:srgbClr val="333333"/>
                </a:solidFill>
              </a:rPr>
              <a:t>but also to adequately prepare for a successful implementation process.</a:t>
            </a:r>
            <a:endParaRPr lang="en-CA" dirty="0">
              <a:solidFill>
                <a:srgbClr val="333333"/>
              </a:solidFill>
            </a:endParaRPr>
          </a:p>
        </p:txBody>
      </p:sp>
      <p:sp>
        <p:nvSpPr>
          <p:cNvPr id="3" name="Text Placeholder 2"/>
          <p:cNvSpPr>
            <a:spLocks noGrp="1"/>
          </p:cNvSpPr>
          <p:nvPr>
            <p:ph type="body" sz="quarter" idx="11"/>
          </p:nvPr>
        </p:nvSpPr>
        <p:spPr/>
        <p:txBody>
          <a:bodyPr/>
          <a:lstStyle/>
          <a:p>
            <a:pPr>
              <a:spcBef>
                <a:spcPts val="600"/>
              </a:spcBef>
              <a:buSzPct val="100000"/>
            </a:pPr>
            <a:r>
              <a:rPr lang="en-US" sz="1050" dirty="0">
                <a:solidFill>
                  <a:srgbClr val="333333"/>
                </a:solidFill>
              </a:rPr>
              <a:t>There is a multitude of solutions positing to provide strong capability in most areas of functionality. Differentiating between the solutions is difficult and going through a lengthy RFX process with all vendors is an inefficient approach in terms of time, effort, and cost. </a:t>
            </a:r>
          </a:p>
          <a:p>
            <a:pPr>
              <a:spcBef>
                <a:spcPts val="600"/>
              </a:spcBef>
              <a:buSzPct val="100000"/>
            </a:pPr>
            <a:r>
              <a:rPr lang="en-US" sz="1050" dirty="0">
                <a:solidFill>
                  <a:srgbClr val="333333"/>
                </a:solidFill>
              </a:rPr>
              <a:t>There are many unstructured </a:t>
            </a:r>
            <a:r>
              <a:rPr lang="en-US" sz="1050" dirty="0" smtClean="0">
                <a:solidFill>
                  <a:srgbClr val="333333"/>
                </a:solidFill>
              </a:rPr>
              <a:t>opinions, </a:t>
            </a:r>
            <a:r>
              <a:rPr lang="en-US" sz="1050" dirty="0">
                <a:solidFill>
                  <a:srgbClr val="333333"/>
                </a:solidFill>
              </a:rPr>
              <a:t>casting a shadow of ambiguity on the entire process, bogging down decision makers in </a:t>
            </a:r>
            <a:r>
              <a:rPr lang="en-US" sz="1050" dirty="0" smtClean="0">
                <a:solidFill>
                  <a:srgbClr val="333333"/>
                </a:solidFill>
              </a:rPr>
              <a:t>wasteful analysis paralysis</a:t>
            </a:r>
            <a:r>
              <a:rPr lang="en-US" sz="1050" dirty="0">
                <a:solidFill>
                  <a:srgbClr val="333333"/>
                </a:solidFill>
              </a:rPr>
              <a:t>.</a:t>
            </a:r>
          </a:p>
        </p:txBody>
      </p:sp>
      <p:sp>
        <p:nvSpPr>
          <p:cNvPr id="4" name="Text Placeholder 3"/>
          <p:cNvSpPr>
            <a:spLocks noGrp="1"/>
          </p:cNvSpPr>
          <p:nvPr>
            <p:ph type="body" sz="quarter" idx="12"/>
          </p:nvPr>
        </p:nvSpPr>
        <p:spPr/>
        <p:txBody>
          <a:bodyPr/>
          <a:lstStyle/>
          <a:p>
            <a:pPr>
              <a:spcBef>
                <a:spcPts val="600"/>
              </a:spcBef>
              <a:buSzPct val="100000"/>
            </a:pPr>
            <a:r>
              <a:rPr lang="en-US" sz="1050" dirty="0">
                <a:solidFill>
                  <a:srgbClr val="333333"/>
                </a:solidFill>
              </a:rPr>
              <a:t>Follow a </a:t>
            </a:r>
            <a:r>
              <a:rPr lang="en-US" sz="1050" dirty="0" smtClean="0">
                <a:solidFill>
                  <a:srgbClr val="333333"/>
                </a:solidFill>
              </a:rPr>
              <a:t>structured and accelerated </a:t>
            </a:r>
            <a:r>
              <a:rPr lang="en-US" sz="1050" dirty="0">
                <a:solidFill>
                  <a:srgbClr val="333333"/>
                </a:solidFill>
              </a:rPr>
              <a:t>approach to launch your HRIS project, filling in knowledge gaps in an organized way </a:t>
            </a:r>
            <a:r>
              <a:rPr lang="en-US" sz="1050" dirty="0" smtClean="0">
                <a:solidFill>
                  <a:srgbClr val="333333"/>
                </a:solidFill>
              </a:rPr>
              <a:t>to prepare </a:t>
            </a:r>
            <a:r>
              <a:rPr lang="en-US" sz="1050" dirty="0">
                <a:solidFill>
                  <a:srgbClr val="333333"/>
                </a:solidFill>
              </a:rPr>
              <a:t>your organization to make an informed decision.</a:t>
            </a:r>
          </a:p>
          <a:p>
            <a:pPr>
              <a:spcBef>
                <a:spcPts val="600"/>
              </a:spcBef>
              <a:buSzPct val="100000"/>
            </a:pPr>
            <a:r>
              <a:rPr lang="en-US" sz="1050" dirty="0">
                <a:solidFill>
                  <a:srgbClr val="333333"/>
                </a:solidFill>
              </a:rPr>
              <a:t>Explore the vendor landscape to understand the HRIS space, familiarizing yourself with the major players in the space and the type of capability being offered.</a:t>
            </a:r>
          </a:p>
          <a:p>
            <a:pPr>
              <a:spcBef>
                <a:spcPts val="600"/>
              </a:spcBef>
              <a:buSzPct val="100000"/>
            </a:pPr>
            <a:r>
              <a:rPr lang="en-US" sz="1050" dirty="0">
                <a:solidFill>
                  <a:srgbClr val="333333"/>
                </a:solidFill>
              </a:rPr>
              <a:t>Benchmark your </a:t>
            </a:r>
            <a:r>
              <a:rPr lang="en-US" sz="1050" dirty="0" smtClean="0">
                <a:solidFill>
                  <a:srgbClr val="333333"/>
                </a:solidFill>
              </a:rPr>
              <a:t>shortlist </a:t>
            </a:r>
            <a:r>
              <a:rPr lang="en-US" sz="1050" dirty="0">
                <a:solidFill>
                  <a:srgbClr val="333333"/>
                </a:solidFill>
              </a:rPr>
              <a:t>of vendors </a:t>
            </a:r>
            <a:r>
              <a:rPr lang="en-US" sz="1050" dirty="0" smtClean="0">
                <a:solidFill>
                  <a:srgbClr val="333333"/>
                </a:solidFill>
              </a:rPr>
              <a:t>with </a:t>
            </a:r>
            <a:r>
              <a:rPr lang="en-US" sz="1050" dirty="0">
                <a:solidFill>
                  <a:srgbClr val="333333"/>
                </a:solidFill>
              </a:rPr>
              <a:t>the industry champions in the different </a:t>
            </a:r>
            <a:r>
              <a:rPr lang="en-US" sz="1050" dirty="0" smtClean="0">
                <a:solidFill>
                  <a:srgbClr val="333333"/>
                </a:solidFill>
              </a:rPr>
              <a:t>use cases </a:t>
            </a:r>
            <a:r>
              <a:rPr lang="en-US" sz="1050" dirty="0">
                <a:solidFill>
                  <a:srgbClr val="333333"/>
                </a:solidFill>
              </a:rPr>
              <a:t>and evaluate how they fit with your organization’s identity and needs. </a:t>
            </a:r>
          </a:p>
          <a:p>
            <a:pPr>
              <a:spcBef>
                <a:spcPts val="600"/>
              </a:spcBef>
              <a:buSzPct val="100000"/>
            </a:pPr>
            <a:r>
              <a:rPr lang="en-US" sz="1050" dirty="0">
                <a:solidFill>
                  <a:srgbClr val="333333"/>
                </a:solidFill>
              </a:rPr>
              <a:t>Acquaint yourself with the standard steps in the process to inform decisions related to successfully implementing your solution of choice.</a:t>
            </a:r>
          </a:p>
          <a:p>
            <a:pPr>
              <a:spcBef>
                <a:spcPts val="600"/>
              </a:spcBef>
              <a:buSzPct val="100000"/>
            </a:pPr>
            <a:r>
              <a:rPr lang="en-US" sz="1050" dirty="0" smtClean="0">
                <a:solidFill>
                  <a:srgbClr val="333333"/>
                </a:solidFill>
              </a:rPr>
              <a:t>Fast-track selection and preparation for implementation with a proven business-partnered methodology.</a:t>
            </a:r>
            <a:endParaRPr lang="en-US" sz="1050" dirty="0">
              <a:solidFill>
                <a:srgbClr val="333333"/>
              </a:solidFill>
            </a:endParaRPr>
          </a:p>
        </p:txBody>
      </p:sp>
      <p:sp>
        <p:nvSpPr>
          <p:cNvPr id="5" name="Text Placeholder 4"/>
          <p:cNvSpPr>
            <a:spLocks noGrp="1"/>
          </p:cNvSpPr>
          <p:nvPr>
            <p:ph type="body" sz="quarter" idx="13"/>
          </p:nvPr>
        </p:nvSpPr>
        <p:spPr/>
        <p:txBody>
          <a:bodyPr/>
          <a:lstStyle/>
          <a:p>
            <a:pPr marL="228600" indent="-228600">
              <a:spcBef>
                <a:spcPts val="600"/>
              </a:spcBef>
              <a:spcAft>
                <a:spcPts val="0"/>
              </a:spcAft>
              <a:buSzPct val="100000"/>
              <a:buFont typeface="+mj-lt"/>
              <a:buAutoNum type="arabicPeriod"/>
            </a:pPr>
            <a:r>
              <a:rPr lang="en-CA" sz="1050" b="1" dirty="0">
                <a:solidFill>
                  <a:srgbClr val="333333"/>
                </a:solidFill>
              </a:rPr>
              <a:t>Market complexity should not equate to decision </a:t>
            </a:r>
            <a:r>
              <a:rPr lang="en-CA" sz="1050" b="1" dirty="0" smtClean="0">
                <a:solidFill>
                  <a:srgbClr val="333333"/>
                </a:solidFill>
              </a:rPr>
              <a:t>complexity. </a:t>
            </a:r>
            <a:r>
              <a:rPr lang="en-CA" sz="1050" dirty="0" smtClean="0">
                <a:solidFill>
                  <a:srgbClr val="333333"/>
                </a:solidFill>
              </a:rPr>
              <a:t>Navigating a </a:t>
            </a:r>
            <a:r>
              <a:rPr lang="en-CA" sz="1050" dirty="0" smtClean="0">
                <a:solidFill>
                  <a:schemeClr val="tx1">
                    <a:lumMod val="75000"/>
                    <a:lumOff val="25000"/>
                  </a:schemeClr>
                </a:solidFill>
              </a:rPr>
              <a:t>complicated and diverse HR </a:t>
            </a:r>
            <a:r>
              <a:rPr lang="en-CA" sz="1050" dirty="0" smtClean="0">
                <a:solidFill>
                  <a:srgbClr val="333333"/>
                </a:solidFill>
              </a:rPr>
              <a:t>market will help organizations with making more informed buying decisions</a:t>
            </a:r>
            <a:endParaRPr lang="en-CA" sz="1050" dirty="0">
              <a:solidFill>
                <a:srgbClr val="333333"/>
              </a:solidFill>
            </a:endParaRPr>
          </a:p>
          <a:p>
            <a:pPr marL="228600" indent="-228600">
              <a:spcBef>
                <a:spcPts val="600"/>
              </a:spcBef>
              <a:spcAft>
                <a:spcPts val="0"/>
              </a:spcAft>
              <a:buSzPct val="100000"/>
              <a:buFont typeface="+mj-lt"/>
              <a:buAutoNum type="arabicPeriod"/>
            </a:pPr>
            <a:r>
              <a:rPr lang="en-CA" sz="1050" b="1" dirty="0">
                <a:solidFill>
                  <a:srgbClr val="333333"/>
                </a:solidFill>
              </a:rPr>
              <a:t>No single HRIS will satisfy all </a:t>
            </a:r>
            <a:r>
              <a:rPr lang="en-CA" sz="1050" b="1" dirty="0" smtClean="0">
                <a:solidFill>
                  <a:srgbClr val="333333"/>
                </a:solidFill>
              </a:rPr>
              <a:t>needs. </a:t>
            </a:r>
            <a:r>
              <a:rPr lang="en-CA" sz="1050" dirty="0" smtClean="0">
                <a:solidFill>
                  <a:srgbClr val="333333"/>
                </a:solidFill>
              </a:rPr>
              <a:t>Thinking about the system will be used within the organization can be more important than selection itself</a:t>
            </a:r>
            <a:endParaRPr lang="en-CA" sz="1050" dirty="0">
              <a:solidFill>
                <a:srgbClr val="333333"/>
              </a:solidFill>
            </a:endParaRPr>
          </a:p>
          <a:p>
            <a:pPr marL="228600" indent="-228600">
              <a:spcBef>
                <a:spcPts val="600"/>
              </a:spcBef>
              <a:spcAft>
                <a:spcPts val="0"/>
              </a:spcAft>
              <a:buSzPct val="100000"/>
              <a:buFont typeface="+mj-lt"/>
              <a:buAutoNum type="arabicPeriod"/>
            </a:pPr>
            <a:r>
              <a:rPr lang="en-CA" sz="1050" b="1" dirty="0" smtClean="0">
                <a:solidFill>
                  <a:srgbClr val="333333"/>
                </a:solidFill>
              </a:rPr>
              <a:t>HRIS is a business initiative, </a:t>
            </a:r>
            <a:r>
              <a:rPr lang="en-CA" sz="1050" b="1" dirty="0">
                <a:solidFill>
                  <a:srgbClr val="333333"/>
                </a:solidFill>
              </a:rPr>
              <a:t>m</a:t>
            </a:r>
            <a:r>
              <a:rPr lang="en-CA" sz="1050" b="1" dirty="0" smtClean="0">
                <a:solidFill>
                  <a:srgbClr val="333333"/>
                </a:solidFill>
              </a:rPr>
              <a:t>ake project success a shared responsibility. </a:t>
            </a:r>
            <a:r>
              <a:rPr lang="en-CA" sz="1050" dirty="0" smtClean="0">
                <a:solidFill>
                  <a:srgbClr val="333333"/>
                </a:solidFill>
              </a:rPr>
              <a:t>System integrators are a resource, but ownership resides internally</a:t>
            </a:r>
            <a:endParaRPr lang="en-CA" sz="1050" dirty="0">
              <a:solidFill>
                <a:srgbClr val="333333"/>
              </a:solidFill>
            </a:endParaRPr>
          </a:p>
        </p:txBody>
      </p:sp>
      <p:sp>
        <p:nvSpPr>
          <p:cNvPr id="2" name="Title 1"/>
          <p:cNvSpPr>
            <a:spLocks noGrp="1"/>
          </p:cNvSpPr>
          <p:nvPr>
            <p:ph type="title"/>
          </p:nvPr>
        </p:nvSpPr>
        <p:spPr/>
        <p:txBody>
          <a:bodyPr/>
          <a:lstStyle/>
          <a:p>
            <a:r>
              <a:rPr lang="en-US" dirty="0" smtClean="0">
                <a:latin typeface="+mn-lt"/>
              </a:rPr>
              <a:t>Executive summary and problem definition</a:t>
            </a:r>
            <a:endParaRPr lang="en-US" dirty="0">
              <a:latin typeface="+mn-lt"/>
            </a:endParaRPr>
          </a:p>
        </p:txBody>
      </p:sp>
    </p:spTree>
    <p:extLst>
      <p:ext uri="{BB962C8B-B14F-4D97-AF65-F5344CB8AC3E}">
        <p14:creationId xmlns:p14="http://schemas.microsoft.com/office/powerpoint/2010/main" val="1568246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35006" y="5108928"/>
            <a:ext cx="8487306" cy="1384995"/>
          </a:xfrm>
          <a:prstGeom prst="rect">
            <a:avLst/>
          </a:prstGeom>
        </p:spPr>
        <p:txBody>
          <a:bodyPr wrap="square">
            <a:spAutoFit/>
          </a:bodyPr>
          <a:lstStyle/>
          <a:p>
            <a:pPr algn="ctr"/>
            <a:r>
              <a:rPr lang="en-CA" sz="1400" i="1" dirty="0" smtClean="0">
                <a:latin typeface="+mj-lt"/>
              </a:rPr>
              <a:t>Particularly in </a:t>
            </a:r>
            <a:r>
              <a:rPr lang="en-CA" sz="1400" i="1" dirty="0">
                <a:latin typeface="+mj-lt"/>
              </a:rPr>
              <a:t>the </a:t>
            </a:r>
            <a:r>
              <a:rPr lang="en-CA" sz="1400" i="1" dirty="0" smtClean="0">
                <a:latin typeface="+mj-lt"/>
              </a:rPr>
              <a:t>large enterprise </a:t>
            </a:r>
            <a:r>
              <a:rPr lang="en-CA" sz="1400" i="1" dirty="0">
                <a:latin typeface="+mj-lt"/>
              </a:rPr>
              <a:t>space, a lot of organizations are </a:t>
            </a:r>
            <a:r>
              <a:rPr lang="en-CA" sz="1400" i="1" dirty="0" smtClean="0">
                <a:latin typeface="+mj-lt"/>
              </a:rPr>
              <a:t>on very </a:t>
            </a:r>
            <a:r>
              <a:rPr lang="en-CA" sz="1400" i="1" dirty="0">
                <a:latin typeface="+mj-lt"/>
              </a:rPr>
              <a:t>large ERP systems that are becoming old. They are using technology that is designed around employee management versus employee </a:t>
            </a:r>
            <a:r>
              <a:rPr lang="en-CA" sz="1400" i="1" dirty="0" smtClean="0">
                <a:latin typeface="+mj-lt"/>
              </a:rPr>
              <a:t>engagement, which is where organizations are moving towards. Rather than looking at employees as just a number, look at how do we attract talent; how do we differentiate ourselves in a particularly tough market and global economy. Trying to do that with outdated technology is near impossible.</a:t>
            </a:r>
            <a:r>
              <a:rPr lang="en-US" sz="1400" dirty="0" smtClean="0"/>
              <a:t> 	</a:t>
            </a:r>
            <a:r>
              <a:rPr lang="en-US" sz="1200" dirty="0" smtClean="0"/>
              <a:t>– Graham Turner, HRIS Sales &amp; Implementation Specialist</a:t>
            </a:r>
            <a:endParaRPr lang="en-US" sz="1200" dirty="0">
              <a:latin typeface="Georgia"/>
            </a:endParaRPr>
          </a:p>
        </p:txBody>
      </p:sp>
      <p:sp>
        <p:nvSpPr>
          <p:cNvPr id="2" name="Title 1"/>
          <p:cNvSpPr>
            <a:spLocks noGrp="1"/>
          </p:cNvSpPr>
          <p:nvPr>
            <p:ph type="title"/>
          </p:nvPr>
        </p:nvSpPr>
        <p:spPr/>
        <p:txBody>
          <a:bodyPr/>
          <a:lstStyle/>
          <a:p>
            <a:r>
              <a:rPr lang="en-US" dirty="0" smtClean="0">
                <a:solidFill>
                  <a:schemeClr val="bg1"/>
                </a:solidFill>
                <a:latin typeface="+mn-lt"/>
              </a:rPr>
              <a:t>Understand how HR technology has evolved and forced changes upon the HR job function</a:t>
            </a:r>
            <a:endParaRPr lang="en-US" dirty="0">
              <a:solidFill>
                <a:schemeClr val="bg1"/>
              </a:solidFill>
            </a:endParaRPr>
          </a:p>
        </p:txBody>
      </p:sp>
      <p:pic>
        <p:nvPicPr>
          <p:cNvPr id="75" name="Picture 100"/>
          <p:cNvPicPr>
            <a:picLocks noChangeAspect="1"/>
          </p:cNvPicPr>
          <p:nvPr/>
        </p:nvPicPr>
        <p:blipFill>
          <a:blip r:embed="rId3"/>
          <a:stretch>
            <a:fillRect/>
          </a:stretch>
        </p:blipFill>
        <p:spPr>
          <a:xfrm>
            <a:off x="203303" y="5038540"/>
            <a:ext cx="383089" cy="349777"/>
          </a:xfrm>
          <a:prstGeom prst="rect">
            <a:avLst/>
          </a:prstGeom>
          <a:noFill/>
          <a:ln>
            <a:noFill/>
          </a:ln>
        </p:spPr>
      </p:pic>
      <p:pic>
        <p:nvPicPr>
          <p:cNvPr id="76" name="Picture 101"/>
          <p:cNvPicPr>
            <a:picLocks noChangeAspect="1"/>
          </p:cNvPicPr>
          <p:nvPr/>
        </p:nvPicPr>
        <p:blipFill>
          <a:blip r:embed="rId4"/>
          <a:stretch>
            <a:fillRect/>
          </a:stretch>
        </p:blipFill>
        <p:spPr>
          <a:xfrm>
            <a:off x="2747644" y="6189950"/>
            <a:ext cx="370597" cy="303973"/>
          </a:xfrm>
          <a:prstGeom prst="rect">
            <a:avLst/>
          </a:prstGeom>
          <a:noFill/>
          <a:ln>
            <a:noFill/>
          </a:ln>
        </p:spPr>
      </p:pic>
      <p:sp>
        <p:nvSpPr>
          <p:cNvPr id="15" name="TextBox 14"/>
          <p:cNvSpPr txBox="1"/>
          <p:nvPr/>
        </p:nvSpPr>
        <p:spPr>
          <a:xfrm>
            <a:off x="203176" y="1276989"/>
            <a:ext cx="8642864" cy="646331"/>
          </a:xfrm>
          <a:prstGeom prst="rect">
            <a:avLst/>
          </a:prstGeom>
          <a:solidFill>
            <a:schemeClr val="bg1"/>
          </a:solidFill>
        </p:spPr>
        <p:txBody>
          <a:bodyPr wrap="square" rtlCol="0">
            <a:spAutoFit/>
          </a:bodyPr>
          <a:lstStyle/>
          <a:p>
            <a:r>
              <a:rPr lang="en-US" b="1" dirty="0" smtClean="0">
                <a:solidFill>
                  <a:srgbClr val="29475F"/>
                </a:solidFill>
              </a:rPr>
              <a:t>With the use of HRIS, HR goes from paper to paperless and moves from peripheral to partner.</a:t>
            </a:r>
          </a:p>
        </p:txBody>
      </p:sp>
      <p:sp>
        <p:nvSpPr>
          <p:cNvPr id="36" name="Rectangle 7"/>
          <p:cNvSpPr/>
          <p:nvPr/>
        </p:nvSpPr>
        <p:spPr>
          <a:xfrm flipH="1">
            <a:off x="3576447" y="2008033"/>
            <a:ext cx="5208050" cy="2834687"/>
          </a:xfrm>
          <a:prstGeom prst="rect">
            <a:avLst/>
          </a:prstGeom>
          <a:gradFill>
            <a:gsLst>
              <a:gs pos="0">
                <a:schemeClr val="bg1">
                  <a:alpha val="48000"/>
                  <a:lumMod val="78000"/>
                  <a:lumOff val="22000"/>
                </a:schemeClr>
              </a:gs>
              <a:gs pos="74000">
                <a:schemeClr val="accent3">
                  <a:lumMod val="20000"/>
                  <a:lumOff val="80000"/>
                </a:schemeClr>
              </a:gs>
              <a:gs pos="83000">
                <a:schemeClr val="accent3">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sp>
        <p:nvSpPr>
          <p:cNvPr id="37" name="Up Arrow 8"/>
          <p:cNvSpPr/>
          <p:nvPr/>
        </p:nvSpPr>
        <p:spPr>
          <a:xfrm>
            <a:off x="5497732" y="2176031"/>
            <a:ext cx="1045087" cy="2622792"/>
          </a:xfrm>
          <a:prstGeom prst="upArrow">
            <a:avLst/>
          </a:prstGeom>
          <a:gradFill>
            <a:gsLst>
              <a:gs pos="100000">
                <a:schemeClr val="bg1">
                  <a:lumMod val="100000"/>
                  <a:alpha val="20000"/>
                </a:schemeClr>
              </a:gs>
              <a:gs pos="48000">
                <a:schemeClr val="accent3">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8" name="TextBox 9"/>
          <p:cNvSpPr txBox="1"/>
          <p:nvPr/>
        </p:nvSpPr>
        <p:spPr>
          <a:xfrm>
            <a:off x="3254068" y="4459570"/>
            <a:ext cx="2304283" cy="338554"/>
          </a:xfrm>
          <a:prstGeom prst="rect">
            <a:avLst/>
          </a:prstGeom>
          <a:ln>
            <a:noFill/>
          </a:ln>
        </p:spPr>
        <p:txBody>
          <a:bodyPr wrap="square" rtlCol="0">
            <a:spAutoFit/>
          </a:bodyPr>
          <a:lstStyle/>
          <a:p>
            <a:pPr algn="ctr"/>
            <a:r>
              <a:rPr lang="en-US" sz="1600" b="1" dirty="0" smtClean="0">
                <a:solidFill>
                  <a:srgbClr val="29475F">
                    <a:lumMod val="50000"/>
                  </a:srgbClr>
                </a:solidFill>
              </a:rPr>
              <a:t>PROCEDURAL</a:t>
            </a:r>
          </a:p>
        </p:txBody>
      </p:sp>
      <p:sp>
        <p:nvSpPr>
          <p:cNvPr id="39" name="TextBox 11"/>
          <p:cNvSpPr txBox="1"/>
          <p:nvPr/>
        </p:nvSpPr>
        <p:spPr>
          <a:xfrm>
            <a:off x="6839717" y="2044170"/>
            <a:ext cx="2304283" cy="338554"/>
          </a:xfrm>
          <a:prstGeom prst="rect">
            <a:avLst/>
          </a:prstGeom>
          <a:ln>
            <a:noFill/>
          </a:ln>
        </p:spPr>
        <p:txBody>
          <a:bodyPr wrap="square" rtlCol="0">
            <a:spAutoFit/>
          </a:bodyPr>
          <a:lstStyle/>
          <a:p>
            <a:pPr algn="ctr"/>
            <a:r>
              <a:rPr lang="en-US" sz="1600" b="1" dirty="0" smtClean="0">
                <a:solidFill>
                  <a:srgbClr val="29475F">
                    <a:lumMod val="50000"/>
                  </a:srgbClr>
                </a:solidFill>
              </a:rPr>
              <a:t>STRATEGIC</a:t>
            </a:r>
          </a:p>
        </p:txBody>
      </p:sp>
      <p:grpSp>
        <p:nvGrpSpPr>
          <p:cNvPr id="40" name="Group 2"/>
          <p:cNvGrpSpPr/>
          <p:nvPr/>
        </p:nvGrpSpPr>
        <p:grpSpPr>
          <a:xfrm>
            <a:off x="3558834" y="2008032"/>
            <a:ext cx="5225664" cy="2827661"/>
            <a:chOff x="1495425" y="2967070"/>
            <a:chExt cx="6019800" cy="2776505"/>
          </a:xfrm>
        </p:grpSpPr>
        <p:cxnSp>
          <p:nvCxnSpPr>
            <p:cNvPr id="41" name="Straight Connector 3"/>
            <p:cNvCxnSpPr/>
            <p:nvPr/>
          </p:nvCxnSpPr>
          <p:spPr>
            <a:xfrm>
              <a:off x="1495425" y="2967070"/>
              <a:ext cx="0" cy="27765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
            <p:cNvCxnSpPr/>
            <p:nvPr/>
          </p:nvCxnSpPr>
          <p:spPr>
            <a:xfrm>
              <a:off x="1495425" y="5743575"/>
              <a:ext cx="60198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rot="16200000">
            <a:off x="2751070" y="3312798"/>
            <a:ext cx="1247775" cy="276999"/>
          </a:xfrm>
          <a:prstGeom prst="rect">
            <a:avLst/>
          </a:prstGeom>
          <a:ln>
            <a:noFill/>
          </a:ln>
        </p:spPr>
        <p:txBody>
          <a:bodyPr wrap="square" rtlCol="0">
            <a:spAutoFit/>
          </a:bodyPr>
          <a:lstStyle/>
          <a:p>
            <a:pPr algn="ctr"/>
            <a:r>
              <a:rPr lang="en-US" sz="1200" b="1" dirty="0" smtClean="0">
                <a:solidFill>
                  <a:srgbClr val="29475F"/>
                </a:solidFill>
              </a:rPr>
              <a:t>Complexity</a:t>
            </a:r>
          </a:p>
        </p:txBody>
      </p:sp>
      <p:sp>
        <p:nvSpPr>
          <p:cNvPr id="44" name="TextBox 43"/>
          <p:cNvSpPr txBox="1"/>
          <p:nvPr/>
        </p:nvSpPr>
        <p:spPr>
          <a:xfrm>
            <a:off x="5747395" y="4848754"/>
            <a:ext cx="1247775" cy="276999"/>
          </a:xfrm>
          <a:prstGeom prst="rect">
            <a:avLst/>
          </a:prstGeom>
          <a:ln>
            <a:noFill/>
          </a:ln>
        </p:spPr>
        <p:txBody>
          <a:bodyPr wrap="square" rtlCol="0">
            <a:spAutoFit/>
          </a:bodyPr>
          <a:lstStyle/>
          <a:p>
            <a:pPr algn="ctr"/>
            <a:r>
              <a:rPr lang="en-US" sz="1200" b="1" dirty="0" smtClean="0">
                <a:solidFill>
                  <a:srgbClr val="29475F"/>
                </a:solidFill>
              </a:rPr>
              <a:t>Interaction</a:t>
            </a:r>
          </a:p>
        </p:txBody>
      </p:sp>
      <p:sp>
        <p:nvSpPr>
          <p:cNvPr id="45" name="TextBox 44"/>
          <p:cNvSpPr txBox="1"/>
          <p:nvPr/>
        </p:nvSpPr>
        <p:spPr>
          <a:xfrm>
            <a:off x="7373863" y="2346147"/>
            <a:ext cx="1247775" cy="600164"/>
          </a:xfrm>
          <a:prstGeom prst="rect">
            <a:avLst/>
          </a:prstGeom>
          <a:ln>
            <a:noFill/>
          </a:ln>
        </p:spPr>
        <p:txBody>
          <a:bodyPr wrap="square" rtlCol="0">
            <a:spAutoFit/>
          </a:bodyPr>
          <a:lstStyle/>
          <a:p>
            <a:pPr algn="ctr"/>
            <a:r>
              <a:rPr lang="en-US" sz="1100" b="1" dirty="0" smtClean="0">
                <a:solidFill>
                  <a:srgbClr val="B0C534"/>
                </a:solidFill>
              </a:rPr>
              <a:t>Strategy </a:t>
            </a:r>
          </a:p>
          <a:p>
            <a:pPr algn="ctr"/>
            <a:r>
              <a:rPr lang="en-US" sz="1100" b="1" dirty="0" smtClean="0">
                <a:solidFill>
                  <a:srgbClr val="B0C534"/>
                </a:solidFill>
              </a:rPr>
              <a:t>&amp;</a:t>
            </a:r>
          </a:p>
          <a:p>
            <a:pPr algn="ctr"/>
            <a:r>
              <a:rPr lang="en-US" sz="1100" b="1" dirty="0" smtClean="0">
                <a:solidFill>
                  <a:srgbClr val="B0C534"/>
                </a:solidFill>
              </a:rPr>
              <a:t>Roadmap</a:t>
            </a:r>
          </a:p>
        </p:txBody>
      </p:sp>
      <p:sp>
        <p:nvSpPr>
          <p:cNvPr id="46" name="TextBox 45"/>
          <p:cNvSpPr txBox="1"/>
          <p:nvPr/>
        </p:nvSpPr>
        <p:spPr>
          <a:xfrm>
            <a:off x="4686319" y="3382082"/>
            <a:ext cx="1247775" cy="430887"/>
          </a:xfrm>
          <a:prstGeom prst="rect">
            <a:avLst/>
          </a:prstGeom>
          <a:ln>
            <a:noFill/>
          </a:ln>
        </p:spPr>
        <p:txBody>
          <a:bodyPr wrap="square" rtlCol="0">
            <a:spAutoFit/>
          </a:bodyPr>
          <a:lstStyle/>
          <a:p>
            <a:pPr algn="ctr"/>
            <a:r>
              <a:rPr lang="en-US" sz="1100" b="1" dirty="0" smtClean="0">
                <a:solidFill>
                  <a:srgbClr val="B0C534"/>
                </a:solidFill>
              </a:rPr>
              <a:t>Manuals &amp; SOPs</a:t>
            </a:r>
          </a:p>
        </p:txBody>
      </p:sp>
      <p:sp>
        <p:nvSpPr>
          <p:cNvPr id="47" name="TextBox 46"/>
          <p:cNvSpPr txBox="1"/>
          <p:nvPr/>
        </p:nvSpPr>
        <p:spPr>
          <a:xfrm>
            <a:off x="2932943" y="2015734"/>
            <a:ext cx="643503" cy="261610"/>
          </a:xfrm>
          <a:prstGeom prst="rect">
            <a:avLst/>
          </a:prstGeom>
          <a:ln>
            <a:noFill/>
          </a:ln>
        </p:spPr>
        <p:txBody>
          <a:bodyPr wrap="square" rtlCol="0">
            <a:spAutoFit/>
          </a:bodyPr>
          <a:lstStyle/>
          <a:p>
            <a:pPr algn="ctr"/>
            <a:r>
              <a:rPr lang="en-US" sz="1100" dirty="0" smtClean="0">
                <a:solidFill>
                  <a:srgbClr val="333333"/>
                </a:solidFill>
              </a:rPr>
              <a:t>High</a:t>
            </a:r>
          </a:p>
        </p:txBody>
      </p:sp>
      <p:sp>
        <p:nvSpPr>
          <p:cNvPr id="48" name="TextBox 47"/>
          <p:cNvSpPr txBox="1"/>
          <p:nvPr/>
        </p:nvSpPr>
        <p:spPr>
          <a:xfrm>
            <a:off x="3049558" y="4776930"/>
            <a:ext cx="643503" cy="261610"/>
          </a:xfrm>
          <a:prstGeom prst="rect">
            <a:avLst/>
          </a:prstGeom>
          <a:ln>
            <a:noFill/>
          </a:ln>
        </p:spPr>
        <p:txBody>
          <a:bodyPr wrap="square" rtlCol="0">
            <a:spAutoFit/>
          </a:bodyPr>
          <a:lstStyle/>
          <a:p>
            <a:pPr algn="ctr"/>
            <a:r>
              <a:rPr lang="en-US" sz="1100" dirty="0" smtClean="0">
                <a:solidFill>
                  <a:srgbClr val="333333"/>
                </a:solidFill>
              </a:rPr>
              <a:t>Low</a:t>
            </a:r>
          </a:p>
        </p:txBody>
      </p:sp>
      <p:sp>
        <p:nvSpPr>
          <p:cNvPr id="65" name="TextBox 64"/>
          <p:cNvSpPr txBox="1"/>
          <p:nvPr/>
        </p:nvSpPr>
        <p:spPr>
          <a:xfrm>
            <a:off x="8619393" y="4827879"/>
            <a:ext cx="643503" cy="261610"/>
          </a:xfrm>
          <a:prstGeom prst="rect">
            <a:avLst/>
          </a:prstGeom>
          <a:ln>
            <a:noFill/>
          </a:ln>
        </p:spPr>
        <p:txBody>
          <a:bodyPr wrap="square" rtlCol="0">
            <a:spAutoFit/>
          </a:bodyPr>
          <a:lstStyle/>
          <a:p>
            <a:pPr algn="ctr"/>
            <a:r>
              <a:rPr lang="en-US" sz="1100" dirty="0" smtClean="0">
                <a:solidFill>
                  <a:srgbClr val="333333"/>
                </a:solidFill>
              </a:rPr>
              <a:t>High</a:t>
            </a:r>
          </a:p>
        </p:txBody>
      </p:sp>
      <p:sp>
        <p:nvSpPr>
          <p:cNvPr id="70" name="TextBox 69"/>
          <p:cNvSpPr txBox="1"/>
          <p:nvPr/>
        </p:nvSpPr>
        <p:spPr>
          <a:xfrm>
            <a:off x="3541219" y="3868007"/>
            <a:ext cx="1247775" cy="600164"/>
          </a:xfrm>
          <a:prstGeom prst="rect">
            <a:avLst/>
          </a:prstGeom>
          <a:ln>
            <a:noFill/>
          </a:ln>
        </p:spPr>
        <p:txBody>
          <a:bodyPr wrap="square" rtlCol="0">
            <a:spAutoFit/>
          </a:bodyPr>
          <a:lstStyle/>
          <a:p>
            <a:pPr algn="ctr"/>
            <a:r>
              <a:rPr lang="en-US" sz="1100" b="1" dirty="0" smtClean="0">
                <a:solidFill>
                  <a:srgbClr val="B0C534"/>
                </a:solidFill>
              </a:rPr>
              <a:t>Manual Processes and Forms</a:t>
            </a:r>
          </a:p>
        </p:txBody>
      </p:sp>
      <p:sp>
        <p:nvSpPr>
          <p:cNvPr id="71" name="TextBox 70"/>
          <p:cNvSpPr txBox="1"/>
          <p:nvPr/>
        </p:nvSpPr>
        <p:spPr>
          <a:xfrm>
            <a:off x="6051578" y="2834203"/>
            <a:ext cx="1247775" cy="600164"/>
          </a:xfrm>
          <a:prstGeom prst="rect">
            <a:avLst/>
          </a:prstGeom>
          <a:ln>
            <a:noFill/>
          </a:ln>
        </p:spPr>
        <p:txBody>
          <a:bodyPr wrap="square" rtlCol="0">
            <a:spAutoFit/>
          </a:bodyPr>
          <a:lstStyle/>
          <a:p>
            <a:pPr algn="ctr"/>
            <a:r>
              <a:rPr lang="en-US" sz="1100" b="1" dirty="0" smtClean="0">
                <a:solidFill>
                  <a:srgbClr val="B0C534"/>
                </a:solidFill>
              </a:rPr>
              <a:t>Workflows and</a:t>
            </a:r>
          </a:p>
          <a:p>
            <a:pPr algn="ctr"/>
            <a:r>
              <a:rPr lang="en-US" sz="1100" b="1" dirty="0" smtClean="0">
                <a:solidFill>
                  <a:srgbClr val="B0C534"/>
                </a:solidFill>
              </a:rPr>
              <a:t>Automated Reports </a:t>
            </a:r>
          </a:p>
        </p:txBody>
      </p:sp>
      <p:sp>
        <p:nvSpPr>
          <p:cNvPr id="6" name="Rectangle 5"/>
          <p:cNvSpPr/>
          <p:nvPr/>
        </p:nvSpPr>
        <p:spPr>
          <a:xfrm>
            <a:off x="203176" y="2435668"/>
            <a:ext cx="2846382" cy="2323713"/>
          </a:xfrm>
          <a:prstGeom prst="rect">
            <a:avLst/>
          </a:prstGeom>
        </p:spPr>
        <p:txBody>
          <a:bodyPr wrap="square">
            <a:spAutoFit/>
          </a:bodyPr>
          <a:lstStyle/>
          <a:p>
            <a:pPr>
              <a:spcBef>
                <a:spcPts val="600"/>
              </a:spcBef>
            </a:pPr>
            <a:r>
              <a:rPr lang="en-US" sz="1400" dirty="0" smtClean="0">
                <a:solidFill>
                  <a:srgbClr val="333333"/>
                </a:solidFill>
              </a:rPr>
              <a:t>The role of HR is evolving to a strategic partner in the organization, helping to drive real business value. The demands on HRIS are increasing as a result.</a:t>
            </a:r>
          </a:p>
          <a:p>
            <a:pPr>
              <a:spcBef>
                <a:spcPts val="600"/>
              </a:spcBef>
            </a:pPr>
            <a:r>
              <a:rPr lang="en-US" sz="1400" dirty="0" smtClean="0">
                <a:solidFill>
                  <a:srgbClr val="333333"/>
                </a:solidFill>
              </a:rPr>
              <a:t>HRIS is moving away from simple record-keeping to become more business-enabling, shifting focus from centralized administration to organizational engagement. </a:t>
            </a:r>
            <a:endParaRPr lang="en-US" sz="1400" dirty="0">
              <a:solidFill>
                <a:srgbClr val="333333"/>
              </a:solidFill>
            </a:endParaRPr>
          </a:p>
        </p:txBody>
      </p:sp>
    </p:spTree>
    <p:extLst>
      <p:ext uri="{BB962C8B-B14F-4D97-AF65-F5344CB8AC3E}">
        <p14:creationId xmlns:p14="http://schemas.microsoft.com/office/powerpoint/2010/main" val="2479836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mn-lt"/>
              </a:rPr>
              <a:t>The HRIS market is booming as organizations realize the functional and strategic importance of HR </a:t>
            </a:r>
            <a:endParaRPr lang="en-US" dirty="0">
              <a:solidFill>
                <a:schemeClr val="bg1"/>
              </a:solidFill>
            </a:endParaRPr>
          </a:p>
        </p:txBody>
      </p:sp>
      <p:cxnSp>
        <p:nvCxnSpPr>
          <p:cNvPr id="20" name="Straight Connector 19"/>
          <p:cNvCxnSpPr/>
          <p:nvPr/>
        </p:nvCxnSpPr>
        <p:spPr>
          <a:xfrm flipV="1">
            <a:off x="4850104" y="1985811"/>
            <a:ext cx="0" cy="3944528"/>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3" name="TextBox 14"/>
          <p:cNvSpPr txBox="1"/>
          <p:nvPr/>
        </p:nvSpPr>
        <p:spPr>
          <a:xfrm>
            <a:off x="148620" y="1331793"/>
            <a:ext cx="4385004" cy="338554"/>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solidFill>
                  <a:srgbClr val="96B8D2"/>
                </a:solidFill>
              </a:rPr>
              <a:t>HR TECHNOLOGY MARKET DRIVERS</a:t>
            </a:r>
            <a:endParaRPr lang="en-US" sz="1600" b="1" dirty="0">
              <a:solidFill>
                <a:srgbClr val="96B8D2"/>
              </a:solidFill>
            </a:endParaRPr>
          </a:p>
        </p:txBody>
      </p:sp>
      <p:cxnSp>
        <p:nvCxnSpPr>
          <p:cNvPr id="24" name="Straight Connector 23"/>
          <p:cNvCxnSpPr/>
          <p:nvPr/>
        </p:nvCxnSpPr>
        <p:spPr>
          <a:xfrm flipH="1">
            <a:off x="144891" y="1671399"/>
            <a:ext cx="4392462"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5" name="TextBox 2"/>
          <p:cNvSpPr txBox="1"/>
          <p:nvPr/>
        </p:nvSpPr>
        <p:spPr>
          <a:xfrm>
            <a:off x="177208" y="1853618"/>
            <a:ext cx="4327720" cy="338554"/>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96B8D2"/>
                </a:solidFill>
              </a:rPr>
              <a:t>Companies Are Fighting a Talent War </a:t>
            </a:r>
          </a:p>
        </p:txBody>
      </p:sp>
      <p:sp>
        <p:nvSpPr>
          <p:cNvPr id="26" name="TextBox 2"/>
          <p:cNvSpPr txBox="1"/>
          <p:nvPr/>
        </p:nvSpPr>
        <p:spPr>
          <a:xfrm>
            <a:off x="169859" y="4635134"/>
            <a:ext cx="4162912" cy="338554"/>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96B8D2"/>
                </a:solidFill>
              </a:rPr>
              <a:t>Complex HR Technology Environments </a:t>
            </a:r>
          </a:p>
        </p:txBody>
      </p:sp>
      <p:sp>
        <p:nvSpPr>
          <p:cNvPr id="27" name="TextBox 15"/>
          <p:cNvSpPr txBox="1"/>
          <p:nvPr/>
        </p:nvSpPr>
        <p:spPr>
          <a:xfrm>
            <a:off x="119924" y="2192172"/>
            <a:ext cx="4668895" cy="1092607"/>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2563" indent="-182563">
              <a:buFont typeface="Arial" panose="020B0604020202020204" pitchFamily="34" charset="0"/>
              <a:buChar char="•"/>
              <a:tabLst>
                <a:tab pos="182563" algn="l"/>
              </a:tabLst>
            </a:pPr>
            <a:r>
              <a:rPr lang="en-US" sz="1300" dirty="0" smtClean="0">
                <a:solidFill>
                  <a:srgbClr val="333333"/>
                </a:solidFill>
              </a:rPr>
              <a:t>Attracting and retaining top talent has become a top priority for today’s CEOs. </a:t>
            </a:r>
          </a:p>
          <a:p>
            <a:pPr marL="182563" indent="-182563">
              <a:buFont typeface="Arial" panose="020B0604020202020204" pitchFamily="34" charset="0"/>
              <a:buChar char="•"/>
              <a:tabLst>
                <a:tab pos="182563" algn="l"/>
              </a:tabLst>
            </a:pPr>
            <a:r>
              <a:rPr lang="en-US" sz="1300" dirty="0" smtClean="0">
                <a:solidFill>
                  <a:srgbClr val="333333"/>
                </a:solidFill>
              </a:rPr>
              <a:t>In the 2014 PwC annual survey, </a:t>
            </a:r>
            <a:r>
              <a:rPr lang="en-US" sz="1300" b="1" dirty="0" smtClean="0">
                <a:solidFill>
                  <a:srgbClr val="333333"/>
                </a:solidFill>
              </a:rPr>
              <a:t>63% of CEOs expressed concern with the availability of key skills, a 12% increase from 2010. </a:t>
            </a:r>
            <a:endParaRPr lang="en-US" sz="1300" b="1" dirty="0">
              <a:solidFill>
                <a:srgbClr val="333333"/>
              </a:solidFill>
            </a:endParaRPr>
          </a:p>
        </p:txBody>
      </p:sp>
      <p:sp>
        <p:nvSpPr>
          <p:cNvPr id="28" name="TextBox 15"/>
          <p:cNvSpPr txBox="1"/>
          <p:nvPr/>
        </p:nvSpPr>
        <p:spPr>
          <a:xfrm>
            <a:off x="144650" y="4973688"/>
            <a:ext cx="4644169" cy="1492716"/>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2563" indent="-182563">
              <a:buFont typeface="Arial" panose="020B0604020202020204" pitchFamily="34" charset="0"/>
              <a:buChar char="•"/>
              <a:tabLst>
                <a:tab pos="182563" algn="l"/>
              </a:tabLst>
            </a:pPr>
            <a:r>
              <a:rPr lang="en-US" sz="1300" dirty="0" smtClean="0">
                <a:solidFill>
                  <a:srgbClr val="333333"/>
                </a:solidFill>
              </a:rPr>
              <a:t>The average organization has an overly complex HR technology environment.</a:t>
            </a:r>
          </a:p>
          <a:p>
            <a:pPr marL="182563" indent="-182563">
              <a:buFont typeface="Arial" panose="020B0604020202020204" pitchFamily="34" charset="0"/>
              <a:buChar char="•"/>
              <a:tabLst>
                <a:tab pos="182563" algn="l"/>
              </a:tabLst>
            </a:pPr>
            <a:r>
              <a:rPr lang="en-US" sz="1300" dirty="0" smtClean="0">
                <a:solidFill>
                  <a:srgbClr val="333333"/>
                </a:solidFill>
              </a:rPr>
              <a:t>The majority of companies have more than seven HR systems in place, many of which are obsolete and antiquated.</a:t>
            </a:r>
          </a:p>
          <a:p>
            <a:pPr marL="182563" indent="-182563">
              <a:buFont typeface="Arial" panose="020B0604020202020204" pitchFamily="34" charset="0"/>
              <a:buChar char="•"/>
              <a:tabLst>
                <a:tab pos="182563" algn="l"/>
              </a:tabLst>
            </a:pPr>
            <a:r>
              <a:rPr lang="en-US" sz="1300" dirty="0" smtClean="0">
                <a:solidFill>
                  <a:srgbClr val="333333"/>
                </a:solidFill>
              </a:rPr>
              <a:t>Organizations are looking to replace their rapidly aging HR systems.</a:t>
            </a:r>
            <a:endParaRPr lang="en-US" sz="1300" dirty="0">
              <a:solidFill>
                <a:srgbClr val="333333"/>
              </a:solidFill>
            </a:endParaRPr>
          </a:p>
        </p:txBody>
      </p:sp>
      <p:sp>
        <p:nvSpPr>
          <p:cNvPr id="32" name="Rectangle 31"/>
          <p:cNvSpPr/>
          <p:nvPr/>
        </p:nvSpPr>
        <p:spPr>
          <a:xfrm>
            <a:off x="1825021" y="3630135"/>
            <a:ext cx="541350" cy="78040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3" name="Rectangle 32"/>
          <p:cNvSpPr/>
          <p:nvPr/>
        </p:nvSpPr>
        <p:spPr>
          <a:xfrm>
            <a:off x="1079471" y="3702400"/>
            <a:ext cx="541350" cy="708141"/>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4" name="Rectangle 33"/>
          <p:cNvSpPr/>
          <p:nvPr/>
        </p:nvSpPr>
        <p:spPr>
          <a:xfrm>
            <a:off x="2579252" y="3485341"/>
            <a:ext cx="541350" cy="9252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sp>
        <p:nvSpPr>
          <p:cNvPr id="30" name="TextBox 29"/>
          <p:cNvSpPr txBox="1"/>
          <p:nvPr/>
        </p:nvSpPr>
        <p:spPr>
          <a:xfrm>
            <a:off x="1074477" y="3880426"/>
            <a:ext cx="641770" cy="338554"/>
          </a:xfrm>
          <a:prstGeom prst="rect">
            <a:avLst/>
          </a:prstGeom>
        </p:spPr>
        <p:txBody>
          <a:bodyPr wrap="square" rtlCol="0">
            <a:spAutoFit/>
          </a:bodyPr>
          <a:lstStyle/>
          <a:p>
            <a:r>
              <a:rPr lang="en-US" sz="1600" b="1" dirty="0" smtClean="0">
                <a:solidFill>
                  <a:srgbClr val="29475F"/>
                </a:solidFill>
              </a:rPr>
              <a:t>51%</a:t>
            </a:r>
          </a:p>
        </p:txBody>
      </p:sp>
      <p:sp>
        <p:nvSpPr>
          <p:cNvPr id="35" name="TextBox 34"/>
          <p:cNvSpPr txBox="1"/>
          <p:nvPr/>
        </p:nvSpPr>
        <p:spPr>
          <a:xfrm>
            <a:off x="1837864" y="3880426"/>
            <a:ext cx="591509" cy="338554"/>
          </a:xfrm>
          <a:prstGeom prst="rect">
            <a:avLst/>
          </a:prstGeom>
        </p:spPr>
        <p:txBody>
          <a:bodyPr wrap="square" rtlCol="0">
            <a:spAutoFit/>
          </a:bodyPr>
          <a:lstStyle/>
          <a:p>
            <a:r>
              <a:rPr lang="en-US" sz="1600" b="1" dirty="0" smtClean="0">
                <a:solidFill>
                  <a:srgbClr val="29475F"/>
                </a:solidFill>
              </a:rPr>
              <a:t>55%</a:t>
            </a:r>
          </a:p>
        </p:txBody>
      </p:sp>
      <p:sp>
        <p:nvSpPr>
          <p:cNvPr id="36" name="TextBox 35"/>
          <p:cNvSpPr txBox="1"/>
          <p:nvPr/>
        </p:nvSpPr>
        <p:spPr>
          <a:xfrm>
            <a:off x="2594473" y="3880426"/>
            <a:ext cx="642705" cy="338554"/>
          </a:xfrm>
          <a:prstGeom prst="rect">
            <a:avLst/>
          </a:prstGeom>
        </p:spPr>
        <p:txBody>
          <a:bodyPr wrap="square" rtlCol="0">
            <a:spAutoFit/>
          </a:bodyPr>
          <a:lstStyle/>
          <a:p>
            <a:r>
              <a:rPr lang="en-US" sz="1600" b="1" dirty="0" smtClean="0">
                <a:solidFill>
                  <a:srgbClr val="29475F"/>
                </a:solidFill>
              </a:rPr>
              <a:t>63%</a:t>
            </a:r>
          </a:p>
        </p:txBody>
      </p:sp>
      <p:cxnSp>
        <p:nvCxnSpPr>
          <p:cNvPr id="37" name="Straight Connector 36"/>
          <p:cNvCxnSpPr/>
          <p:nvPr/>
        </p:nvCxnSpPr>
        <p:spPr>
          <a:xfrm flipH="1">
            <a:off x="504733" y="4643086"/>
            <a:ext cx="3564000" cy="0"/>
          </a:xfrm>
          <a:prstGeom prst="line">
            <a:avLst/>
          </a:prstGeom>
          <a:ln w="19050">
            <a:solidFill>
              <a:schemeClr val="tx2">
                <a:lumMod val="20000"/>
                <a:lumOff val="80000"/>
              </a:schemeClr>
            </a:solidFill>
            <a:prstDash val="dash"/>
          </a:ln>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1119305" y="4381158"/>
            <a:ext cx="537861" cy="215444"/>
          </a:xfrm>
          <a:prstGeom prst="rect">
            <a:avLst/>
          </a:prstGeom>
        </p:spPr>
        <p:txBody>
          <a:bodyPr wrap="square" rtlCol="0">
            <a:spAutoFit/>
          </a:bodyPr>
          <a:lstStyle/>
          <a:p>
            <a:r>
              <a:rPr lang="en-US" sz="800" b="1" dirty="0" smtClean="0">
                <a:solidFill>
                  <a:srgbClr val="333333"/>
                </a:solidFill>
              </a:rPr>
              <a:t>2010</a:t>
            </a:r>
          </a:p>
        </p:txBody>
      </p:sp>
      <p:sp>
        <p:nvSpPr>
          <p:cNvPr id="43" name="TextBox 42"/>
          <p:cNvSpPr txBox="1"/>
          <p:nvPr/>
        </p:nvSpPr>
        <p:spPr>
          <a:xfrm>
            <a:off x="1883333" y="4399654"/>
            <a:ext cx="537861" cy="215444"/>
          </a:xfrm>
          <a:prstGeom prst="rect">
            <a:avLst/>
          </a:prstGeom>
        </p:spPr>
        <p:txBody>
          <a:bodyPr wrap="square" rtlCol="0">
            <a:spAutoFit/>
          </a:bodyPr>
          <a:lstStyle/>
          <a:p>
            <a:r>
              <a:rPr lang="en-US" sz="800" b="1" dirty="0" smtClean="0">
                <a:solidFill>
                  <a:srgbClr val="333333"/>
                </a:solidFill>
              </a:rPr>
              <a:t>2012</a:t>
            </a:r>
          </a:p>
        </p:txBody>
      </p:sp>
      <p:sp>
        <p:nvSpPr>
          <p:cNvPr id="44" name="TextBox 43"/>
          <p:cNvSpPr txBox="1"/>
          <p:nvPr/>
        </p:nvSpPr>
        <p:spPr>
          <a:xfrm>
            <a:off x="2655432" y="4388939"/>
            <a:ext cx="537861" cy="215444"/>
          </a:xfrm>
          <a:prstGeom prst="rect">
            <a:avLst/>
          </a:prstGeom>
        </p:spPr>
        <p:txBody>
          <a:bodyPr wrap="square" rtlCol="0">
            <a:spAutoFit/>
          </a:bodyPr>
          <a:lstStyle/>
          <a:p>
            <a:r>
              <a:rPr lang="en-US" sz="800" b="1" dirty="0" smtClean="0">
                <a:solidFill>
                  <a:srgbClr val="333333"/>
                </a:solidFill>
              </a:rPr>
              <a:t>2014</a:t>
            </a:r>
          </a:p>
        </p:txBody>
      </p:sp>
      <p:sp>
        <p:nvSpPr>
          <p:cNvPr id="39" name="TextBox 20"/>
          <p:cNvSpPr txBox="1"/>
          <p:nvPr/>
        </p:nvSpPr>
        <p:spPr>
          <a:xfrm>
            <a:off x="206388" y="3302570"/>
            <a:ext cx="3449370" cy="230832"/>
          </a:xfrm>
          <a:prstGeom prst="rect">
            <a:avLst/>
          </a:prstGeom>
        </p:spPr>
        <p:txBody>
          <a:bodyPr wrap="square" rtlCol="0">
            <a:spAutoFit/>
          </a:bodyPr>
          <a:lstStyle/>
          <a:p>
            <a:r>
              <a:rPr lang="en-US" sz="900" dirty="0" smtClean="0">
                <a:solidFill>
                  <a:srgbClr val="333333"/>
                </a:solidFill>
              </a:rPr>
              <a:t>Source: PwC 17</a:t>
            </a:r>
            <a:r>
              <a:rPr lang="en-US" sz="900" baseline="30000" dirty="0" smtClean="0">
                <a:solidFill>
                  <a:srgbClr val="333333"/>
                </a:solidFill>
              </a:rPr>
              <a:t>th</a:t>
            </a:r>
            <a:r>
              <a:rPr lang="en-US" sz="900" dirty="0" smtClean="0">
                <a:solidFill>
                  <a:srgbClr val="333333"/>
                </a:solidFill>
              </a:rPr>
              <a:t> Annual Global Survey</a:t>
            </a:r>
          </a:p>
        </p:txBody>
      </p:sp>
      <p:sp>
        <p:nvSpPr>
          <p:cNvPr id="40" name="Rectangle 39"/>
          <p:cNvSpPr/>
          <p:nvPr/>
        </p:nvSpPr>
        <p:spPr>
          <a:xfrm>
            <a:off x="5043053" y="4724993"/>
            <a:ext cx="3665478" cy="1432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1300" b="1" dirty="0" smtClean="0">
                <a:solidFill>
                  <a:srgbClr val="333333"/>
                </a:solidFill>
              </a:rPr>
              <a:t>The HR technology market has nearly doubled over the past seven years. </a:t>
            </a:r>
            <a:r>
              <a:rPr lang="en-US" sz="1300" dirty="0" smtClean="0">
                <a:solidFill>
                  <a:srgbClr val="333333"/>
                </a:solidFill>
              </a:rPr>
              <a:t>It is expected that the market will continue to grow. </a:t>
            </a:r>
            <a:endParaRPr lang="en-US" sz="1300" dirty="0">
              <a:solidFill>
                <a:srgbClr val="333333"/>
              </a:solidFill>
            </a:endParaRPr>
          </a:p>
        </p:txBody>
      </p:sp>
      <p:cxnSp>
        <p:nvCxnSpPr>
          <p:cNvPr id="41" name="Straight Connector 40"/>
          <p:cNvCxnSpPr/>
          <p:nvPr/>
        </p:nvCxnSpPr>
        <p:spPr>
          <a:xfrm flipH="1">
            <a:off x="5001749" y="2261887"/>
            <a:ext cx="3816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TextBox 63"/>
          <p:cNvSpPr txBox="1"/>
          <p:nvPr/>
        </p:nvSpPr>
        <p:spPr>
          <a:xfrm>
            <a:off x="5335417" y="1899295"/>
            <a:ext cx="3148664" cy="338554"/>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29475F"/>
                </a:solidFill>
              </a:rPr>
              <a:t>HR Technology Market Growth</a:t>
            </a:r>
          </a:p>
        </p:txBody>
      </p:sp>
      <p:cxnSp>
        <p:nvCxnSpPr>
          <p:cNvPr id="45" name="Straight Connector 44"/>
          <p:cNvCxnSpPr/>
          <p:nvPr/>
        </p:nvCxnSpPr>
        <p:spPr>
          <a:xfrm flipH="1">
            <a:off x="5001749" y="2261887"/>
            <a:ext cx="3816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389117" y="5880675"/>
            <a:ext cx="2350710" cy="261610"/>
          </a:xfrm>
          <a:prstGeom prst="rect">
            <a:avLst/>
          </a:prstGeom>
        </p:spPr>
        <p:txBody>
          <a:bodyPr wrap="square" rtlCol="0">
            <a:spAutoFit/>
          </a:bodyPr>
          <a:lstStyle/>
          <a:p>
            <a:r>
              <a:rPr lang="en-US" sz="1100" dirty="0">
                <a:solidFill>
                  <a:srgbClr val="333333"/>
                </a:solidFill>
              </a:rPr>
              <a:t>Source: </a:t>
            </a:r>
            <a:r>
              <a:rPr lang="en-CA" sz="1100" dirty="0">
                <a:solidFill>
                  <a:srgbClr val="333333"/>
                </a:solidFill>
              </a:rPr>
              <a:t>IBIS World (</a:t>
            </a:r>
            <a:r>
              <a:rPr lang="en-CA" sz="1100" dirty="0" smtClean="0">
                <a:solidFill>
                  <a:srgbClr val="333333"/>
                </a:solidFill>
              </a:rPr>
              <a:t>2016)</a:t>
            </a:r>
            <a:endParaRPr lang="en-CA" sz="1100" dirty="0"/>
          </a:p>
        </p:txBody>
      </p:sp>
      <p:graphicFrame>
        <p:nvGraphicFramePr>
          <p:cNvPr id="47" name="Chart 46"/>
          <p:cNvGraphicFramePr>
            <a:graphicFrameLocks/>
          </p:cNvGraphicFramePr>
          <p:nvPr>
            <p:extLst>
              <p:ext uri="{D42A27DB-BD31-4B8C-83A1-F6EECF244321}">
                <p14:modId xmlns:p14="http://schemas.microsoft.com/office/powerpoint/2010/main" val="1767404946"/>
              </p:ext>
            </p:extLst>
          </p:nvPr>
        </p:nvGraphicFramePr>
        <p:xfrm>
          <a:off x="4893989" y="2399637"/>
          <a:ext cx="3445976" cy="2143132"/>
        </p:xfrm>
        <a:graphic>
          <a:graphicData uri="http://schemas.openxmlformats.org/drawingml/2006/chart">
            <c:chart xmlns:c="http://schemas.openxmlformats.org/drawingml/2006/chart" xmlns:r="http://schemas.openxmlformats.org/officeDocument/2006/relationships" r:id="rId3"/>
          </a:graphicData>
        </a:graphic>
      </p:graphicFrame>
      <p:sp>
        <p:nvSpPr>
          <p:cNvPr id="48" name="TextBox 47"/>
          <p:cNvSpPr txBox="1"/>
          <p:nvPr/>
        </p:nvSpPr>
        <p:spPr>
          <a:xfrm>
            <a:off x="5659829" y="3604429"/>
            <a:ext cx="907150" cy="415498"/>
          </a:xfrm>
          <a:prstGeom prst="wedgeRectCallout">
            <a:avLst>
              <a:gd name="adj1" fmla="val -69870"/>
              <a:gd name="adj2" fmla="val -60622"/>
            </a:avLst>
          </a:prstGeom>
          <a:solidFill>
            <a:schemeClr val="accent4">
              <a:lumMod val="95000"/>
            </a:schemeClr>
          </a:solidFill>
        </p:spPr>
        <p:txBody>
          <a:bodyPr wrap="square" rtlCol="0">
            <a:spAutoFit/>
          </a:bodyPr>
          <a:lstStyle/>
          <a:p>
            <a:pPr algn="ctr"/>
            <a:r>
              <a:rPr lang="en-CA" sz="1050" dirty="0" smtClean="0"/>
              <a:t>$3.4 Billion (USD)</a:t>
            </a:r>
            <a:endParaRPr lang="en-CA" sz="1400" dirty="0" smtClean="0"/>
          </a:p>
        </p:txBody>
      </p:sp>
      <p:sp>
        <p:nvSpPr>
          <p:cNvPr id="49" name="TextBox 48"/>
          <p:cNvSpPr txBox="1"/>
          <p:nvPr/>
        </p:nvSpPr>
        <p:spPr>
          <a:xfrm>
            <a:off x="7205101" y="3175562"/>
            <a:ext cx="864891" cy="415498"/>
          </a:xfrm>
          <a:prstGeom prst="wedgeRectCallout">
            <a:avLst>
              <a:gd name="adj1" fmla="val 46835"/>
              <a:gd name="adj2" fmla="val -129674"/>
            </a:avLst>
          </a:prstGeom>
          <a:solidFill>
            <a:schemeClr val="accent4">
              <a:lumMod val="95000"/>
            </a:schemeClr>
          </a:solidFill>
        </p:spPr>
        <p:txBody>
          <a:bodyPr wrap="square" rtlCol="0">
            <a:spAutoFit/>
          </a:bodyPr>
          <a:lstStyle/>
          <a:p>
            <a:pPr algn="ctr"/>
            <a:r>
              <a:rPr lang="en-CA" sz="1050" dirty="0" smtClean="0"/>
              <a:t>$6.7 Billion (USD)</a:t>
            </a:r>
            <a:endParaRPr lang="en-CA" sz="1400" dirty="0" smtClean="0"/>
          </a:p>
        </p:txBody>
      </p:sp>
    </p:spTree>
    <p:extLst>
      <p:ext uri="{BB962C8B-B14F-4D97-AF65-F5344CB8AC3E}">
        <p14:creationId xmlns:p14="http://schemas.microsoft.com/office/powerpoint/2010/main" val="4036127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476282" y="1099919"/>
            <a:ext cx="2667718" cy="5412851"/>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p:txBody>
          <a:bodyPr/>
          <a:lstStyle/>
          <a:p>
            <a:r>
              <a:rPr lang="en-US" dirty="0" smtClean="0">
                <a:solidFill>
                  <a:schemeClr val="bg1"/>
                </a:solidFill>
                <a:latin typeface="+mn-lt"/>
              </a:rPr>
              <a:t>Build a comprehensive HRIS strategy or risk HR and IT project failure</a:t>
            </a:r>
            <a:endParaRPr lang="en-US" dirty="0">
              <a:solidFill>
                <a:schemeClr val="bg1"/>
              </a:solidFill>
            </a:endParaRPr>
          </a:p>
        </p:txBody>
      </p:sp>
      <p:sp>
        <p:nvSpPr>
          <p:cNvPr id="5" name="TextBox 2"/>
          <p:cNvSpPr txBox="1"/>
          <p:nvPr/>
        </p:nvSpPr>
        <p:spPr>
          <a:xfrm>
            <a:off x="6624051" y="2025964"/>
            <a:ext cx="2359789" cy="1569660"/>
          </a:xfrm>
          <a:prstGeom prst="rect">
            <a:avLst/>
          </a:prstGeom>
        </p:spPr>
        <p:txBody>
          <a:bodyPr wrap="square" rtlCol="0">
            <a:spAutoFit/>
          </a:bodyPr>
          <a:lstStyle/>
          <a:p>
            <a:r>
              <a:rPr lang="en-US" sz="1200" dirty="0" smtClean="0">
                <a:solidFill>
                  <a:srgbClr val="333333"/>
                </a:solidFill>
              </a:rPr>
              <a:t>An HRIS implementation is no small endeavor. Spend time up front creating a strategy and identifying the needs of and benefits to the organization. The creation of a strategy will be a contributing factor to the success of the implementation. </a:t>
            </a:r>
          </a:p>
        </p:txBody>
      </p:sp>
      <p:sp>
        <p:nvSpPr>
          <p:cNvPr id="12" name="TextBox 20"/>
          <p:cNvSpPr txBox="1"/>
          <p:nvPr/>
        </p:nvSpPr>
        <p:spPr>
          <a:xfrm>
            <a:off x="298434" y="3435657"/>
            <a:ext cx="3449370" cy="215444"/>
          </a:xfrm>
          <a:prstGeom prst="rect">
            <a:avLst/>
          </a:prstGeom>
        </p:spPr>
        <p:txBody>
          <a:bodyPr wrap="square" rtlCol="0">
            <a:spAutoFit/>
          </a:bodyPr>
          <a:lstStyle/>
          <a:p>
            <a:r>
              <a:rPr lang="en-US" sz="800" dirty="0" smtClean="0">
                <a:solidFill>
                  <a:srgbClr val="333333"/>
                </a:solidFill>
              </a:rPr>
              <a:t>Source: Phenix Management International</a:t>
            </a:r>
          </a:p>
        </p:txBody>
      </p:sp>
      <p:grpSp>
        <p:nvGrpSpPr>
          <p:cNvPr id="67" name="Group 2"/>
          <p:cNvGrpSpPr/>
          <p:nvPr/>
        </p:nvGrpSpPr>
        <p:grpSpPr>
          <a:xfrm>
            <a:off x="249862" y="2127623"/>
            <a:ext cx="1494268" cy="1087298"/>
            <a:chOff x="419892" y="3679306"/>
            <a:chExt cx="1649198" cy="1160843"/>
          </a:xfrm>
        </p:grpSpPr>
        <p:graphicFrame>
          <p:nvGraphicFramePr>
            <p:cNvPr id="63" name="Chart 3"/>
            <p:cNvGraphicFramePr/>
            <p:nvPr>
              <p:extLst/>
            </p:nvPr>
          </p:nvGraphicFramePr>
          <p:xfrm>
            <a:off x="419892" y="3679306"/>
            <a:ext cx="1167080" cy="1160843"/>
          </p:xfrm>
          <a:graphic>
            <a:graphicData uri="http://schemas.openxmlformats.org/drawingml/2006/chart">
              <c:chart xmlns:c="http://schemas.openxmlformats.org/drawingml/2006/chart" xmlns:r="http://schemas.openxmlformats.org/officeDocument/2006/relationships" r:id="rId3"/>
            </a:graphicData>
          </a:graphic>
        </p:graphicFrame>
        <p:sp>
          <p:nvSpPr>
            <p:cNvPr id="64" name="TextBox 5"/>
            <p:cNvSpPr txBox="1"/>
            <p:nvPr/>
          </p:nvSpPr>
          <p:spPr>
            <a:xfrm>
              <a:off x="1184132" y="4009936"/>
              <a:ext cx="884958" cy="492892"/>
            </a:xfrm>
            <a:prstGeom prst="rect">
              <a:avLst/>
            </a:prstGeom>
          </p:spPr>
          <p:txBody>
            <a:bodyPr wrap="none" rtlCol="0">
              <a:spAutoFit/>
            </a:bodyPr>
            <a:lstStyle/>
            <a:p>
              <a:r>
                <a:rPr lang="en-CA" sz="2400" b="1" dirty="0" smtClean="0">
                  <a:solidFill>
                    <a:srgbClr val="B0C534"/>
                  </a:solidFill>
                  <a:effectLst>
                    <a:outerShdw blurRad="50800" dist="38100" dir="2700000" algn="tl" rotWithShape="0">
                      <a:prstClr val="black">
                        <a:alpha val="40000"/>
                      </a:prstClr>
                    </a:outerShdw>
                  </a:effectLst>
                </a:rPr>
                <a:t>30%</a:t>
              </a:r>
            </a:p>
          </p:txBody>
        </p:sp>
      </p:grpSp>
      <p:grpSp>
        <p:nvGrpSpPr>
          <p:cNvPr id="68" name="Group 9"/>
          <p:cNvGrpSpPr/>
          <p:nvPr/>
        </p:nvGrpSpPr>
        <p:grpSpPr>
          <a:xfrm>
            <a:off x="2199385" y="2070155"/>
            <a:ext cx="1490202" cy="1193723"/>
            <a:chOff x="3594249" y="3538098"/>
            <a:chExt cx="1644709" cy="1160843"/>
          </a:xfrm>
        </p:grpSpPr>
        <p:graphicFrame>
          <p:nvGraphicFramePr>
            <p:cNvPr id="65" name="Chart 10"/>
            <p:cNvGraphicFramePr/>
            <p:nvPr>
              <p:extLst/>
            </p:nvPr>
          </p:nvGraphicFramePr>
          <p:xfrm>
            <a:off x="3594249" y="3538098"/>
            <a:ext cx="1167080" cy="1160843"/>
          </p:xfrm>
          <a:graphic>
            <a:graphicData uri="http://schemas.openxmlformats.org/drawingml/2006/chart">
              <c:chart xmlns:c="http://schemas.openxmlformats.org/drawingml/2006/chart" xmlns:r="http://schemas.openxmlformats.org/officeDocument/2006/relationships" r:id="rId4"/>
            </a:graphicData>
          </a:graphic>
        </p:graphicFrame>
        <p:sp>
          <p:nvSpPr>
            <p:cNvPr id="66" name="TextBox 12"/>
            <p:cNvSpPr txBox="1"/>
            <p:nvPr/>
          </p:nvSpPr>
          <p:spPr>
            <a:xfrm>
              <a:off x="4354000" y="3903246"/>
              <a:ext cx="884958" cy="448949"/>
            </a:xfrm>
            <a:prstGeom prst="rect">
              <a:avLst/>
            </a:prstGeom>
          </p:spPr>
          <p:txBody>
            <a:bodyPr wrap="none" rtlCol="0">
              <a:spAutoFit/>
            </a:bodyPr>
            <a:lstStyle/>
            <a:p>
              <a:r>
                <a:rPr lang="en-CA" sz="2400" b="1" dirty="0" smtClean="0">
                  <a:solidFill>
                    <a:srgbClr val="B0C534"/>
                  </a:solidFill>
                  <a:effectLst>
                    <a:outerShdw blurRad="50800" dist="38100" dir="2700000" algn="tl" rotWithShape="0">
                      <a:prstClr val="black">
                        <a:alpha val="40000"/>
                      </a:prstClr>
                    </a:outerShdw>
                  </a:effectLst>
                </a:rPr>
                <a:t>35%</a:t>
              </a:r>
            </a:p>
          </p:txBody>
        </p:sp>
      </p:grpSp>
      <p:graphicFrame>
        <p:nvGraphicFramePr>
          <p:cNvPr id="70" name="Chart 16"/>
          <p:cNvGraphicFramePr/>
          <p:nvPr>
            <p:extLst>
              <p:ext uri="{D42A27DB-BD31-4B8C-83A1-F6EECF244321}">
                <p14:modId xmlns:p14="http://schemas.microsoft.com/office/powerpoint/2010/main" val="599062282"/>
              </p:ext>
            </p:extLst>
          </p:nvPr>
        </p:nvGraphicFramePr>
        <p:xfrm>
          <a:off x="4278062" y="2122528"/>
          <a:ext cx="1115100" cy="1092393"/>
        </p:xfrm>
        <a:graphic>
          <a:graphicData uri="http://schemas.openxmlformats.org/drawingml/2006/chart">
            <c:chart xmlns:c="http://schemas.openxmlformats.org/drawingml/2006/chart" xmlns:r="http://schemas.openxmlformats.org/officeDocument/2006/relationships" r:id="rId5"/>
          </a:graphicData>
        </a:graphic>
      </p:graphicFrame>
      <p:sp>
        <p:nvSpPr>
          <p:cNvPr id="71" name="TextBox 70"/>
          <p:cNvSpPr txBox="1"/>
          <p:nvPr/>
        </p:nvSpPr>
        <p:spPr>
          <a:xfrm>
            <a:off x="5062032" y="2391025"/>
            <a:ext cx="801823" cy="461665"/>
          </a:xfrm>
          <a:prstGeom prst="rect">
            <a:avLst/>
          </a:prstGeom>
        </p:spPr>
        <p:txBody>
          <a:bodyPr wrap="none" rtlCol="0">
            <a:spAutoFit/>
          </a:bodyPr>
          <a:lstStyle/>
          <a:p>
            <a:r>
              <a:rPr lang="en-US" sz="2400" b="1" dirty="0" smtClean="0">
                <a:solidFill>
                  <a:srgbClr val="B0C534"/>
                </a:solidFill>
                <a:effectLst>
                  <a:outerShdw blurRad="50800" dist="38100" dir="2700000" algn="tl" rotWithShape="0">
                    <a:prstClr val="black">
                      <a:alpha val="40000"/>
                    </a:prstClr>
                  </a:outerShdw>
                </a:effectLst>
              </a:rPr>
              <a:t>42%</a:t>
            </a:r>
          </a:p>
        </p:txBody>
      </p:sp>
      <p:sp>
        <p:nvSpPr>
          <p:cNvPr id="72" name="TextBox 71"/>
          <p:cNvSpPr txBox="1"/>
          <p:nvPr/>
        </p:nvSpPr>
        <p:spPr>
          <a:xfrm>
            <a:off x="1036060" y="2808409"/>
            <a:ext cx="1328830" cy="430887"/>
          </a:xfrm>
          <a:prstGeom prst="rect">
            <a:avLst/>
          </a:prstGeom>
        </p:spPr>
        <p:txBody>
          <a:bodyPr wrap="square" rtlCol="0">
            <a:spAutoFit/>
          </a:bodyPr>
          <a:lstStyle/>
          <a:p>
            <a:r>
              <a:rPr lang="en-US" sz="1100" dirty="0" smtClean="0">
                <a:solidFill>
                  <a:srgbClr val="333333"/>
                </a:solidFill>
              </a:rPr>
              <a:t>Of projects are never completed</a:t>
            </a:r>
          </a:p>
        </p:txBody>
      </p:sp>
      <p:sp>
        <p:nvSpPr>
          <p:cNvPr id="73" name="TextBox 72"/>
          <p:cNvSpPr txBox="1"/>
          <p:nvPr/>
        </p:nvSpPr>
        <p:spPr>
          <a:xfrm>
            <a:off x="3028305" y="2769712"/>
            <a:ext cx="1585594" cy="600164"/>
          </a:xfrm>
          <a:prstGeom prst="rect">
            <a:avLst/>
          </a:prstGeom>
        </p:spPr>
        <p:txBody>
          <a:bodyPr wrap="square" rtlCol="0">
            <a:spAutoFit/>
          </a:bodyPr>
          <a:lstStyle/>
          <a:p>
            <a:r>
              <a:rPr lang="en-US" sz="1100" dirty="0" smtClean="0">
                <a:solidFill>
                  <a:srgbClr val="333333"/>
                </a:solidFill>
              </a:rPr>
              <a:t>Of projects missed time, budget, or functional goals</a:t>
            </a:r>
          </a:p>
        </p:txBody>
      </p:sp>
      <p:sp>
        <p:nvSpPr>
          <p:cNvPr id="74" name="TextBox 73"/>
          <p:cNvSpPr txBox="1"/>
          <p:nvPr/>
        </p:nvSpPr>
        <p:spPr>
          <a:xfrm>
            <a:off x="5197033" y="2785098"/>
            <a:ext cx="1533764" cy="1277273"/>
          </a:xfrm>
          <a:prstGeom prst="rect">
            <a:avLst/>
          </a:prstGeom>
        </p:spPr>
        <p:txBody>
          <a:bodyPr wrap="square" rtlCol="0">
            <a:spAutoFit/>
          </a:bodyPr>
          <a:lstStyle/>
          <a:p>
            <a:r>
              <a:rPr lang="en-US" sz="1100" dirty="0" smtClean="0">
                <a:solidFill>
                  <a:srgbClr val="333333"/>
                </a:solidFill>
              </a:rPr>
              <a:t>Of survey respondents highlighted misallocation of resources as top reason for project delays  </a:t>
            </a:r>
          </a:p>
        </p:txBody>
      </p:sp>
      <p:sp>
        <p:nvSpPr>
          <p:cNvPr id="3" name="Rectangle 2"/>
          <p:cNvSpPr/>
          <p:nvPr/>
        </p:nvSpPr>
        <p:spPr>
          <a:xfrm>
            <a:off x="203653" y="1793539"/>
            <a:ext cx="3084344" cy="400110"/>
          </a:xfrm>
          <a:prstGeom prst="rect">
            <a:avLst/>
          </a:prstGeom>
        </p:spPr>
        <p:txBody>
          <a:bodyPr wrap="square">
            <a:spAutoFit/>
          </a:bodyPr>
          <a:lstStyle/>
          <a:p>
            <a:r>
              <a:rPr lang="en-US" sz="2000" b="1" dirty="0" smtClean="0">
                <a:solidFill>
                  <a:srgbClr val="29475F"/>
                </a:solidFill>
              </a:rPr>
              <a:t>1.</a:t>
            </a:r>
            <a:r>
              <a:rPr lang="en-US" sz="2000" b="1" i="1" dirty="0" smtClean="0">
                <a:solidFill>
                  <a:srgbClr val="29475F"/>
                </a:solidFill>
              </a:rPr>
              <a:t> </a:t>
            </a:r>
            <a:r>
              <a:rPr lang="en-US" sz="1600" b="1" dirty="0" smtClean="0">
                <a:solidFill>
                  <a:srgbClr val="29475F"/>
                </a:solidFill>
              </a:rPr>
              <a:t>HRIS Project Complexity</a:t>
            </a:r>
            <a:endParaRPr lang="en-US" sz="1600" b="1" dirty="0">
              <a:solidFill>
                <a:srgbClr val="29475F"/>
              </a:solidFill>
            </a:endParaRPr>
          </a:p>
        </p:txBody>
      </p:sp>
      <p:sp>
        <p:nvSpPr>
          <p:cNvPr id="25" name="Isosceles Triangle 24"/>
          <p:cNvSpPr/>
          <p:nvPr/>
        </p:nvSpPr>
        <p:spPr>
          <a:xfrm rot="10800000">
            <a:off x="2969216" y="1898708"/>
            <a:ext cx="318781" cy="203807"/>
          </a:xfrm>
          <a:prstGeom prst="triangl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7" name="Rectangle 26"/>
          <p:cNvSpPr/>
          <p:nvPr/>
        </p:nvSpPr>
        <p:spPr>
          <a:xfrm>
            <a:off x="234193" y="3973416"/>
            <a:ext cx="3883435" cy="400110"/>
          </a:xfrm>
          <a:prstGeom prst="rect">
            <a:avLst/>
          </a:prstGeom>
        </p:spPr>
        <p:txBody>
          <a:bodyPr wrap="none">
            <a:spAutoFit/>
          </a:bodyPr>
          <a:lstStyle/>
          <a:p>
            <a:r>
              <a:rPr lang="en-US" sz="2000" b="1" dirty="0" smtClean="0">
                <a:solidFill>
                  <a:srgbClr val="29475F"/>
                </a:solidFill>
              </a:rPr>
              <a:t>2. </a:t>
            </a:r>
            <a:r>
              <a:rPr lang="en-US" sz="1600" b="1" dirty="0" smtClean="0">
                <a:solidFill>
                  <a:srgbClr val="29475F"/>
                </a:solidFill>
              </a:rPr>
              <a:t>Perceived Value of HR Technology </a:t>
            </a:r>
            <a:endParaRPr lang="en-US" sz="1600" b="1" dirty="0">
              <a:solidFill>
                <a:srgbClr val="29475F"/>
              </a:solidFill>
            </a:endParaRPr>
          </a:p>
        </p:txBody>
      </p:sp>
      <p:sp>
        <p:nvSpPr>
          <p:cNvPr id="28" name="Rectangle 27"/>
          <p:cNvSpPr/>
          <p:nvPr/>
        </p:nvSpPr>
        <p:spPr>
          <a:xfrm>
            <a:off x="203653" y="1363711"/>
            <a:ext cx="2922595" cy="338554"/>
          </a:xfrm>
          <a:prstGeom prst="rect">
            <a:avLst/>
          </a:prstGeom>
        </p:spPr>
        <p:txBody>
          <a:bodyPr wrap="none">
            <a:spAutoFit/>
          </a:bodyPr>
          <a:lstStyle/>
          <a:p>
            <a:r>
              <a:rPr lang="en-US" sz="1600" b="1" dirty="0" smtClean="0">
                <a:solidFill>
                  <a:srgbClr val="29475F"/>
                </a:solidFill>
              </a:rPr>
              <a:t>Drivers for an HRIS strategy</a:t>
            </a:r>
            <a:endParaRPr lang="en-US" sz="1600" b="1" dirty="0">
              <a:solidFill>
                <a:srgbClr val="29475F"/>
              </a:solidFill>
            </a:endParaRPr>
          </a:p>
        </p:txBody>
      </p:sp>
      <p:sp>
        <p:nvSpPr>
          <p:cNvPr id="29" name="Isosceles Triangle 28"/>
          <p:cNvSpPr/>
          <p:nvPr/>
        </p:nvSpPr>
        <p:spPr>
          <a:xfrm rot="10800000">
            <a:off x="3996827" y="4051113"/>
            <a:ext cx="318781" cy="203807"/>
          </a:xfrm>
          <a:prstGeom prst="triangl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aphicFrame>
        <p:nvGraphicFramePr>
          <p:cNvPr id="38" name="Chart 37"/>
          <p:cNvGraphicFramePr>
            <a:graphicFrameLocks/>
          </p:cNvGraphicFramePr>
          <p:nvPr>
            <p:extLst/>
          </p:nvPr>
        </p:nvGraphicFramePr>
        <p:xfrm>
          <a:off x="251520" y="4479524"/>
          <a:ext cx="4945513" cy="2048635"/>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p:cNvSpPr txBox="1"/>
          <p:nvPr/>
        </p:nvSpPr>
        <p:spPr>
          <a:xfrm>
            <a:off x="1624876" y="4555835"/>
            <a:ext cx="1825846" cy="261610"/>
          </a:xfrm>
          <a:prstGeom prst="rect">
            <a:avLst/>
          </a:prstGeom>
        </p:spPr>
        <p:txBody>
          <a:bodyPr wrap="square" rtlCol="0">
            <a:spAutoFit/>
          </a:bodyPr>
          <a:lstStyle/>
          <a:p>
            <a:r>
              <a:rPr lang="en-US" sz="1100" dirty="0" smtClean="0">
                <a:solidFill>
                  <a:srgbClr val="FFFFFF">
                    <a:lumMod val="50000"/>
                  </a:srgbClr>
                </a:solidFill>
              </a:rPr>
              <a:t>HRIS Summary</a:t>
            </a:r>
          </a:p>
        </p:txBody>
      </p:sp>
      <p:sp>
        <p:nvSpPr>
          <p:cNvPr id="41" name="TextBox 40"/>
          <p:cNvSpPr txBox="1"/>
          <p:nvPr/>
        </p:nvSpPr>
        <p:spPr>
          <a:xfrm>
            <a:off x="1021700" y="6266549"/>
            <a:ext cx="3382520" cy="246221"/>
          </a:xfrm>
          <a:prstGeom prst="rect">
            <a:avLst/>
          </a:prstGeom>
        </p:spPr>
        <p:txBody>
          <a:bodyPr wrap="square" rtlCol="0">
            <a:spAutoFit/>
          </a:bodyPr>
          <a:lstStyle/>
          <a:p>
            <a:r>
              <a:rPr lang="en-US" sz="1000" dirty="0" smtClean="0">
                <a:solidFill>
                  <a:srgbClr val="FFFFFF">
                    <a:lumMod val="50000"/>
                  </a:srgbClr>
                </a:solidFill>
              </a:rPr>
              <a:t>Source: Info-Tech Research Group; </a:t>
            </a:r>
            <a:r>
              <a:rPr lang="en-US" sz="1000" i="1" dirty="0" smtClean="0">
                <a:solidFill>
                  <a:srgbClr val="FFFFFF">
                    <a:lumMod val="50000"/>
                  </a:srgbClr>
                </a:solidFill>
              </a:rPr>
              <a:t>N=30</a:t>
            </a:r>
            <a:r>
              <a:rPr lang="en-US" sz="1000" dirty="0" smtClean="0">
                <a:solidFill>
                  <a:srgbClr val="FFFFFF">
                    <a:lumMod val="50000"/>
                  </a:srgbClr>
                </a:solidFill>
              </a:rPr>
              <a:t> </a:t>
            </a:r>
            <a:r>
              <a:rPr lang="en-US" sz="1000" dirty="0">
                <a:solidFill>
                  <a:srgbClr val="FFFFFF">
                    <a:lumMod val="50000"/>
                  </a:srgbClr>
                </a:solidFill>
              </a:rPr>
              <a:t>o</a:t>
            </a:r>
            <a:r>
              <a:rPr lang="en-US" sz="1000" dirty="0" smtClean="0">
                <a:solidFill>
                  <a:srgbClr val="FFFFFF">
                    <a:lumMod val="50000"/>
                  </a:srgbClr>
                </a:solidFill>
              </a:rPr>
              <a:t>rganizations</a:t>
            </a:r>
          </a:p>
        </p:txBody>
      </p:sp>
      <p:sp>
        <p:nvSpPr>
          <p:cNvPr id="44" name="Rectangle 43"/>
          <p:cNvSpPr/>
          <p:nvPr/>
        </p:nvSpPr>
        <p:spPr>
          <a:xfrm>
            <a:off x="6624051" y="1244193"/>
            <a:ext cx="2470156" cy="830997"/>
          </a:xfrm>
          <a:prstGeom prst="rect">
            <a:avLst/>
          </a:prstGeom>
        </p:spPr>
        <p:txBody>
          <a:bodyPr wrap="square">
            <a:spAutoFit/>
          </a:bodyPr>
          <a:lstStyle/>
          <a:p>
            <a:r>
              <a:rPr lang="en-US" sz="1600" b="1" dirty="0" smtClean="0">
                <a:solidFill>
                  <a:srgbClr val="29475F"/>
                </a:solidFill>
              </a:rPr>
              <a:t>Create a strategy to decrease the risk of project failure</a:t>
            </a:r>
            <a:endParaRPr lang="en-US" sz="1600" b="1" dirty="0">
              <a:solidFill>
                <a:srgbClr val="29475F"/>
              </a:solidFill>
            </a:endParaRPr>
          </a:p>
        </p:txBody>
      </p:sp>
      <p:sp>
        <p:nvSpPr>
          <p:cNvPr id="11" name="Rectangular Callout 10"/>
          <p:cNvSpPr/>
          <p:nvPr/>
        </p:nvSpPr>
        <p:spPr>
          <a:xfrm>
            <a:off x="5081179" y="4488927"/>
            <a:ext cx="1251548" cy="1546851"/>
          </a:xfrm>
          <a:prstGeom prst="wedgeRectCallout">
            <a:avLst>
              <a:gd name="adj1" fmla="val -76707"/>
              <a:gd name="adj2" fmla="val 3639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333333"/>
                </a:solidFill>
              </a:rPr>
              <a:t>Importance has a median value that fell below </a:t>
            </a:r>
            <a:r>
              <a:rPr lang="en-US" sz="1000" b="1" dirty="0" smtClean="0">
                <a:solidFill>
                  <a:srgbClr val="333333"/>
                </a:solidFill>
              </a:rPr>
              <a:t>50,</a:t>
            </a:r>
            <a:r>
              <a:rPr lang="en-US" sz="1000" dirty="0" smtClean="0">
                <a:solidFill>
                  <a:srgbClr val="333333"/>
                </a:solidFill>
              </a:rPr>
              <a:t> suggesting a below average level of importance for HR technology.</a:t>
            </a:r>
            <a:endParaRPr lang="en-US" sz="1000" dirty="0">
              <a:solidFill>
                <a:srgbClr val="333333"/>
              </a:solidFill>
            </a:endParaRPr>
          </a:p>
        </p:txBody>
      </p:sp>
      <p:sp>
        <p:nvSpPr>
          <p:cNvPr id="13" name="Rectangle 12"/>
          <p:cNvSpPr/>
          <p:nvPr/>
        </p:nvSpPr>
        <p:spPr>
          <a:xfrm rot="2783915">
            <a:off x="2859849" y="5819041"/>
            <a:ext cx="108000" cy="108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FFFF"/>
              </a:solidFill>
            </a:endParaRPr>
          </a:p>
        </p:txBody>
      </p:sp>
      <p:sp>
        <p:nvSpPr>
          <p:cNvPr id="49" name="Rectangle 48"/>
          <p:cNvSpPr/>
          <p:nvPr/>
        </p:nvSpPr>
        <p:spPr>
          <a:xfrm rot="2783915">
            <a:off x="3752742" y="5514818"/>
            <a:ext cx="108000" cy="108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FFFF"/>
              </a:solidFill>
            </a:endParaRPr>
          </a:p>
        </p:txBody>
      </p:sp>
      <p:sp>
        <p:nvSpPr>
          <p:cNvPr id="50" name="Rectangle 49"/>
          <p:cNvSpPr/>
          <p:nvPr/>
        </p:nvSpPr>
        <p:spPr>
          <a:xfrm rot="2783915">
            <a:off x="3752742" y="5200213"/>
            <a:ext cx="108000" cy="108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FFFF"/>
              </a:solidFill>
            </a:endParaRPr>
          </a:p>
        </p:txBody>
      </p:sp>
      <p:sp>
        <p:nvSpPr>
          <p:cNvPr id="51" name="Rectangle 50"/>
          <p:cNvSpPr/>
          <p:nvPr/>
        </p:nvSpPr>
        <p:spPr>
          <a:xfrm rot="2783915">
            <a:off x="3770558" y="4888943"/>
            <a:ext cx="108000" cy="108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FFFF"/>
              </a:solidFill>
            </a:endParaRPr>
          </a:p>
        </p:txBody>
      </p:sp>
      <p:sp>
        <p:nvSpPr>
          <p:cNvPr id="35" name="Rectangle 34"/>
          <p:cNvSpPr/>
          <p:nvPr/>
        </p:nvSpPr>
        <p:spPr>
          <a:xfrm>
            <a:off x="6683216" y="3859985"/>
            <a:ext cx="2287923" cy="2585323"/>
          </a:xfrm>
          <a:prstGeom prst="rect">
            <a:avLst/>
          </a:prstGeom>
        </p:spPr>
        <p:txBody>
          <a:bodyPr wrap="square">
            <a:spAutoFit/>
          </a:bodyPr>
          <a:lstStyle/>
          <a:p>
            <a:r>
              <a:rPr lang="en-CA" sz="1400" i="1" dirty="0" smtClean="0">
                <a:solidFill>
                  <a:srgbClr val="000000"/>
                </a:solidFill>
                <a:latin typeface="+mj-lt"/>
              </a:rPr>
              <a:t>   The </a:t>
            </a:r>
            <a:r>
              <a:rPr lang="en-CA" sz="1400" i="1" dirty="0">
                <a:solidFill>
                  <a:srgbClr val="000000"/>
                </a:solidFill>
                <a:latin typeface="+mj-lt"/>
              </a:rPr>
              <a:t>HRIS implementation was a lot bigger of a change and a lot bigger of </a:t>
            </a:r>
            <a:r>
              <a:rPr lang="en-CA" sz="1400" i="1" dirty="0" smtClean="0">
                <a:solidFill>
                  <a:srgbClr val="000000"/>
                </a:solidFill>
                <a:latin typeface="+mj-lt"/>
              </a:rPr>
              <a:t>a project </a:t>
            </a:r>
            <a:r>
              <a:rPr lang="en-CA" sz="1400" i="1" dirty="0">
                <a:solidFill>
                  <a:srgbClr val="000000"/>
                </a:solidFill>
                <a:latin typeface="+mj-lt"/>
              </a:rPr>
              <a:t>than initially anticipated and as a result there was a lot more stress on resources than initially </a:t>
            </a:r>
            <a:r>
              <a:rPr lang="en-CA" sz="1400" i="1" dirty="0" smtClean="0">
                <a:solidFill>
                  <a:srgbClr val="000000"/>
                </a:solidFill>
                <a:latin typeface="+mj-lt"/>
              </a:rPr>
              <a:t>expected.        </a:t>
            </a:r>
            <a:endParaRPr lang="en-CA" sz="1400" i="1" dirty="0">
              <a:solidFill>
                <a:srgbClr val="000000"/>
              </a:solidFill>
              <a:latin typeface="+mj-lt"/>
            </a:endParaRPr>
          </a:p>
          <a:p>
            <a:r>
              <a:rPr lang="en-CA" sz="1200" dirty="0" smtClean="0">
                <a:solidFill>
                  <a:srgbClr val="000000"/>
                </a:solidFill>
              </a:rPr>
              <a:t>- Kristina </a:t>
            </a:r>
            <a:r>
              <a:rPr lang="en-CA" sz="1200" dirty="0" err="1">
                <a:solidFill>
                  <a:srgbClr val="000000"/>
                </a:solidFill>
              </a:rPr>
              <a:t>Blazevski</a:t>
            </a:r>
            <a:r>
              <a:rPr lang="en-CA" sz="1200" dirty="0">
                <a:solidFill>
                  <a:srgbClr val="000000"/>
                </a:solidFill>
              </a:rPr>
              <a:t>, </a:t>
            </a:r>
            <a:r>
              <a:rPr lang="en-CA" sz="1200" dirty="0" smtClean="0">
                <a:solidFill>
                  <a:srgbClr val="000000"/>
                </a:solidFill>
              </a:rPr>
              <a:t>Program Manager, Property Development Industry </a:t>
            </a:r>
            <a:endParaRPr lang="en-CA" sz="1200" dirty="0"/>
          </a:p>
        </p:txBody>
      </p:sp>
      <p:pic>
        <p:nvPicPr>
          <p:cNvPr id="39" name="Picture 100"/>
          <p:cNvPicPr>
            <a:picLocks noChangeAspect="1"/>
          </p:cNvPicPr>
          <p:nvPr/>
        </p:nvPicPr>
        <p:blipFill>
          <a:blip r:embed="rId7"/>
          <a:stretch>
            <a:fillRect/>
          </a:stretch>
        </p:blipFill>
        <p:spPr>
          <a:xfrm>
            <a:off x="6540690" y="3814808"/>
            <a:ext cx="383089" cy="349777"/>
          </a:xfrm>
          <a:prstGeom prst="rect">
            <a:avLst/>
          </a:prstGeom>
          <a:noFill/>
          <a:ln>
            <a:noFill/>
          </a:ln>
        </p:spPr>
      </p:pic>
      <p:pic>
        <p:nvPicPr>
          <p:cNvPr id="40" name="Picture 101"/>
          <p:cNvPicPr>
            <a:picLocks noChangeAspect="1"/>
          </p:cNvPicPr>
          <p:nvPr/>
        </p:nvPicPr>
        <p:blipFill>
          <a:blip r:embed="rId8"/>
          <a:stretch>
            <a:fillRect/>
          </a:stretch>
        </p:blipFill>
        <p:spPr>
          <a:xfrm>
            <a:off x="7575291" y="5569068"/>
            <a:ext cx="370597" cy="303973"/>
          </a:xfrm>
          <a:prstGeom prst="rect">
            <a:avLst/>
          </a:prstGeom>
          <a:noFill/>
          <a:ln>
            <a:noFill/>
          </a:ln>
        </p:spPr>
      </p:pic>
    </p:spTree>
    <p:extLst>
      <p:ext uri="{BB962C8B-B14F-4D97-AF65-F5344CB8AC3E}">
        <p14:creationId xmlns:p14="http://schemas.microsoft.com/office/powerpoint/2010/main" val="672571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1364519" y="2209295"/>
            <a:ext cx="1157162" cy="369332"/>
          </a:xfrm>
          <a:prstGeom prst="rect">
            <a:avLst/>
          </a:prstGeom>
        </p:spPr>
        <p:txBody>
          <a:bodyPr wrap="square" rtlCol="0">
            <a:spAutoFit/>
          </a:bodyPr>
          <a:lstStyle/>
          <a:p>
            <a:r>
              <a:rPr lang="en-CA" dirty="0" smtClean="0">
                <a:latin typeface="Harvey Balls" panose="02000609000000000000" pitchFamily="49" charset="0"/>
              </a:rPr>
              <a:t>1234</a:t>
            </a:r>
          </a:p>
        </p:txBody>
      </p:sp>
      <p:sp>
        <p:nvSpPr>
          <p:cNvPr id="2" name="Title 1"/>
          <p:cNvSpPr>
            <a:spLocks noGrp="1"/>
          </p:cNvSpPr>
          <p:nvPr>
            <p:ph type="title"/>
          </p:nvPr>
        </p:nvSpPr>
        <p:spPr/>
        <p:txBody>
          <a:bodyPr/>
          <a:lstStyle/>
          <a:p>
            <a:r>
              <a:rPr lang="en-US" dirty="0" smtClean="0">
                <a:solidFill>
                  <a:schemeClr val="bg1"/>
                </a:solidFill>
                <a:latin typeface="+mn-lt"/>
              </a:rPr>
              <a:t>Review the critical success factors for an HRIS project</a:t>
            </a:r>
            <a:endParaRPr lang="en-US" dirty="0"/>
          </a:p>
        </p:txBody>
      </p:sp>
      <p:sp>
        <p:nvSpPr>
          <p:cNvPr id="3" name="Rectangle 2"/>
          <p:cNvSpPr/>
          <p:nvPr/>
        </p:nvSpPr>
        <p:spPr>
          <a:xfrm>
            <a:off x="902709" y="6093989"/>
            <a:ext cx="2373891" cy="230832"/>
          </a:xfrm>
          <a:prstGeom prst="rect">
            <a:avLst/>
          </a:prstGeom>
        </p:spPr>
        <p:txBody>
          <a:bodyPr wrap="square">
            <a:spAutoFit/>
          </a:bodyPr>
          <a:lstStyle/>
          <a:p>
            <a:r>
              <a:rPr lang="en-US" sz="900" dirty="0" smtClean="0">
                <a:solidFill>
                  <a:srgbClr val="333333"/>
                </a:solidFill>
                <a:ea typeface="Calibri" panose="020F0502020204030204" pitchFamily="34" charset="0"/>
                <a:cs typeface="Times New Roman" panose="02020603050405020304" pitchFamily="18" charset="0"/>
              </a:rPr>
              <a:t>Source:</a:t>
            </a:r>
            <a:r>
              <a:rPr lang="en-US" sz="900" b="1" dirty="0" smtClean="0">
                <a:solidFill>
                  <a:srgbClr val="333333"/>
                </a:solidFill>
                <a:ea typeface="Calibri" panose="020F0502020204030204" pitchFamily="34" charset="0"/>
                <a:cs typeface="Times New Roman" panose="02020603050405020304" pitchFamily="18" charset="0"/>
              </a:rPr>
              <a:t> </a:t>
            </a:r>
            <a:r>
              <a:rPr lang="en-US" sz="900" dirty="0" smtClean="0">
                <a:solidFill>
                  <a:srgbClr val="333333"/>
                </a:solidFill>
                <a:ea typeface="Calibri" panose="020F0502020204030204" pitchFamily="34" charset="0"/>
                <a:cs typeface="Times New Roman" panose="02020603050405020304" pitchFamily="18" charset="0"/>
              </a:rPr>
              <a:t>Information Systems Frontiers</a:t>
            </a:r>
            <a:endParaRPr lang="en-US" sz="900" dirty="0">
              <a:solidFill>
                <a:srgbClr val="333333"/>
              </a:solidFill>
              <a:ea typeface="Calibri" panose="020F0502020204030204" pitchFamily="34" charset="0"/>
              <a:cs typeface="Times New Roman" panose="02020603050405020304" pitchFamily="18" charset="0"/>
            </a:endParaRPr>
          </a:p>
        </p:txBody>
      </p:sp>
      <p:sp>
        <p:nvSpPr>
          <p:cNvPr id="4" name="Rounded Rectangle 3"/>
          <p:cNvSpPr/>
          <p:nvPr/>
        </p:nvSpPr>
        <p:spPr>
          <a:xfrm>
            <a:off x="1190519" y="2159961"/>
            <a:ext cx="1526959" cy="468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Planning</a:t>
            </a:r>
            <a:endParaRPr lang="en-US" sz="1200" b="1" dirty="0">
              <a:solidFill>
                <a:srgbClr val="FFFFFF"/>
              </a:solidFill>
            </a:endParaRPr>
          </a:p>
        </p:txBody>
      </p:sp>
      <p:sp>
        <p:nvSpPr>
          <p:cNvPr id="8" name="Rounded Rectangle 7"/>
          <p:cNvSpPr/>
          <p:nvPr/>
        </p:nvSpPr>
        <p:spPr>
          <a:xfrm>
            <a:off x="2988136" y="2159961"/>
            <a:ext cx="1526959" cy="468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Implementation</a:t>
            </a:r>
            <a:endParaRPr lang="en-US" sz="1200" b="1" dirty="0">
              <a:solidFill>
                <a:srgbClr val="FFFFFF"/>
              </a:solidFill>
            </a:endParaRPr>
          </a:p>
        </p:txBody>
      </p:sp>
      <p:sp>
        <p:nvSpPr>
          <p:cNvPr id="9" name="Rounded Rectangle 8"/>
          <p:cNvSpPr/>
          <p:nvPr/>
        </p:nvSpPr>
        <p:spPr>
          <a:xfrm>
            <a:off x="4785753" y="2159961"/>
            <a:ext cx="1526959" cy="468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Post-Implementation</a:t>
            </a:r>
            <a:endParaRPr lang="en-US" sz="1200" b="1" dirty="0">
              <a:solidFill>
                <a:srgbClr val="FFFFFF"/>
              </a:solidFill>
            </a:endParaRPr>
          </a:p>
        </p:txBody>
      </p:sp>
      <p:sp>
        <p:nvSpPr>
          <p:cNvPr id="10" name="Rounded Rectangle 9"/>
          <p:cNvSpPr/>
          <p:nvPr/>
        </p:nvSpPr>
        <p:spPr>
          <a:xfrm>
            <a:off x="6583371" y="2159961"/>
            <a:ext cx="1526959" cy="468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Overall</a:t>
            </a:r>
            <a:endParaRPr lang="en-US" sz="1200" b="1" dirty="0">
              <a:solidFill>
                <a:srgbClr val="FFFFFF"/>
              </a:solidFill>
            </a:endParaRPr>
          </a:p>
        </p:txBody>
      </p:sp>
      <p:sp>
        <p:nvSpPr>
          <p:cNvPr id="7" name="TextBox 6"/>
          <p:cNvSpPr txBox="1"/>
          <p:nvPr/>
        </p:nvSpPr>
        <p:spPr>
          <a:xfrm>
            <a:off x="4800751" y="2721354"/>
            <a:ext cx="1464815" cy="461665"/>
          </a:xfrm>
          <a:prstGeom prst="rect">
            <a:avLst/>
          </a:prstGeom>
        </p:spPr>
        <p:txBody>
          <a:bodyPr wrap="square" rtlCol="0">
            <a:spAutoFit/>
          </a:bodyPr>
          <a:lstStyle/>
          <a:p>
            <a:pPr algn="ctr"/>
            <a:r>
              <a:rPr lang="en-US" sz="1200" b="1" dirty="0" smtClean="0">
                <a:solidFill>
                  <a:srgbClr val="333333"/>
                </a:solidFill>
              </a:rPr>
              <a:t>Top Management Support</a:t>
            </a:r>
          </a:p>
        </p:txBody>
      </p:sp>
      <p:sp>
        <p:nvSpPr>
          <p:cNvPr id="17" name="TextBox 16"/>
          <p:cNvSpPr txBox="1"/>
          <p:nvPr/>
        </p:nvSpPr>
        <p:spPr>
          <a:xfrm>
            <a:off x="6619265" y="2721354"/>
            <a:ext cx="1464815" cy="461665"/>
          </a:xfrm>
          <a:prstGeom prst="rect">
            <a:avLst/>
          </a:prstGeom>
        </p:spPr>
        <p:txBody>
          <a:bodyPr wrap="square" rtlCol="0">
            <a:spAutoFit/>
          </a:bodyPr>
          <a:lstStyle/>
          <a:p>
            <a:pPr algn="ctr"/>
            <a:r>
              <a:rPr lang="en-US" sz="1200" b="1" dirty="0" smtClean="0">
                <a:solidFill>
                  <a:srgbClr val="333333"/>
                </a:solidFill>
              </a:rPr>
              <a:t>Top Management Support</a:t>
            </a:r>
          </a:p>
        </p:txBody>
      </p:sp>
      <p:sp>
        <p:nvSpPr>
          <p:cNvPr id="18" name="TextBox 17"/>
          <p:cNvSpPr txBox="1"/>
          <p:nvPr/>
        </p:nvSpPr>
        <p:spPr>
          <a:xfrm>
            <a:off x="1213656" y="3944297"/>
            <a:ext cx="1464815" cy="461665"/>
          </a:xfrm>
          <a:prstGeom prst="rect">
            <a:avLst/>
          </a:prstGeom>
        </p:spPr>
        <p:txBody>
          <a:bodyPr wrap="square" rtlCol="0">
            <a:spAutoFit/>
          </a:bodyPr>
          <a:lstStyle/>
          <a:p>
            <a:pPr algn="ctr"/>
            <a:r>
              <a:rPr lang="en-US" sz="1200" b="1" dirty="0" smtClean="0">
                <a:solidFill>
                  <a:srgbClr val="333333"/>
                </a:solidFill>
              </a:rPr>
              <a:t>Top Management Support</a:t>
            </a:r>
          </a:p>
        </p:txBody>
      </p:sp>
      <p:sp>
        <p:nvSpPr>
          <p:cNvPr id="19" name="TextBox 18"/>
          <p:cNvSpPr txBox="1"/>
          <p:nvPr/>
        </p:nvSpPr>
        <p:spPr>
          <a:xfrm>
            <a:off x="2990028" y="3343788"/>
            <a:ext cx="1464815" cy="461665"/>
          </a:xfrm>
          <a:prstGeom prst="rect">
            <a:avLst/>
          </a:prstGeom>
        </p:spPr>
        <p:txBody>
          <a:bodyPr wrap="square" rtlCol="0">
            <a:spAutoFit/>
          </a:bodyPr>
          <a:lstStyle/>
          <a:p>
            <a:pPr algn="ctr"/>
            <a:r>
              <a:rPr lang="en-US" sz="1200" b="1" dirty="0" smtClean="0">
                <a:solidFill>
                  <a:srgbClr val="333333"/>
                </a:solidFill>
              </a:rPr>
              <a:t>Top Management Support</a:t>
            </a:r>
          </a:p>
        </p:txBody>
      </p:sp>
      <p:sp>
        <p:nvSpPr>
          <p:cNvPr id="20" name="TextBox 19"/>
          <p:cNvSpPr txBox="1"/>
          <p:nvPr/>
        </p:nvSpPr>
        <p:spPr>
          <a:xfrm>
            <a:off x="1213656" y="2721354"/>
            <a:ext cx="1464815" cy="461665"/>
          </a:xfrm>
          <a:prstGeom prst="rect">
            <a:avLst/>
          </a:prstGeom>
        </p:spPr>
        <p:txBody>
          <a:bodyPr wrap="square" rtlCol="0">
            <a:spAutoFit/>
          </a:bodyPr>
          <a:lstStyle/>
          <a:p>
            <a:pPr algn="ctr"/>
            <a:r>
              <a:rPr lang="en-US" sz="1200" b="1" dirty="0" smtClean="0">
                <a:solidFill>
                  <a:srgbClr val="333333"/>
                </a:solidFill>
              </a:rPr>
              <a:t>Appropriate Selection</a:t>
            </a:r>
          </a:p>
        </p:txBody>
      </p:sp>
      <p:sp>
        <p:nvSpPr>
          <p:cNvPr id="21" name="TextBox 20"/>
          <p:cNvSpPr txBox="1"/>
          <p:nvPr/>
        </p:nvSpPr>
        <p:spPr>
          <a:xfrm>
            <a:off x="6619265" y="3343788"/>
            <a:ext cx="1464815" cy="461665"/>
          </a:xfrm>
          <a:prstGeom prst="rect">
            <a:avLst/>
          </a:prstGeom>
        </p:spPr>
        <p:txBody>
          <a:bodyPr wrap="square" rtlCol="0">
            <a:spAutoFit/>
          </a:bodyPr>
          <a:lstStyle/>
          <a:p>
            <a:pPr algn="ctr"/>
            <a:r>
              <a:rPr lang="en-US" sz="1200" b="1" dirty="0" smtClean="0">
                <a:solidFill>
                  <a:srgbClr val="333333"/>
                </a:solidFill>
              </a:rPr>
              <a:t>Appropriate Selection</a:t>
            </a:r>
          </a:p>
        </p:txBody>
      </p:sp>
      <p:sp>
        <p:nvSpPr>
          <p:cNvPr id="126" name="Oval 145407"/>
          <p:cNvSpPr/>
          <p:nvPr/>
        </p:nvSpPr>
        <p:spPr>
          <a:xfrm>
            <a:off x="617459" y="2808942"/>
            <a:ext cx="288000" cy="288000"/>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1</a:t>
            </a:r>
            <a:endParaRPr lang="en-US" sz="1200" b="1" dirty="0">
              <a:solidFill>
                <a:srgbClr val="FFFFFF"/>
              </a:solidFill>
            </a:endParaRPr>
          </a:p>
        </p:txBody>
      </p:sp>
      <p:sp>
        <p:nvSpPr>
          <p:cNvPr id="26" name="TextBox 25"/>
          <p:cNvSpPr txBox="1"/>
          <p:nvPr/>
        </p:nvSpPr>
        <p:spPr>
          <a:xfrm>
            <a:off x="2990028" y="2721354"/>
            <a:ext cx="1464815" cy="461665"/>
          </a:xfrm>
          <a:prstGeom prst="rect">
            <a:avLst/>
          </a:prstGeom>
        </p:spPr>
        <p:txBody>
          <a:bodyPr wrap="square" rtlCol="0">
            <a:spAutoFit/>
          </a:bodyPr>
          <a:lstStyle/>
          <a:p>
            <a:pPr algn="ctr"/>
            <a:r>
              <a:rPr lang="en-US" sz="1200" b="1" dirty="0" smtClean="0">
                <a:solidFill>
                  <a:srgbClr val="333333"/>
                </a:solidFill>
              </a:rPr>
              <a:t>Project Management</a:t>
            </a:r>
          </a:p>
        </p:txBody>
      </p:sp>
      <p:sp>
        <p:nvSpPr>
          <p:cNvPr id="27" name="TextBox 26"/>
          <p:cNvSpPr txBox="1"/>
          <p:nvPr/>
        </p:nvSpPr>
        <p:spPr>
          <a:xfrm>
            <a:off x="6619265" y="3944297"/>
            <a:ext cx="1464815" cy="461665"/>
          </a:xfrm>
          <a:prstGeom prst="rect">
            <a:avLst/>
          </a:prstGeom>
        </p:spPr>
        <p:txBody>
          <a:bodyPr wrap="square" rtlCol="0">
            <a:spAutoFit/>
          </a:bodyPr>
          <a:lstStyle/>
          <a:p>
            <a:pPr algn="ctr"/>
            <a:r>
              <a:rPr lang="en-US" sz="1200" b="1" dirty="0" smtClean="0">
                <a:solidFill>
                  <a:srgbClr val="333333"/>
                </a:solidFill>
              </a:rPr>
              <a:t>Project Management</a:t>
            </a:r>
          </a:p>
        </p:txBody>
      </p:sp>
      <p:sp>
        <p:nvSpPr>
          <p:cNvPr id="28" name="TextBox 27"/>
          <p:cNvSpPr txBox="1"/>
          <p:nvPr/>
        </p:nvSpPr>
        <p:spPr>
          <a:xfrm>
            <a:off x="4800751" y="3343788"/>
            <a:ext cx="1464815" cy="461665"/>
          </a:xfrm>
          <a:prstGeom prst="rect">
            <a:avLst/>
          </a:prstGeom>
        </p:spPr>
        <p:txBody>
          <a:bodyPr wrap="square" rtlCol="0">
            <a:spAutoFit/>
          </a:bodyPr>
          <a:lstStyle/>
          <a:p>
            <a:pPr algn="ctr"/>
            <a:r>
              <a:rPr lang="en-US" sz="1200" b="1" dirty="0" smtClean="0">
                <a:solidFill>
                  <a:srgbClr val="333333"/>
                </a:solidFill>
              </a:rPr>
              <a:t>Project Management</a:t>
            </a:r>
          </a:p>
        </p:txBody>
      </p:sp>
      <p:sp>
        <p:nvSpPr>
          <p:cNvPr id="29" name="TextBox 28"/>
          <p:cNvSpPr txBox="1"/>
          <p:nvPr/>
        </p:nvSpPr>
        <p:spPr>
          <a:xfrm>
            <a:off x="1210693" y="5216513"/>
            <a:ext cx="1464815" cy="461665"/>
          </a:xfrm>
          <a:prstGeom prst="rect">
            <a:avLst/>
          </a:prstGeom>
        </p:spPr>
        <p:txBody>
          <a:bodyPr wrap="square" rtlCol="0">
            <a:spAutoFit/>
          </a:bodyPr>
          <a:lstStyle/>
          <a:p>
            <a:pPr algn="ctr"/>
            <a:r>
              <a:rPr lang="en-US" sz="1200" b="1" dirty="0" smtClean="0">
                <a:solidFill>
                  <a:srgbClr val="333333"/>
                </a:solidFill>
              </a:rPr>
              <a:t>Project Management</a:t>
            </a:r>
          </a:p>
        </p:txBody>
      </p:sp>
      <p:sp>
        <p:nvSpPr>
          <p:cNvPr id="32" name="TextBox 31"/>
          <p:cNvSpPr txBox="1"/>
          <p:nvPr/>
        </p:nvSpPr>
        <p:spPr>
          <a:xfrm>
            <a:off x="4800751" y="4036630"/>
            <a:ext cx="1464815" cy="276999"/>
          </a:xfrm>
          <a:prstGeom prst="rect">
            <a:avLst/>
          </a:prstGeom>
        </p:spPr>
        <p:txBody>
          <a:bodyPr wrap="square" rtlCol="0">
            <a:spAutoFit/>
          </a:bodyPr>
          <a:lstStyle/>
          <a:p>
            <a:pPr algn="ctr"/>
            <a:r>
              <a:rPr lang="en-US" sz="1200" b="1" dirty="0" smtClean="0">
                <a:solidFill>
                  <a:srgbClr val="333333"/>
                </a:solidFill>
              </a:rPr>
              <a:t>Training</a:t>
            </a:r>
          </a:p>
        </p:txBody>
      </p:sp>
      <p:sp>
        <p:nvSpPr>
          <p:cNvPr id="33" name="TextBox 32"/>
          <p:cNvSpPr txBox="1"/>
          <p:nvPr/>
        </p:nvSpPr>
        <p:spPr>
          <a:xfrm>
            <a:off x="2990028" y="4036630"/>
            <a:ext cx="1464815" cy="276999"/>
          </a:xfrm>
          <a:prstGeom prst="rect">
            <a:avLst/>
          </a:prstGeom>
        </p:spPr>
        <p:txBody>
          <a:bodyPr wrap="square" rtlCol="0">
            <a:spAutoFit/>
          </a:bodyPr>
          <a:lstStyle/>
          <a:p>
            <a:pPr algn="ctr"/>
            <a:r>
              <a:rPr lang="en-US" sz="1200" b="1" dirty="0" smtClean="0">
                <a:solidFill>
                  <a:srgbClr val="333333"/>
                </a:solidFill>
              </a:rPr>
              <a:t>Training</a:t>
            </a:r>
          </a:p>
        </p:txBody>
      </p:sp>
      <p:sp>
        <p:nvSpPr>
          <p:cNvPr id="34" name="TextBox 33"/>
          <p:cNvSpPr txBox="1"/>
          <p:nvPr/>
        </p:nvSpPr>
        <p:spPr>
          <a:xfrm>
            <a:off x="6619265" y="4660260"/>
            <a:ext cx="1464815" cy="276999"/>
          </a:xfrm>
          <a:prstGeom prst="rect">
            <a:avLst/>
          </a:prstGeom>
        </p:spPr>
        <p:txBody>
          <a:bodyPr wrap="square" rtlCol="0">
            <a:spAutoFit/>
          </a:bodyPr>
          <a:lstStyle/>
          <a:p>
            <a:pPr algn="ctr"/>
            <a:r>
              <a:rPr lang="en-US" sz="1200" b="1" dirty="0" smtClean="0">
                <a:solidFill>
                  <a:srgbClr val="333333"/>
                </a:solidFill>
              </a:rPr>
              <a:t>Training</a:t>
            </a:r>
          </a:p>
        </p:txBody>
      </p:sp>
      <p:sp>
        <p:nvSpPr>
          <p:cNvPr id="35" name="TextBox 34"/>
          <p:cNvSpPr txBox="1"/>
          <p:nvPr/>
        </p:nvSpPr>
        <p:spPr>
          <a:xfrm>
            <a:off x="1184443" y="4567927"/>
            <a:ext cx="1523241" cy="461665"/>
          </a:xfrm>
          <a:prstGeom prst="rect">
            <a:avLst/>
          </a:prstGeom>
        </p:spPr>
        <p:txBody>
          <a:bodyPr wrap="square" rtlCol="0">
            <a:spAutoFit/>
          </a:bodyPr>
          <a:lstStyle/>
          <a:p>
            <a:pPr algn="ctr"/>
            <a:r>
              <a:rPr lang="en-US" sz="1200" b="1" dirty="0" smtClean="0">
                <a:solidFill>
                  <a:srgbClr val="333333"/>
                </a:solidFill>
              </a:rPr>
              <a:t>Business Mission and Vision</a:t>
            </a:r>
          </a:p>
        </p:txBody>
      </p:sp>
      <p:sp>
        <p:nvSpPr>
          <p:cNvPr id="36" name="TextBox 35"/>
          <p:cNvSpPr txBox="1"/>
          <p:nvPr/>
        </p:nvSpPr>
        <p:spPr>
          <a:xfrm>
            <a:off x="1184443" y="3343788"/>
            <a:ext cx="1523241" cy="461665"/>
          </a:xfrm>
          <a:prstGeom prst="rect">
            <a:avLst/>
          </a:prstGeom>
        </p:spPr>
        <p:txBody>
          <a:bodyPr wrap="square" rtlCol="0">
            <a:spAutoFit/>
          </a:bodyPr>
          <a:lstStyle/>
          <a:p>
            <a:pPr algn="ctr"/>
            <a:r>
              <a:rPr lang="en-US" sz="1200" b="1" dirty="0" smtClean="0">
                <a:solidFill>
                  <a:srgbClr val="333333"/>
                </a:solidFill>
              </a:rPr>
              <a:t>Clear Project Goals</a:t>
            </a:r>
          </a:p>
        </p:txBody>
      </p:sp>
      <p:sp>
        <p:nvSpPr>
          <p:cNvPr id="37" name="TextBox 36"/>
          <p:cNvSpPr txBox="1"/>
          <p:nvPr/>
        </p:nvSpPr>
        <p:spPr>
          <a:xfrm>
            <a:off x="2990028" y="4567927"/>
            <a:ext cx="1464815" cy="461665"/>
          </a:xfrm>
          <a:prstGeom prst="rect">
            <a:avLst/>
          </a:prstGeom>
        </p:spPr>
        <p:txBody>
          <a:bodyPr wrap="square" rtlCol="0">
            <a:spAutoFit/>
          </a:bodyPr>
          <a:lstStyle/>
          <a:p>
            <a:pPr algn="ctr"/>
            <a:r>
              <a:rPr lang="en-US" sz="1200" b="1" dirty="0" smtClean="0">
                <a:solidFill>
                  <a:srgbClr val="333333"/>
                </a:solidFill>
              </a:rPr>
              <a:t>Effective Communication</a:t>
            </a:r>
          </a:p>
        </p:txBody>
      </p:sp>
      <p:sp>
        <p:nvSpPr>
          <p:cNvPr id="38" name="TextBox 37"/>
          <p:cNvSpPr txBox="1"/>
          <p:nvPr/>
        </p:nvSpPr>
        <p:spPr>
          <a:xfrm>
            <a:off x="2987065" y="5216513"/>
            <a:ext cx="1464815" cy="461665"/>
          </a:xfrm>
          <a:prstGeom prst="rect">
            <a:avLst/>
          </a:prstGeom>
        </p:spPr>
        <p:txBody>
          <a:bodyPr wrap="square" rtlCol="0">
            <a:spAutoFit/>
          </a:bodyPr>
          <a:lstStyle/>
          <a:p>
            <a:pPr algn="ctr"/>
            <a:r>
              <a:rPr lang="en-US" sz="1200" b="1" dirty="0" smtClean="0">
                <a:solidFill>
                  <a:srgbClr val="333333"/>
                </a:solidFill>
              </a:rPr>
              <a:t>Supplier Supports</a:t>
            </a:r>
          </a:p>
        </p:txBody>
      </p:sp>
      <p:sp>
        <p:nvSpPr>
          <p:cNvPr id="40" name="TextBox 39"/>
          <p:cNvSpPr txBox="1"/>
          <p:nvPr/>
        </p:nvSpPr>
        <p:spPr>
          <a:xfrm>
            <a:off x="4800751" y="4567927"/>
            <a:ext cx="1464815" cy="461665"/>
          </a:xfrm>
          <a:prstGeom prst="rect">
            <a:avLst/>
          </a:prstGeom>
        </p:spPr>
        <p:txBody>
          <a:bodyPr wrap="square" rtlCol="0">
            <a:spAutoFit/>
          </a:bodyPr>
          <a:lstStyle/>
          <a:p>
            <a:pPr algn="ctr"/>
            <a:r>
              <a:rPr lang="en-US" sz="1200" b="1" dirty="0" smtClean="0">
                <a:solidFill>
                  <a:srgbClr val="333333"/>
                </a:solidFill>
              </a:rPr>
              <a:t>Effective Communication</a:t>
            </a:r>
          </a:p>
        </p:txBody>
      </p:sp>
      <p:sp>
        <p:nvSpPr>
          <p:cNvPr id="41" name="TextBox 40"/>
          <p:cNvSpPr txBox="1"/>
          <p:nvPr/>
        </p:nvSpPr>
        <p:spPr>
          <a:xfrm>
            <a:off x="4797788" y="5216513"/>
            <a:ext cx="1464815" cy="461665"/>
          </a:xfrm>
          <a:prstGeom prst="rect">
            <a:avLst/>
          </a:prstGeom>
        </p:spPr>
        <p:txBody>
          <a:bodyPr wrap="square" rtlCol="0">
            <a:spAutoFit/>
          </a:bodyPr>
          <a:lstStyle/>
          <a:p>
            <a:pPr algn="ctr"/>
            <a:r>
              <a:rPr lang="en-US" sz="1200" b="1" dirty="0" smtClean="0">
                <a:solidFill>
                  <a:srgbClr val="333333"/>
                </a:solidFill>
              </a:rPr>
              <a:t>Appropriate Selection</a:t>
            </a:r>
          </a:p>
        </p:txBody>
      </p:sp>
      <p:sp>
        <p:nvSpPr>
          <p:cNvPr id="42" name="TextBox 41"/>
          <p:cNvSpPr txBox="1"/>
          <p:nvPr/>
        </p:nvSpPr>
        <p:spPr>
          <a:xfrm>
            <a:off x="6587089" y="5216513"/>
            <a:ext cx="1523241" cy="461665"/>
          </a:xfrm>
          <a:prstGeom prst="rect">
            <a:avLst/>
          </a:prstGeom>
        </p:spPr>
        <p:txBody>
          <a:bodyPr wrap="square" rtlCol="0">
            <a:spAutoFit/>
          </a:bodyPr>
          <a:lstStyle/>
          <a:p>
            <a:pPr algn="ctr"/>
            <a:r>
              <a:rPr lang="en-US" sz="1200" b="1" dirty="0" smtClean="0">
                <a:solidFill>
                  <a:srgbClr val="333333"/>
                </a:solidFill>
              </a:rPr>
              <a:t>Clear Project Goals</a:t>
            </a:r>
          </a:p>
        </p:txBody>
      </p:sp>
      <p:sp>
        <p:nvSpPr>
          <p:cNvPr id="118" name="Oval 145407"/>
          <p:cNvSpPr/>
          <p:nvPr/>
        </p:nvSpPr>
        <p:spPr>
          <a:xfrm>
            <a:off x="617459" y="3448269"/>
            <a:ext cx="288000" cy="288000"/>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2</a:t>
            </a:r>
            <a:endParaRPr lang="en-US" sz="1200" b="1" dirty="0">
              <a:solidFill>
                <a:srgbClr val="FFFFFF"/>
              </a:solidFill>
            </a:endParaRPr>
          </a:p>
        </p:txBody>
      </p:sp>
      <p:sp>
        <p:nvSpPr>
          <p:cNvPr id="109" name="Oval 145407"/>
          <p:cNvSpPr/>
          <p:nvPr/>
        </p:nvSpPr>
        <p:spPr>
          <a:xfrm>
            <a:off x="617459" y="4087596"/>
            <a:ext cx="288000" cy="288000"/>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3</a:t>
            </a:r>
            <a:endParaRPr lang="en-US" sz="1200" b="1" dirty="0">
              <a:solidFill>
                <a:srgbClr val="FFFFFF"/>
              </a:solidFill>
            </a:endParaRPr>
          </a:p>
        </p:txBody>
      </p:sp>
      <p:cxnSp>
        <p:nvCxnSpPr>
          <p:cNvPr id="54" name="Straight Connector 21"/>
          <p:cNvCxnSpPr>
            <a:stCxn id="126" idx="6"/>
          </p:cNvCxnSpPr>
          <p:nvPr/>
        </p:nvCxnSpPr>
        <p:spPr>
          <a:xfrm>
            <a:off x="905459" y="2952942"/>
            <a:ext cx="7100594" cy="243653"/>
          </a:xfrm>
          <a:prstGeom prst="bentConnector3">
            <a:avLst>
              <a:gd name="adj1" fmla="val 3855"/>
            </a:avLst>
          </a:prstGeom>
          <a:ln w="222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6" name="Oval 145407"/>
          <p:cNvSpPr/>
          <p:nvPr/>
        </p:nvSpPr>
        <p:spPr>
          <a:xfrm>
            <a:off x="617459" y="4726923"/>
            <a:ext cx="288000" cy="288000"/>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4</a:t>
            </a:r>
            <a:endParaRPr lang="en-US" sz="1200" b="1" dirty="0">
              <a:solidFill>
                <a:srgbClr val="FFFFFF"/>
              </a:solidFill>
            </a:endParaRPr>
          </a:p>
        </p:txBody>
      </p:sp>
      <p:sp>
        <p:nvSpPr>
          <p:cNvPr id="1048" name="Oval 145407"/>
          <p:cNvSpPr/>
          <p:nvPr/>
        </p:nvSpPr>
        <p:spPr>
          <a:xfrm>
            <a:off x="614709" y="5366248"/>
            <a:ext cx="288000" cy="288000"/>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5</a:t>
            </a:r>
            <a:endParaRPr lang="en-US" sz="1200" b="1" dirty="0">
              <a:solidFill>
                <a:srgbClr val="FFFFFF"/>
              </a:solidFill>
            </a:endParaRPr>
          </a:p>
        </p:txBody>
      </p:sp>
      <p:grpSp>
        <p:nvGrpSpPr>
          <p:cNvPr id="64" name="Group 96"/>
          <p:cNvGrpSpPr/>
          <p:nvPr/>
        </p:nvGrpSpPr>
        <p:grpSpPr>
          <a:xfrm>
            <a:off x="257174" y="1185106"/>
            <a:ext cx="8588203" cy="823393"/>
            <a:chOff x="1011202" y="8075756"/>
            <a:chExt cx="10668390" cy="1022831"/>
          </a:xfrm>
        </p:grpSpPr>
        <p:sp>
          <p:nvSpPr>
            <p:cNvPr id="65" name="Rectangle 97"/>
            <p:cNvSpPr/>
            <p:nvPr/>
          </p:nvSpPr>
          <p:spPr>
            <a:xfrm>
              <a:off x="1062690" y="8075756"/>
              <a:ext cx="10616902" cy="989473"/>
            </a:xfrm>
            <a:prstGeom prst="rect">
              <a:avLst/>
            </a:prstGeom>
            <a:solidFill>
              <a:schemeClr val="bg1">
                <a:lumMod val="95000"/>
              </a:schemeClr>
            </a:solidFill>
            <a:ln w="12700">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792000" lvl="2"/>
              <a:r>
                <a:rPr lang="en-CA" sz="1200" b="1" dirty="0" smtClean="0">
                  <a:solidFill>
                    <a:srgbClr val="333333"/>
                  </a:solidFill>
                </a:rPr>
                <a:t>Executive </a:t>
              </a:r>
              <a:r>
                <a:rPr lang="en-CA" sz="1200" b="1" dirty="0">
                  <a:solidFill>
                    <a:srgbClr val="333333"/>
                  </a:solidFill>
                </a:rPr>
                <a:t>management support is </a:t>
              </a:r>
              <a:r>
                <a:rPr lang="en-CA" sz="1200" b="1" dirty="0" smtClean="0">
                  <a:solidFill>
                    <a:srgbClr val="333333"/>
                  </a:solidFill>
                </a:rPr>
                <a:t>crucial. </a:t>
              </a:r>
              <a:r>
                <a:rPr lang="en-CA" sz="1200" dirty="0" smtClean="0">
                  <a:solidFill>
                    <a:srgbClr val="333333"/>
                  </a:solidFill>
                </a:rPr>
                <a:t>The number one </a:t>
              </a:r>
              <a:r>
                <a:rPr lang="en-CA" sz="1200" dirty="0">
                  <a:solidFill>
                    <a:srgbClr val="333333"/>
                  </a:solidFill>
                </a:rPr>
                <a:t>overall critical success factor </a:t>
              </a:r>
              <a:r>
                <a:rPr lang="en-CA" sz="1200" dirty="0" smtClean="0">
                  <a:solidFill>
                    <a:srgbClr val="333333"/>
                  </a:solidFill>
                </a:rPr>
                <a:t>for an </a:t>
              </a:r>
              <a:r>
                <a:rPr lang="en-CA" sz="1200" dirty="0">
                  <a:solidFill>
                    <a:srgbClr val="333333"/>
                  </a:solidFill>
                </a:rPr>
                <a:t>HRIS strategy is </a:t>
              </a:r>
              <a:r>
                <a:rPr lang="en-CA" sz="1200" dirty="0" smtClean="0">
                  <a:solidFill>
                    <a:srgbClr val="333333"/>
                  </a:solidFill>
                </a:rPr>
                <a:t>executive </a:t>
              </a:r>
              <a:r>
                <a:rPr lang="en-CA" sz="1200" dirty="0">
                  <a:solidFill>
                    <a:srgbClr val="333333"/>
                  </a:solidFill>
                </a:rPr>
                <a:t>management support. This emphasizes the importance of HR and corporate strategic alignment. </a:t>
              </a:r>
              <a:r>
                <a:rPr lang="en-CA" sz="1200" dirty="0" smtClean="0">
                  <a:solidFill>
                    <a:srgbClr val="333333"/>
                  </a:solidFill>
                </a:rPr>
                <a:t>A strategic objective in the planning phase of HRIS projects is to obtain and position top management as an enabler rather than a barrier to project success.</a:t>
              </a:r>
              <a:endParaRPr lang="en-CA" sz="1200" dirty="0">
                <a:solidFill>
                  <a:srgbClr val="333333"/>
                </a:solidFill>
              </a:endParaRPr>
            </a:p>
          </p:txBody>
        </p:sp>
        <p:pic>
          <p:nvPicPr>
            <p:cNvPr id="66" name="Picture 9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202" y="8075756"/>
              <a:ext cx="917590" cy="1022831"/>
            </a:xfrm>
            <a:prstGeom prst="rect">
              <a:avLst/>
            </a:prstGeom>
          </p:spPr>
        </p:pic>
      </p:grpSp>
      <p:cxnSp>
        <p:nvCxnSpPr>
          <p:cNvPr id="101" name="Straight Connector 21"/>
          <p:cNvCxnSpPr/>
          <p:nvPr/>
        </p:nvCxnSpPr>
        <p:spPr>
          <a:xfrm>
            <a:off x="905459" y="3589550"/>
            <a:ext cx="7100594" cy="243653"/>
          </a:xfrm>
          <a:prstGeom prst="bentConnector3">
            <a:avLst>
              <a:gd name="adj1" fmla="val 3855"/>
            </a:avLst>
          </a:prstGeom>
          <a:ln w="222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21"/>
          <p:cNvCxnSpPr/>
          <p:nvPr/>
        </p:nvCxnSpPr>
        <p:spPr>
          <a:xfrm>
            <a:off x="905459" y="4224842"/>
            <a:ext cx="7100594" cy="243653"/>
          </a:xfrm>
          <a:prstGeom prst="bentConnector3">
            <a:avLst>
              <a:gd name="adj1" fmla="val 3855"/>
            </a:avLst>
          </a:prstGeom>
          <a:ln w="222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21"/>
          <p:cNvCxnSpPr/>
          <p:nvPr/>
        </p:nvCxnSpPr>
        <p:spPr>
          <a:xfrm>
            <a:off x="902709" y="4872831"/>
            <a:ext cx="7100594" cy="243653"/>
          </a:xfrm>
          <a:prstGeom prst="bentConnector3">
            <a:avLst>
              <a:gd name="adj1" fmla="val 3855"/>
            </a:avLst>
          </a:prstGeom>
          <a:ln w="222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21"/>
          <p:cNvCxnSpPr/>
          <p:nvPr/>
        </p:nvCxnSpPr>
        <p:spPr>
          <a:xfrm>
            <a:off x="902709" y="5496030"/>
            <a:ext cx="7100594" cy="243653"/>
          </a:xfrm>
          <a:prstGeom prst="bentConnector3">
            <a:avLst>
              <a:gd name="adj1" fmla="val 3855"/>
            </a:avLst>
          </a:prstGeom>
          <a:ln w="222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983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7950" y="1602870"/>
            <a:ext cx="4043258" cy="3950101"/>
          </a:xfrm>
          <a:prstGeom prst="rect">
            <a:avLst/>
          </a:prstGeom>
        </p:spPr>
      </p:pic>
      <p:sp>
        <p:nvSpPr>
          <p:cNvPr id="2" name="Title 1"/>
          <p:cNvSpPr>
            <a:spLocks noGrp="1"/>
          </p:cNvSpPr>
          <p:nvPr>
            <p:ph type="title"/>
          </p:nvPr>
        </p:nvSpPr>
        <p:spPr/>
        <p:txBody>
          <a:bodyPr/>
          <a:lstStyle/>
          <a:p>
            <a:r>
              <a:rPr lang="en-CA" dirty="0" smtClean="0"/>
              <a:t>Follow Info-Tech’s methodology for selection and implementation</a:t>
            </a:r>
            <a:endParaRPr lang="en-CA" dirty="0"/>
          </a:p>
        </p:txBody>
      </p:sp>
      <p:cxnSp>
        <p:nvCxnSpPr>
          <p:cNvPr id="14" name="Straight Connector 13"/>
          <p:cNvCxnSpPr/>
          <p:nvPr/>
        </p:nvCxnSpPr>
        <p:spPr>
          <a:xfrm flipH="1" flipV="1">
            <a:off x="4628079" y="1860018"/>
            <a:ext cx="10595" cy="3494239"/>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071930" y="1767319"/>
            <a:ext cx="3805368" cy="3785652"/>
          </a:xfrm>
          <a:prstGeom prst="rect">
            <a:avLst/>
          </a:prstGeom>
        </p:spPr>
        <p:txBody>
          <a:bodyPr wrap="square" rtlCol="0">
            <a:spAutoFit/>
          </a:bodyPr>
          <a:lstStyle/>
          <a:p>
            <a:r>
              <a:rPr lang="en-CA" sz="1200" dirty="0" smtClean="0"/>
              <a:t>Follow Info-Tech’s enterprise applications program that covers the application lifecycle from the strategy stage, through selection and implementation, and up to governance and optimization. </a:t>
            </a:r>
          </a:p>
          <a:p>
            <a:endParaRPr lang="en-CA" sz="1200" dirty="0"/>
          </a:p>
          <a:p>
            <a:r>
              <a:rPr lang="en-CA" sz="1200" dirty="0" smtClean="0"/>
              <a:t>The </a:t>
            </a:r>
            <a:r>
              <a:rPr lang="en-CA" sz="1200" b="1" dirty="0" smtClean="0">
                <a:solidFill>
                  <a:schemeClr val="accent1"/>
                </a:solidFill>
              </a:rPr>
              <a:t>implementation and execution</a:t>
            </a:r>
            <a:r>
              <a:rPr lang="en-CA" sz="1200" b="1" dirty="0" smtClean="0"/>
              <a:t> </a:t>
            </a:r>
            <a:r>
              <a:rPr lang="en-CA" sz="1200" dirty="0" smtClean="0"/>
              <a:t>stage entails the following steps:</a:t>
            </a:r>
          </a:p>
          <a:p>
            <a:endParaRPr lang="en-CA" sz="1200" dirty="0" smtClean="0"/>
          </a:p>
          <a:p>
            <a:r>
              <a:rPr lang="en-CA" sz="1200" dirty="0" smtClean="0"/>
              <a:t>Define the business case</a:t>
            </a:r>
          </a:p>
          <a:p>
            <a:endParaRPr lang="en-CA" sz="1200" dirty="0"/>
          </a:p>
          <a:p>
            <a:r>
              <a:rPr lang="en-CA" sz="1200" dirty="0" smtClean="0"/>
              <a:t>Gather and analyze requirements</a:t>
            </a:r>
          </a:p>
          <a:p>
            <a:endParaRPr lang="en-CA" sz="1200" dirty="0"/>
          </a:p>
          <a:p>
            <a:r>
              <a:rPr lang="en-CA" sz="1200" dirty="0" smtClean="0"/>
              <a:t>Build the RFP</a:t>
            </a:r>
          </a:p>
          <a:p>
            <a:endParaRPr lang="en-CA" sz="1200" dirty="0"/>
          </a:p>
          <a:p>
            <a:r>
              <a:rPr lang="en-CA" sz="1200" dirty="0" smtClean="0"/>
              <a:t>Conduct detailed vendor evaluations</a:t>
            </a:r>
          </a:p>
          <a:p>
            <a:endParaRPr lang="en-CA" sz="1200" dirty="0"/>
          </a:p>
          <a:p>
            <a:r>
              <a:rPr lang="en-CA" sz="1200" dirty="0" smtClean="0"/>
              <a:t>Finalize vendor selection</a:t>
            </a:r>
          </a:p>
          <a:p>
            <a:endParaRPr lang="en-CA" sz="1200" dirty="0"/>
          </a:p>
          <a:p>
            <a:r>
              <a:rPr lang="en-CA" sz="1200" dirty="0" smtClean="0"/>
              <a:t>Review implementation considerations</a:t>
            </a:r>
          </a:p>
          <a:p>
            <a:endParaRPr lang="en-CA" sz="1200" dirty="0" smtClean="0"/>
          </a:p>
        </p:txBody>
      </p:sp>
      <p:grpSp>
        <p:nvGrpSpPr>
          <p:cNvPr id="22" name="Group 96"/>
          <p:cNvGrpSpPr/>
          <p:nvPr/>
        </p:nvGrpSpPr>
        <p:grpSpPr>
          <a:xfrm>
            <a:off x="257173" y="5658318"/>
            <a:ext cx="8620125" cy="769489"/>
            <a:chOff x="288651" y="5723705"/>
            <a:chExt cx="10708044" cy="860315"/>
          </a:xfrm>
        </p:grpSpPr>
        <p:sp>
          <p:nvSpPr>
            <p:cNvPr id="23" name="Rectangle 97"/>
            <p:cNvSpPr/>
            <p:nvPr/>
          </p:nvSpPr>
          <p:spPr>
            <a:xfrm>
              <a:off x="288651" y="5723705"/>
              <a:ext cx="10708044" cy="860315"/>
            </a:xfrm>
            <a:prstGeom prst="rect">
              <a:avLst/>
            </a:prstGeom>
            <a:solidFill>
              <a:schemeClr val="bg1">
                <a:lumMod val="95000"/>
              </a:schemeClr>
            </a:solidFill>
            <a:ln w="12700">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720000" fontAlgn="base">
                <a:spcBef>
                  <a:spcPct val="0"/>
                </a:spcBef>
                <a:spcAft>
                  <a:spcPct val="0"/>
                </a:spcAft>
              </a:pPr>
              <a:r>
                <a:rPr lang="en-CA" sz="1200" dirty="0" smtClean="0">
                  <a:solidFill>
                    <a:srgbClr val="333333"/>
                  </a:solidFill>
                </a:rPr>
                <a:t> A critical preceding task is developing a strategy that makes the case for the HRIS procurement and creates alignment with corporate objectives. Use the </a:t>
              </a:r>
              <a:r>
                <a:rPr lang="en-CA" sz="1200" i="1" dirty="0" smtClean="0">
                  <a:solidFill>
                    <a:srgbClr val="333333"/>
                  </a:solidFill>
                  <a:hlinkClick r:id="rId4"/>
                </a:rPr>
                <a:t>HRIS Readiness Assessment Checklist</a:t>
              </a:r>
              <a:r>
                <a:rPr lang="en-CA" sz="1200" i="1" dirty="0" smtClean="0">
                  <a:solidFill>
                    <a:srgbClr val="333333"/>
                  </a:solidFill>
                </a:rPr>
                <a:t> </a:t>
              </a:r>
              <a:r>
                <a:rPr lang="en-CA" sz="1200" dirty="0" smtClean="0">
                  <a:solidFill>
                    <a:srgbClr val="333333"/>
                  </a:solidFill>
                </a:rPr>
                <a:t>to ensure you have completed the necessary steps.  </a:t>
              </a:r>
              <a:endParaRPr lang="en-CA" sz="1200" dirty="0">
                <a:solidFill>
                  <a:srgbClr val="333333"/>
                </a:solidFill>
              </a:endParaRPr>
            </a:p>
          </p:txBody>
        </p:sp>
        <p:pic>
          <p:nvPicPr>
            <p:cNvPr id="24" name="Picture 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651" y="5731861"/>
              <a:ext cx="804411" cy="852159"/>
            </a:xfrm>
            <a:prstGeom prst="rect">
              <a:avLst/>
            </a:prstGeom>
          </p:spPr>
        </p:pic>
      </p:grpSp>
      <p:sp>
        <p:nvSpPr>
          <p:cNvPr id="25" name="Oval 145407"/>
          <p:cNvSpPr/>
          <p:nvPr/>
        </p:nvSpPr>
        <p:spPr>
          <a:xfrm>
            <a:off x="4818444" y="3256693"/>
            <a:ext cx="252000" cy="252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smtClean="0"/>
              <a:t>1</a:t>
            </a:r>
            <a:endParaRPr lang="en-CA" sz="1200" b="1" dirty="0"/>
          </a:p>
        </p:txBody>
      </p:sp>
      <p:sp>
        <p:nvSpPr>
          <p:cNvPr id="26" name="Oval 145408"/>
          <p:cNvSpPr/>
          <p:nvPr/>
        </p:nvSpPr>
        <p:spPr>
          <a:xfrm>
            <a:off x="4818444" y="3619230"/>
            <a:ext cx="252000" cy="252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2</a:t>
            </a:r>
          </a:p>
        </p:txBody>
      </p:sp>
      <p:sp>
        <p:nvSpPr>
          <p:cNvPr id="27" name="Oval 145410"/>
          <p:cNvSpPr/>
          <p:nvPr/>
        </p:nvSpPr>
        <p:spPr>
          <a:xfrm>
            <a:off x="4818444" y="3981767"/>
            <a:ext cx="252000" cy="252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3</a:t>
            </a:r>
          </a:p>
        </p:txBody>
      </p:sp>
      <p:sp>
        <p:nvSpPr>
          <p:cNvPr id="28" name="Oval 145410"/>
          <p:cNvSpPr/>
          <p:nvPr/>
        </p:nvSpPr>
        <p:spPr>
          <a:xfrm>
            <a:off x="4818444" y="4344304"/>
            <a:ext cx="252000" cy="252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4</a:t>
            </a:r>
          </a:p>
        </p:txBody>
      </p:sp>
      <p:sp>
        <p:nvSpPr>
          <p:cNvPr id="29" name="Oval 145410"/>
          <p:cNvSpPr/>
          <p:nvPr/>
        </p:nvSpPr>
        <p:spPr>
          <a:xfrm>
            <a:off x="4818444" y="4706841"/>
            <a:ext cx="252000" cy="252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5</a:t>
            </a:r>
          </a:p>
        </p:txBody>
      </p:sp>
      <p:sp>
        <p:nvSpPr>
          <p:cNvPr id="30" name="Oval 145410"/>
          <p:cNvSpPr/>
          <p:nvPr/>
        </p:nvSpPr>
        <p:spPr>
          <a:xfrm>
            <a:off x="4818444" y="5069376"/>
            <a:ext cx="252000" cy="252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smtClean="0"/>
              <a:t>6</a:t>
            </a:r>
            <a:endParaRPr lang="en-CA" sz="1200" b="1" dirty="0"/>
          </a:p>
        </p:txBody>
      </p:sp>
      <p:sp>
        <p:nvSpPr>
          <p:cNvPr id="32" name="Rectangle 10"/>
          <p:cNvSpPr/>
          <p:nvPr/>
        </p:nvSpPr>
        <p:spPr>
          <a:xfrm>
            <a:off x="257172" y="1131292"/>
            <a:ext cx="8620125" cy="646331"/>
          </a:xfrm>
          <a:prstGeom prst="rect">
            <a:avLst/>
          </a:prstGeom>
        </p:spPr>
        <p:txBody>
          <a:bodyPr wrap="square">
            <a:spAutoFit/>
          </a:bodyPr>
          <a:lstStyle/>
          <a:p>
            <a:r>
              <a:rPr lang="en-CA" dirty="0">
                <a:solidFill>
                  <a:srgbClr val="333333"/>
                </a:solidFill>
              </a:rPr>
              <a:t>Prior to embarking on the vendor selection stage, ensure you have set the right building blocks and completed the necessary </a:t>
            </a:r>
            <a:r>
              <a:rPr lang="en-CA" dirty="0" smtClean="0">
                <a:solidFill>
                  <a:srgbClr val="333333"/>
                </a:solidFill>
              </a:rPr>
              <a:t>prerequisites.</a:t>
            </a:r>
            <a:endParaRPr lang="en-CA" dirty="0"/>
          </a:p>
        </p:txBody>
      </p:sp>
      <p:pic>
        <p:nvPicPr>
          <p:cNvPr id="19" name="Picture 18"/>
          <p:cNvPicPr>
            <a:picLocks noChangeAspect="1"/>
          </p:cNvPicPr>
          <p:nvPr/>
        </p:nvPicPr>
        <p:blipFill>
          <a:blip r:embed="rId6"/>
          <a:stretch>
            <a:fillRect/>
          </a:stretch>
        </p:blipFill>
        <p:spPr>
          <a:xfrm>
            <a:off x="1779579" y="2945724"/>
            <a:ext cx="1260000" cy="1264391"/>
          </a:xfrm>
          <a:prstGeom prst="rect">
            <a:avLst/>
          </a:prstGeom>
        </p:spPr>
      </p:pic>
    </p:spTree>
    <p:extLst>
      <p:ext uri="{BB962C8B-B14F-4D97-AF65-F5344CB8AC3E}">
        <p14:creationId xmlns:p14="http://schemas.microsoft.com/office/powerpoint/2010/main" val="27272125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fb365bbbcf4b61bb75aa21172c5b5d669e43f826"/>
  <p:tag name="ISPRING_RESOURCE_PATHS_HASH_PRESENTER" val="9fe85daf02742da1adfe8e7456ec82fbda11f6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nEzs3Iwa_ES45XJhbaok_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nEzs3Iwa_ES45XJhbaok_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nEzs3Iwa_ES45XJhbaok_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pERf_LFxCkKaXqZ2Vx9Wb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pERf_LFxCkKaXqZ2Vx9Wb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pERf_LFxCkKaXqZ2Vx9Wb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pERf_LFxCkKaXqZ2Vx9Wb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nEzs3Iwa_ES45XJhbaok_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pERf_LFxCkKaXqZ2Vx9Wb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CqVGippn0EqaX.Pi0I12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ERf_LFxCkKaXqZ2Vx9Wb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M6ry3sh9y0Gr7HE8OvEwX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M6ry3sh9y0Gr7HE8OvEwX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M6ry3sh9y0Gr7HE8OvEwX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ERf_LFxCkKaXqZ2Vx9Wb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M6ry3sh9y0Gr7HE8OvEwX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pERf_LFxCkKaXqZ2Vx9Wb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pERf_LFxCkKaXqZ2Vx9Wb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M6ry3sh9y0Gr7HE8OvEwX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M6ry3sh9y0Gr7HE8OvEwXA"/>
</p:tagLst>
</file>

<file path=ppt/theme/theme1.xml><?xml version="1.0" encoding="utf-8"?>
<a:theme xmlns:a="http://schemas.openxmlformats.org/drawingml/2006/main" name="1_Theme1">
  <a:themeElements>
    <a:clrScheme name="Harmony">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3362</Words>
  <Application>Microsoft Office PowerPoint</Application>
  <PresentationFormat>On-screen Show (4:3)</PresentationFormat>
  <Paragraphs>419</Paragraphs>
  <Slides>19</Slides>
  <Notes>19</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19</vt:i4>
      </vt:variant>
      <vt:variant>
        <vt:lpstr>Custom Shows</vt:lpstr>
      </vt:variant>
      <vt:variant>
        <vt:i4>1</vt:i4>
      </vt:variant>
    </vt:vector>
  </HeadingPairs>
  <TitlesOfParts>
    <vt:vector size="28" baseType="lpstr">
      <vt:lpstr>Times New Roman</vt:lpstr>
      <vt:lpstr>Georgia</vt:lpstr>
      <vt:lpstr>Arial Unicode MS</vt:lpstr>
      <vt:lpstr>Arial</vt:lpstr>
      <vt:lpstr>Harvey Balls</vt:lpstr>
      <vt:lpstr>Wingdings</vt:lpstr>
      <vt:lpstr>Calibri</vt:lpstr>
      <vt:lpstr>1_Theme1</vt:lpstr>
      <vt:lpstr>PowerPoint Presentation</vt:lpstr>
      <vt:lpstr>PowerPoint Presentation</vt:lpstr>
      <vt:lpstr>Stop! Are you ready for this project?</vt:lpstr>
      <vt:lpstr>Executive summary and problem definition</vt:lpstr>
      <vt:lpstr>Understand how HR technology has evolved and forced changes upon the HR job function</vt:lpstr>
      <vt:lpstr>The HRIS market is booming as organizations realize the functional and strategic importance of HR </vt:lpstr>
      <vt:lpstr>Build a comprehensive HRIS strategy or risk HR and IT project failure</vt:lpstr>
      <vt:lpstr>Review the critical success factors for an HRIS project</vt:lpstr>
      <vt:lpstr>Follow Info-Tech’s methodology for selection and implementation</vt:lpstr>
      <vt:lpstr>Use Info-Tech’s HRIS framework to navigate the modules between core and strategic</vt:lpstr>
      <vt:lpstr>Explore common metrics and select those that align with your strategic HR goals</vt:lpstr>
      <vt:lpstr>PowerPoint Presentation</vt:lpstr>
      <vt:lpstr>Use this blueprint to support your HRIS selection and implementation </vt:lpstr>
      <vt:lpstr>Identify milestones for each of the three stages to track your progress</vt:lpstr>
      <vt:lpstr>Info-Tech walks you through the following steps to help you select your HRIS</vt:lpstr>
      <vt:lpstr>Info-Tech offers various levels of support to best suit your needs</vt:lpstr>
      <vt:lpstr>Select and Implement an HRIS – project overview</vt:lpstr>
      <vt:lpstr>HRIS selection workshop overview </vt:lpstr>
      <vt:lpstr>Use these icons to help direct you as you navigate this research </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2016-06-23T13:44:16Z</dcterms:created>
  <dcterms:modified xsi:type="dcterms:W3CDTF">2016-06-24T20:25:22Z</dcterms:modified>
  <cp:contentStatus/>
</cp:coreProperties>
</file>