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010E0-EA7C-489A-B4DA-CC17992FFCCC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6535A-9B50-4DBB-8D67-166C93552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2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1080-736A-4F4C-92A8-765F2F82FCDF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99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984D-0BD2-430A-BB02-3036C1EE1A4E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652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99583-CC5C-49CA-9CE3-848967D7DBF5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25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8363-127F-424C-863D-93BDF355B9F2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42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175C-34B0-44AD-BE71-39E7CA1A6F8D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3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D7310-C7F4-4807-BC25-8D0822892C55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5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C5229-9AFA-4F0E-BFB7-7758176CDFFB}" type="datetime1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B8D7-5525-432D-81FE-3530A34B00BD}" type="datetime1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DBA48-100B-4BFE-8147-8A6FE3306426}" type="datetime1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43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F7AEE-D5E0-4A3A-A0D6-21F61162917E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8101A-7F25-4A67-AE04-80C4E7D87A03}" type="datetime1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1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A18B8-B452-47A8-B8EB-04C2F2DEB84C}" type="datetime1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6A3F8-92F8-4950-A028-A0C9DD2F6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1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28600"/>
            <a:ext cx="883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smtClean="0">
                <a:solidFill>
                  <a:srgbClr val="0000FF"/>
                </a:solidFill>
              </a:rPr>
              <a:t>Human </a:t>
            </a:r>
            <a:r>
              <a:rPr lang="en-US" sz="2000" b="1" dirty="0">
                <a:solidFill>
                  <a:srgbClr val="0000FF"/>
                </a:solidFill>
              </a:rPr>
              <a:t>Capital: Education and Health in Economic 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Development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10668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INTRODUCTION </a:t>
            </a:r>
          </a:p>
          <a:p>
            <a:r>
              <a:rPr lang="en-US" b="1" dirty="0" smtClean="0"/>
              <a:t>Widespread belief that human capital is key to development </a:t>
            </a:r>
            <a:endParaRPr lang="en-US" dirty="0" smtClean="0"/>
          </a:p>
          <a:p>
            <a:r>
              <a:rPr lang="en-US" dirty="0" smtClean="0"/>
              <a:t>Numerous channels through which human capital can foster development Numerous reasons to argue that state intervention is needed to support human capital programs </a:t>
            </a:r>
          </a:p>
          <a:p>
            <a:r>
              <a:rPr lang="en-US" dirty="0" smtClean="0"/>
              <a:t>are</a:t>
            </a:r>
            <a:r>
              <a:rPr lang="en-US" b="1" dirty="0" smtClean="0"/>
              <a:t> crucial to address a big myth</a:t>
            </a:r>
            <a:r>
              <a:rPr lang="en-US" dirty="0" smtClean="0"/>
              <a:t>: </a:t>
            </a:r>
          </a:p>
          <a:p>
            <a:r>
              <a:rPr lang="en-US" i="1" dirty="0" smtClean="0">
                <a:solidFill>
                  <a:srgbClr val="C00000"/>
                </a:solidFill>
              </a:rPr>
              <a:t>There is </a:t>
            </a:r>
            <a:r>
              <a:rPr lang="en-US" b="1" i="1" dirty="0" smtClean="0">
                <a:solidFill>
                  <a:srgbClr val="C00000"/>
                </a:solidFill>
              </a:rPr>
              <a:t>no clear empirical record of impact of human capital investment as source of growth </a:t>
            </a:r>
          </a:p>
          <a:p>
            <a:r>
              <a:rPr lang="en-US" dirty="0" smtClean="0"/>
              <a:t>Human capital investment is not a panacea: “incentives matter”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Lecture Outline </a:t>
            </a:r>
          </a:p>
          <a:p>
            <a:r>
              <a:rPr lang="en-US" b="1" dirty="0" smtClean="0"/>
              <a:t>Introduction </a:t>
            </a:r>
            <a:endParaRPr lang="en-US" dirty="0" smtClean="0"/>
          </a:p>
          <a:p>
            <a:r>
              <a:rPr lang="en-US" b="1" dirty="0" smtClean="0">
                <a:solidFill>
                  <a:srgbClr val="0000FF"/>
                </a:solidFill>
              </a:rPr>
              <a:t>I‐Specificity and role of human capital in economic development  </a:t>
            </a:r>
          </a:p>
          <a:p>
            <a:r>
              <a:rPr lang="en-US" dirty="0" smtClean="0"/>
              <a:t>I‐1‐Human capital approach</a:t>
            </a:r>
          </a:p>
          <a:p>
            <a:r>
              <a:rPr lang="en-US" dirty="0" smtClean="0"/>
              <a:t>I‐2‐Endogenous nature of human capital</a:t>
            </a:r>
          </a:p>
          <a:p>
            <a:r>
              <a:rPr lang="en-US" dirty="0" smtClean="0"/>
              <a:t>I‐3‐Potential for multiple equilibria: justification of public intervention. 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II‐Human capital as a panacea? </a:t>
            </a:r>
          </a:p>
          <a:p>
            <a:r>
              <a:rPr lang="en-US" dirty="0" smtClean="0"/>
              <a:t>II‐1 stylized facts: human capital improvement without development </a:t>
            </a:r>
          </a:p>
          <a:p>
            <a:r>
              <a:rPr lang="en-US" dirty="0" smtClean="0"/>
              <a:t>II‐2 Why is human capital not a magic bullet? </a:t>
            </a:r>
            <a:endParaRPr lang="en-US" dirty="0"/>
          </a:p>
          <a:p>
            <a:r>
              <a:rPr lang="en-US" dirty="0"/>
              <a:t> </a:t>
            </a:r>
            <a:r>
              <a:rPr lang="en-US" b="1" dirty="0">
                <a:solidFill>
                  <a:srgbClr val="0000FF"/>
                </a:solidFill>
              </a:rPr>
              <a:t>Conclusion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91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/>
            <a:r>
              <a:rPr lang="en-US" dirty="0" smtClean="0"/>
              <a:t>-Development of appropriate technology</a:t>
            </a:r>
          </a:p>
          <a:p>
            <a:pPr marL="274320"/>
            <a:r>
              <a:rPr lang="en-US" dirty="0" smtClean="0"/>
              <a:t>-Promotion of low-cost preventive health care</a:t>
            </a:r>
          </a:p>
          <a:p>
            <a:pPr marL="274320"/>
            <a:r>
              <a:rPr lang="en-US" dirty="0" smtClean="0"/>
              <a:t>-Construction of low-cost housing, hospitals, schools …</a:t>
            </a:r>
          </a:p>
          <a:p>
            <a:pPr marL="274320"/>
            <a:r>
              <a:rPr lang="en-US" dirty="0" smtClean="0"/>
              <a:t>-Teaching of sophisticated mathematical models of nonexistent competitive economies instead of problems of poverty…</a:t>
            </a:r>
          </a:p>
          <a:p>
            <a:r>
              <a:rPr lang="en-US" b="1" dirty="0" smtClean="0">
                <a:solidFill>
                  <a:srgbClr val="0000FF"/>
                </a:solidFill>
              </a:rPr>
              <a:t>Health</a:t>
            </a:r>
          </a:p>
          <a:p>
            <a:r>
              <a:rPr lang="en-US" dirty="0" smtClean="0"/>
              <a:t>Bias toward rich-type of diseases: preference to specialize in heart diseases while tropical medicine is considered a second-rate specialty.</a:t>
            </a:r>
          </a:p>
          <a:p>
            <a:pPr marL="91440"/>
            <a:r>
              <a:rPr lang="en-US" dirty="0" smtClean="0">
                <a:solidFill>
                  <a:srgbClr val="FF0000"/>
                </a:solidFill>
              </a:rPr>
              <a:t>D-Amplification of existing inequality</a:t>
            </a:r>
          </a:p>
          <a:p>
            <a:pPr marL="274320"/>
            <a:r>
              <a:rPr lang="en-US" b="1" dirty="0" smtClean="0"/>
              <a:t>-System in LDCs typically amplify existing inequality</a:t>
            </a:r>
            <a:r>
              <a:rPr lang="en-US" dirty="0" smtClean="0"/>
              <a:t>.</a:t>
            </a:r>
          </a:p>
          <a:p>
            <a:pPr marL="91440"/>
            <a:endParaRPr lang="en-US" dirty="0" smtClean="0"/>
          </a:p>
          <a:p>
            <a:pPr marL="274320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971800"/>
            <a:ext cx="434340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5380672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/>
            <a:r>
              <a:rPr lang="en-US" b="1" dirty="0" smtClean="0"/>
              <a:t>-System in LDCs is typified by subsidization of the richest groups</a:t>
            </a:r>
            <a:r>
              <a:rPr lang="en-US" dirty="0" smtClean="0"/>
              <a:t>. </a:t>
            </a:r>
          </a:p>
          <a:p>
            <a:pPr marL="274320"/>
            <a:r>
              <a:rPr lang="en-US" dirty="0" smtClean="0"/>
              <a:t>(see diagram below)</a:t>
            </a:r>
            <a:endParaRPr lang="en-US" dirty="0"/>
          </a:p>
          <a:p>
            <a:pPr marL="274320"/>
            <a:r>
              <a:rPr lang="en-US" dirty="0" smtClean="0"/>
              <a:t>-</a:t>
            </a:r>
            <a:r>
              <a:rPr lang="en-US" b="1" dirty="0" smtClean="0"/>
              <a:t>Brain drain- those privileged to not even stay to contribute to the development of their country? </a:t>
            </a:r>
            <a:r>
              <a:rPr lang="en-US" b="1" u="sng" dirty="0" smtClean="0"/>
              <a:t>Problem</a:t>
            </a:r>
            <a:r>
              <a:rPr lang="en-US" dirty="0" smtClean="0"/>
              <a:t>: Should we not invoke Brain Push for some of the flight of the educated people who have to flee to save life and limb! (see diagram below)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0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2740"/>
            <a:ext cx="6315075" cy="3033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6400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"/>
            <a:ext cx="63246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3526411"/>
            <a:ext cx="9067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Conclusion</a:t>
            </a:r>
          </a:p>
          <a:p>
            <a:r>
              <a:rPr lang="en-US" b="1" dirty="0" smtClean="0"/>
              <a:t>Before simplistically pouring aid focused on health and education, there needs to be a</a:t>
            </a:r>
          </a:p>
          <a:p>
            <a:pPr marL="274320"/>
            <a:r>
              <a:rPr lang="en-US" dirty="0" smtClean="0"/>
              <a:t>-Crucial to look at benefits and incentives of individuals</a:t>
            </a:r>
          </a:p>
          <a:p>
            <a:pPr marL="274320"/>
            <a:r>
              <a:rPr lang="en-US" dirty="0" smtClean="0"/>
              <a:t>-Otherwise outcomes may be very disappointing</a:t>
            </a:r>
          </a:p>
          <a:p>
            <a:r>
              <a:rPr lang="en-US" b="1" dirty="0" smtClean="0"/>
              <a:t>Spending is seldom a panacea</a:t>
            </a:r>
          </a:p>
          <a:p>
            <a:pPr marL="468630" indent="-285750">
              <a:buFontTx/>
              <a:buChar char="-"/>
            </a:pPr>
            <a:r>
              <a:rPr lang="en-US" dirty="0" smtClean="0"/>
              <a:t>As well as focusing on expenditures, there is need to maximize pay-offs</a:t>
            </a:r>
          </a:p>
          <a:p>
            <a:pPr marL="468630" indent="-285750">
              <a:buFontTx/>
              <a:buChar char="-"/>
            </a:pPr>
            <a:r>
              <a:rPr lang="en-US" dirty="0" smtClean="0"/>
              <a:t>Context (institutions, income constraints) is crucial</a:t>
            </a:r>
          </a:p>
          <a:p>
            <a:r>
              <a:rPr lang="en-US" b="1" dirty="0" smtClean="0"/>
              <a:t>In any case, incentives are crucial</a:t>
            </a:r>
            <a:r>
              <a:rPr lang="en-US" dirty="0" smtClean="0"/>
              <a:t>:</a:t>
            </a:r>
          </a:p>
          <a:p>
            <a:pPr marL="274320"/>
            <a:r>
              <a:rPr lang="en-US" dirty="0" smtClean="0"/>
              <a:t>-mosquito nets are quite often used as wedding dress material!</a:t>
            </a:r>
          </a:p>
          <a:p>
            <a:pPr marL="274320"/>
            <a:r>
              <a:rPr lang="en-US" dirty="0" smtClean="0"/>
              <a:t>-officials have incentives to divest the money to projects from which they or their relatives (university and high-end hospitals in the capital city).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99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I‐Specificity and role of human capital in economic development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609600"/>
            <a:ext cx="899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 </a:t>
            </a:r>
            <a:r>
              <a:rPr lang="en-US" dirty="0">
                <a:solidFill>
                  <a:srgbClr val="0000FF"/>
                </a:solidFill>
              </a:rPr>
              <a:t>I‐1‐Human capital </a:t>
            </a:r>
            <a:r>
              <a:rPr lang="en-US" dirty="0" smtClean="0">
                <a:solidFill>
                  <a:srgbClr val="0000FF"/>
                </a:solidFill>
              </a:rPr>
              <a:t>approach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Analogy </a:t>
            </a:r>
            <a:r>
              <a:rPr lang="en-US" dirty="0">
                <a:solidFill>
                  <a:srgbClr val="C00000"/>
                </a:solidFill>
              </a:rPr>
              <a:t>with </a:t>
            </a:r>
            <a:r>
              <a:rPr lang="en-US" dirty="0" smtClean="0">
                <a:solidFill>
                  <a:srgbClr val="C00000"/>
                </a:solidFill>
              </a:rPr>
              <a:t>physical capital 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‐Accumulation: flows on stock </a:t>
            </a:r>
          </a:p>
          <a:p>
            <a:r>
              <a:rPr lang="en-US" dirty="0"/>
              <a:t>‐Depreciation ‐Return to education: decreasing? </a:t>
            </a:r>
          </a:p>
          <a:p>
            <a:r>
              <a:rPr lang="en-US" dirty="0"/>
              <a:t>‐Investment decision based on costs and benefits analysis </a:t>
            </a:r>
          </a:p>
          <a:p>
            <a:r>
              <a:rPr lang="en-US" dirty="0"/>
              <a:t> </a:t>
            </a:r>
            <a:r>
              <a:rPr lang="en-US" b="1" dirty="0" smtClean="0">
                <a:solidFill>
                  <a:srgbClr val="0000FF"/>
                </a:solidFill>
              </a:rPr>
              <a:t>I‐Specificity </a:t>
            </a:r>
            <a:r>
              <a:rPr lang="en-US" b="1" dirty="0">
                <a:solidFill>
                  <a:srgbClr val="0000FF"/>
                </a:solidFill>
              </a:rPr>
              <a:t>and role of human capital in economic development </a:t>
            </a:r>
          </a:p>
          <a:p>
            <a:r>
              <a:rPr lang="en-US" b="1" dirty="0" smtClean="0"/>
              <a:t>1-2: Endogenous </a:t>
            </a:r>
            <a:r>
              <a:rPr lang="en-US" b="1" dirty="0"/>
              <a:t>nature of human capital </a:t>
            </a:r>
            <a:endParaRPr lang="en-US" b="1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A-Investment </a:t>
            </a:r>
            <a:r>
              <a:rPr lang="en-US" dirty="0">
                <a:solidFill>
                  <a:srgbClr val="FF0000"/>
                </a:solidFill>
              </a:rPr>
              <a:t>in human capital as </a:t>
            </a:r>
            <a:r>
              <a:rPr lang="en-US" dirty="0" smtClean="0">
                <a:solidFill>
                  <a:srgbClr val="FF0000"/>
                </a:solidFill>
              </a:rPr>
              <a:t>determinant of development </a:t>
            </a:r>
            <a:endParaRPr lang="en-US" dirty="0">
              <a:solidFill>
                <a:srgbClr val="FF0000"/>
              </a:solidFill>
            </a:endParaRPr>
          </a:p>
          <a:p>
            <a:pPr marL="182880"/>
            <a:r>
              <a:rPr lang="en-US" dirty="0" smtClean="0"/>
              <a:t>-More </a:t>
            </a:r>
            <a:r>
              <a:rPr lang="en-US" dirty="0"/>
              <a:t>productive labor force (better and greater L</a:t>
            </a:r>
            <a:r>
              <a:rPr lang="en-US" dirty="0" smtClean="0"/>
              <a:t>)</a:t>
            </a:r>
            <a:endParaRPr lang="en-US" dirty="0"/>
          </a:p>
          <a:p>
            <a:pPr marL="182880"/>
            <a:r>
              <a:rPr lang="en-US" dirty="0" smtClean="0"/>
              <a:t>-Creation </a:t>
            </a:r>
            <a:r>
              <a:rPr lang="en-US" dirty="0"/>
              <a:t>of a class of educated leaders in </a:t>
            </a:r>
            <a:r>
              <a:rPr lang="en-US" dirty="0" smtClean="0"/>
              <a:t>government and business: possibly producing better institutions </a:t>
            </a:r>
            <a:endParaRPr lang="en-US" dirty="0"/>
          </a:p>
          <a:p>
            <a:pPr marL="182880"/>
            <a:r>
              <a:rPr lang="en-US" dirty="0" smtClean="0"/>
              <a:t>-Impact </a:t>
            </a:r>
            <a:r>
              <a:rPr lang="en-US" dirty="0"/>
              <a:t>on fertility: lower population </a:t>
            </a:r>
            <a:r>
              <a:rPr lang="en-US" dirty="0" smtClean="0"/>
              <a:t>growth</a:t>
            </a:r>
          </a:p>
          <a:p>
            <a:pPr marL="182880"/>
            <a:r>
              <a:rPr lang="en-US" dirty="0" smtClean="0"/>
              <a:t>-Employment </a:t>
            </a:r>
            <a:r>
              <a:rPr lang="en-US" dirty="0"/>
              <a:t>and income earning </a:t>
            </a:r>
            <a:r>
              <a:rPr lang="en-US" dirty="0" smtClean="0"/>
              <a:t>opportunities for teachers, health workers, school/hospitals and producers, construction </a:t>
            </a:r>
            <a:r>
              <a:rPr lang="en-US" dirty="0"/>
              <a:t>workers; textbooks &amp; medicine </a:t>
            </a:r>
            <a:r>
              <a:rPr lang="en-US" dirty="0" smtClean="0"/>
              <a:t>producers ….</a:t>
            </a:r>
          </a:p>
          <a:p>
            <a:pPr marL="182880"/>
            <a:r>
              <a:rPr lang="en-US" dirty="0" smtClean="0"/>
              <a:t>-Encouraging </a:t>
            </a:r>
            <a:r>
              <a:rPr lang="en-US" dirty="0"/>
              <a:t>modern attitudes in population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4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402" y="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00FF"/>
                </a:solidFill>
              </a:rPr>
              <a:t>Specificity and the role of human capital in economic development</a:t>
            </a:r>
            <a:endParaRPr lang="en-US" sz="20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94692"/>
            <a:ext cx="8839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1-1-Human Capital Approach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Analogy with physical capital</a:t>
            </a:r>
          </a:p>
          <a:p>
            <a:pPr marL="182880"/>
            <a:r>
              <a:rPr lang="en-US" dirty="0" smtClean="0"/>
              <a:t>-Accumulation: flows on stock</a:t>
            </a:r>
          </a:p>
          <a:p>
            <a:pPr marL="182880"/>
            <a:r>
              <a:rPr lang="en-US" dirty="0" smtClean="0"/>
              <a:t>-Depreciation</a:t>
            </a:r>
          </a:p>
          <a:p>
            <a:pPr marL="182880"/>
            <a:r>
              <a:rPr lang="en-US" dirty="0" smtClean="0"/>
              <a:t>-Return to education: decreasing?</a:t>
            </a:r>
          </a:p>
          <a:p>
            <a:pPr marL="182880"/>
            <a:r>
              <a:rPr lang="en-US" dirty="0" smtClean="0"/>
              <a:t>-Investment decision based on costs and benefits analysis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1-2-Endogenous nature of human capital</a:t>
            </a:r>
          </a:p>
          <a:p>
            <a:pPr marL="274320"/>
            <a:r>
              <a:rPr lang="en-US" dirty="0" smtClean="0">
                <a:solidFill>
                  <a:srgbClr val="FF0000"/>
                </a:solidFill>
              </a:rPr>
              <a:t>A-Investment in human capital as a determinant of development</a:t>
            </a:r>
          </a:p>
          <a:p>
            <a:pPr marL="182880"/>
            <a:r>
              <a:rPr lang="en-US" dirty="0" smtClean="0"/>
              <a:t>-More productive labor force (better and greater L)</a:t>
            </a:r>
          </a:p>
          <a:p>
            <a:pPr marL="182880"/>
            <a:r>
              <a:rPr lang="en-US" dirty="0" smtClean="0"/>
              <a:t>-Creation of a class of educated leaders in government and business: possibly producing better results</a:t>
            </a:r>
          </a:p>
          <a:p>
            <a:pPr marL="182880"/>
            <a:r>
              <a:rPr lang="en-US" dirty="0" smtClean="0"/>
              <a:t>-Impact of fertility: lower population growth</a:t>
            </a:r>
          </a:p>
          <a:p>
            <a:pPr marL="182880"/>
            <a:r>
              <a:rPr lang="en-US" dirty="0" smtClean="0"/>
              <a:t>-Employment and income-earning opportunities for teachers, health workers, school/hospitals and construction workers; textbooks and medicine producers ….</a:t>
            </a:r>
          </a:p>
          <a:p>
            <a:pPr marL="182880"/>
            <a:r>
              <a:rPr lang="en-US" dirty="0" smtClean="0"/>
              <a:t>-Encouraging modern attitudes in population</a:t>
            </a:r>
          </a:p>
          <a:p>
            <a:pPr marL="182880"/>
            <a:r>
              <a:rPr lang="en-US" dirty="0" smtClean="0"/>
              <a:t>Investment in human capital as a consequence of development</a:t>
            </a:r>
          </a:p>
          <a:p>
            <a:r>
              <a:rPr lang="en-US" b="1" dirty="0" smtClean="0"/>
              <a:t>Greater income available to finance human capital accumulation: capital was the constraint</a:t>
            </a:r>
            <a:r>
              <a:rPr lang="en-US" dirty="0" smtClean="0"/>
              <a:t>:</a:t>
            </a:r>
          </a:p>
          <a:p>
            <a:pPr marL="182880"/>
            <a:r>
              <a:rPr lang="en-US" dirty="0" smtClean="0"/>
              <a:t>-arbitrage between food and investment in human capital</a:t>
            </a:r>
          </a:p>
          <a:p>
            <a:pPr marL="182880"/>
            <a:r>
              <a:rPr lang="en-US" dirty="0" smtClean="0"/>
              <a:t>-arbitrage between education and labor</a:t>
            </a:r>
          </a:p>
          <a:p>
            <a:pPr marL="182880"/>
            <a:r>
              <a:rPr lang="en-US" dirty="0" smtClean="0"/>
              <a:t>-arbitrage between quantity and quality of children</a:t>
            </a:r>
          </a:p>
          <a:p>
            <a:r>
              <a:rPr lang="en-US" b="1" dirty="0" smtClean="0"/>
              <a:t>Modernization requires greater human capital (greater returns)</a:t>
            </a:r>
          </a:p>
          <a:p>
            <a:pPr marL="274320"/>
            <a:r>
              <a:rPr lang="en-US" dirty="0" smtClean="0"/>
              <a:t>-Technology advances require upgrade of skills</a:t>
            </a:r>
          </a:p>
          <a:p>
            <a:pPr marL="182880"/>
            <a:endParaRPr lang="en-US" dirty="0" smtClean="0"/>
          </a:p>
          <a:p>
            <a:pPr marL="18288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8915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Modernization increases the valorization of human capital</a:t>
            </a:r>
            <a:r>
              <a:rPr lang="en-US" dirty="0" smtClean="0"/>
              <a:t>:</a:t>
            </a:r>
          </a:p>
          <a:p>
            <a:pPr marL="274320"/>
            <a:r>
              <a:rPr lang="en-US" dirty="0" smtClean="0"/>
              <a:t>-New activities require education: readings ---</a:t>
            </a:r>
          </a:p>
          <a:p>
            <a:pPr marL="274320"/>
            <a:r>
              <a:rPr lang="en-US" dirty="0" smtClean="0"/>
              <a:t>-Child labor is less acceptable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B-Mutual enforcing impact </a:t>
            </a:r>
            <a:r>
              <a:rPr lang="en-US" dirty="0">
                <a:solidFill>
                  <a:srgbClr val="FF0000"/>
                </a:solidFill>
              </a:rPr>
              <a:t>of investment in various aspects of human capital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Education gives </a:t>
            </a:r>
            <a:endParaRPr lang="en-US" dirty="0" smtClean="0"/>
          </a:p>
          <a:p>
            <a:pPr marL="274320"/>
            <a:r>
              <a:rPr lang="en-US" dirty="0" smtClean="0"/>
              <a:t>-awareness </a:t>
            </a:r>
            <a:r>
              <a:rPr lang="en-US" dirty="0"/>
              <a:t>of health </a:t>
            </a:r>
            <a:endParaRPr lang="en-US" dirty="0" smtClean="0"/>
          </a:p>
          <a:p>
            <a:pPr marL="274320"/>
            <a:r>
              <a:rPr lang="en-US" dirty="0" smtClean="0"/>
              <a:t>-problems </a:t>
            </a:r>
            <a:r>
              <a:rPr lang="en-US" dirty="0"/>
              <a:t>and </a:t>
            </a:r>
            <a:r>
              <a:rPr lang="en-US" dirty="0" smtClean="0"/>
              <a:t>cures</a:t>
            </a:r>
          </a:p>
          <a:p>
            <a:r>
              <a:rPr lang="en-US" dirty="0" smtClean="0"/>
              <a:t>*Better health is indispensable for school attendance and school performance</a:t>
            </a:r>
          </a:p>
          <a:p>
            <a:r>
              <a:rPr lang="en-US" dirty="0" smtClean="0"/>
              <a:t>*Lower benefits of education investment in child in poor health</a:t>
            </a:r>
          </a:p>
          <a:p>
            <a:r>
              <a:rPr lang="en-US" b="1" dirty="0" smtClean="0"/>
              <a:t>So two dimensions are complementary!</a:t>
            </a:r>
          </a:p>
          <a:p>
            <a:r>
              <a:rPr lang="en-US" b="1" dirty="0" smtClean="0"/>
              <a:t>Empirical regularity: multiple equilibria</a:t>
            </a:r>
          </a:p>
          <a:p>
            <a:pPr marL="274320"/>
            <a:r>
              <a:rPr lang="en-US" dirty="0" smtClean="0"/>
              <a:t>-equilibrium with low education and health</a:t>
            </a:r>
          </a:p>
          <a:p>
            <a:pPr marL="274320"/>
            <a:r>
              <a:rPr lang="en-US" dirty="0" smtClean="0"/>
              <a:t>-equilibrium with high education and health</a:t>
            </a:r>
          </a:p>
          <a:p>
            <a:pPr marL="274320"/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4267200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5715000"/>
            <a:ext cx="899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I-Specificity and role of human capital in economic development</a:t>
            </a:r>
          </a:p>
          <a:p>
            <a:r>
              <a:rPr lang="en-US" dirty="0" smtClean="0"/>
              <a:t>1-3 Potential for multiple equilibria: justification of public intervention</a:t>
            </a:r>
          </a:p>
          <a:p>
            <a:pPr marL="274320"/>
            <a:r>
              <a:rPr lang="en-US" dirty="0" smtClean="0">
                <a:solidFill>
                  <a:srgbClr val="FF0000"/>
                </a:solidFill>
              </a:rPr>
              <a:t>A-Positive Externalities and Complementarities features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48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8600"/>
            <a:ext cx="883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Positive externalities of individual investment in education: investment and greater benefits of social interaction are</a:t>
            </a:r>
          </a:p>
          <a:p>
            <a:pPr marL="274320"/>
            <a:r>
              <a:rPr lang="en-US" dirty="0" smtClean="0"/>
              <a:t>-positive externalities of individual investment in health:</a:t>
            </a:r>
          </a:p>
          <a:p>
            <a:pPr marL="274320"/>
            <a:r>
              <a:rPr lang="en-US" dirty="0" smtClean="0"/>
              <a:t>-less contagion potential</a:t>
            </a:r>
          </a:p>
          <a:p>
            <a:r>
              <a:rPr lang="en-US" b="1" dirty="0" smtClean="0"/>
              <a:t>Both investments are characterized by O-Ring Effects</a:t>
            </a:r>
          </a:p>
          <a:p>
            <a:r>
              <a:rPr lang="en-US" b="1" dirty="0" smtClean="0"/>
              <a:t>Both investments are characterized by complementarities:</a:t>
            </a:r>
          </a:p>
          <a:p>
            <a:pPr marL="182880"/>
            <a:r>
              <a:rPr lang="en-US" dirty="0" smtClean="0"/>
              <a:t>-Cost of investment declines with the number of investors</a:t>
            </a:r>
          </a:p>
          <a:p>
            <a:pPr marL="182880"/>
            <a:r>
              <a:rPr lang="en-US" dirty="0" smtClean="0"/>
              <a:t>-Benefits of investment increases with the number of investors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I-Specificity and the role of human capital in economic development</a:t>
            </a:r>
          </a:p>
          <a:p>
            <a:r>
              <a:rPr lang="en-US" b="1" dirty="0" smtClean="0"/>
              <a:t>1-3-Potential for multiple equilibria: justification for public intervention</a:t>
            </a:r>
          </a:p>
          <a:p>
            <a:pPr marL="274320"/>
            <a:r>
              <a:rPr lang="en-US" dirty="0" smtClean="0">
                <a:solidFill>
                  <a:srgbClr val="FF0000"/>
                </a:solidFill>
              </a:rPr>
              <a:t>B-Financial Trade-off</a:t>
            </a:r>
          </a:p>
          <a:p>
            <a:pPr marL="274320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4572000" cy="2895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6200" y="6477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Arbitrage between Child Labor and Child Education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67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839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/>
            <a:r>
              <a:rPr lang="en-US" dirty="0" smtClean="0">
                <a:solidFill>
                  <a:srgbClr val="FF0000"/>
                </a:solidFill>
              </a:rPr>
              <a:t>C-Failure of credit and labor markets</a:t>
            </a:r>
          </a:p>
          <a:p>
            <a:r>
              <a:rPr lang="en-US" dirty="0" smtClean="0"/>
              <a:t>It is </a:t>
            </a:r>
            <a:r>
              <a:rPr lang="en-US" b="1" dirty="0" smtClean="0"/>
              <a:t>privately profitable </a:t>
            </a:r>
            <a:r>
              <a:rPr lang="en-US" dirty="0" smtClean="0"/>
              <a:t>to have a child work</a:t>
            </a:r>
          </a:p>
          <a:p>
            <a:pPr marL="274320"/>
            <a:r>
              <a:rPr lang="en-US" dirty="0" smtClean="0"/>
              <a:t>-shortages of labor during the harvest season</a:t>
            </a:r>
          </a:p>
          <a:p>
            <a:pPr marL="274320"/>
            <a:r>
              <a:rPr lang="en-US" dirty="0" smtClean="0"/>
              <a:t>-monitoring problems induce failure of the labor market</a:t>
            </a:r>
          </a:p>
          <a:p>
            <a:pPr marL="274320"/>
            <a:r>
              <a:rPr lang="en-US" dirty="0" smtClean="0"/>
              <a:t>-capital market failure: impossible to borrow to finance education</a:t>
            </a:r>
          </a:p>
          <a:p>
            <a:r>
              <a:rPr lang="en-US" dirty="0" smtClean="0"/>
              <a:t>However, it is </a:t>
            </a:r>
            <a:r>
              <a:rPr lang="en-US" b="1" dirty="0" smtClean="0"/>
              <a:t>socially costly</a:t>
            </a:r>
            <a:r>
              <a:rPr lang="en-US" dirty="0" smtClean="0"/>
              <a:t>: but no one has an incentive to be the first/only one to stop child labor.</a:t>
            </a:r>
          </a:p>
          <a:p>
            <a:pPr marL="274320"/>
            <a:r>
              <a:rPr lang="en-US" b="1" dirty="0" smtClean="0">
                <a:solidFill>
                  <a:srgbClr val="FF0000"/>
                </a:solidFill>
              </a:rPr>
              <a:t>D-Benefits and Costs are not fully internalized: justifies intervention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7238999" cy="355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82" y="685800"/>
            <a:ext cx="440231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" y="210317"/>
            <a:ext cx="441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Trend –the increase in human capital indicators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723900"/>
            <a:ext cx="40671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19600" y="210317"/>
            <a:ext cx="449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Trend = the increase in human capital indicators</a:t>
            </a:r>
            <a:endParaRPr lang="en-US" sz="1600" dirty="0">
              <a:solidFill>
                <a:srgbClr val="FF0000"/>
              </a:solidFill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32" y="3200401"/>
            <a:ext cx="3765468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657600"/>
            <a:ext cx="3990975" cy="2209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29100" y="5879812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Worse: decline of growth can be occur even with high human capital accumulation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682" y="5867401"/>
            <a:ext cx="403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 positive association between human capital accumulation and economic growth</a:t>
            </a:r>
            <a:r>
              <a:rPr lang="en-US" sz="1400" dirty="0" smtClean="0"/>
              <a:t>. Empirically hardly any correlation: or not robust to the correction of endogeneity.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19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28600"/>
            <a:ext cx="899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II-2-Why is human capital not a magic bullet</a:t>
            </a:r>
          </a:p>
          <a:p>
            <a:pPr marL="182880"/>
            <a:r>
              <a:rPr lang="en-US" dirty="0" smtClean="0">
                <a:solidFill>
                  <a:srgbClr val="FF0000"/>
                </a:solidFill>
              </a:rPr>
              <a:t>A-Incentives are crucial</a:t>
            </a:r>
          </a:p>
          <a:p>
            <a:r>
              <a:rPr lang="en-US" dirty="0" smtClean="0"/>
              <a:t>Human capital investment is the result of a cost/benefit analysis.</a:t>
            </a:r>
          </a:p>
          <a:p>
            <a:pPr marL="274320"/>
            <a:r>
              <a:rPr lang="en-US" dirty="0" smtClean="0"/>
              <a:t>-Even if costs are zero, need to have positive benefits</a:t>
            </a:r>
          </a:p>
          <a:p>
            <a:pPr marL="274320"/>
            <a:r>
              <a:rPr lang="en-US" dirty="0" smtClean="0"/>
              <a:t>‐</a:t>
            </a:r>
            <a:r>
              <a:rPr lang="en-US" dirty="0"/>
              <a:t>in some circumstances benefits are negative </a:t>
            </a:r>
            <a:r>
              <a:rPr lang="en-US" dirty="0" smtClean="0"/>
              <a:t>and so is employment: frustration</a:t>
            </a:r>
          </a:p>
          <a:p>
            <a:pPr marL="274320"/>
            <a:r>
              <a:rPr lang="en-US" dirty="0" smtClean="0"/>
              <a:t>-in some circumstances private benefits are positive but social benefits are negative:- corruption;-international;-emigration</a:t>
            </a:r>
          </a:p>
          <a:p>
            <a:pPr marL="182880"/>
            <a:r>
              <a:rPr lang="en-US" dirty="0" smtClean="0">
                <a:solidFill>
                  <a:srgbClr val="FF0000"/>
                </a:solidFill>
              </a:rPr>
              <a:t>B-Benefits of human capital spending depend on complementary elements</a:t>
            </a:r>
          </a:p>
          <a:p>
            <a:r>
              <a:rPr lang="en-US" dirty="0" smtClean="0"/>
              <a:t>In the health and education system: quality versus quantity</a:t>
            </a:r>
          </a:p>
          <a:p>
            <a:pPr marL="274320"/>
            <a:r>
              <a:rPr lang="en-US" dirty="0" smtClean="0"/>
              <a:t>-Availability of books, medicine and beds</a:t>
            </a:r>
          </a:p>
          <a:p>
            <a:pPr marL="274320"/>
            <a:r>
              <a:rPr lang="en-US" dirty="0" smtClean="0"/>
              <a:t>-Presence and quality of professors and doctors</a:t>
            </a:r>
          </a:p>
          <a:p>
            <a:pPr marL="274320"/>
            <a:r>
              <a:rPr lang="en-US" dirty="0" smtClean="0"/>
              <a:t>-Even if free, there are hidden costs</a:t>
            </a:r>
          </a:p>
          <a:p>
            <a:pPr marL="274320"/>
            <a:r>
              <a:rPr lang="en-US" dirty="0" smtClean="0"/>
              <a:t>-Opportunity cost of time</a:t>
            </a:r>
          </a:p>
          <a:p>
            <a:pPr marL="274320"/>
            <a:r>
              <a:rPr lang="en-US" dirty="0" smtClean="0"/>
              <a:t>-Transportation costs</a:t>
            </a:r>
          </a:p>
          <a:p>
            <a:pPr marL="274320"/>
            <a:r>
              <a:rPr lang="en-US" dirty="0" smtClean="0"/>
              <a:t>-Cultural distance</a:t>
            </a:r>
          </a:p>
          <a:p>
            <a:r>
              <a:rPr lang="en-US" dirty="0" smtClean="0"/>
              <a:t>In the economy</a:t>
            </a:r>
          </a:p>
          <a:p>
            <a:pPr marL="274320"/>
            <a:r>
              <a:rPr lang="en-US" dirty="0" smtClean="0"/>
              <a:t>-job opportunity: unemployment is preferred to downgrading</a:t>
            </a:r>
          </a:p>
          <a:p>
            <a:pPr marL="274320"/>
            <a:r>
              <a:rPr lang="en-US" dirty="0" smtClean="0"/>
              <a:t>-O-Ring effects</a:t>
            </a:r>
          </a:p>
          <a:p>
            <a:pPr marL="274320"/>
            <a:r>
              <a:rPr lang="en-US" dirty="0" smtClean="0"/>
              <a:t>-Institutions: corruption can divert resources targeted to human capital</a:t>
            </a:r>
          </a:p>
          <a:p>
            <a:pPr marL="182880"/>
            <a:r>
              <a:rPr lang="en-US" dirty="0" smtClean="0">
                <a:solidFill>
                  <a:srgbClr val="FF0000"/>
                </a:solidFill>
              </a:rPr>
              <a:t>C-Inappropriate human capital investment systems in LDCs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A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Over-investment</a:t>
            </a:r>
            <a:r>
              <a:rPr lang="en-US" dirty="0" smtClean="0"/>
              <a:t>]</a:t>
            </a:r>
            <a:endParaRPr lang="en-US" dirty="0"/>
          </a:p>
          <a:p>
            <a:pPr marL="182880"/>
            <a:r>
              <a:rPr lang="en-US" dirty="0" smtClean="0"/>
              <a:t>(see diagram)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1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0"/>
            <a:ext cx="7239001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3810000"/>
            <a:ext cx="8915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"/>
            <a:r>
              <a:rPr lang="en-US" dirty="0">
                <a:solidFill>
                  <a:srgbClr val="FF0000"/>
                </a:solidFill>
              </a:rPr>
              <a:t>C-Inappropriate human capital investment systems in LDCs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B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Misallocation</a:t>
            </a:r>
            <a:r>
              <a:rPr lang="en-US" dirty="0" smtClean="0"/>
              <a:t>]</a:t>
            </a:r>
          </a:p>
          <a:p>
            <a:pPr marL="182880"/>
            <a:r>
              <a:rPr lang="en-US" b="1" dirty="0" smtClean="0">
                <a:solidFill>
                  <a:srgbClr val="0000FF"/>
                </a:solidFill>
              </a:rPr>
              <a:t>Education</a:t>
            </a:r>
          </a:p>
          <a:p>
            <a:pPr marL="182880"/>
            <a:r>
              <a:rPr lang="en-US" dirty="0" smtClean="0"/>
              <a:t>-Urban bias in high-end universities (in law) although the focus should be on practical courses useful in poor rural communities</a:t>
            </a:r>
          </a:p>
          <a:p>
            <a:pPr marL="182880"/>
            <a:r>
              <a:rPr lang="en-US" dirty="0" smtClean="0"/>
              <a:t>-Greater pay off would be in Primary and Secondary education</a:t>
            </a:r>
          </a:p>
          <a:p>
            <a:pPr marL="182880"/>
            <a:r>
              <a:rPr lang="en-US" dirty="0" smtClean="0"/>
              <a:t>Health</a:t>
            </a:r>
          </a:p>
          <a:p>
            <a:pPr marL="182880"/>
            <a:r>
              <a:rPr lang="en-US" dirty="0" smtClean="0"/>
              <a:t>-Urban bias in capital-intensive hospital although the focus should be on mobile cheap units for rural areas.</a:t>
            </a:r>
          </a:p>
          <a:p>
            <a:pPr marL="182880"/>
            <a:r>
              <a:rPr lang="en-US" dirty="0">
                <a:solidFill>
                  <a:srgbClr val="FF0000"/>
                </a:solidFill>
              </a:rPr>
              <a:t>C-Inappropriate human capital investment systems in LDCs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C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C00000"/>
                </a:solidFill>
              </a:rPr>
              <a:t>Inappropriate Focus</a:t>
            </a:r>
            <a:r>
              <a:rPr lang="en-US" dirty="0" smtClean="0"/>
              <a:t>]</a:t>
            </a:r>
          </a:p>
          <a:p>
            <a:pPr marL="182880"/>
            <a:r>
              <a:rPr lang="en-US" b="1" dirty="0" smtClean="0">
                <a:solidFill>
                  <a:srgbClr val="0000FF"/>
                </a:solidFill>
              </a:rPr>
              <a:t>Education</a:t>
            </a:r>
          </a:p>
          <a:p>
            <a:pPr marL="182880"/>
            <a:r>
              <a:rPr lang="en-US" dirty="0" smtClean="0"/>
              <a:t>-Diversion of research from important local problems and goals</a:t>
            </a:r>
            <a:endParaRPr lang="en-US" dirty="0"/>
          </a:p>
          <a:p>
            <a:pPr marL="182880"/>
            <a:endParaRPr lang="en-US" dirty="0" smtClean="0"/>
          </a:p>
          <a:p>
            <a:pPr marL="18288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6A3F8-92F8-4950-A028-A0C9DD2F6B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1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1299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Dube</dc:creator>
  <cp:lastModifiedBy>fatemeh</cp:lastModifiedBy>
  <cp:revision>21</cp:revision>
  <dcterms:created xsi:type="dcterms:W3CDTF">2013-01-06T02:22:31Z</dcterms:created>
  <dcterms:modified xsi:type="dcterms:W3CDTF">2017-03-28T07:39:49Z</dcterms:modified>
</cp:coreProperties>
</file>