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88" r:id="rId2"/>
    <p:sldMasterId id="2147483700" r:id="rId3"/>
  </p:sldMasterIdLst>
  <p:sldIdLst>
    <p:sldId id="293" r:id="rId4"/>
    <p:sldId id="256" r:id="rId5"/>
    <p:sldId id="257" r:id="rId6"/>
    <p:sldId id="258" r:id="rId7"/>
    <p:sldId id="259" r:id="rId8"/>
    <p:sldId id="260" r:id="rId9"/>
    <p:sldId id="261" r:id="rId10"/>
    <p:sldId id="263" r:id="rId11"/>
    <p:sldId id="264" r:id="rId12"/>
    <p:sldId id="265" r:id="rId13"/>
    <p:sldId id="266" r:id="rId14"/>
    <p:sldId id="267" r:id="rId15"/>
    <p:sldId id="270" r:id="rId16"/>
    <p:sldId id="273" r:id="rId17"/>
    <p:sldId id="268" r:id="rId18"/>
    <p:sldId id="269" r:id="rId19"/>
    <p:sldId id="271" r:id="rId20"/>
    <p:sldId id="274" r:id="rId21"/>
    <p:sldId id="291" r:id="rId22"/>
    <p:sldId id="275" r:id="rId23"/>
    <p:sldId id="276" r:id="rId24"/>
    <p:sldId id="277" r:id="rId25"/>
    <p:sldId id="278" r:id="rId26"/>
    <p:sldId id="279" r:id="rId27"/>
    <p:sldId id="280" r:id="rId28"/>
    <p:sldId id="282" r:id="rId29"/>
    <p:sldId id="283" r:id="rId30"/>
    <p:sldId id="284" r:id="rId31"/>
    <p:sldId id="281" r:id="rId32"/>
    <p:sldId id="285" r:id="rId33"/>
    <p:sldId id="294"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93" autoAdjust="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style>
          <a:lnRef idx="1">
            <a:schemeClr val="accent5"/>
          </a:lnRef>
          <a:fillRef idx="3">
            <a:schemeClr val="accent5"/>
          </a:fillRef>
          <a:effectRef idx="2">
            <a:schemeClr val="accent5"/>
          </a:effectRef>
          <a:fontRef idx="none"/>
        </p:style>
        <p:txBody>
          <a:bodyPr/>
          <a:lstStyle>
            <a:lvl1pPr>
              <a:defRPr sz="40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CDF1A07-E013-416F-BAB4-2D83815AA18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2218A27-954C-4A7A-BC97-67C1523B229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D3459BE-D99D-4EAD-9866-53BA00717F8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4CC6F0A-88BE-4A6C-8CB0-AD3DDC4901AF}" type="datetimeFigureOut">
              <a:rPr lang="en-US"/>
              <a:pPr/>
              <a:t>2/9/2011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87182E0-184D-4252-ABBE-018DE890893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B1137E2-1AC4-49F9-B342-48261FCAD9EF}" type="datetimeFigureOut">
              <a:rPr lang="en-US"/>
              <a:pPr/>
              <a:t>2/9/2011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6C76C58-2DAC-4CAE-867D-F7626B40215B}"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F01C8D1-2580-4E37-91FB-507267730A20}" type="datetimeFigureOut">
              <a:rPr lang="en-US"/>
              <a:pPr/>
              <a:t>2/9/2011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BF801E6-C1FE-4CC2-9C6E-8D4C089B9E39}"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F3D1ADFA-F943-4CFA-9C3B-F1DF4BF6794B}" type="datetimeFigureOut">
              <a:rPr lang="en-US"/>
              <a:pPr/>
              <a:t>2/9/2011</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2E3812BD-7BC8-4CE3-82DA-8356F678D22D}"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C645FC5E-6F1F-44A1-AE75-CFB6526EF318}" type="datetimeFigureOut">
              <a:rPr lang="en-US"/>
              <a:pPr/>
              <a:t>2/9/2011</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7C9A3A75-3B1D-42A6-9200-E786484DD748}"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7605B79-3E92-438E-A5B0-50F2324DA14B}" type="datetimeFigureOut">
              <a:rPr lang="en-US"/>
              <a:pPr/>
              <a:t>2/9/2011</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559F99AE-617D-43A6-9D8A-61BFFE7B0779}"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314BC5F-6643-48BA-8895-3EC1FA6F0DD2}" type="datetimeFigureOut">
              <a:rPr lang="en-US"/>
              <a:pPr/>
              <a:t>2/9/2011</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535C751B-66E1-4C4A-9554-F04CCC90E241}"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FFC08B7-D3DF-4240-B9A8-964AD23E8ACD}" type="datetimeFigureOut">
              <a:rPr lang="en-US"/>
              <a:pPr/>
              <a:t>2/9/2011</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7F661407-A323-43B0-BC3C-69BF8C3769CD}"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cap="all"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1207683-52E6-4253-9041-2B7D0C6B1AC5}"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FB00418-C74C-42D9-B107-052052522EF0}" type="datetimeFigureOut">
              <a:rPr lang="en-US"/>
              <a:pPr/>
              <a:t>2/9/2011</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ECEAEB3E-E0C5-4918-B56A-184EEE40B5E7}"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07980C1-E7F6-442D-9B88-1698E0DC44D0}" type="datetimeFigureOut">
              <a:rPr lang="en-US"/>
              <a:pPr/>
              <a:t>2/9/2011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854AE8F-9648-4DA0-A537-55FC983B33E6}"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57E998C-092F-4B3D-B8F6-37081C87E59B}" type="datetimeFigureOut">
              <a:rPr lang="en-US"/>
              <a:pPr/>
              <a:t>2/9/2011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4178CDF-6612-43B0-B9DB-73DE2BF3C01E}"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CB30FDC-0A32-4D95-BAF8-498BB480950F}" type="datetimeFigureOut">
              <a:rPr lang="en-US"/>
              <a:pPr/>
              <a:t>2/9/2011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3F1E6B4-8B31-413C-99FA-90D10378D6C8}" type="slidenum">
              <a:rPr lang="en-US"/>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6EA695A-ADF1-4F40-841F-B60A2DC56A2F}" type="datetimeFigureOut">
              <a:rPr lang="en-US"/>
              <a:pPr/>
              <a:t>2/9/2011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F039548-390B-4740-8456-67E0E6FEC43C}" type="slidenum">
              <a:rPr lang="en-US"/>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B5587F2-B959-426B-B24F-2F6ABBDD48BD}" type="datetimeFigureOut">
              <a:rPr lang="en-US"/>
              <a:pPr/>
              <a:t>2/9/2011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65884FB-E656-4D6B-8FC6-4D0C38A325F1}" type="slidenum">
              <a:rPr lang="en-US"/>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779F4752-2963-466E-B210-97A0C75547D6}" type="datetimeFigureOut">
              <a:rPr lang="en-US"/>
              <a:pPr/>
              <a:t>2/9/2011</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E810F523-AAF8-4F07-B205-BE2E7F510818}" type="slidenum">
              <a:rPr lang="en-US"/>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9535522C-BB38-46BB-B712-BC5020D06491}" type="datetimeFigureOut">
              <a:rPr lang="en-US"/>
              <a:pPr/>
              <a:t>2/9/2011</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ED534BA9-F213-4614-818B-A3EBEAEA602A}" type="slidenum">
              <a:rPr lang="en-US"/>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F7047D7-7A15-43AB-94F5-D2FC71AACCD6}" type="datetimeFigureOut">
              <a:rPr lang="en-US"/>
              <a:pPr/>
              <a:t>2/9/2011</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C787F5C2-D83C-4F43-9973-CA7DEE2ED4F3}" type="slidenum">
              <a:rPr lang="en-US"/>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BF97A7F-A0A4-4679-82E6-BE27394905CD}" type="datetimeFigureOut">
              <a:rPr lang="en-US"/>
              <a:pPr/>
              <a:t>2/9/2011</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3E4CB888-12F5-4190-93F2-A73ADF42378E}"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954BEB9-6BEB-4CBE-BFDA-FBA33C6FCFDF}"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9872760-6493-4848-8558-7D5B2A763632}" type="datetimeFigureOut">
              <a:rPr lang="en-US"/>
              <a:pPr/>
              <a:t>2/9/2011</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E4541D1D-210E-469A-86B7-440C8FD68688}" type="slidenum">
              <a:rPr lang="en-US"/>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0A246CC-C71A-4673-854A-43F7E203545D}" type="datetimeFigureOut">
              <a:rPr lang="en-US"/>
              <a:pPr/>
              <a:t>2/9/2011</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1705D072-76DE-40DF-AEF6-82FB59343F55}" type="slidenum">
              <a:rPr lang="en-US"/>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4E166AA-9CA5-4087-842B-2D347434BEE1}" type="datetimeFigureOut">
              <a:rPr lang="en-US"/>
              <a:pPr/>
              <a:t>2/9/2011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129C260-A05D-4C5A-9BCF-E385F4306BA3}" type="slidenum">
              <a:rPr lang="en-US"/>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3B03BF1-5BF2-413E-9543-950A48A6EE22}" type="datetimeFigureOut">
              <a:rPr lang="en-US"/>
              <a:pPr/>
              <a:t>2/9/2011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C10FCEC-ADF0-4804-B03A-D3D7FB17F190}"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5CCCA6C8-71E3-4603-83F4-C3D17C47800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6E94BB8D-1844-43CC-A712-CDB7FA4F821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D0470090-40B6-42E6-A001-40AF34E1909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D7472746-E959-4E8D-944D-37046834640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0AA2D494-C222-432D-A49F-B316FDFAD6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397B5FC8-9F15-40F7-ACFB-7273053B6AB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E1AB"/>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7924800" cy="1143000"/>
          </a:xfrm>
          <a:prstGeom prst="rect">
            <a:avLst/>
          </a:prstGeom>
          <a:ln>
            <a:headEnd/>
            <a:tailEnd/>
          </a:ln>
        </p:spPr>
        <p:style>
          <a:lnRef idx="1">
            <a:schemeClr val="accent5"/>
          </a:lnRef>
          <a:fillRef idx="3">
            <a:schemeClr val="accent5"/>
          </a:fillRef>
          <a:effectRef idx="2">
            <a:schemeClr val="accent5"/>
          </a:effectRef>
          <a:fontRef idx="none"/>
        </p:style>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609600" y="1600200"/>
            <a:ext cx="7924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66ED7CE6-0578-44DB-B551-F55A47C8167A}" type="slidenum">
              <a:rPr lang="en-US" smtClean="0"/>
              <a:pPr/>
              <a:t>‹#›</a:t>
            </a:fld>
            <a:endParaRPr lang="en-US" dirty="0"/>
          </a:p>
        </p:txBody>
      </p:sp>
      <p:pic>
        <p:nvPicPr>
          <p:cNvPr id="1031" name="Picture 7"/>
          <p:cNvPicPr>
            <a:picLocks noChangeAspect="1" noChangeArrowheads="1"/>
          </p:cNvPicPr>
          <p:nvPr/>
        </p:nvPicPr>
        <p:blipFill>
          <a:blip r:embed="rId13" cstate="print"/>
          <a:srcRect/>
          <a:stretch>
            <a:fillRect/>
          </a:stretch>
        </p:blipFill>
        <p:spPr bwMode="auto">
          <a:xfrm>
            <a:off x="8534400" y="0"/>
            <a:ext cx="609600" cy="6858000"/>
          </a:xfrm>
          <a:prstGeom prst="rect">
            <a:avLst/>
          </a:prstGeom>
          <a:noFill/>
          <a:ln w="9525">
            <a:noFill/>
            <a:miter lim="800000"/>
            <a:headEnd/>
            <a:tailEnd/>
          </a:ln>
        </p:spPr>
      </p:pic>
      <p:pic>
        <p:nvPicPr>
          <p:cNvPr id="1032" name="Picture 7"/>
          <p:cNvPicPr>
            <a:picLocks noChangeAspect="1" noChangeArrowheads="1"/>
          </p:cNvPicPr>
          <p:nvPr/>
        </p:nvPicPr>
        <p:blipFill>
          <a:blip r:embed="rId13" cstate="print"/>
          <a:srcRect/>
          <a:stretch>
            <a:fillRect/>
          </a:stretch>
        </p:blipFill>
        <p:spPr bwMode="auto">
          <a:xfrm>
            <a:off x="0" y="0"/>
            <a:ext cx="6096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rtl="0" eaLnBrk="1" fontAlgn="base" hangingPunct="1">
        <a:spcBef>
          <a:spcPct val="0"/>
        </a:spcBef>
        <a:spcAft>
          <a:spcPct val="0"/>
        </a:spcAft>
        <a:defRPr sz="4400" kern="1200">
          <a:solidFill>
            <a:schemeClr val="bg2"/>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DA042B63-7C88-4FB3-A8F1-DE77EEDD7917}" type="datetimeFigureOut">
              <a:rPr lang="en-US"/>
              <a:pPr/>
              <a:t>2/9/2011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2EE27CB2-A7A0-4687-8677-AEA244352189}"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CC8D8887-0199-4437-B18D-A96EEE61FE6E}" type="datetimeFigureOut">
              <a:rPr lang="en-US"/>
              <a:pPr/>
              <a:t>2/9/2011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B9553EC7-CE92-474A-A471-703A5CA9B76B}"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447800"/>
            <a:ext cx="7924800" cy="1938992"/>
          </a:xfrm>
          <a:prstGeom prst="rect">
            <a:avLst/>
          </a:prstGeom>
          <a:noFill/>
        </p:spPr>
        <p:txBody>
          <a:bodyPr>
            <a:spAutoFit/>
          </a:bodyPr>
          <a:lstStyle/>
          <a:p>
            <a:pPr algn="ctr" fontAlgn="auto">
              <a:spcBef>
                <a:spcPts val="0"/>
              </a:spcBef>
              <a:spcAft>
                <a:spcPts val="0"/>
              </a:spcAft>
              <a:defRPr/>
            </a:pPr>
            <a:r>
              <a:rPr lang="en-US" sz="6000" b="1" dirty="0" smtClean="0">
                <a:solidFill>
                  <a:srgbClr val="003399"/>
                </a:solidFill>
                <a:effectLst>
                  <a:glow rad="63500">
                    <a:srgbClr val="009999">
                      <a:alpha val="40000"/>
                    </a:srgbClr>
                  </a:glow>
                </a:effectLst>
                <a:latin typeface="Blue Highway" pitchFamily="2" charset="0"/>
                <a:ea typeface="Tahoma" pitchFamily="34" charset="0"/>
                <a:cs typeface="Tahoma" pitchFamily="34" charset="0"/>
              </a:rPr>
              <a:t>The Hospitality Industry and You</a:t>
            </a:r>
            <a:endParaRPr lang="en-US" sz="6000" b="1" dirty="0">
              <a:solidFill>
                <a:srgbClr val="003399"/>
              </a:solidFill>
              <a:effectLst>
                <a:glow rad="63500">
                  <a:srgbClr val="009999">
                    <a:alpha val="40000"/>
                  </a:srgbClr>
                </a:glow>
              </a:effectLst>
              <a:latin typeface="Blue Highway" pitchFamily="2" charset="0"/>
              <a:ea typeface="Tahoma" pitchFamily="34" charset="0"/>
              <a:cs typeface="Tahoma" pitchFamily="34" charset="0"/>
            </a:endParaRPr>
          </a:p>
        </p:txBody>
      </p:sp>
      <p:sp>
        <p:nvSpPr>
          <p:cNvPr id="5" name="TextBox 4"/>
          <p:cNvSpPr txBox="1"/>
          <p:nvPr/>
        </p:nvSpPr>
        <p:spPr>
          <a:xfrm>
            <a:off x="3657600" y="685800"/>
            <a:ext cx="1646605" cy="646331"/>
          </a:xfrm>
          <a:prstGeom prst="rect">
            <a:avLst/>
          </a:prstGeom>
          <a:noFill/>
        </p:spPr>
        <p:txBody>
          <a:bodyPr wrap="none">
            <a:spAutoFit/>
          </a:bodyPr>
          <a:lstStyle/>
          <a:p>
            <a:pPr fontAlgn="auto">
              <a:spcBef>
                <a:spcPts val="0"/>
              </a:spcBef>
              <a:spcAft>
                <a:spcPts val="0"/>
              </a:spcAft>
              <a:defRPr/>
            </a:pPr>
            <a:r>
              <a:rPr lang="en-US" sz="3600" dirty="0">
                <a:solidFill>
                  <a:srgbClr val="009999"/>
                </a:solidFill>
                <a:effectLst>
                  <a:glow rad="228600">
                    <a:schemeClr val="bg1">
                      <a:alpha val="40000"/>
                    </a:schemeClr>
                  </a:glow>
                </a:effectLst>
                <a:latin typeface="Brush Script MT" pitchFamily="66" charset="0"/>
                <a:cs typeface="+mn-cs"/>
              </a:rPr>
              <a:t>Chapter </a:t>
            </a:r>
            <a:r>
              <a:rPr lang="en-US" sz="3600" dirty="0" smtClean="0">
                <a:solidFill>
                  <a:srgbClr val="009999"/>
                </a:solidFill>
                <a:effectLst>
                  <a:glow rad="228600">
                    <a:schemeClr val="bg1">
                      <a:alpha val="40000"/>
                    </a:schemeClr>
                  </a:glow>
                </a:effectLst>
                <a:latin typeface="Brush Script MT" pitchFamily="66" charset="0"/>
                <a:cs typeface="+mn-cs"/>
              </a:rPr>
              <a:t>1</a:t>
            </a:r>
            <a:endParaRPr lang="en-US" sz="3600" dirty="0">
              <a:solidFill>
                <a:srgbClr val="009999"/>
              </a:solidFill>
              <a:effectLst>
                <a:glow rad="228600">
                  <a:schemeClr val="bg1">
                    <a:alpha val="40000"/>
                  </a:schemeClr>
                </a:glow>
              </a:effectLst>
              <a:latin typeface="Brush Script MT" pitchFamily="66" charset="0"/>
              <a:cs typeface="+mn-cs"/>
            </a:endParaRPr>
          </a:p>
        </p:txBody>
      </p:sp>
      <p:cxnSp>
        <p:nvCxnSpPr>
          <p:cNvPr id="11" name="Straight Connector 10"/>
          <p:cNvCxnSpPr/>
          <p:nvPr/>
        </p:nvCxnSpPr>
        <p:spPr>
          <a:xfrm>
            <a:off x="609600" y="1447800"/>
            <a:ext cx="7924800" cy="0"/>
          </a:xfrm>
          <a:prstGeom prst="line">
            <a:avLst/>
          </a:prstGeom>
          <a:ln w="57150">
            <a:solidFill>
              <a:srgbClr val="009999"/>
            </a:solidFill>
          </a:ln>
        </p:spPr>
        <p:style>
          <a:lnRef idx="1">
            <a:schemeClr val="accent1"/>
          </a:lnRef>
          <a:fillRef idx="0">
            <a:schemeClr val="accent1"/>
          </a:fillRef>
          <a:effectRef idx="0">
            <a:schemeClr val="accent1"/>
          </a:effectRef>
          <a:fontRef idx="minor">
            <a:schemeClr val="tx1"/>
          </a:fontRef>
        </p:style>
      </p:cxnSp>
      <p:sp>
        <p:nvSpPr>
          <p:cNvPr id="4103" name="Footer Placeholder 9"/>
          <p:cNvSpPr>
            <a:spLocks noGrp="1"/>
          </p:cNvSpPr>
          <p:nvPr>
            <p:ph type="ftr" sz="quarter" idx="11"/>
          </p:nvPr>
        </p:nvSpPr>
        <p:spPr bwMode="auto">
          <a:xfrm>
            <a:off x="2400300" y="6553200"/>
            <a:ext cx="4343400" cy="231775"/>
          </a:xfrm>
          <a:noFill/>
          <a:ln>
            <a:miter lim="800000"/>
            <a:headEnd/>
            <a:tailEnd/>
          </a:ln>
        </p:spPr>
        <p:txBody>
          <a:bodyPr/>
          <a:lstStyle/>
          <a:p>
            <a:r>
              <a:rPr lang="en-US" sz="1000" dirty="0">
                <a:solidFill>
                  <a:schemeClr val="tx1"/>
                </a:solidFill>
                <a:latin typeface="Arial" charset="0"/>
              </a:rPr>
              <a:t>Copyright © 2010 by John Wiley &amp; Sons, Inc.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p:txBody>
          <a:bodyPr/>
          <a:lstStyle/>
          <a:p>
            <a:r>
              <a:rPr lang="en-US" sz="4000" dirty="0" smtClean="0"/>
              <a:t>Why Do Students Study Hospitality Management?</a:t>
            </a:r>
            <a:endParaRPr lang="en-US" sz="4000" dirty="0"/>
          </a:p>
        </p:txBody>
      </p:sp>
      <p:sp>
        <p:nvSpPr>
          <p:cNvPr id="25605" name="Rectangle 5"/>
          <p:cNvSpPr>
            <a:spLocks noGrp="1" noChangeArrowheads="1"/>
          </p:cNvSpPr>
          <p:nvPr>
            <p:ph idx="1"/>
          </p:nvPr>
        </p:nvSpPr>
        <p:spPr/>
        <p:txBody>
          <a:bodyPr/>
          <a:lstStyle/>
          <a:p>
            <a:r>
              <a:rPr lang="en-US" dirty="0"/>
              <a:t>Personal work experience</a:t>
            </a:r>
          </a:p>
          <a:p>
            <a:r>
              <a:rPr lang="en-US" dirty="0"/>
              <a:t>Family background</a:t>
            </a:r>
          </a:p>
          <a:p>
            <a:r>
              <a:rPr lang="en-US" dirty="0"/>
              <a:t>Contact with other students</a:t>
            </a:r>
          </a:p>
          <a:p>
            <a:r>
              <a:rPr lang="en-US" dirty="0"/>
              <a:t>Enjoy people, food, travel, etc.</a:t>
            </a:r>
          </a:p>
          <a:p>
            <a:r>
              <a:rPr lang="en-US" dirty="0"/>
              <a:t>Opportunities for employment and advancement </a:t>
            </a:r>
          </a:p>
          <a:p>
            <a:r>
              <a:rPr lang="en-US" dirty="0"/>
              <a:t>Desire to own their own business</a:t>
            </a:r>
          </a:p>
          <a:p>
            <a:r>
              <a:rPr lang="en-US" dirty="0"/>
              <a:t>Desire to be independent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fade">
                                      <p:cBhvr>
                                        <p:cTn id="7" dur="1000"/>
                                        <p:tgtEl>
                                          <p:spTgt spid="25605">
                                            <p:txEl>
                                              <p:pRg st="0" end="0"/>
                                            </p:txEl>
                                          </p:spTgt>
                                        </p:tgtEl>
                                      </p:cBhvr>
                                    </p:animEffect>
                                    <p:anim calcmode="lin" valueType="num">
                                      <p:cBhvr>
                                        <p:cTn id="8" dur="1000" fill="hold"/>
                                        <p:tgtEl>
                                          <p:spTgt spid="2560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60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605">
                                            <p:txEl>
                                              <p:pRg st="1" end="1"/>
                                            </p:txEl>
                                          </p:spTgt>
                                        </p:tgtEl>
                                        <p:attrNameLst>
                                          <p:attrName>style.visibility</p:attrName>
                                        </p:attrNameLst>
                                      </p:cBhvr>
                                      <p:to>
                                        <p:strVal val="visible"/>
                                      </p:to>
                                    </p:set>
                                    <p:animEffect transition="in" filter="fade">
                                      <p:cBhvr>
                                        <p:cTn id="14" dur="1000"/>
                                        <p:tgtEl>
                                          <p:spTgt spid="25605">
                                            <p:txEl>
                                              <p:pRg st="1" end="1"/>
                                            </p:txEl>
                                          </p:spTgt>
                                        </p:tgtEl>
                                      </p:cBhvr>
                                    </p:animEffect>
                                    <p:anim calcmode="lin" valueType="num">
                                      <p:cBhvr>
                                        <p:cTn id="15" dur="1000" fill="hold"/>
                                        <p:tgtEl>
                                          <p:spTgt spid="2560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560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605">
                                            <p:txEl>
                                              <p:pRg st="2" end="2"/>
                                            </p:txEl>
                                          </p:spTgt>
                                        </p:tgtEl>
                                        <p:attrNameLst>
                                          <p:attrName>style.visibility</p:attrName>
                                        </p:attrNameLst>
                                      </p:cBhvr>
                                      <p:to>
                                        <p:strVal val="visible"/>
                                      </p:to>
                                    </p:set>
                                    <p:animEffect transition="in" filter="fade">
                                      <p:cBhvr>
                                        <p:cTn id="21" dur="1000"/>
                                        <p:tgtEl>
                                          <p:spTgt spid="25605">
                                            <p:txEl>
                                              <p:pRg st="2" end="2"/>
                                            </p:txEl>
                                          </p:spTgt>
                                        </p:tgtEl>
                                      </p:cBhvr>
                                    </p:animEffect>
                                    <p:anim calcmode="lin" valueType="num">
                                      <p:cBhvr>
                                        <p:cTn id="22" dur="1000" fill="hold"/>
                                        <p:tgtEl>
                                          <p:spTgt spid="2560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560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605">
                                            <p:txEl>
                                              <p:pRg st="3" end="3"/>
                                            </p:txEl>
                                          </p:spTgt>
                                        </p:tgtEl>
                                        <p:attrNameLst>
                                          <p:attrName>style.visibility</p:attrName>
                                        </p:attrNameLst>
                                      </p:cBhvr>
                                      <p:to>
                                        <p:strVal val="visible"/>
                                      </p:to>
                                    </p:set>
                                    <p:animEffect transition="in" filter="fade">
                                      <p:cBhvr>
                                        <p:cTn id="28" dur="1000"/>
                                        <p:tgtEl>
                                          <p:spTgt spid="25605">
                                            <p:txEl>
                                              <p:pRg st="3" end="3"/>
                                            </p:txEl>
                                          </p:spTgt>
                                        </p:tgtEl>
                                      </p:cBhvr>
                                    </p:animEffect>
                                    <p:anim calcmode="lin" valueType="num">
                                      <p:cBhvr>
                                        <p:cTn id="29" dur="1000" fill="hold"/>
                                        <p:tgtEl>
                                          <p:spTgt spid="2560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560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605">
                                            <p:txEl>
                                              <p:pRg st="4" end="4"/>
                                            </p:txEl>
                                          </p:spTgt>
                                        </p:tgtEl>
                                        <p:attrNameLst>
                                          <p:attrName>style.visibility</p:attrName>
                                        </p:attrNameLst>
                                      </p:cBhvr>
                                      <p:to>
                                        <p:strVal val="visible"/>
                                      </p:to>
                                    </p:set>
                                    <p:animEffect transition="in" filter="fade">
                                      <p:cBhvr>
                                        <p:cTn id="35" dur="1000"/>
                                        <p:tgtEl>
                                          <p:spTgt spid="25605">
                                            <p:txEl>
                                              <p:pRg st="4" end="4"/>
                                            </p:txEl>
                                          </p:spTgt>
                                        </p:tgtEl>
                                      </p:cBhvr>
                                    </p:animEffect>
                                    <p:anim calcmode="lin" valueType="num">
                                      <p:cBhvr>
                                        <p:cTn id="36" dur="1000" fill="hold"/>
                                        <p:tgtEl>
                                          <p:spTgt spid="2560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560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5605">
                                            <p:txEl>
                                              <p:pRg st="5" end="5"/>
                                            </p:txEl>
                                          </p:spTgt>
                                        </p:tgtEl>
                                        <p:attrNameLst>
                                          <p:attrName>style.visibility</p:attrName>
                                        </p:attrNameLst>
                                      </p:cBhvr>
                                      <p:to>
                                        <p:strVal val="visible"/>
                                      </p:to>
                                    </p:set>
                                    <p:animEffect transition="in" filter="fade">
                                      <p:cBhvr>
                                        <p:cTn id="42" dur="1000"/>
                                        <p:tgtEl>
                                          <p:spTgt spid="25605">
                                            <p:txEl>
                                              <p:pRg st="5" end="5"/>
                                            </p:txEl>
                                          </p:spTgt>
                                        </p:tgtEl>
                                      </p:cBhvr>
                                    </p:animEffect>
                                    <p:anim calcmode="lin" valueType="num">
                                      <p:cBhvr>
                                        <p:cTn id="43" dur="1000" fill="hold"/>
                                        <p:tgtEl>
                                          <p:spTgt spid="2560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560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5605">
                                            <p:txEl>
                                              <p:pRg st="6" end="6"/>
                                            </p:txEl>
                                          </p:spTgt>
                                        </p:tgtEl>
                                        <p:attrNameLst>
                                          <p:attrName>style.visibility</p:attrName>
                                        </p:attrNameLst>
                                      </p:cBhvr>
                                      <p:to>
                                        <p:strVal val="visible"/>
                                      </p:to>
                                    </p:set>
                                    <p:animEffect transition="in" filter="fade">
                                      <p:cBhvr>
                                        <p:cTn id="49" dur="1000"/>
                                        <p:tgtEl>
                                          <p:spTgt spid="25605">
                                            <p:txEl>
                                              <p:pRg st="6" end="6"/>
                                            </p:txEl>
                                          </p:spTgt>
                                        </p:tgtEl>
                                      </p:cBhvr>
                                    </p:animEffect>
                                    <p:anim calcmode="lin" valueType="num">
                                      <p:cBhvr>
                                        <p:cTn id="50" dur="1000" fill="hold"/>
                                        <p:tgtEl>
                                          <p:spTgt spid="2560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560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30" name="Rectangle 6"/>
          <p:cNvSpPr>
            <a:spLocks noGrp="1" noChangeArrowheads="1"/>
          </p:cNvSpPr>
          <p:nvPr>
            <p:ph type="title"/>
          </p:nvPr>
        </p:nvSpPr>
        <p:spPr/>
        <p:txBody>
          <a:bodyPr/>
          <a:lstStyle/>
          <a:p>
            <a:r>
              <a:rPr lang="en-US" sz="3800" dirty="0" smtClean="0"/>
              <a:t>Employment Opportunities</a:t>
            </a:r>
            <a:endParaRPr lang="en-US" sz="3800" dirty="0"/>
          </a:p>
        </p:txBody>
      </p:sp>
      <p:sp>
        <p:nvSpPr>
          <p:cNvPr id="26631" name="Rectangle 7"/>
          <p:cNvSpPr>
            <a:spLocks noGrp="1" noChangeArrowheads="1"/>
          </p:cNvSpPr>
          <p:nvPr>
            <p:ph idx="1"/>
          </p:nvPr>
        </p:nvSpPr>
        <p:spPr/>
        <p:txBody>
          <a:bodyPr/>
          <a:lstStyle/>
          <a:p>
            <a:pPr>
              <a:lnSpc>
                <a:spcPct val="90000"/>
              </a:lnSpc>
            </a:pPr>
            <a:r>
              <a:rPr lang="en-US" dirty="0"/>
              <a:t>Most segments of the hospitality industry are projected for continued growth in the number of management positions</a:t>
            </a:r>
          </a:p>
          <a:p>
            <a:pPr>
              <a:lnSpc>
                <a:spcPct val="90000"/>
              </a:lnSpc>
            </a:pPr>
            <a:r>
              <a:rPr lang="en-US" dirty="0"/>
              <a:t>Opportunity to advance as companies grow</a:t>
            </a:r>
          </a:p>
          <a:p>
            <a:pPr>
              <a:lnSpc>
                <a:spcPct val="90000"/>
              </a:lnSpc>
            </a:pPr>
            <a:r>
              <a:rPr lang="en-US" dirty="0"/>
              <a:t>Some segments are greatly outpacing the average</a:t>
            </a:r>
          </a:p>
          <a:p>
            <a:pPr>
              <a:lnSpc>
                <a:spcPct val="90000"/>
              </a:lnSpc>
            </a:pPr>
            <a:r>
              <a:rPr lang="en-US" dirty="0"/>
              <a:t>New and emerging segments of the industry</a:t>
            </a:r>
          </a:p>
          <a:p>
            <a:pPr>
              <a:lnSpc>
                <a:spcPct val="90000"/>
              </a:lnSpc>
            </a:pPr>
            <a:r>
              <a:rPr lang="en-US" dirty="0"/>
              <a:t>Growth in franchise opportunities</a:t>
            </a:r>
          </a:p>
          <a:p>
            <a:pPr>
              <a:lnSpc>
                <a:spcPct val="90000"/>
              </a:lnSpc>
            </a:pPr>
            <a:r>
              <a:rPr lang="en-US" dirty="0"/>
              <a:t>Increasing interest in food and travel as population ages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631">
                                            <p:txEl>
                                              <p:pRg st="0" end="0"/>
                                            </p:txEl>
                                          </p:spTgt>
                                        </p:tgtEl>
                                        <p:attrNameLst>
                                          <p:attrName>style.visibility</p:attrName>
                                        </p:attrNameLst>
                                      </p:cBhvr>
                                      <p:to>
                                        <p:strVal val="visible"/>
                                      </p:to>
                                    </p:set>
                                    <p:animEffect transition="in" filter="fade">
                                      <p:cBhvr>
                                        <p:cTn id="7" dur="1000"/>
                                        <p:tgtEl>
                                          <p:spTgt spid="26631">
                                            <p:txEl>
                                              <p:pRg st="0" end="0"/>
                                            </p:txEl>
                                          </p:spTgt>
                                        </p:tgtEl>
                                      </p:cBhvr>
                                    </p:animEffect>
                                    <p:anim calcmode="lin" valueType="num">
                                      <p:cBhvr>
                                        <p:cTn id="8" dur="1000" fill="hold"/>
                                        <p:tgtEl>
                                          <p:spTgt spid="266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6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631">
                                            <p:txEl>
                                              <p:pRg st="1" end="1"/>
                                            </p:txEl>
                                          </p:spTgt>
                                        </p:tgtEl>
                                        <p:attrNameLst>
                                          <p:attrName>style.visibility</p:attrName>
                                        </p:attrNameLst>
                                      </p:cBhvr>
                                      <p:to>
                                        <p:strVal val="visible"/>
                                      </p:to>
                                    </p:set>
                                    <p:animEffect transition="in" filter="fade">
                                      <p:cBhvr>
                                        <p:cTn id="14" dur="1000"/>
                                        <p:tgtEl>
                                          <p:spTgt spid="26631">
                                            <p:txEl>
                                              <p:pRg st="1" end="1"/>
                                            </p:txEl>
                                          </p:spTgt>
                                        </p:tgtEl>
                                      </p:cBhvr>
                                    </p:animEffect>
                                    <p:anim calcmode="lin" valueType="num">
                                      <p:cBhvr>
                                        <p:cTn id="15" dur="1000" fill="hold"/>
                                        <p:tgtEl>
                                          <p:spTgt spid="2663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6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631">
                                            <p:txEl>
                                              <p:pRg st="2" end="2"/>
                                            </p:txEl>
                                          </p:spTgt>
                                        </p:tgtEl>
                                        <p:attrNameLst>
                                          <p:attrName>style.visibility</p:attrName>
                                        </p:attrNameLst>
                                      </p:cBhvr>
                                      <p:to>
                                        <p:strVal val="visible"/>
                                      </p:to>
                                    </p:set>
                                    <p:animEffect transition="in" filter="fade">
                                      <p:cBhvr>
                                        <p:cTn id="21" dur="1000"/>
                                        <p:tgtEl>
                                          <p:spTgt spid="26631">
                                            <p:txEl>
                                              <p:pRg st="2" end="2"/>
                                            </p:txEl>
                                          </p:spTgt>
                                        </p:tgtEl>
                                      </p:cBhvr>
                                    </p:animEffect>
                                    <p:anim calcmode="lin" valueType="num">
                                      <p:cBhvr>
                                        <p:cTn id="22" dur="1000" fill="hold"/>
                                        <p:tgtEl>
                                          <p:spTgt spid="2663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6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631">
                                            <p:txEl>
                                              <p:pRg st="3" end="3"/>
                                            </p:txEl>
                                          </p:spTgt>
                                        </p:tgtEl>
                                        <p:attrNameLst>
                                          <p:attrName>style.visibility</p:attrName>
                                        </p:attrNameLst>
                                      </p:cBhvr>
                                      <p:to>
                                        <p:strVal val="visible"/>
                                      </p:to>
                                    </p:set>
                                    <p:animEffect transition="in" filter="fade">
                                      <p:cBhvr>
                                        <p:cTn id="28" dur="1000"/>
                                        <p:tgtEl>
                                          <p:spTgt spid="26631">
                                            <p:txEl>
                                              <p:pRg st="3" end="3"/>
                                            </p:txEl>
                                          </p:spTgt>
                                        </p:tgtEl>
                                      </p:cBhvr>
                                    </p:animEffect>
                                    <p:anim calcmode="lin" valueType="num">
                                      <p:cBhvr>
                                        <p:cTn id="29" dur="1000" fill="hold"/>
                                        <p:tgtEl>
                                          <p:spTgt spid="2663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63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631">
                                            <p:txEl>
                                              <p:pRg st="4" end="4"/>
                                            </p:txEl>
                                          </p:spTgt>
                                        </p:tgtEl>
                                        <p:attrNameLst>
                                          <p:attrName>style.visibility</p:attrName>
                                        </p:attrNameLst>
                                      </p:cBhvr>
                                      <p:to>
                                        <p:strVal val="visible"/>
                                      </p:to>
                                    </p:set>
                                    <p:animEffect transition="in" filter="fade">
                                      <p:cBhvr>
                                        <p:cTn id="35" dur="1000"/>
                                        <p:tgtEl>
                                          <p:spTgt spid="26631">
                                            <p:txEl>
                                              <p:pRg st="4" end="4"/>
                                            </p:txEl>
                                          </p:spTgt>
                                        </p:tgtEl>
                                      </p:cBhvr>
                                    </p:animEffect>
                                    <p:anim calcmode="lin" valueType="num">
                                      <p:cBhvr>
                                        <p:cTn id="36" dur="1000" fill="hold"/>
                                        <p:tgtEl>
                                          <p:spTgt spid="2663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663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6631">
                                            <p:txEl>
                                              <p:pRg st="5" end="5"/>
                                            </p:txEl>
                                          </p:spTgt>
                                        </p:tgtEl>
                                        <p:attrNameLst>
                                          <p:attrName>style.visibility</p:attrName>
                                        </p:attrNameLst>
                                      </p:cBhvr>
                                      <p:to>
                                        <p:strVal val="visible"/>
                                      </p:to>
                                    </p:set>
                                    <p:animEffect transition="in" filter="fade">
                                      <p:cBhvr>
                                        <p:cTn id="42" dur="1000"/>
                                        <p:tgtEl>
                                          <p:spTgt spid="26631">
                                            <p:txEl>
                                              <p:pRg st="5" end="5"/>
                                            </p:txEl>
                                          </p:spTgt>
                                        </p:tgtEl>
                                      </p:cBhvr>
                                    </p:animEffect>
                                    <p:anim calcmode="lin" valueType="num">
                                      <p:cBhvr>
                                        <p:cTn id="43" dur="1000" fill="hold"/>
                                        <p:tgtEl>
                                          <p:spTgt spid="2663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663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p:txBody>
          <a:bodyPr/>
          <a:lstStyle/>
          <a:p>
            <a:r>
              <a:rPr lang="en-US" sz="3800" dirty="0"/>
              <a:t>COMBINING EDUCATION </a:t>
            </a:r>
            <a:br>
              <a:rPr lang="en-US" sz="3800" dirty="0"/>
            </a:br>
            <a:r>
              <a:rPr lang="en-US" sz="3800" dirty="0"/>
              <a:t>AND WORK EXPERIENCE</a:t>
            </a:r>
          </a:p>
        </p:txBody>
      </p:sp>
      <p:sp>
        <p:nvSpPr>
          <p:cNvPr id="27653" name="Rectangle 5"/>
          <p:cNvSpPr>
            <a:spLocks noGrp="1" noChangeArrowheads="1"/>
          </p:cNvSpPr>
          <p:nvPr>
            <p:ph idx="1"/>
          </p:nvPr>
        </p:nvSpPr>
        <p:spPr/>
        <p:txBody>
          <a:bodyPr/>
          <a:lstStyle/>
          <a:p>
            <a:r>
              <a:rPr lang="en-US" sz="2400" dirty="0"/>
              <a:t>The prevailing philosophy in hospitality education is that the best way to the top is through a strategic combination of education and experience</a:t>
            </a:r>
          </a:p>
          <a:p>
            <a:r>
              <a:rPr lang="en-US" sz="2400" dirty="0"/>
              <a:t>The education component is self-explanatory – it is the result of past results and future </a:t>
            </a:r>
            <a:r>
              <a:rPr lang="en-US" sz="2400" dirty="0" smtClean="0"/>
              <a:t>expectations</a:t>
            </a:r>
            <a:endParaRPr lang="en-US" sz="2400" dirty="0"/>
          </a:p>
          <a:p>
            <a:r>
              <a:rPr lang="en-US" sz="2400" dirty="0"/>
              <a:t>The experience component is </a:t>
            </a:r>
            <a:r>
              <a:rPr lang="en-US" sz="2400" dirty="0" smtClean="0"/>
              <a:t>two-fold</a:t>
            </a:r>
          </a:p>
          <a:p>
            <a:pPr lvl="1"/>
            <a:r>
              <a:rPr lang="en-US" sz="2000" dirty="0" smtClean="0"/>
              <a:t>Some </a:t>
            </a:r>
            <a:r>
              <a:rPr lang="en-US" sz="2000" dirty="0"/>
              <a:t>of the opportunities will come from the department through internships, etc. </a:t>
            </a:r>
            <a:endParaRPr lang="en-US" sz="2000" dirty="0" smtClean="0"/>
          </a:p>
          <a:p>
            <a:pPr lvl="1"/>
            <a:r>
              <a:rPr lang="en-US" sz="2000" dirty="0" smtClean="0"/>
              <a:t>Other </a:t>
            </a:r>
            <a:r>
              <a:rPr lang="en-US" sz="2000" dirty="0"/>
              <a:t>opportunities will come from your own initiatives looking for summer jobs and part time </a:t>
            </a:r>
            <a:r>
              <a:rPr lang="en-US" sz="2000" dirty="0" smtClean="0"/>
              <a:t>work—be strategic </a:t>
            </a:r>
            <a:r>
              <a:rPr lang="en-US" sz="2000" dirty="0"/>
              <a:t>about how you choose your jobs and how you </a:t>
            </a:r>
            <a:r>
              <a:rPr lang="en-US" sz="2000" dirty="0" smtClean="0"/>
              <a:t>progress</a:t>
            </a: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animEffect transition="in" filter="fade">
                                      <p:cBhvr>
                                        <p:cTn id="7" dur="1000"/>
                                        <p:tgtEl>
                                          <p:spTgt spid="27653">
                                            <p:txEl>
                                              <p:pRg st="0" end="0"/>
                                            </p:txEl>
                                          </p:spTgt>
                                        </p:tgtEl>
                                      </p:cBhvr>
                                    </p:animEffect>
                                    <p:anim calcmode="lin" valueType="num">
                                      <p:cBhvr>
                                        <p:cTn id="8" dur="1000" fill="hold"/>
                                        <p:tgtEl>
                                          <p:spTgt spid="2765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653">
                                            <p:txEl>
                                              <p:pRg st="1" end="1"/>
                                            </p:txEl>
                                          </p:spTgt>
                                        </p:tgtEl>
                                        <p:attrNameLst>
                                          <p:attrName>style.visibility</p:attrName>
                                        </p:attrNameLst>
                                      </p:cBhvr>
                                      <p:to>
                                        <p:strVal val="visible"/>
                                      </p:to>
                                    </p:set>
                                    <p:animEffect transition="in" filter="fade">
                                      <p:cBhvr>
                                        <p:cTn id="14" dur="1000"/>
                                        <p:tgtEl>
                                          <p:spTgt spid="27653">
                                            <p:txEl>
                                              <p:pRg st="1" end="1"/>
                                            </p:txEl>
                                          </p:spTgt>
                                        </p:tgtEl>
                                      </p:cBhvr>
                                    </p:animEffect>
                                    <p:anim calcmode="lin" valueType="num">
                                      <p:cBhvr>
                                        <p:cTn id="15" dur="1000" fill="hold"/>
                                        <p:tgtEl>
                                          <p:spTgt spid="2765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765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653">
                                            <p:txEl>
                                              <p:pRg st="2" end="2"/>
                                            </p:txEl>
                                          </p:spTgt>
                                        </p:tgtEl>
                                        <p:attrNameLst>
                                          <p:attrName>style.visibility</p:attrName>
                                        </p:attrNameLst>
                                      </p:cBhvr>
                                      <p:to>
                                        <p:strVal val="visible"/>
                                      </p:to>
                                    </p:set>
                                    <p:animEffect transition="in" filter="fade">
                                      <p:cBhvr>
                                        <p:cTn id="21" dur="1000"/>
                                        <p:tgtEl>
                                          <p:spTgt spid="27653">
                                            <p:txEl>
                                              <p:pRg st="2" end="2"/>
                                            </p:txEl>
                                          </p:spTgt>
                                        </p:tgtEl>
                                      </p:cBhvr>
                                    </p:animEffect>
                                    <p:anim calcmode="lin" valueType="num">
                                      <p:cBhvr>
                                        <p:cTn id="22" dur="1000" fill="hold"/>
                                        <p:tgtEl>
                                          <p:spTgt spid="2765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765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7653">
                                            <p:txEl>
                                              <p:pRg st="3" end="3"/>
                                            </p:txEl>
                                          </p:spTgt>
                                        </p:tgtEl>
                                        <p:attrNameLst>
                                          <p:attrName>style.visibility</p:attrName>
                                        </p:attrNameLst>
                                      </p:cBhvr>
                                      <p:to>
                                        <p:strVal val="visible"/>
                                      </p:to>
                                    </p:set>
                                    <p:animEffect transition="in" filter="fade">
                                      <p:cBhvr>
                                        <p:cTn id="26" dur="1000"/>
                                        <p:tgtEl>
                                          <p:spTgt spid="27653">
                                            <p:txEl>
                                              <p:pRg st="3" end="3"/>
                                            </p:txEl>
                                          </p:spTgt>
                                        </p:tgtEl>
                                      </p:cBhvr>
                                    </p:animEffect>
                                    <p:anim calcmode="lin" valueType="num">
                                      <p:cBhvr>
                                        <p:cTn id="27" dur="1000" fill="hold"/>
                                        <p:tgtEl>
                                          <p:spTgt spid="2765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765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7653">
                                            <p:txEl>
                                              <p:pRg st="4" end="4"/>
                                            </p:txEl>
                                          </p:spTgt>
                                        </p:tgtEl>
                                        <p:attrNameLst>
                                          <p:attrName>style.visibility</p:attrName>
                                        </p:attrNameLst>
                                      </p:cBhvr>
                                      <p:to>
                                        <p:strVal val="visible"/>
                                      </p:to>
                                    </p:set>
                                    <p:animEffect transition="in" filter="fade">
                                      <p:cBhvr>
                                        <p:cTn id="31" dur="1000"/>
                                        <p:tgtEl>
                                          <p:spTgt spid="27653">
                                            <p:txEl>
                                              <p:pRg st="4" end="4"/>
                                            </p:txEl>
                                          </p:spTgt>
                                        </p:tgtEl>
                                      </p:cBhvr>
                                    </p:animEffect>
                                    <p:anim calcmode="lin" valueType="num">
                                      <p:cBhvr>
                                        <p:cTn id="32" dur="1000" fill="hold"/>
                                        <p:tgtEl>
                                          <p:spTgt spid="2765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765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3800" dirty="0"/>
              <a:t>COMBINING EDUCATION </a:t>
            </a:r>
            <a:br>
              <a:rPr lang="en-US" sz="3800" dirty="0"/>
            </a:br>
            <a:r>
              <a:rPr lang="en-US" sz="3800" dirty="0"/>
              <a:t>AND WORK EXPERIENCE</a:t>
            </a:r>
          </a:p>
        </p:txBody>
      </p:sp>
      <p:sp>
        <p:nvSpPr>
          <p:cNvPr id="30723" name="Rectangle 3"/>
          <p:cNvSpPr>
            <a:spLocks noGrp="1" noChangeArrowheads="1"/>
          </p:cNvSpPr>
          <p:nvPr>
            <p:ph idx="1"/>
          </p:nvPr>
        </p:nvSpPr>
        <p:spPr/>
        <p:txBody>
          <a:bodyPr/>
          <a:lstStyle/>
          <a:p>
            <a:r>
              <a:rPr lang="en-US" dirty="0"/>
              <a:t>Not all learning comes strictly from classroom learning and/or on-the job learning</a:t>
            </a:r>
          </a:p>
          <a:p>
            <a:r>
              <a:rPr lang="en-US" dirty="0"/>
              <a:t>There are other opportunities for learning about your chosen profession. </a:t>
            </a:r>
            <a:br>
              <a:rPr lang="en-US" dirty="0"/>
            </a:br>
            <a:r>
              <a:rPr lang="en-US" dirty="0"/>
              <a:t>These include:</a:t>
            </a:r>
          </a:p>
          <a:p>
            <a:pPr lvl="2"/>
            <a:r>
              <a:rPr lang="en-US" dirty="0" smtClean="0"/>
              <a:t>Field trips</a:t>
            </a:r>
          </a:p>
          <a:p>
            <a:pPr lvl="2"/>
            <a:r>
              <a:rPr lang="en-US" dirty="0" smtClean="0"/>
              <a:t>Student </a:t>
            </a:r>
            <a:r>
              <a:rPr lang="en-US" dirty="0"/>
              <a:t>projects</a:t>
            </a:r>
          </a:p>
          <a:p>
            <a:pPr lvl="2"/>
            <a:r>
              <a:rPr lang="en-US" dirty="0"/>
              <a:t>Student </a:t>
            </a:r>
            <a:r>
              <a:rPr lang="en-US" dirty="0" smtClean="0"/>
              <a:t>clubs</a:t>
            </a:r>
          </a:p>
          <a:p>
            <a:pPr lvl="2"/>
            <a:r>
              <a:rPr lang="en-US" dirty="0" smtClean="0"/>
              <a:t>Sales </a:t>
            </a:r>
            <a:r>
              <a:rPr lang="en-US" dirty="0"/>
              <a:t>blitzes</a:t>
            </a:r>
          </a:p>
        </p:txBody>
      </p:sp>
      <p:pic>
        <p:nvPicPr>
          <p:cNvPr id="6" name="Picture 5" descr="1.3 - C078oloradoCollege.JPG"/>
          <p:cNvPicPr>
            <a:picLocks noChangeAspect="1"/>
          </p:cNvPicPr>
          <p:nvPr/>
        </p:nvPicPr>
        <p:blipFill>
          <a:blip r:embed="rId2" cstate="print"/>
          <a:stretch>
            <a:fillRect/>
          </a:stretch>
        </p:blipFill>
        <p:spPr>
          <a:xfrm>
            <a:off x="4953000" y="4572000"/>
            <a:ext cx="2736350" cy="1817427"/>
          </a:xfrm>
          <a:prstGeom prst="rect">
            <a:avLst/>
          </a:prstGeom>
          <a:ln w="19050">
            <a:solidFill>
              <a:schemeClr val="accent1"/>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1000"/>
                                        <p:tgtEl>
                                          <p:spTgt spid="30723">
                                            <p:txEl>
                                              <p:pRg st="0" end="0"/>
                                            </p:txEl>
                                          </p:spTgt>
                                        </p:tgtEl>
                                      </p:cBhvr>
                                    </p:animEffect>
                                    <p:anim calcmode="lin" valueType="num">
                                      <p:cBhvr>
                                        <p:cTn id="8"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Effect transition="in" filter="fade">
                                      <p:cBhvr>
                                        <p:cTn id="14" dur="1000"/>
                                        <p:tgtEl>
                                          <p:spTgt spid="30723">
                                            <p:txEl>
                                              <p:pRg st="1" end="1"/>
                                            </p:txEl>
                                          </p:spTgt>
                                        </p:tgtEl>
                                      </p:cBhvr>
                                    </p:animEffect>
                                    <p:anim calcmode="lin" valueType="num">
                                      <p:cBhvr>
                                        <p:cTn id="15" dur="1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72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Effect transition="in" filter="fade">
                                      <p:cBhvr>
                                        <p:cTn id="19" dur="1000"/>
                                        <p:tgtEl>
                                          <p:spTgt spid="30723">
                                            <p:txEl>
                                              <p:pRg st="2" end="2"/>
                                            </p:txEl>
                                          </p:spTgt>
                                        </p:tgtEl>
                                      </p:cBhvr>
                                    </p:animEffect>
                                    <p:anim calcmode="lin" valueType="num">
                                      <p:cBhvr>
                                        <p:cTn id="20" dur="1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072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0723">
                                            <p:txEl>
                                              <p:pRg st="3" end="3"/>
                                            </p:txEl>
                                          </p:spTgt>
                                        </p:tgtEl>
                                        <p:attrNameLst>
                                          <p:attrName>style.visibility</p:attrName>
                                        </p:attrNameLst>
                                      </p:cBhvr>
                                      <p:to>
                                        <p:strVal val="visible"/>
                                      </p:to>
                                    </p:set>
                                    <p:animEffect transition="in" filter="fade">
                                      <p:cBhvr>
                                        <p:cTn id="24" dur="1000"/>
                                        <p:tgtEl>
                                          <p:spTgt spid="30723">
                                            <p:txEl>
                                              <p:pRg st="3" end="3"/>
                                            </p:txEl>
                                          </p:spTgt>
                                        </p:tgtEl>
                                      </p:cBhvr>
                                    </p:animEffect>
                                    <p:anim calcmode="lin" valueType="num">
                                      <p:cBhvr>
                                        <p:cTn id="25" dur="10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072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0723">
                                            <p:txEl>
                                              <p:pRg st="4" end="4"/>
                                            </p:txEl>
                                          </p:spTgt>
                                        </p:tgtEl>
                                        <p:attrNameLst>
                                          <p:attrName>style.visibility</p:attrName>
                                        </p:attrNameLst>
                                      </p:cBhvr>
                                      <p:to>
                                        <p:strVal val="visible"/>
                                      </p:to>
                                    </p:set>
                                    <p:animEffect transition="in" filter="fade">
                                      <p:cBhvr>
                                        <p:cTn id="29" dur="1000"/>
                                        <p:tgtEl>
                                          <p:spTgt spid="30723">
                                            <p:txEl>
                                              <p:pRg st="4" end="4"/>
                                            </p:txEl>
                                          </p:spTgt>
                                        </p:tgtEl>
                                      </p:cBhvr>
                                    </p:animEffect>
                                    <p:anim calcmode="lin" valueType="num">
                                      <p:cBhvr>
                                        <p:cTn id="30" dur="10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072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0723">
                                            <p:txEl>
                                              <p:pRg st="5" end="5"/>
                                            </p:txEl>
                                          </p:spTgt>
                                        </p:tgtEl>
                                        <p:attrNameLst>
                                          <p:attrName>style.visibility</p:attrName>
                                        </p:attrNameLst>
                                      </p:cBhvr>
                                      <p:to>
                                        <p:strVal val="visible"/>
                                      </p:to>
                                    </p:set>
                                    <p:animEffect transition="in" filter="fade">
                                      <p:cBhvr>
                                        <p:cTn id="34" dur="1000"/>
                                        <p:tgtEl>
                                          <p:spTgt spid="30723">
                                            <p:txEl>
                                              <p:pRg st="5" end="5"/>
                                            </p:txEl>
                                          </p:spTgt>
                                        </p:tgtEl>
                                      </p:cBhvr>
                                    </p:animEffect>
                                    <p:anim calcmode="lin" valueType="num">
                                      <p:cBhvr>
                                        <p:cTn id="35" dur="10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07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p:txBody>
          <a:bodyPr/>
          <a:lstStyle/>
          <a:p>
            <a:r>
              <a:rPr lang="en-US" dirty="0"/>
              <a:t>STUDENT CLUBS</a:t>
            </a:r>
          </a:p>
        </p:txBody>
      </p:sp>
      <p:sp>
        <p:nvSpPr>
          <p:cNvPr id="33797" name="Rectangle 5"/>
          <p:cNvSpPr>
            <a:spLocks noGrp="1" noChangeArrowheads="1"/>
          </p:cNvSpPr>
          <p:nvPr>
            <p:ph idx="1"/>
          </p:nvPr>
        </p:nvSpPr>
        <p:spPr/>
        <p:txBody>
          <a:bodyPr>
            <a:normAutofit lnSpcReduction="10000"/>
          </a:bodyPr>
          <a:lstStyle/>
          <a:p>
            <a:r>
              <a:rPr lang="en-US" dirty="0"/>
              <a:t>Eta Sigma Delta, International Hospitality Management </a:t>
            </a:r>
            <a:r>
              <a:rPr lang="en-US" dirty="0" smtClean="0"/>
              <a:t>Society</a:t>
            </a:r>
          </a:p>
          <a:p>
            <a:pPr lvl="1"/>
            <a:r>
              <a:rPr lang="en-US" dirty="0" smtClean="0"/>
              <a:t>As </a:t>
            </a:r>
            <a:r>
              <a:rPr lang="en-US" dirty="0"/>
              <a:t>a traditional honor society, it meets the standards of the Association of College Honor </a:t>
            </a:r>
            <a:r>
              <a:rPr lang="en-US" dirty="0" smtClean="0"/>
              <a:t>Societies; hospitality </a:t>
            </a:r>
            <a:r>
              <a:rPr lang="en-US" dirty="0"/>
              <a:t>students in their junior year with a 3.0 or better grade point average are eligible for membership </a:t>
            </a:r>
          </a:p>
          <a:p>
            <a:r>
              <a:rPr lang="en-US" dirty="0"/>
              <a:t>Others: Wine clubs, Restaurant associations, Club managers associations, Travel and Tourism Research Association, etc.</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p:txBody>
          <a:bodyPr/>
          <a:lstStyle/>
          <a:p>
            <a:r>
              <a:rPr lang="en-US" dirty="0"/>
              <a:t>LEARNING STRATEGIES </a:t>
            </a:r>
            <a:br>
              <a:rPr lang="en-US" dirty="0"/>
            </a:br>
            <a:r>
              <a:rPr lang="en-US" dirty="0"/>
              <a:t>FOR THE WORKPLACE</a:t>
            </a:r>
          </a:p>
        </p:txBody>
      </p:sp>
      <p:sp>
        <p:nvSpPr>
          <p:cNvPr id="28677" name="Rectangle 5"/>
          <p:cNvSpPr>
            <a:spLocks noGrp="1" noChangeArrowheads="1"/>
          </p:cNvSpPr>
          <p:nvPr>
            <p:ph idx="1"/>
          </p:nvPr>
        </p:nvSpPr>
        <p:spPr/>
        <p:txBody>
          <a:bodyPr/>
          <a:lstStyle/>
          <a:p>
            <a:r>
              <a:rPr lang="en-US" sz="2800" dirty="0"/>
              <a:t>Try to understand the organization</a:t>
            </a:r>
          </a:p>
          <a:p>
            <a:pPr lvl="1"/>
            <a:r>
              <a:rPr lang="en-US" sz="2200" dirty="0"/>
              <a:t>Formal organization</a:t>
            </a:r>
          </a:p>
          <a:p>
            <a:pPr lvl="1"/>
            <a:r>
              <a:rPr lang="en-US" sz="2200" dirty="0"/>
              <a:t>Informal organization</a:t>
            </a:r>
          </a:p>
          <a:p>
            <a:r>
              <a:rPr lang="en-US" sz="2800" dirty="0"/>
              <a:t>Try to understand the physical plant</a:t>
            </a:r>
          </a:p>
          <a:p>
            <a:pPr lvl="1"/>
            <a:r>
              <a:rPr lang="en-US" sz="2200" dirty="0"/>
              <a:t>Work flow</a:t>
            </a:r>
          </a:p>
          <a:p>
            <a:pPr lvl="1"/>
            <a:r>
              <a:rPr lang="en-US" sz="2200" dirty="0"/>
              <a:t>Guest flow</a:t>
            </a:r>
          </a:p>
          <a:p>
            <a:r>
              <a:rPr lang="en-US" sz="2800" dirty="0"/>
              <a:t>Try to understand the different functional areas</a:t>
            </a:r>
          </a:p>
          <a:p>
            <a:pPr lvl="1"/>
            <a:r>
              <a:rPr lang="en-US" sz="2200" dirty="0"/>
              <a:t>Back-of-the-house</a:t>
            </a:r>
          </a:p>
          <a:p>
            <a:pPr lvl="1"/>
            <a:r>
              <a:rPr lang="en-US" sz="2200" dirty="0"/>
              <a:t>Front-of-the-house</a:t>
            </a:r>
          </a:p>
          <a:p>
            <a:pPr lvl="1"/>
            <a:r>
              <a:rPr lang="en-US" sz="2200" dirty="0"/>
              <a:t>Try to work in each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Effect transition="in" filter="fade">
                                      <p:cBhvr>
                                        <p:cTn id="7" dur="1000"/>
                                        <p:tgtEl>
                                          <p:spTgt spid="28677">
                                            <p:txEl>
                                              <p:pRg st="0" end="0"/>
                                            </p:txEl>
                                          </p:spTgt>
                                        </p:tgtEl>
                                      </p:cBhvr>
                                    </p:animEffect>
                                    <p:anim calcmode="lin" valueType="num">
                                      <p:cBhvr>
                                        <p:cTn id="8" dur="1000" fill="hold"/>
                                        <p:tgtEl>
                                          <p:spTgt spid="2867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67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677">
                                            <p:txEl>
                                              <p:pRg st="1" end="1"/>
                                            </p:txEl>
                                          </p:spTgt>
                                        </p:tgtEl>
                                        <p:attrNameLst>
                                          <p:attrName>style.visibility</p:attrName>
                                        </p:attrNameLst>
                                      </p:cBhvr>
                                      <p:to>
                                        <p:strVal val="visible"/>
                                      </p:to>
                                    </p:set>
                                    <p:animEffect transition="in" filter="fade">
                                      <p:cBhvr>
                                        <p:cTn id="12" dur="1000"/>
                                        <p:tgtEl>
                                          <p:spTgt spid="28677">
                                            <p:txEl>
                                              <p:pRg st="1" end="1"/>
                                            </p:txEl>
                                          </p:spTgt>
                                        </p:tgtEl>
                                      </p:cBhvr>
                                    </p:animEffect>
                                    <p:anim calcmode="lin" valueType="num">
                                      <p:cBhvr>
                                        <p:cTn id="13" dur="1000" fill="hold"/>
                                        <p:tgtEl>
                                          <p:spTgt spid="2867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867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677">
                                            <p:txEl>
                                              <p:pRg st="2" end="2"/>
                                            </p:txEl>
                                          </p:spTgt>
                                        </p:tgtEl>
                                        <p:attrNameLst>
                                          <p:attrName>style.visibility</p:attrName>
                                        </p:attrNameLst>
                                      </p:cBhvr>
                                      <p:to>
                                        <p:strVal val="visible"/>
                                      </p:to>
                                    </p:set>
                                    <p:animEffect transition="in" filter="fade">
                                      <p:cBhvr>
                                        <p:cTn id="17" dur="1000"/>
                                        <p:tgtEl>
                                          <p:spTgt spid="28677">
                                            <p:txEl>
                                              <p:pRg st="2" end="2"/>
                                            </p:txEl>
                                          </p:spTgt>
                                        </p:tgtEl>
                                      </p:cBhvr>
                                    </p:animEffect>
                                    <p:anim calcmode="lin" valueType="num">
                                      <p:cBhvr>
                                        <p:cTn id="18" dur="1000" fill="hold"/>
                                        <p:tgtEl>
                                          <p:spTgt spid="2867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67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8677">
                                            <p:txEl>
                                              <p:pRg st="3" end="3"/>
                                            </p:txEl>
                                          </p:spTgt>
                                        </p:tgtEl>
                                        <p:attrNameLst>
                                          <p:attrName>style.visibility</p:attrName>
                                        </p:attrNameLst>
                                      </p:cBhvr>
                                      <p:to>
                                        <p:strVal val="visible"/>
                                      </p:to>
                                    </p:set>
                                    <p:animEffect transition="in" filter="fade">
                                      <p:cBhvr>
                                        <p:cTn id="24" dur="1000"/>
                                        <p:tgtEl>
                                          <p:spTgt spid="28677">
                                            <p:txEl>
                                              <p:pRg st="3" end="3"/>
                                            </p:txEl>
                                          </p:spTgt>
                                        </p:tgtEl>
                                      </p:cBhvr>
                                    </p:animEffect>
                                    <p:anim calcmode="lin" valueType="num">
                                      <p:cBhvr>
                                        <p:cTn id="25" dur="1000" fill="hold"/>
                                        <p:tgtEl>
                                          <p:spTgt spid="2867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8677">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8677">
                                            <p:txEl>
                                              <p:pRg st="4" end="4"/>
                                            </p:txEl>
                                          </p:spTgt>
                                        </p:tgtEl>
                                        <p:attrNameLst>
                                          <p:attrName>style.visibility</p:attrName>
                                        </p:attrNameLst>
                                      </p:cBhvr>
                                      <p:to>
                                        <p:strVal val="visible"/>
                                      </p:to>
                                    </p:set>
                                    <p:animEffect transition="in" filter="fade">
                                      <p:cBhvr>
                                        <p:cTn id="29" dur="1000"/>
                                        <p:tgtEl>
                                          <p:spTgt spid="28677">
                                            <p:txEl>
                                              <p:pRg st="4" end="4"/>
                                            </p:txEl>
                                          </p:spTgt>
                                        </p:tgtEl>
                                      </p:cBhvr>
                                    </p:animEffect>
                                    <p:anim calcmode="lin" valueType="num">
                                      <p:cBhvr>
                                        <p:cTn id="30" dur="1000" fill="hold"/>
                                        <p:tgtEl>
                                          <p:spTgt spid="28677">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8677">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8677">
                                            <p:txEl>
                                              <p:pRg st="5" end="5"/>
                                            </p:txEl>
                                          </p:spTgt>
                                        </p:tgtEl>
                                        <p:attrNameLst>
                                          <p:attrName>style.visibility</p:attrName>
                                        </p:attrNameLst>
                                      </p:cBhvr>
                                      <p:to>
                                        <p:strVal val="visible"/>
                                      </p:to>
                                    </p:set>
                                    <p:animEffect transition="in" filter="fade">
                                      <p:cBhvr>
                                        <p:cTn id="34" dur="1000"/>
                                        <p:tgtEl>
                                          <p:spTgt spid="28677">
                                            <p:txEl>
                                              <p:pRg st="5" end="5"/>
                                            </p:txEl>
                                          </p:spTgt>
                                        </p:tgtEl>
                                      </p:cBhvr>
                                    </p:animEffect>
                                    <p:anim calcmode="lin" valueType="num">
                                      <p:cBhvr>
                                        <p:cTn id="35" dur="1000" fill="hold"/>
                                        <p:tgtEl>
                                          <p:spTgt spid="28677">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867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8677">
                                            <p:txEl>
                                              <p:pRg st="6" end="6"/>
                                            </p:txEl>
                                          </p:spTgt>
                                        </p:tgtEl>
                                        <p:attrNameLst>
                                          <p:attrName>style.visibility</p:attrName>
                                        </p:attrNameLst>
                                      </p:cBhvr>
                                      <p:to>
                                        <p:strVal val="visible"/>
                                      </p:to>
                                    </p:set>
                                    <p:animEffect transition="in" filter="fade">
                                      <p:cBhvr>
                                        <p:cTn id="41" dur="1000"/>
                                        <p:tgtEl>
                                          <p:spTgt spid="28677">
                                            <p:txEl>
                                              <p:pRg st="6" end="6"/>
                                            </p:txEl>
                                          </p:spTgt>
                                        </p:tgtEl>
                                      </p:cBhvr>
                                    </p:animEffect>
                                    <p:anim calcmode="lin" valueType="num">
                                      <p:cBhvr>
                                        <p:cTn id="42" dur="1000" fill="hold"/>
                                        <p:tgtEl>
                                          <p:spTgt spid="28677">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28677">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8677">
                                            <p:txEl>
                                              <p:pRg st="7" end="7"/>
                                            </p:txEl>
                                          </p:spTgt>
                                        </p:tgtEl>
                                        <p:attrNameLst>
                                          <p:attrName>style.visibility</p:attrName>
                                        </p:attrNameLst>
                                      </p:cBhvr>
                                      <p:to>
                                        <p:strVal val="visible"/>
                                      </p:to>
                                    </p:set>
                                    <p:animEffect transition="in" filter="fade">
                                      <p:cBhvr>
                                        <p:cTn id="46" dur="1000"/>
                                        <p:tgtEl>
                                          <p:spTgt spid="28677">
                                            <p:txEl>
                                              <p:pRg st="7" end="7"/>
                                            </p:txEl>
                                          </p:spTgt>
                                        </p:tgtEl>
                                      </p:cBhvr>
                                    </p:animEffect>
                                    <p:anim calcmode="lin" valueType="num">
                                      <p:cBhvr>
                                        <p:cTn id="47" dur="1000" fill="hold"/>
                                        <p:tgtEl>
                                          <p:spTgt spid="28677">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28677">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8677">
                                            <p:txEl>
                                              <p:pRg st="8" end="8"/>
                                            </p:txEl>
                                          </p:spTgt>
                                        </p:tgtEl>
                                        <p:attrNameLst>
                                          <p:attrName>style.visibility</p:attrName>
                                        </p:attrNameLst>
                                      </p:cBhvr>
                                      <p:to>
                                        <p:strVal val="visible"/>
                                      </p:to>
                                    </p:set>
                                    <p:animEffect transition="in" filter="fade">
                                      <p:cBhvr>
                                        <p:cTn id="51" dur="1000"/>
                                        <p:tgtEl>
                                          <p:spTgt spid="28677">
                                            <p:txEl>
                                              <p:pRg st="8" end="8"/>
                                            </p:txEl>
                                          </p:spTgt>
                                        </p:tgtEl>
                                      </p:cBhvr>
                                    </p:animEffect>
                                    <p:anim calcmode="lin" valueType="num">
                                      <p:cBhvr>
                                        <p:cTn id="52" dur="1000" fill="hold"/>
                                        <p:tgtEl>
                                          <p:spTgt spid="28677">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28677">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8677">
                                            <p:txEl>
                                              <p:pRg st="9" end="9"/>
                                            </p:txEl>
                                          </p:spTgt>
                                        </p:tgtEl>
                                        <p:attrNameLst>
                                          <p:attrName>style.visibility</p:attrName>
                                        </p:attrNameLst>
                                      </p:cBhvr>
                                      <p:to>
                                        <p:strVal val="visible"/>
                                      </p:to>
                                    </p:set>
                                    <p:animEffect transition="in" filter="fade">
                                      <p:cBhvr>
                                        <p:cTn id="56" dur="1000"/>
                                        <p:tgtEl>
                                          <p:spTgt spid="28677">
                                            <p:txEl>
                                              <p:pRg st="9" end="9"/>
                                            </p:txEl>
                                          </p:spTgt>
                                        </p:tgtEl>
                                      </p:cBhvr>
                                    </p:animEffect>
                                    <p:anim calcmode="lin" valueType="num">
                                      <p:cBhvr>
                                        <p:cTn id="57" dur="1000" fill="hold"/>
                                        <p:tgtEl>
                                          <p:spTgt spid="28677">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2867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p:txBody>
          <a:bodyPr/>
          <a:lstStyle/>
          <a:p>
            <a:r>
              <a:rPr lang="en-US" dirty="0"/>
              <a:t>GETTING A JOB</a:t>
            </a:r>
          </a:p>
        </p:txBody>
      </p:sp>
      <p:sp>
        <p:nvSpPr>
          <p:cNvPr id="29701" name="Rectangle 5"/>
          <p:cNvSpPr>
            <a:spLocks noGrp="1" noChangeArrowheads="1"/>
          </p:cNvSpPr>
          <p:nvPr>
            <p:ph idx="1"/>
          </p:nvPr>
        </p:nvSpPr>
        <p:spPr/>
        <p:txBody>
          <a:bodyPr/>
          <a:lstStyle/>
          <a:p>
            <a:r>
              <a:rPr lang="en-US" dirty="0"/>
              <a:t>Newspapers (not!)</a:t>
            </a:r>
          </a:p>
          <a:p>
            <a:r>
              <a:rPr lang="en-US" dirty="0"/>
              <a:t>Web sources</a:t>
            </a:r>
          </a:p>
          <a:p>
            <a:r>
              <a:rPr lang="en-US" dirty="0"/>
              <a:t>Friends</a:t>
            </a:r>
          </a:p>
          <a:p>
            <a:r>
              <a:rPr lang="en-US" dirty="0"/>
              <a:t>Family</a:t>
            </a:r>
          </a:p>
          <a:p>
            <a:r>
              <a:rPr lang="en-US" dirty="0"/>
              <a:t>University placement office</a:t>
            </a:r>
          </a:p>
          <a:p>
            <a:r>
              <a:rPr lang="en-US" dirty="0"/>
              <a:t>Job postings</a:t>
            </a:r>
          </a:p>
          <a:p>
            <a:r>
              <a:rPr lang="en-US" dirty="0"/>
              <a:t>Networking</a:t>
            </a:r>
          </a:p>
          <a:p>
            <a:r>
              <a:rPr lang="en-US" dirty="0"/>
              <a:t>Cold calling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animEffect transition="in" filter="fade">
                                      <p:cBhvr>
                                        <p:cTn id="7" dur="1000"/>
                                        <p:tgtEl>
                                          <p:spTgt spid="29701">
                                            <p:txEl>
                                              <p:pRg st="0" end="0"/>
                                            </p:txEl>
                                          </p:spTgt>
                                        </p:tgtEl>
                                      </p:cBhvr>
                                    </p:animEffect>
                                    <p:anim calcmode="lin" valueType="num">
                                      <p:cBhvr>
                                        <p:cTn id="8" dur="1000" fill="hold"/>
                                        <p:tgtEl>
                                          <p:spTgt spid="2970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70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701">
                                            <p:txEl>
                                              <p:pRg st="1" end="1"/>
                                            </p:txEl>
                                          </p:spTgt>
                                        </p:tgtEl>
                                        <p:attrNameLst>
                                          <p:attrName>style.visibility</p:attrName>
                                        </p:attrNameLst>
                                      </p:cBhvr>
                                      <p:to>
                                        <p:strVal val="visible"/>
                                      </p:to>
                                    </p:set>
                                    <p:animEffect transition="in" filter="fade">
                                      <p:cBhvr>
                                        <p:cTn id="14" dur="1000"/>
                                        <p:tgtEl>
                                          <p:spTgt spid="29701">
                                            <p:txEl>
                                              <p:pRg st="1" end="1"/>
                                            </p:txEl>
                                          </p:spTgt>
                                        </p:tgtEl>
                                      </p:cBhvr>
                                    </p:animEffect>
                                    <p:anim calcmode="lin" valueType="num">
                                      <p:cBhvr>
                                        <p:cTn id="15" dur="1000" fill="hold"/>
                                        <p:tgtEl>
                                          <p:spTgt spid="2970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970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701">
                                            <p:txEl>
                                              <p:pRg st="2" end="2"/>
                                            </p:txEl>
                                          </p:spTgt>
                                        </p:tgtEl>
                                        <p:attrNameLst>
                                          <p:attrName>style.visibility</p:attrName>
                                        </p:attrNameLst>
                                      </p:cBhvr>
                                      <p:to>
                                        <p:strVal val="visible"/>
                                      </p:to>
                                    </p:set>
                                    <p:animEffect transition="in" filter="fade">
                                      <p:cBhvr>
                                        <p:cTn id="21" dur="1000"/>
                                        <p:tgtEl>
                                          <p:spTgt spid="29701">
                                            <p:txEl>
                                              <p:pRg st="2" end="2"/>
                                            </p:txEl>
                                          </p:spTgt>
                                        </p:tgtEl>
                                      </p:cBhvr>
                                    </p:animEffect>
                                    <p:anim calcmode="lin" valueType="num">
                                      <p:cBhvr>
                                        <p:cTn id="22" dur="1000" fill="hold"/>
                                        <p:tgtEl>
                                          <p:spTgt spid="2970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970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701">
                                            <p:txEl>
                                              <p:pRg st="3" end="3"/>
                                            </p:txEl>
                                          </p:spTgt>
                                        </p:tgtEl>
                                        <p:attrNameLst>
                                          <p:attrName>style.visibility</p:attrName>
                                        </p:attrNameLst>
                                      </p:cBhvr>
                                      <p:to>
                                        <p:strVal val="visible"/>
                                      </p:to>
                                    </p:set>
                                    <p:animEffect transition="in" filter="fade">
                                      <p:cBhvr>
                                        <p:cTn id="28" dur="1000"/>
                                        <p:tgtEl>
                                          <p:spTgt spid="29701">
                                            <p:txEl>
                                              <p:pRg st="3" end="3"/>
                                            </p:txEl>
                                          </p:spTgt>
                                        </p:tgtEl>
                                      </p:cBhvr>
                                    </p:animEffect>
                                    <p:anim calcmode="lin" valueType="num">
                                      <p:cBhvr>
                                        <p:cTn id="29" dur="1000" fill="hold"/>
                                        <p:tgtEl>
                                          <p:spTgt spid="2970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970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9701">
                                            <p:txEl>
                                              <p:pRg st="4" end="4"/>
                                            </p:txEl>
                                          </p:spTgt>
                                        </p:tgtEl>
                                        <p:attrNameLst>
                                          <p:attrName>style.visibility</p:attrName>
                                        </p:attrNameLst>
                                      </p:cBhvr>
                                      <p:to>
                                        <p:strVal val="visible"/>
                                      </p:to>
                                    </p:set>
                                    <p:animEffect transition="in" filter="fade">
                                      <p:cBhvr>
                                        <p:cTn id="35" dur="1000"/>
                                        <p:tgtEl>
                                          <p:spTgt spid="29701">
                                            <p:txEl>
                                              <p:pRg st="4" end="4"/>
                                            </p:txEl>
                                          </p:spTgt>
                                        </p:tgtEl>
                                      </p:cBhvr>
                                    </p:animEffect>
                                    <p:anim calcmode="lin" valueType="num">
                                      <p:cBhvr>
                                        <p:cTn id="36" dur="1000" fill="hold"/>
                                        <p:tgtEl>
                                          <p:spTgt spid="2970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970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9701">
                                            <p:txEl>
                                              <p:pRg st="5" end="5"/>
                                            </p:txEl>
                                          </p:spTgt>
                                        </p:tgtEl>
                                        <p:attrNameLst>
                                          <p:attrName>style.visibility</p:attrName>
                                        </p:attrNameLst>
                                      </p:cBhvr>
                                      <p:to>
                                        <p:strVal val="visible"/>
                                      </p:to>
                                    </p:set>
                                    <p:animEffect transition="in" filter="fade">
                                      <p:cBhvr>
                                        <p:cTn id="42" dur="1000"/>
                                        <p:tgtEl>
                                          <p:spTgt spid="29701">
                                            <p:txEl>
                                              <p:pRg st="5" end="5"/>
                                            </p:txEl>
                                          </p:spTgt>
                                        </p:tgtEl>
                                      </p:cBhvr>
                                    </p:animEffect>
                                    <p:anim calcmode="lin" valueType="num">
                                      <p:cBhvr>
                                        <p:cTn id="43" dur="1000" fill="hold"/>
                                        <p:tgtEl>
                                          <p:spTgt spid="2970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970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9701">
                                            <p:txEl>
                                              <p:pRg st="6" end="6"/>
                                            </p:txEl>
                                          </p:spTgt>
                                        </p:tgtEl>
                                        <p:attrNameLst>
                                          <p:attrName>style.visibility</p:attrName>
                                        </p:attrNameLst>
                                      </p:cBhvr>
                                      <p:to>
                                        <p:strVal val="visible"/>
                                      </p:to>
                                    </p:set>
                                    <p:animEffect transition="in" filter="fade">
                                      <p:cBhvr>
                                        <p:cTn id="49" dur="1000"/>
                                        <p:tgtEl>
                                          <p:spTgt spid="29701">
                                            <p:txEl>
                                              <p:pRg st="6" end="6"/>
                                            </p:txEl>
                                          </p:spTgt>
                                        </p:tgtEl>
                                      </p:cBhvr>
                                    </p:animEffect>
                                    <p:anim calcmode="lin" valueType="num">
                                      <p:cBhvr>
                                        <p:cTn id="50" dur="1000" fill="hold"/>
                                        <p:tgtEl>
                                          <p:spTgt spid="2970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970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9701">
                                            <p:txEl>
                                              <p:pRg st="7" end="7"/>
                                            </p:txEl>
                                          </p:spTgt>
                                        </p:tgtEl>
                                        <p:attrNameLst>
                                          <p:attrName>style.visibility</p:attrName>
                                        </p:attrNameLst>
                                      </p:cBhvr>
                                      <p:to>
                                        <p:strVal val="visible"/>
                                      </p:to>
                                    </p:set>
                                    <p:animEffect transition="in" filter="fade">
                                      <p:cBhvr>
                                        <p:cTn id="56" dur="1000"/>
                                        <p:tgtEl>
                                          <p:spTgt spid="29701">
                                            <p:txEl>
                                              <p:pRg st="7" end="7"/>
                                            </p:txEl>
                                          </p:spTgt>
                                        </p:tgtEl>
                                      </p:cBhvr>
                                    </p:animEffect>
                                    <p:anim calcmode="lin" valueType="num">
                                      <p:cBhvr>
                                        <p:cTn id="57" dur="1000" fill="hold"/>
                                        <p:tgtEl>
                                          <p:spTgt spid="29701">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970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p:txBody>
          <a:bodyPr/>
          <a:lstStyle/>
          <a:p>
            <a:r>
              <a:rPr lang="en-US" dirty="0"/>
              <a:t>WHAT DO EMPLOYERS LOOK FOR?</a:t>
            </a:r>
          </a:p>
        </p:txBody>
      </p:sp>
      <p:sp>
        <p:nvSpPr>
          <p:cNvPr id="31749" name="Rectangle 5"/>
          <p:cNvSpPr>
            <a:spLocks noGrp="1" noChangeArrowheads="1"/>
          </p:cNvSpPr>
          <p:nvPr>
            <p:ph idx="1"/>
          </p:nvPr>
        </p:nvSpPr>
        <p:spPr/>
        <p:txBody>
          <a:bodyPr/>
          <a:lstStyle/>
          <a:p>
            <a:r>
              <a:rPr lang="en-US" dirty="0"/>
              <a:t>Dedication and commitment</a:t>
            </a:r>
          </a:p>
          <a:p>
            <a:r>
              <a:rPr lang="en-US" dirty="0"/>
              <a:t>Desire to serve others</a:t>
            </a:r>
          </a:p>
          <a:p>
            <a:r>
              <a:rPr lang="en-US" dirty="0"/>
              <a:t>Decision making skills</a:t>
            </a:r>
          </a:p>
          <a:p>
            <a:r>
              <a:rPr lang="en-US" dirty="0"/>
              <a:t>Communication skills</a:t>
            </a:r>
          </a:p>
          <a:p>
            <a:r>
              <a:rPr lang="en-US" dirty="0"/>
              <a:t>Experience</a:t>
            </a:r>
          </a:p>
          <a:p>
            <a:r>
              <a:rPr lang="en-US" dirty="0"/>
              <a:t>Involvement</a:t>
            </a:r>
          </a:p>
          <a:p>
            <a:r>
              <a:rPr lang="en-US" dirty="0"/>
              <a:t>Technical skills</a:t>
            </a:r>
          </a:p>
          <a:p>
            <a:r>
              <a:rPr lang="en-US" dirty="0"/>
              <a:t>See </a:t>
            </a:r>
            <a:r>
              <a:rPr lang="en-US" i="1" dirty="0"/>
              <a:t>An Employer’s View</a:t>
            </a:r>
            <a:r>
              <a:rPr lang="en-US"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Effect transition="in" filter="fade">
                                      <p:cBhvr>
                                        <p:cTn id="7" dur="1000"/>
                                        <p:tgtEl>
                                          <p:spTgt spid="31749">
                                            <p:txEl>
                                              <p:pRg st="0" end="0"/>
                                            </p:txEl>
                                          </p:spTgt>
                                        </p:tgtEl>
                                      </p:cBhvr>
                                    </p:animEffect>
                                    <p:anim calcmode="lin" valueType="num">
                                      <p:cBhvr>
                                        <p:cTn id="8" dur="1000" fill="hold"/>
                                        <p:tgtEl>
                                          <p:spTgt spid="3174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74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749">
                                            <p:txEl>
                                              <p:pRg st="1" end="1"/>
                                            </p:txEl>
                                          </p:spTgt>
                                        </p:tgtEl>
                                        <p:attrNameLst>
                                          <p:attrName>style.visibility</p:attrName>
                                        </p:attrNameLst>
                                      </p:cBhvr>
                                      <p:to>
                                        <p:strVal val="visible"/>
                                      </p:to>
                                    </p:set>
                                    <p:animEffect transition="in" filter="fade">
                                      <p:cBhvr>
                                        <p:cTn id="14" dur="1000"/>
                                        <p:tgtEl>
                                          <p:spTgt spid="31749">
                                            <p:txEl>
                                              <p:pRg st="1" end="1"/>
                                            </p:txEl>
                                          </p:spTgt>
                                        </p:tgtEl>
                                      </p:cBhvr>
                                    </p:animEffect>
                                    <p:anim calcmode="lin" valueType="num">
                                      <p:cBhvr>
                                        <p:cTn id="15" dur="1000" fill="hold"/>
                                        <p:tgtEl>
                                          <p:spTgt spid="3174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174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1749">
                                            <p:txEl>
                                              <p:pRg st="2" end="2"/>
                                            </p:txEl>
                                          </p:spTgt>
                                        </p:tgtEl>
                                        <p:attrNameLst>
                                          <p:attrName>style.visibility</p:attrName>
                                        </p:attrNameLst>
                                      </p:cBhvr>
                                      <p:to>
                                        <p:strVal val="visible"/>
                                      </p:to>
                                    </p:set>
                                    <p:animEffect transition="in" filter="fade">
                                      <p:cBhvr>
                                        <p:cTn id="21" dur="1000"/>
                                        <p:tgtEl>
                                          <p:spTgt spid="31749">
                                            <p:txEl>
                                              <p:pRg st="2" end="2"/>
                                            </p:txEl>
                                          </p:spTgt>
                                        </p:tgtEl>
                                      </p:cBhvr>
                                    </p:animEffect>
                                    <p:anim calcmode="lin" valueType="num">
                                      <p:cBhvr>
                                        <p:cTn id="22" dur="1000" fill="hold"/>
                                        <p:tgtEl>
                                          <p:spTgt spid="3174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174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1749">
                                            <p:txEl>
                                              <p:pRg st="3" end="3"/>
                                            </p:txEl>
                                          </p:spTgt>
                                        </p:tgtEl>
                                        <p:attrNameLst>
                                          <p:attrName>style.visibility</p:attrName>
                                        </p:attrNameLst>
                                      </p:cBhvr>
                                      <p:to>
                                        <p:strVal val="visible"/>
                                      </p:to>
                                    </p:set>
                                    <p:animEffect transition="in" filter="fade">
                                      <p:cBhvr>
                                        <p:cTn id="28" dur="1000"/>
                                        <p:tgtEl>
                                          <p:spTgt spid="31749">
                                            <p:txEl>
                                              <p:pRg st="3" end="3"/>
                                            </p:txEl>
                                          </p:spTgt>
                                        </p:tgtEl>
                                      </p:cBhvr>
                                    </p:animEffect>
                                    <p:anim calcmode="lin" valueType="num">
                                      <p:cBhvr>
                                        <p:cTn id="29" dur="1000" fill="hold"/>
                                        <p:tgtEl>
                                          <p:spTgt spid="3174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174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1749">
                                            <p:txEl>
                                              <p:pRg st="4" end="4"/>
                                            </p:txEl>
                                          </p:spTgt>
                                        </p:tgtEl>
                                        <p:attrNameLst>
                                          <p:attrName>style.visibility</p:attrName>
                                        </p:attrNameLst>
                                      </p:cBhvr>
                                      <p:to>
                                        <p:strVal val="visible"/>
                                      </p:to>
                                    </p:set>
                                    <p:animEffect transition="in" filter="fade">
                                      <p:cBhvr>
                                        <p:cTn id="35" dur="1000"/>
                                        <p:tgtEl>
                                          <p:spTgt spid="31749">
                                            <p:txEl>
                                              <p:pRg st="4" end="4"/>
                                            </p:txEl>
                                          </p:spTgt>
                                        </p:tgtEl>
                                      </p:cBhvr>
                                    </p:animEffect>
                                    <p:anim calcmode="lin" valueType="num">
                                      <p:cBhvr>
                                        <p:cTn id="36" dur="1000" fill="hold"/>
                                        <p:tgtEl>
                                          <p:spTgt spid="3174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174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1749">
                                            <p:txEl>
                                              <p:pRg st="5" end="5"/>
                                            </p:txEl>
                                          </p:spTgt>
                                        </p:tgtEl>
                                        <p:attrNameLst>
                                          <p:attrName>style.visibility</p:attrName>
                                        </p:attrNameLst>
                                      </p:cBhvr>
                                      <p:to>
                                        <p:strVal val="visible"/>
                                      </p:to>
                                    </p:set>
                                    <p:animEffect transition="in" filter="fade">
                                      <p:cBhvr>
                                        <p:cTn id="42" dur="1000"/>
                                        <p:tgtEl>
                                          <p:spTgt spid="31749">
                                            <p:txEl>
                                              <p:pRg st="5" end="5"/>
                                            </p:txEl>
                                          </p:spTgt>
                                        </p:tgtEl>
                                      </p:cBhvr>
                                    </p:animEffect>
                                    <p:anim calcmode="lin" valueType="num">
                                      <p:cBhvr>
                                        <p:cTn id="43" dur="1000" fill="hold"/>
                                        <p:tgtEl>
                                          <p:spTgt spid="3174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174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1749">
                                            <p:txEl>
                                              <p:pRg st="6" end="6"/>
                                            </p:txEl>
                                          </p:spTgt>
                                        </p:tgtEl>
                                        <p:attrNameLst>
                                          <p:attrName>style.visibility</p:attrName>
                                        </p:attrNameLst>
                                      </p:cBhvr>
                                      <p:to>
                                        <p:strVal val="visible"/>
                                      </p:to>
                                    </p:set>
                                    <p:animEffect transition="in" filter="fade">
                                      <p:cBhvr>
                                        <p:cTn id="49" dur="1000"/>
                                        <p:tgtEl>
                                          <p:spTgt spid="31749">
                                            <p:txEl>
                                              <p:pRg st="6" end="6"/>
                                            </p:txEl>
                                          </p:spTgt>
                                        </p:tgtEl>
                                      </p:cBhvr>
                                    </p:animEffect>
                                    <p:anim calcmode="lin" valueType="num">
                                      <p:cBhvr>
                                        <p:cTn id="50" dur="1000" fill="hold"/>
                                        <p:tgtEl>
                                          <p:spTgt spid="3174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174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1749">
                                            <p:txEl>
                                              <p:pRg st="7" end="7"/>
                                            </p:txEl>
                                          </p:spTgt>
                                        </p:tgtEl>
                                        <p:attrNameLst>
                                          <p:attrName>style.visibility</p:attrName>
                                        </p:attrNameLst>
                                      </p:cBhvr>
                                      <p:to>
                                        <p:strVal val="visible"/>
                                      </p:to>
                                    </p:set>
                                    <p:animEffect transition="in" filter="fade">
                                      <p:cBhvr>
                                        <p:cTn id="56" dur="1000"/>
                                        <p:tgtEl>
                                          <p:spTgt spid="31749">
                                            <p:txEl>
                                              <p:pRg st="7" end="7"/>
                                            </p:txEl>
                                          </p:spTgt>
                                        </p:tgtEl>
                                      </p:cBhvr>
                                    </p:animEffect>
                                    <p:anim calcmode="lin" valueType="num">
                                      <p:cBhvr>
                                        <p:cTn id="57" dur="1000" fill="hold"/>
                                        <p:tgtEl>
                                          <p:spTgt spid="31749">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174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p:txBody>
          <a:bodyPr/>
          <a:lstStyle/>
          <a:p>
            <a:r>
              <a:rPr lang="en-US" dirty="0"/>
              <a:t>GOALS AND OBJECTIVES</a:t>
            </a:r>
          </a:p>
        </p:txBody>
      </p:sp>
      <p:sp>
        <p:nvSpPr>
          <p:cNvPr id="34821" name="Rectangle 5"/>
          <p:cNvSpPr>
            <a:spLocks noGrp="1" noChangeArrowheads="1"/>
          </p:cNvSpPr>
          <p:nvPr>
            <p:ph idx="1"/>
          </p:nvPr>
        </p:nvSpPr>
        <p:spPr/>
        <p:txBody>
          <a:bodyPr/>
          <a:lstStyle/>
          <a:p>
            <a:r>
              <a:rPr lang="en-US" dirty="0"/>
              <a:t>Income</a:t>
            </a:r>
          </a:p>
          <a:p>
            <a:r>
              <a:rPr lang="en-US" dirty="0"/>
              <a:t>Professional status</a:t>
            </a:r>
          </a:p>
          <a:p>
            <a:r>
              <a:rPr lang="en-US" dirty="0"/>
              <a:t>Potential job satisfaction</a:t>
            </a:r>
          </a:p>
          <a:p>
            <a:r>
              <a:rPr lang="en-US" dirty="0"/>
              <a:t>Skilled jobs v. unskilled jobs</a:t>
            </a:r>
          </a:p>
          <a:p>
            <a:r>
              <a:rPr lang="en-US" dirty="0"/>
              <a:t>Others considerations: Hours, Level of responsibility, Work environment, Mentoring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animEffect transition="in" filter="fade">
                                      <p:cBhvr>
                                        <p:cTn id="7" dur="1000"/>
                                        <p:tgtEl>
                                          <p:spTgt spid="34821">
                                            <p:txEl>
                                              <p:pRg st="0" end="0"/>
                                            </p:txEl>
                                          </p:spTgt>
                                        </p:tgtEl>
                                      </p:cBhvr>
                                    </p:animEffect>
                                    <p:anim calcmode="lin" valueType="num">
                                      <p:cBhvr>
                                        <p:cTn id="8" dur="1000" fill="hold"/>
                                        <p:tgtEl>
                                          <p:spTgt spid="348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8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4821">
                                            <p:txEl>
                                              <p:pRg st="1" end="1"/>
                                            </p:txEl>
                                          </p:spTgt>
                                        </p:tgtEl>
                                        <p:attrNameLst>
                                          <p:attrName>style.visibility</p:attrName>
                                        </p:attrNameLst>
                                      </p:cBhvr>
                                      <p:to>
                                        <p:strVal val="visible"/>
                                      </p:to>
                                    </p:set>
                                    <p:animEffect transition="in" filter="fade">
                                      <p:cBhvr>
                                        <p:cTn id="14" dur="1000"/>
                                        <p:tgtEl>
                                          <p:spTgt spid="34821">
                                            <p:txEl>
                                              <p:pRg st="1" end="1"/>
                                            </p:txEl>
                                          </p:spTgt>
                                        </p:tgtEl>
                                      </p:cBhvr>
                                    </p:animEffect>
                                    <p:anim calcmode="lin" valueType="num">
                                      <p:cBhvr>
                                        <p:cTn id="15" dur="1000" fill="hold"/>
                                        <p:tgtEl>
                                          <p:spTgt spid="3482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48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4821">
                                            <p:txEl>
                                              <p:pRg st="2" end="2"/>
                                            </p:txEl>
                                          </p:spTgt>
                                        </p:tgtEl>
                                        <p:attrNameLst>
                                          <p:attrName>style.visibility</p:attrName>
                                        </p:attrNameLst>
                                      </p:cBhvr>
                                      <p:to>
                                        <p:strVal val="visible"/>
                                      </p:to>
                                    </p:set>
                                    <p:animEffect transition="in" filter="fade">
                                      <p:cBhvr>
                                        <p:cTn id="21" dur="1000"/>
                                        <p:tgtEl>
                                          <p:spTgt spid="34821">
                                            <p:txEl>
                                              <p:pRg st="2" end="2"/>
                                            </p:txEl>
                                          </p:spTgt>
                                        </p:tgtEl>
                                      </p:cBhvr>
                                    </p:animEffect>
                                    <p:anim calcmode="lin" valueType="num">
                                      <p:cBhvr>
                                        <p:cTn id="22" dur="1000" fill="hold"/>
                                        <p:tgtEl>
                                          <p:spTgt spid="3482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48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4821">
                                            <p:txEl>
                                              <p:pRg st="3" end="3"/>
                                            </p:txEl>
                                          </p:spTgt>
                                        </p:tgtEl>
                                        <p:attrNameLst>
                                          <p:attrName>style.visibility</p:attrName>
                                        </p:attrNameLst>
                                      </p:cBhvr>
                                      <p:to>
                                        <p:strVal val="visible"/>
                                      </p:to>
                                    </p:set>
                                    <p:animEffect transition="in" filter="fade">
                                      <p:cBhvr>
                                        <p:cTn id="28" dur="1000"/>
                                        <p:tgtEl>
                                          <p:spTgt spid="34821">
                                            <p:txEl>
                                              <p:pRg st="3" end="3"/>
                                            </p:txEl>
                                          </p:spTgt>
                                        </p:tgtEl>
                                      </p:cBhvr>
                                    </p:animEffect>
                                    <p:anim calcmode="lin" valueType="num">
                                      <p:cBhvr>
                                        <p:cTn id="29" dur="1000" fill="hold"/>
                                        <p:tgtEl>
                                          <p:spTgt spid="3482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482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4821">
                                            <p:txEl>
                                              <p:pRg st="4" end="4"/>
                                            </p:txEl>
                                          </p:spTgt>
                                        </p:tgtEl>
                                        <p:attrNameLst>
                                          <p:attrName>style.visibility</p:attrName>
                                        </p:attrNameLst>
                                      </p:cBhvr>
                                      <p:to>
                                        <p:strVal val="visible"/>
                                      </p:to>
                                    </p:set>
                                    <p:animEffect transition="in" filter="fade">
                                      <p:cBhvr>
                                        <p:cTn id="35" dur="1000"/>
                                        <p:tgtEl>
                                          <p:spTgt spid="34821">
                                            <p:txEl>
                                              <p:pRg st="4" end="4"/>
                                            </p:txEl>
                                          </p:spTgt>
                                        </p:tgtEl>
                                      </p:cBhvr>
                                    </p:animEffect>
                                    <p:anim calcmode="lin" valueType="num">
                                      <p:cBhvr>
                                        <p:cTn id="36" dur="1000" fill="hold"/>
                                        <p:tgtEl>
                                          <p:spTgt spid="3482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48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83" name="Rectangle 19"/>
          <p:cNvSpPr>
            <a:spLocks noGrp="1" noChangeArrowheads="1"/>
          </p:cNvSpPr>
          <p:nvPr>
            <p:ph type="title"/>
          </p:nvPr>
        </p:nvSpPr>
        <p:spPr/>
        <p:txBody>
          <a:bodyPr/>
          <a:lstStyle/>
          <a:p>
            <a:r>
              <a:rPr lang="en-US" dirty="0"/>
              <a:t>OUTLOOK FOR HOSPITALITY</a:t>
            </a:r>
          </a:p>
        </p:txBody>
      </p:sp>
      <p:sp>
        <p:nvSpPr>
          <p:cNvPr id="62484" name="Rectangle 20"/>
          <p:cNvSpPr>
            <a:spLocks noGrp="1" noChangeArrowheads="1"/>
          </p:cNvSpPr>
          <p:nvPr>
            <p:ph idx="1"/>
          </p:nvPr>
        </p:nvSpPr>
        <p:spPr/>
        <p:txBody>
          <a:bodyPr/>
          <a:lstStyle/>
          <a:p>
            <a:pPr>
              <a:buFont typeface="Wingdings" pitchFamily="2" charset="2"/>
              <a:buNone/>
            </a:pPr>
            <a:r>
              <a:rPr lang="en-US" dirty="0"/>
              <a:t>	The outlook for the industry is very positive but there are several trends/factors that are affecting how the industry operates and the products and services that are offered to </a:t>
            </a:r>
            <a:r>
              <a:rPr lang="en-US" dirty="0" smtClean="0"/>
              <a:t>customers</a:t>
            </a:r>
            <a:r>
              <a:rPr lang="en-US" dirty="0"/>
              <a:t>	</a:t>
            </a:r>
          </a:p>
        </p:txBody>
      </p:sp>
      <p:pic>
        <p:nvPicPr>
          <p:cNvPr id="6" name="Picture 5" descr="1.4 - DominosPizza Store Front Night DT.jpg"/>
          <p:cNvPicPr>
            <a:picLocks noChangeAspect="1"/>
          </p:cNvPicPr>
          <p:nvPr/>
        </p:nvPicPr>
        <p:blipFill>
          <a:blip r:embed="rId2" cstate="print"/>
          <a:stretch>
            <a:fillRect/>
          </a:stretch>
        </p:blipFill>
        <p:spPr>
          <a:xfrm>
            <a:off x="3108960" y="4267200"/>
            <a:ext cx="2987040" cy="2133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4" name="Rectangle 6"/>
          <p:cNvSpPr>
            <a:spLocks noGrp="1" noChangeArrowheads="1"/>
          </p:cNvSpPr>
          <p:nvPr>
            <p:ph type="title"/>
          </p:nvPr>
        </p:nvSpPr>
        <p:spPr/>
        <p:txBody>
          <a:bodyPr/>
          <a:lstStyle/>
          <a:p>
            <a:r>
              <a:rPr lang="en-US" smtClean="0"/>
              <a:t>What Is Hospitality?</a:t>
            </a:r>
            <a:endParaRPr lang="en-US" dirty="0"/>
          </a:p>
        </p:txBody>
      </p:sp>
      <p:sp>
        <p:nvSpPr>
          <p:cNvPr id="2055" name="Rectangle 7"/>
          <p:cNvSpPr>
            <a:spLocks noGrp="1" noChangeArrowheads="1"/>
          </p:cNvSpPr>
          <p:nvPr>
            <p:ph idx="1"/>
          </p:nvPr>
        </p:nvSpPr>
        <p:spPr/>
        <p:txBody>
          <a:bodyPr/>
          <a:lstStyle/>
          <a:p>
            <a:r>
              <a:rPr lang="en-US" smtClean="0"/>
              <a:t>Many peoples’ definition of hospitality extends only to restaurants and hotels</a:t>
            </a:r>
          </a:p>
          <a:p>
            <a:r>
              <a:rPr lang="en-US" smtClean="0"/>
              <a:t>In reality, it goes far beyond this and includes any organization that provides food, shelter and other services to people away from home</a:t>
            </a:r>
          </a:p>
          <a:p>
            <a:r>
              <a:rPr lang="en-US" smtClean="0"/>
              <a:t>When viewed in this light, the hospitality industry can be quite large and far reaching</a:t>
            </a:r>
          </a:p>
          <a:p>
            <a:r>
              <a:rPr lang="en-US" smtClean="0"/>
              <a:t>Also, the numerous career opportunities become readily apparent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5">
                                            <p:txEl>
                                              <p:pRg st="0" end="0"/>
                                            </p:txEl>
                                          </p:spTgt>
                                        </p:tgtEl>
                                        <p:attrNameLst>
                                          <p:attrName>style.visibility</p:attrName>
                                        </p:attrNameLst>
                                      </p:cBhvr>
                                      <p:to>
                                        <p:strVal val="visible"/>
                                      </p:to>
                                    </p:set>
                                    <p:animEffect transition="in" filter="fade">
                                      <p:cBhvr>
                                        <p:cTn id="7" dur="1000"/>
                                        <p:tgtEl>
                                          <p:spTgt spid="2055">
                                            <p:txEl>
                                              <p:pRg st="0" end="0"/>
                                            </p:txEl>
                                          </p:spTgt>
                                        </p:tgtEl>
                                      </p:cBhvr>
                                    </p:animEffect>
                                    <p:anim calcmode="lin" valueType="num">
                                      <p:cBhvr>
                                        <p:cTn id="8" dur="1000" fill="hold"/>
                                        <p:tgtEl>
                                          <p:spTgt spid="20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55">
                                            <p:txEl>
                                              <p:pRg st="1" end="1"/>
                                            </p:txEl>
                                          </p:spTgt>
                                        </p:tgtEl>
                                        <p:attrNameLst>
                                          <p:attrName>style.visibility</p:attrName>
                                        </p:attrNameLst>
                                      </p:cBhvr>
                                      <p:to>
                                        <p:strVal val="visible"/>
                                      </p:to>
                                    </p:set>
                                    <p:animEffect transition="in" filter="fade">
                                      <p:cBhvr>
                                        <p:cTn id="14" dur="1000"/>
                                        <p:tgtEl>
                                          <p:spTgt spid="2055">
                                            <p:txEl>
                                              <p:pRg st="1" end="1"/>
                                            </p:txEl>
                                          </p:spTgt>
                                        </p:tgtEl>
                                      </p:cBhvr>
                                    </p:animEffect>
                                    <p:anim calcmode="lin" valueType="num">
                                      <p:cBhvr>
                                        <p:cTn id="15" dur="1000" fill="hold"/>
                                        <p:tgtEl>
                                          <p:spTgt spid="205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55">
                                            <p:txEl>
                                              <p:pRg st="2" end="2"/>
                                            </p:txEl>
                                          </p:spTgt>
                                        </p:tgtEl>
                                        <p:attrNameLst>
                                          <p:attrName>style.visibility</p:attrName>
                                        </p:attrNameLst>
                                      </p:cBhvr>
                                      <p:to>
                                        <p:strVal val="visible"/>
                                      </p:to>
                                    </p:set>
                                    <p:animEffect transition="in" filter="fade">
                                      <p:cBhvr>
                                        <p:cTn id="21" dur="1000"/>
                                        <p:tgtEl>
                                          <p:spTgt spid="2055">
                                            <p:txEl>
                                              <p:pRg st="2" end="2"/>
                                            </p:txEl>
                                          </p:spTgt>
                                        </p:tgtEl>
                                      </p:cBhvr>
                                    </p:animEffect>
                                    <p:anim calcmode="lin" valueType="num">
                                      <p:cBhvr>
                                        <p:cTn id="22" dur="1000" fill="hold"/>
                                        <p:tgtEl>
                                          <p:spTgt spid="205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55">
                                            <p:txEl>
                                              <p:pRg st="3" end="3"/>
                                            </p:txEl>
                                          </p:spTgt>
                                        </p:tgtEl>
                                        <p:attrNameLst>
                                          <p:attrName>style.visibility</p:attrName>
                                        </p:attrNameLst>
                                      </p:cBhvr>
                                      <p:to>
                                        <p:strVal val="visible"/>
                                      </p:to>
                                    </p:set>
                                    <p:animEffect transition="in" filter="fade">
                                      <p:cBhvr>
                                        <p:cTn id="28" dur="1000"/>
                                        <p:tgtEl>
                                          <p:spTgt spid="2055">
                                            <p:txEl>
                                              <p:pRg st="3" end="3"/>
                                            </p:txEl>
                                          </p:spTgt>
                                        </p:tgtEl>
                                      </p:cBhvr>
                                    </p:animEffect>
                                    <p:anim calcmode="lin" valueType="num">
                                      <p:cBhvr>
                                        <p:cTn id="29" dur="1000" fill="hold"/>
                                        <p:tgtEl>
                                          <p:spTgt spid="205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05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6" name="Rectangle 6"/>
          <p:cNvSpPr>
            <a:spLocks noGrp="1" noChangeArrowheads="1"/>
          </p:cNvSpPr>
          <p:nvPr>
            <p:ph type="title"/>
          </p:nvPr>
        </p:nvSpPr>
        <p:spPr/>
        <p:txBody>
          <a:bodyPr/>
          <a:lstStyle/>
          <a:p>
            <a:r>
              <a:rPr lang="en-US" dirty="0"/>
              <a:t>OUTLOOK FOR HOSPITALITY</a:t>
            </a:r>
          </a:p>
        </p:txBody>
      </p:sp>
      <p:sp>
        <p:nvSpPr>
          <p:cNvPr id="35847" name="Rectangle 7"/>
          <p:cNvSpPr>
            <a:spLocks noGrp="1" noChangeArrowheads="1"/>
          </p:cNvSpPr>
          <p:nvPr>
            <p:ph idx="1"/>
          </p:nvPr>
        </p:nvSpPr>
        <p:spPr/>
        <p:txBody>
          <a:bodyPr/>
          <a:lstStyle/>
          <a:p>
            <a:pPr marL="0" indent="0">
              <a:buFont typeface="Wingdings" pitchFamily="2" charset="2"/>
              <a:buNone/>
            </a:pPr>
            <a:r>
              <a:rPr lang="en-US" dirty="0" smtClean="0"/>
              <a:t>The </a:t>
            </a:r>
            <a:r>
              <a:rPr lang="en-US" dirty="0"/>
              <a:t>effects of September 11th  and other recent events have resulted in:</a:t>
            </a:r>
          </a:p>
          <a:p>
            <a:pPr marL="576263" indent="-347663"/>
            <a:r>
              <a:rPr lang="en-US" dirty="0"/>
              <a:t>Travel restrictions</a:t>
            </a:r>
          </a:p>
          <a:p>
            <a:pPr marL="576263" indent="-347663"/>
            <a:r>
              <a:rPr lang="en-US" dirty="0"/>
              <a:t>Safety and security issues</a:t>
            </a:r>
          </a:p>
          <a:p>
            <a:pPr marL="576263" indent="-347663"/>
            <a:r>
              <a:rPr lang="en-US" dirty="0"/>
              <a:t>Cost of operations</a:t>
            </a:r>
          </a:p>
          <a:p>
            <a:pPr marL="576263" indent="-347663"/>
            <a:r>
              <a:rPr lang="en-US" dirty="0"/>
              <a:t>Government regulations</a:t>
            </a:r>
          </a:p>
          <a:p>
            <a:pPr marL="576263" indent="-347663"/>
            <a:r>
              <a:rPr lang="en-US" dirty="0"/>
              <a:t>Destinations that have </a:t>
            </a:r>
            <a:r>
              <a:rPr lang="en-US" dirty="0" smtClean="0"/>
              <a:t>been affected</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847">
                                            <p:txEl>
                                              <p:pRg st="0" end="0"/>
                                            </p:txEl>
                                          </p:spTgt>
                                        </p:tgtEl>
                                        <p:attrNameLst>
                                          <p:attrName>style.visibility</p:attrName>
                                        </p:attrNameLst>
                                      </p:cBhvr>
                                      <p:to>
                                        <p:strVal val="visible"/>
                                      </p:to>
                                    </p:set>
                                    <p:animEffect transition="in" filter="fade">
                                      <p:cBhvr>
                                        <p:cTn id="7" dur="1000"/>
                                        <p:tgtEl>
                                          <p:spTgt spid="35847">
                                            <p:txEl>
                                              <p:pRg st="0" end="0"/>
                                            </p:txEl>
                                          </p:spTgt>
                                        </p:tgtEl>
                                      </p:cBhvr>
                                    </p:animEffect>
                                    <p:anim calcmode="lin" valueType="num">
                                      <p:cBhvr>
                                        <p:cTn id="8" dur="1000" fill="hold"/>
                                        <p:tgtEl>
                                          <p:spTgt spid="358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8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847">
                                            <p:txEl>
                                              <p:pRg st="1" end="1"/>
                                            </p:txEl>
                                          </p:spTgt>
                                        </p:tgtEl>
                                        <p:attrNameLst>
                                          <p:attrName>style.visibility</p:attrName>
                                        </p:attrNameLst>
                                      </p:cBhvr>
                                      <p:to>
                                        <p:strVal val="visible"/>
                                      </p:to>
                                    </p:set>
                                    <p:animEffect transition="in" filter="fade">
                                      <p:cBhvr>
                                        <p:cTn id="14" dur="1000"/>
                                        <p:tgtEl>
                                          <p:spTgt spid="35847">
                                            <p:txEl>
                                              <p:pRg st="1" end="1"/>
                                            </p:txEl>
                                          </p:spTgt>
                                        </p:tgtEl>
                                      </p:cBhvr>
                                    </p:animEffect>
                                    <p:anim calcmode="lin" valueType="num">
                                      <p:cBhvr>
                                        <p:cTn id="15" dur="1000" fill="hold"/>
                                        <p:tgtEl>
                                          <p:spTgt spid="358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58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847">
                                            <p:txEl>
                                              <p:pRg st="2" end="2"/>
                                            </p:txEl>
                                          </p:spTgt>
                                        </p:tgtEl>
                                        <p:attrNameLst>
                                          <p:attrName>style.visibility</p:attrName>
                                        </p:attrNameLst>
                                      </p:cBhvr>
                                      <p:to>
                                        <p:strVal val="visible"/>
                                      </p:to>
                                    </p:set>
                                    <p:animEffect transition="in" filter="fade">
                                      <p:cBhvr>
                                        <p:cTn id="21" dur="1000"/>
                                        <p:tgtEl>
                                          <p:spTgt spid="35847">
                                            <p:txEl>
                                              <p:pRg st="2" end="2"/>
                                            </p:txEl>
                                          </p:spTgt>
                                        </p:tgtEl>
                                      </p:cBhvr>
                                    </p:animEffect>
                                    <p:anim calcmode="lin" valueType="num">
                                      <p:cBhvr>
                                        <p:cTn id="22" dur="1000" fill="hold"/>
                                        <p:tgtEl>
                                          <p:spTgt spid="3584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58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5847">
                                            <p:txEl>
                                              <p:pRg st="3" end="3"/>
                                            </p:txEl>
                                          </p:spTgt>
                                        </p:tgtEl>
                                        <p:attrNameLst>
                                          <p:attrName>style.visibility</p:attrName>
                                        </p:attrNameLst>
                                      </p:cBhvr>
                                      <p:to>
                                        <p:strVal val="visible"/>
                                      </p:to>
                                    </p:set>
                                    <p:animEffect transition="in" filter="fade">
                                      <p:cBhvr>
                                        <p:cTn id="28" dur="1000"/>
                                        <p:tgtEl>
                                          <p:spTgt spid="35847">
                                            <p:txEl>
                                              <p:pRg st="3" end="3"/>
                                            </p:txEl>
                                          </p:spTgt>
                                        </p:tgtEl>
                                      </p:cBhvr>
                                    </p:animEffect>
                                    <p:anim calcmode="lin" valueType="num">
                                      <p:cBhvr>
                                        <p:cTn id="29" dur="1000" fill="hold"/>
                                        <p:tgtEl>
                                          <p:spTgt spid="3584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58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5847">
                                            <p:txEl>
                                              <p:pRg st="4" end="4"/>
                                            </p:txEl>
                                          </p:spTgt>
                                        </p:tgtEl>
                                        <p:attrNameLst>
                                          <p:attrName>style.visibility</p:attrName>
                                        </p:attrNameLst>
                                      </p:cBhvr>
                                      <p:to>
                                        <p:strVal val="visible"/>
                                      </p:to>
                                    </p:set>
                                    <p:animEffect transition="in" filter="fade">
                                      <p:cBhvr>
                                        <p:cTn id="35" dur="1000"/>
                                        <p:tgtEl>
                                          <p:spTgt spid="35847">
                                            <p:txEl>
                                              <p:pRg st="4" end="4"/>
                                            </p:txEl>
                                          </p:spTgt>
                                        </p:tgtEl>
                                      </p:cBhvr>
                                    </p:animEffect>
                                    <p:anim calcmode="lin" valueType="num">
                                      <p:cBhvr>
                                        <p:cTn id="36" dur="1000" fill="hold"/>
                                        <p:tgtEl>
                                          <p:spTgt spid="3584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584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5847">
                                            <p:txEl>
                                              <p:pRg st="5" end="5"/>
                                            </p:txEl>
                                          </p:spTgt>
                                        </p:tgtEl>
                                        <p:attrNameLst>
                                          <p:attrName>style.visibility</p:attrName>
                                        </p:attrNameLst>
                                      </p:cBhvr>
                                      <p:to>
                                        <p:strVal val="visible"/>
                                      </p:to>
                                    </p:set>
                                    <p:animEffect transition="in" filter="fade">
                                      <p:cBhvr>
                                        <p:cTn id="42" dur="1000"/>
                                        <p:tgtEl>
                                          <p:spTgt spid="35847">
                                            <p:txEl>
                                              <p:pRg st="5" end="5"/>
                                            </p:txEl>
                                          </p:spTgt>
                                        </p:tgtEl>
                                      </p:cBhvr>
                                    </p:animEffect>
                                    <p:anim calcmode="lin" valueType="num">
                                      <p:cBhvr>
                                        <p:cTn id="43" dur="1000" fill="hold"/>
                                        <p:tgtEl>
                                          <p:spTgt spid="3584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584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r>
              <a:rPr lang="en-US" dirty="0"/>
              <a:t>OUTLOOK FOR HOSPITALITY</a:t>
            </a:r>
          </a:p>
        </p:txBody>
      </p:sp>
      <p:sp>
        <p:nvSpPr>
          <p:cNvPr id="36869" name="Rectangle 5"/>
          <p:cNvSpPr>
            <a:spLocks noGrp="1" noChangeArrowheads="1"/>
          </p:cNvSpPr>
          <p:nvPr>
            <p:ph idx="1"/>
          </p:nvPr>
        </p:nvSpPr>
        <p:spPr/>
        <p:txBody>
          <a:bodyPr/>
          <a:lstStyle/>
          <a:p>
            <a:pPr marL="0" indent="0" algn="ctr">
              <a:buFont typeface="Wingdings" pitchFamily="2" charset="2"/>
              <a:buNone/>
            </a:pPr>
            <a:r>
              <a:rPr lang="en-US" b="1" dirty="0"/>
              <a:t>Polarization</a:t>
            </a:r>
            <a:r>
              <a:rPr lang="en-US" dirty="0"/>
              <a:t>	</a:t>
            </a:r>
          </a:p>
          <a:p>
            <a:r>
              <a:rPr lang="en-US" dirty="0"/>
              <a:t>Limited Service versus Service Intensive organizations</a:t>
            </a:r>
          </a:p>
          <a:p>
            <a:r>
              <a:rPr lang="en-US" dirty="0"/>
              <a:t>Has led to growth in certain segments of the industry (luxury hotels, limited service restaurants)</a:t>
            </a:r>
          </a:p>
          <a:p>
            <a:r>
              <a:rPr lang="en-US" dirty="0"/>
              <a:t>Has generally been positive for the industry as a whole as well as for consumers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869">
                                            <p:txEl>
                                              <p:pRg st="0" end="0"/>
                                            </p:txEl>
                                          </p:spTgt>
                                        </p:tgtEl>
                                        <p:attrNameLst>
                                          <p:attrName>style.visibility</p:attrName>
                                        </p:attrNameLst>
                                      </p:cBhvr>
                                      <p:to>
                                        <p:strVal val="visible"/>
                                      </p:to>
                                    </p:set>
                                    <p:animEffect transition="in" filter="fade">
                                      <p:cBhvr>
                                        <p:cTn id="7" dur="1000"/>
                                        <p:tgtEl>
                                          <p:spTgt spid="36869">
                                            <p:txEl>
                                              <p:pRg st="0" end="0"/>
                                            </p:txEl>
                                          </p:spTgt>
                                        </p:tgtEl>
                                      </p:cBhvr>
                                    </p:animEffect>
                                    <p:anim calcmode="lin" valueType="num">
                                      <p:cBhvr>
                                        <p:cTn id="8" dur="1000" fill="hold"/>
                                        <p:tgtEl>
                                          <p:spTgt spid="3686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86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869">
                                            <p:txEl>
                                              <p:pRg st="1" end="1"/>
                                            </p:txEl>
                                          </p:spTgt>
                                        </p:tgtEl>
                                        <p:attrNameLst>
                                          <p:attrName>style.visibility</p:attrName>
                                        </p:attrNameLst>
                                      </p:cBhvr>
                                      <p:to>
                                        <p:strVal val="visible"/>
                                      </p:to>
                                    </p:set>
                                    <p:animEffect transition="in" filter="fade">
                                      <p:cBhvr>
                                        <p:cTn id="14" dur="1000"/>
                                        <p:tgtEl>
                                          <p:spTgt spid="36869">
                                            <p:txEl>
                                              <p:pRg st="1" end="1"/>
                                            </p:txEl>
                                          </p:spTgt>
                                        </p:tgtEl>
                                      </p:cBhvr>
                                    </p:animEffect>
                                    <p:anim calcmode="lin" valueType="num">
                                      <p:cBhvr>
                                        <p:cTn id="15" dur="1000" fill="hold"/>
                                        <p:tgtEl>
                                          <p:spTgt spid="3686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686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6869">
                                            <p:txEl>
                                              <p:pRg st="2" end="2"/>
                                            </p:txEl>
                                          </p:spTgt>
                                        </p:tgtEl>
                                        <p:attrNameLst>
                                          <p:attrName>style.visibility</p:attrName>
                                        </p:attrNameLst>
                                      </p:cBhvr>
                                      <p:to>
                                        <p:strVal val="visible"/>
                                      </p:to>
                                    </p:set>
                                    <p:animEffect transition="in" filter="fade">
                                      <p:cBhvr>
                                        <p:cTn id="21" dur="1000"/>
                                        <p:tgtEl>
                                          <p:spTgt spid="36869">
                                            <p:txEl>
                                              <p:pRg st="2" end="2"/>
                                            </p:txEl>
                                          </p:spTgt>
                                        </p:tgtEl>
                                      </p:cBhvr>
                                    </p:animEffect>
                                    <p:anim calcmode="lin" valueType="num">
                                      <p:cBhvr>
                                        <p:cTn id="22" dur="1000" fill="hold"/>
                                        <p:tgtEl>
                                          <p:spTgt spid="3686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686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869">
                                            <p:txEl>
                                              <p:pRg st="3" end="3"/>
                                            </p:txEl>
                                          </p:spTgt>
                                        </p:tgtEl>
                                        <p:attrNameLst>
                                          <p:attrName>style.visibility</p:attrName>
                                        </p:attrNameLst>
                                      </p:cBhvr>
                                      <p:to>
                                        <p:strVal val="visible"/>
                                      </p:to>
                                    </p:set>
                                    <p:animEffect transition="in" filter="fade">
                                      <p:cBhvr>
                                        <p:cTn id="28" dur="1000"/>
                                        <p:tgtEl>
                                          <p:spTgt spid="36869">
                                            <p:txEl>
                                              <p:pRg st="3" end="3"/>
                                            </p:txEl>
                                          </p:spTgt>
                                        </p:tgtEl>
                                      </p:cBhvr>
                                    </p:animEffect>
                                    <p:anim calcmode="lin" valueType="num">
                                      <p:cBhvr>
                                        <p:cTn id="29" dur="1000" fill="hold"/>
                                        <p:tgtEl>
                                          <p:spTgt spid="3686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686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p:txBody>
          <a:bodyPr/>
          <a:lstStyle/>
          <a:p>
            <a:r>
              <a:rPr lang="en-US" dirty="0"/>
              <a:t>OUTLOOK FOR HOSPITALITY</a:t>
            </a:r>
          </a:p>
        </p:txBody>
      </p:sp>
      <p:sp>
        <p:nvSpPr>
          <p:cNvPr id="37893" name="Rectangle 5"/>
          <p:cNvSpPr>
            <a:spLocks noGrp="1" noChangeArrowheads="1"/>
          </p:cNvSpPr>
          <p:nvPr>
            <p:ph idx="1"/>
          </p:nvPr>
        </p:nvSpPr>
        <p:spPr/>
        <p:txBody>
          <a:bodyPr/>
          <a:lstStyle/>
          <a:p>
            <a:pPr marL="0" indent="0" algn="ctr">
              <a:buFont typeface="Wingdings" pitchFamily="2" charset="2"/>
              <a:buNone/>
            </a:pPr>
            <a:r>
              <a:rPr lang="en-US" b="1" dirty="0"/>
              <a:t>Accelerating Competition</a:t>
            </a:r>
          </a:p>
          <a:p>
            <a:r>
              <a:rPr lang="en-US" dirty="0"/>
              <a:t>Competition across segments has increased dramatically</a:t>
            </a:r>
          </a:p>
          <a:p>
            <a:r>
              <a:rPr lang="en-US" dirty="0"/>
              <a:t>International competition has also increased</a:t>
            </a:r>
          </a:p>
          <a:p>
            <a:r>
              <a:rPr lang="en-US" dirty="0"/>
              <a:t>Competition had led to more emphasis on creating specialized niches and better management practices</a:t>
            </a:r>
          </a:p>
          <a:p>
            <a:r>
              <a:rPr lang="en-US" dirty="0"/>
              <a:t>Factors include: Cost of money and demand for specific services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animEffect transition="in" filter="fade">
                                      <p:cBhvr>
                                        <p:cTn id="7" dur="1000"/>
                                        <p:tgtEl>
                                          <p:spTgt spid="37893">
                                            <p:txEl>
                                              <p:pRg st="0" end="0"/>
                                            </p:txEl>
                                          </p:spTgt>
                                        </p:tgtEl>
                                      </p:cBhvr>
                                    </p:animEffect>
                                    <p:anim calcmode="lin" valueType="num">
                                      <p:cBhvr>
                                        <p:cTn id="8" dur="1000" fill="hold"/>
                                        <p:tgtEl>
                                          <p:spTgt spid="3789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89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893">
                                            <p:txEl>
                                              <p:pRg st="1" end="1"/>
                                            </p:txEl>
                                          </p:spTgt>
                                        </p:tgtEl>
                                        <p:attrNameLst>
                                          <p:attrName>style.visibility</p:attrName>
                                        </p:attrNameLst>
                                      </p:cBhvr>
                                      <p:to>
                                        <p:strVal val="visible"/>
                                      </p:to>
                                    </p:set>
                                    <p:animEffect transition="in" filter="fade">
                                      <p:cBhvr>
                                        <p:cTn id="14" dur="1000"/>
                                        <p:tgtEl>
                                          <p:spTgt spid="37893">
                                            <p:txEl>
                                              <p:pRg st="1" end="1"/>
                                            </p:txEl>
                                          </p:spTgt>
                                        </p:tgtEl>
                                      </p:cBhvr>
                                    </p:animEffect>
                                    <p:anim calcmode="lin" valueType="num">
                                      <p:cBhvr>
                                        <p:cTn id="15" dur="1000" fill="hold"/>
                                        <p:tgtEl>
                                          <p:spTgt spid="3789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789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893">
                                            <p:txEl>
                                              <p:pRg st="2" end="2"/>
                                            </p:txEl>
                                          </p:spTgt>
                                        </p:tgtEl>
                                        <p:attrNameLst>
                                          <p:attrName>style.visibility</p:attrName>
                                        </p:attrNameLst>
                                      </p:cBhvr>
                                      <p:to>
                                        <p:strVal val="visible"/>
                                      </p:to>
                                    </p:set>
                                    <p:animEffect transition="in" filter="fade">
                                      <p:cBhvr>
                                        <p:cTn id="21" dur="1000"/>
                                        <p:tgtEl>
                                          <p:spTgt spid="37893">
                                            <p:txEl>
                                              <p:pRg st="2" end="2"/>
                                            </p:txEl>
                                          </p:spTgt>
                                        </p:tgtEl>
                                      </p:cBhvr>
                                    </p:animEffect>
                                    <p:anim calcmode="lin" valueType="num">
                                      <p:cBhvr>
                                        <p:cTn id="22" dur="1000" fill="hold"/>
                                        <p:tgtEl>
                                          <p:spTgt spid="3789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789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7893">
                                            <p:txEl>
                                              <p:pRg st="3" end="3"/>
                                            </p:txEl>
                                          </p:spTgt>
                                        </p:tgtEl>
                                        <p:attrNameLst>
                                          <p:attrName>style.visibility</p:attrName>
                                        </p:attrNameLst>
                                      </p:cBhvr>
                                      <p:to>
                                        <p:strVal val="visible"/>
                                      </p:to>
                                    </p:set>
                                    <p:animEffect transition="in" filter="fade">
                                      <p:cBhvr>
                                        <p:cTn id="28" dur="1000"/>
                                        <p:tgtEl>
                                          <p:spTgt spid="37893">
                                            <p:txEl>
                                              <p:pRg st="3" end="3"/>
                                            </p:txEl>
                                          </p:spTgt>
                                        </p:tgtEl>
                                      </p:cBhvr>
                                    </p:animEffect>
                                    <p:anim calcmode="lin" valueType="num">
                                      <p:cBhvr>
                                        <p:cTn id="29" dur="1000" fill="hold"/>
                                        <p:tgtEl>
                                          <p:spTgt spid="3789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789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7893">
                                            <p:txEl>
                                              <p:pRg st="4" end="4"/>
                                            </p:txEl>
                                          </p:spTgt>
                                        </p:tgtEl>
                                        <p:attrNameLst>
                                          <p:attrName>style.visibility</p:attrName>
                                        </p:attrNameLst>
                                      </p:cBhvr>
                                      <p:to>
                                        <p:strVal val="visible"/>
                                      </p:to>
                                    </p:set>
                                    <p:animEffect transition="in" filter="fade">
                                      <p:cBhvr>
                                        <p:cTn id="35" dur="1000"/>
                                        <p:tgtEl>
                                          <p:spTgt spid="37893">
                                            <p:txEl>
                                              <p:pRg st="4" end="4"/>
                                            </p:txEl>
                                          </p:spTgt>
                                        </p:tgtEl>
                                      </p:cBhvr>
                                    </p:animEffect>
                                    <p:anim calcmode="lin" valueType="num">
                                      <p:cBhvr>
                                        <p:cTn id="36" dur="1000" fill="hold"/>
                                        <p:tgtEl>
                                          <p:spTgt spid="3789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789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p:txBody>
          <a:bodyPr/>
          <a:lstStyle/>
          <a:p>
            <a:r>
              <a:rPr lang="en-US" dirty="0"/>
              <a:t>OUTLOOK FOR HOSPITALITY</a:t>
            </a:r>
          </a:p>
        </p:txBody>
      </p:sp>
      <p:sp>
        <p:nvSpPr>
          <p:cNvPr id="38917" name="Rectangle 5"/>
          <p:cNvSpPr>
            <a:spLocks noGrp="1" noChangeArrowheads="1"/>
          </p:cNvSpPr>
          <p:nvPr>
            <p:ph idx="1"/>
          </p:nvPr>
        </p:nvSpPr>
        <p:spPr/>
        <p:txBody>
          <a:bodyPr/>
          <a:lstStyle/>
          <a:p>
            <a:pPr algn="ctr">
              <a:buFont typeface="Wingdings" pitchFamily="2" charset="2"/>
              <a:buNone/>
            </a:pPr>
            <a:r>
              <a:rPr lang="en-US" b="1" dirty="0"/>
              <a:t>Service is the Difference</a:t>
            </a:r>
          </a:p>
          <a:p>
            <a:r>
              <a:rPr lang="en-US" dirty="0"/>
              <a:t>Service is more and more what brings customers back (or prevents them from returning)</a:t>
            </a:r>
          </a:p>
          <a:p>
            <a:r>
              <a:rPr lang="en-US" dirty="0"/>
              <a:t>Companies that provide excellent service inevitably lead their segments</a:t>
            </a:r>
          </a:p>
          <a:p>
            <a:r>
              <a:rPr lang="en-US" dirty="0"/>
              <a:t>Not limited to hospitality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7">
                                            <p:txEl>
                                              <p:pRg st="0" end="0"/>
                                            </p:txEl>
                                          </p:spTgt>
                                        </p:tgtEl>
                                        <p:attrNameLst>
                                          <p:attrName>style.visibility</p:attrName>
                                        </p:attrNameLst>
                                      </p:cBhvr>
                                      <p:to>
                                        <p:strVal val="visible"/>
                                      </p:to>
                                    </p:set>
                                    <p:animEffect transition="in" filter="fade">
                                      <p:cBhvr>
                                        <p:cTn id="7" dur="1000"/>
                                        <p:tgtEl>
                                          <p:spTgt spid="38917">
                                            <p:txEl>
                                              <p:pRg st="0" end="0"/>
                                            </p:txEl>
                                          </p:spTgt>
                                        </p:tgtEl>
                                      </p:cBhvr>
                                    </p:animEffect>
                                    <p:anim calcmode="lin" valueType="num">
                                      <p:cBhvr>
                                        <p:cTn id="8" dur="1000" fill="hold"/>
                                        <p:tgtEl>
                                          <p:spTgt spid="389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7">
                                            <p:txEl>
                                              <p:pRg st="1" end="1"/>
                                            </p:txEl>
                                          </p:spTgt>
                                        </p:tgtEl>
                                        <p:attrNameLst>
                                          <p:attrName>style.visibility</p:attrName>
                                        </p:attrNameLst>
                                      </p:cBhvr>
                                      <p:to>
                                        <p:strVal val="visible"/>
                                      </p:to>
                                    </p:set>
                                    <p:animEffect transition="in" filter="fade">
                                      <p:cBhvr>
                                        <p:cTn id="14" dur="1000"/>
                                        <p:tgtEl>
                                          <p:spTgt spid="38917">
                                            <p:txEl>
                                              <p:pRg st="1" end="1"/>
                                            </p:txEl>
                                          </p:spTgt>
                                        </p:tgtEl>
                                      </p:cBhvr>
                                    </p:animEffect>
                                    <p:anim calcmode="lin" valueType="num">
                                      <p:cBhvr>
                                        <p:cTn id="15" dur="1000" fill="hold"/>
                                        <p:tgtEl>
                                          <p:spTgt spid="3891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89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8917">
                                            <p:txEl>
                                              <p:pRg st="2" end="2"/>
                                            </p:txEl>
                                          </p:spTgt>
                                        </p:tgtEl>
                                        <p:attrNameLst>
                                          <p:attrName>style.visibility</p:attrName>
                                        </p:attrNameLst>
                                      </p:cBhvr>
                                      <p:to>
                                        <p:strVal val="visible"/>
                                      </p:to>
                                    </p:set>
                                    <p:animEffect transition="in" filter="fade">
                                      <p:cBhvr>
                                        <p:cTn id="21" dur="1000"/>
                                        <p:tgtEl>
                                          <p:spTgt spid="38917">
                                            <p:txEl>
                                              <p:pRg st="2" end="2"/>
                                            </p:txEl>
                                          </p:spTgt>
                                        </p:tgtEl>
                                      </p:cBhvr>
                                    </p:animEffect>
                                    <p:anim calcmode="lin" valueType="num">
                                      <p:cBhvr>
                                        <p:cTn id="22" dur="1000" fill="hold"/>
                                        <p:tgtEl>
                                          <p:spTgt spid="3891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89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8917">
                                            <p:txEl>
                                              <p:pRg st="3" end="3"/>
                                            </p:txEl>
                                          </p:spTgt>
                                        </p:tgtEl>
                                        <p:attrNameLst>
                                          <p:attrName>style.visibility</p:attrName>
                                        </p:attrNameLst>
                                      </p:cBhvr>
                                      <p:to>
                                        <p:strVal val="visible"/>
                                      </p:to>
                                    </p:set>
                                    <p:animEffect transition="in" filter="fade">
                                      <p:cBhvr>
                                        <p:cTn id="28" dur="1000"/>
                                        <p:tgtEl>
                                          <p:spTgt spid="38917">
                                            <p:txEl>
                                              <p:pRg st="3" end="3"/>
                                            </p:txEl>
                                          </p:spTgt>
                                        </p:tgtEl>
                                      </p:cBhvr>
                                    </p:animEffect>
                                    <p:anim calcmode="lin" valueType="num">
                                      <p:cBhvr>
                                        <p:cTn id="29" dur="1000" fill="hold"/>
                                        <p:tgtEl>
                                          <p:spTgt spid="3891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891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lstStyle/>
          <a:p>
            <a:r>
              <a:rPr lang="en-US" dirty="0"/>
              <a:t>OUTLOOK FOR HOSPITALITY</a:t>
            </a:r>
          </a:p>
        </p:txBody>
      </p:sp>
      <p:sp>
        <p:nvSpPr>
          <p:cNvPr id="39941" name="Rectangle 5"/>
          <p:cNvSpPr>
            <a:spLocks noGrp="1" noChangeArrowheads="1"/>
          </p:cNvSpPr>
          <p:nvPr>
            <p:ph idx="1"/>
          </p:nvPr>
        </p:nvSpPr>
        <p:spPr/>
        <p:txBody>
          <a:bodyPr/>
          <a:lstStyle/>
          <a:p>
            <a:pPr algn="ctr">
              <a:buFont typeface="Wingdings" pitchFamily="2" charset="2"/>
              <a:buNone/>
            </a:pPr>
            <a:r>
              <a:rPr lang="en-US" b="1" dirty="0"/>
              <a:t>Value Consciousness</a:t>
            </a:r>
          </a:p>
          <a:p>
            <a:r>
              <a:rPr lang="en-US" dirty="0"/>
              <a:t>Customers are getting smarter and more selective</a:t>
            </a:r>
          </a:p>
          <a:p>
            <a:r>
              <a:rPr lang="en-US" dirty="0"/>
              <a:t>Customers look for value in all hospitality experiences and purchases</a:t>
            </a:r>
          </a:p>
          <a:p>
            <a:r>
              <a:rPr lang="en-US" dirty="0"/>
              <a:t>Value doesn’t mean the lowest price</a:t>
            </a:r>
          </a:p>
          <a:p>
            <a:r>
              <a:rPr lang="en-US" dirty="0"/>
              <a:t>Customers also tend to balance time and money spent</a:t>
            </a:r>
          </a:p>
          <a:p>
            <a:pPr lvl="1"/>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941">
                                            <p:txEl>
                                              <p:pRg st="0" end="0"/>
                                            </p:txEl>
                                          </p:spTgt>
                                        </p:tgtEl>
                                        <p:attrNameLst>
                                          <p:attrName>style.visibility</p:attrName>
                                        </p:attrNameLst>
                                      </p:cBhvr>
                                      <p:to>
                                        <p:strVal val="visible"/>
                                      </p:to>
                                    </p:set>
                                    <p:animEffect transition="in" filter="fade">
                                      <p:cBhvr>
                                        <p:cTn id="7" dur="1000"/>
                                        <p:tgtEl>
                                          <p:spTgt spid="39941">
                                            <p:txEl>
                                              <p:pRg st="0" end="0"/>
                                            </p:txEl>
                                          </p:spTgt>
                                        </p:tgtEl>
                                      </p:cBhvr>
                                    </p:animEffect>
                                    <p:anim calcmode="lin" valueType="num">
                                      <p:cBhvr>
                                        <p:cTn id="8" dur="1000" fill="hold"/>
                                        <p:tgtEl>
                                          <p:spTgt spid="3994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9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941">
                                            <p:txEl>
                                              <p:pRg st="1" end="1"/>
                                            </p:txEl>
                                          </p:spTgt>
                                        </p:tgtEl>
                                        <p:attrNameLst>
                                          <p:attrName>style.visibility</p:attrName>
                                        </p:attrNameLst>
                                      </p:cBhvr>
                                      <p:to>
                                        <p:strVal val="visible"/>
                                      </p:to>
                                    </p:set>
                                    <p:animEffect transition="in" filter="fade">
                                      <p:cBhvr>
                                        <p:cTn id="14" dur="1000"/>
                                        <p:tgtEl>
                                          <p:spTgt spid="39941">
                                            <p:txEl>
                                              <p:pRg st="1" end="1"/>
                                            </p:txEl>
                                          </p:spTgt>
                                        </p:tgtEl>
                                      </p:cBhvr>
                                    </p:animEffect>
                                    <p:anim calcmode="lin" valueType="num">
                                      <p:cBhvr>
                                        <p:cTn id="15" dur="1000" fill="hold"/>
                                        <p:tgtEl>
                                          <p:spTgt spid="3994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994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9941">
                                            <p:txEl>
                                              <p:pRg st="2" end="2"/>
                                            </p:txEl>
                                          </p:spTgt>
                                        </p:tgtEl>
                                        <p:attrNameLst>
                                          <p:attrName>style.visibility</p:attrName>
                                        </p:attrNameLst>
                                      </p:cBhvr>
                                      <p:to>
                                        <p:strVal val="visible"/>
                                      </p:to>
                                    </p:set>
                                    <p:animEffect transition="in" filter="fade">
                                      <p:cBhvr>
                                        <p:cTn id="21" dur="1000"/>
                                        <p:tgtEl>
                                          <p:spTgt spid="39941">
                                            <p:txEl>
                                              <p:pRg st="2" end="2"/>
                                            </p:txEl>
                                          </p:spTgt>
                                        </p:tgtEl>
                                      </p:cBhvr>
                                    </p:animEffect>
                                    <p:anim calcmode="lin" valueType="num">
                                      <p:cBhvr>
                                        <p:cTn id="22" dur="1000" fill="hold"/>
                                        <p:tgtEl>
                                          <p:spTgt spid="3994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994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9941">
                                            <p:txEl>
                                              <p:pRg st="3" end="3"/>
                                            </p:txEl>
                                          </p:spTgt>
                                        </p:tgtEl>
                                        <p:attrNameLst>
                                          <p:attrName>style.visibility</p:attrName>
                                        </p:attrNameLst>
                                      </p:cBhvr>
                                      <p:to>
                                        <p:strVal val="visible"/>
                                      </p:to>
                                    </p:set>
                                    <p:animEffect transition="in" filter="fade">
                                      <p:cBhvr>
                                        <p:cTn id="28" dur="1000"/>
                                        <p:tgtEl>
                                          <p:spTgt spid="39941">
                                            <p:txEl>
                                              <p:pRg st="3" end="3"/>
                                            </p:txEl>
                                          </p:spTgt>
                                        </p:tgtEl>
                                      </p:cBhvr>
                                    </p:animEffect>
                                    <p:anim calcmode="lin" valueType="num">
                                      <p:cBhvr>
                                        <p:cTn id="29" dur="1000" fill="hold"/>
                                        <p:tgtEl>
                                          <p:spTgt spid="3994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994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9941">
                                            <p:txEl>
                                              <p:pRg st="4" end="4"/>
                                            </p:txEl>
                                          </p:spTgt>
                                        </p:tgtEl>
                                        <p:attrNameLst>
                                          <p:attrName>style.visibility</p:attrName>
                                        </p:attrNameLst>
                                      </p:cBhvr>
                                      <p:to>
                                        <p:strVal val="visible"/>
                                      </p:to>
                                    </p:set>
                                    <p:animEffect transition="in" filter="fade">
                                      <p:cBhvr>
                                        <p:cTn id="35" dur="1000"/>
                                        <p:tgtEl>
                                          <p:spTgt spid="39941">
                                            <p:txEl>
                                              <p:pRg st="4" end="4"/>
                                            </p:txEl>
                                          </p:spTgt>
                                        </p:tgtEl>
                                      </p:cBhvr>
                                    </p:animEffect>
                                    <p:anim calcmode="lin" valueType="num">
                                      <p:cBhvr>
                                        <p:cTn id="36" dur="1000" fill="hold"/>
                                        <p:tgtEl>
                                          <p:spTgt spid="3994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994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6" name="Rectangle 6"/>
          <p:cNvSpPr>
            <a:spLocks noGrp="1" noChangeArrowheads="1"/>
          </p:cNvSpPr>
          <p:nvPr>
            <p:ph type="title"/>
          </p:nvPr>
        </p:nvSpPr>
        <p:spPr/>
        <p:txBody>
          <a:bodyPr/>
          <a:lstStyle/>
          <a:p>
            <a:r>
              <a:rPr lang="en-US" dirty="0"/>
              <a:t>OUTLOOK FOR HOSPITALITY</a:t>
            </a:r>
          </a:p>
        </p:txBody>
      </p:sp>
      <p:sp>
        <p:nvSpPr>
          <p:cNvPr id="40967" name="Rectangle 7"/>
          <p:cNvSpPr>
            <a:spLocks noGrp="1" noChangeArrowheads="1"/>
          </p:cNvSpPr>
          <p:nvPr>
            <p:ph idx="1"/>
          </p:nvPr>
        </p:nvSpPr>
        <p:spPr>
          <a:xfrm>
            <a:off x="914400" y="1600200"/>
            <a:ext cx="7391400" cy="4876800"/>
          </a:xfrm>
        </p:spPr>
        <p:txBody>
          <a:bodyPr/>
          <a:lstStyle/>
          <a:p>
            <a:pPr algn="ctr">
              <a:buFont typeface="Wingdings" pitchFamily="2" charset="2"/>
              <a:buNone/>
            </a:pPr>
            <a:r>
              <a:rPr lang="en-US" b="1" dirty="0"/>
              <a:t>Technology</a:t>
            </a:r>
          </a:p>
          <a:p>
            <a:r>
              <a:rPr lang="en-US" sz="2800" dirty="0"/>
              <a:t>The hospitality industry has been </a:t>
            </a:r>
            <a:r>
              <a:rPr lang="en-US" sz="2800" dirty="0" smtClean="0"/>
              <a:t>slow in </a:t>
            </a:r>
            <a:r>
              <a:rPr lang="en-US" sz="2800" dirty="0"/>
              <a:t>terms of adapting to new technologies but the industry has made some inroads</a:t>
            </a:r>
          </a:p>
          <a:p>
            <a:r>
              <a:rPr lang="en-US" sz="2800" dirty="0"/>
              <a:t>Perhaps the segment that is the most advanced is the airline industry, both in terms of on-line interaction with customers as well as up-to-the-minute pricing</a:t>
            </a:r>
          </a:p>
          <a:p>
            <a:r>
              <a:rPr lang="en-US" sz="2800" dirty="0"/>
              <a:t>New technologies are being introduced every year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67">
                                            <p:txEl>
                                              <p:pRg st="0" end="0"/>
                                            </p:txEl>
                                          </p:spTgt>
                                        </p:tgtEl>
                                        <p:attrNameLst>
                                          <p:attrName>style.visibility</p:attrName>
                                        </p:attrNameLst>
                                      </p:cBhvr>
                                      <p:to>
                                        <p:strVal val="visible"/>
                                      </p:to>
                                    </p:set>
                                    <p:animEffect transition="in" filter="fade">
                                      <p:cBhvr>
                                        <p:cTn id="7" dur="1000"/>
                                        <p:tgtEl>
                                          <p:spTgt spid="40967">
                                            <p:txEl>
                                              <p:pRg st="0" end="0"/>
                                            </p:txEl>
                                          </p:spTgt>
                                        </p:tgtEl>
                                      </p:cBhvr>
                                    </p:animEffect>
                                    <p:anim calcmode="lin" valueType="num">
                                      <p:cBhvr>
                                        <p:cTn id="8" dur="1000" fill="hold"/>
                                        <p:tgtEl>
                                          <p:spTgt spid="409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0967">
                                            <p:txEl>
                                              <p:pRg st="1" end="1"/>
                                            </p:txEl>
                                          </p:spTgt>
                                        </p:tgtEl>
                                        <p:attrNameLst>
                                          <p:attrName>style.visibility</p:attrName>
                                        </p:attrNameLst>
                                      </p:cBhvr>
                                      <p:to>
                                        <p:strVal val="visible"/>
                                      </p:to>
                                    </p:set>
                                    <p:animEffect transition="in" filter="fade">
                                      <p:cBhvr>
                                        <p:cTn id="14" dur="1000"/>
                                        <p:tgtEl>
                                          <p:spTgt spid="40967">
                                            <p:txEl>
                                              <p:pRg st="1" end="1"/>
                                            </p:txEl>
                                          </p:spTgt>
                                        </p:tgtEl>
                                      </p:cBhvr>
                                    </p:animEffect>
                                    <p:anim calcmode="lin" valueType="num">
                                      <p:cBhvr>
                                        <p:cTn id="15" dur="1000" fill="hold"/>
                                        <p:tgtEl>
                                          <p:spTgt spid="409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09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0967">
                                            <p:txEl>
                                              <p:pRg st="2" end="2"/>
                                            </p:txEl>
                                          </p:spTgt>
                                        </p:tgtEl>
                                        <p:attrNameLst>
                                          <p:attrName>style.visibility</p:attrName>
                                        </p:attrNameLst>
                                      </p:cBhvr>
                                      <p:to>
                                        <p:strVal val="visible"/>
                                      </p:to>
                                    </p:set>
                                    <p:animEffect transition="in" filter="fade">
                                      <p:cBhvr>
                                        <p:cTn id="21" dur="1000"/>
                                        <p:tgtEl>
                                          <p:spTgt spid="40967">
                                            <p:txEl>
                                              <p:pRg st="2" end="2"/>
                                            </p:txEl>
                                          </p:spTgt>
                                        </p:tgtEl>
                                      </p:cBhvr>
                                    </p:animEffect>
                                    <p:anim calcmode="lin" valueType="num">
                                      <p:cBhvr>
                                        <p:cTn id="22" dur="1000" fill="hold"/>
                                        <p:tgtEl>
                                          <p:spTgt spid="4096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09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0967">
                                            <p:txEl>
                                              <p:pRg st="3" end="3"/>
                                            </p:txEl>
                                          </p:spTgt>
                                        </p:tgtEl>
                                        <p:attrNameLst>
                                          <p:attrName>style.visibility</p:attrName>
                                        </p:attrNameLst>
                                      </p:cBhvr>
                                      <p:to>
                                        <p:strVal val="visible"/>
                                      </p:to>
                                    </p:set>
                                    <p:animEffect transition="in" filter="fade">
                                      <p:cBhvr>
                                        <p:cTn id="28" dur="1000"/>
                                        <p:tgtEl>
                                          <p:spTgt spid="40967">
                                            <p:txEl>
                                              <p:pRg st="3" end="3"/>
                                            </p:txEl>
                                          </p:spTgt>
                                        </p:tgtEl>
                                      </p:cBhvr>
                                    </p:animEffect>
                                    <p:anim calcmode="lin" valueType="num">
                                      <p:cBhvr>
                                        <p:cTn id="29" dur="1000" fill="hold"/>
                                        <p:tgtEl>
                                          <p:spTgt spid="4096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096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p:txBody>
          <a:bodyPr/>
          <a:lstStyle/>
          <a:p>
            <a:r>
              <a:rPr lang="en-US" dirty="0"/>
              <a:t>OUTLOOK FOR HOSPITALITY</a:t>
            </a:r>
          </a:p>
        </p:txBody>
      </p:sp>
      <p:sp>
        <p:nvSpPr>
          <p:cNvPr id="43013" name="Rectangle 5"/>
          <p:cNvSpPr>
            <a:spLocks noGrp="1" noChangeArrowheads="1"/>
          </p:cNvSpPr>
          <p:nvPr>
            <p:ph idx="1"/>
          </p:nvPr>
        </p:nvSpPr>
        <p:spPr/>
        <p:txBody>
          <a:bodyPr>
            <a:normAutofit/>
          </a:bodyPr>
          <a:lstStyle/>
          <a:p>
            <a:pPr algn="ctr">
              <a:lnSpc>
                <a:spcPct val="90000"/>
              </a:lnSpc>
              <a:buFont typeface="Wingdings" pitchFamily="2" charset="2"/>
              <a:buNone/>
            </a:pPr>
            <a:r>
              <a:rPr lang="en-US" b="1" dirty="0"/>
              <a:t>Empowerment</a:t>
            </a:r>
          </a:p>
          <a:p>
            <a:pPr>
              <a:lnSpc>
                <a:spcPct val="90000"/>
              </a:lnSpc>
            </a:pPr>
            <a:r>
              <a:rPr lang="en-US" dirty="0"/>
              <a:t>Empowerment is the act of providing additional levels of responsibility to both employees and managers</a:t>
            </a:r>
          </a:p>
          <a:p>
            <a:pPr>
              <a:lnSpc>
                <a:spcPct val="90000"/>
              </a:lnSpc>
            </a:pPr>
            <a:r>
              <a:rPr lang="en-US" dirty="0"/>
              <a:t>This has been the result of cost cutting efforts but also as a result of trying to improve customer satisfaction</a:t>
            </a:r>
          </a:p>
          <a:p>
            <a:pPr>
              <a:lnSpc>
                <a:spcPct val="90000"/>
              </a:lnSpc>
            </a:pPr>
            <a:r>
              <a:rPr lang="en-US" dirty="0"/>
              <a:t>It has been able to happen because of the new “breed” of employees as well as improved technology and communication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013">
                                            <p:txEl>
                                              <p:pRg st="0" end="0"/>
                                            </p:txEl>
                                          </p:spTgt>
                                        </p:tgtEl>
                                        <p:attrNameLst>
                                          <p:attrName>style.visibility</p:attrName>
                                        </p:attrNameLst>
                                      </p:cBhvr>
                                      <p:to>
                                        <p:strVal val="visible"/>
                                      </p:to>
                                    </p:set>
                                    <p:animEffect transition="in" filter="fade">
                                      <p:cBhvr>
                                        <p:cTn id="7" dur="1000"/>
                                        <p:tgtEl>
                                          <p:spTgt spid="43013">
                                            <p:txEl>
                                              <p:pRg st="0" end="0"/>
                                            </p:txEl>
                                          </p:spTgt>
                                        </p:tgtEl>
                                      </p:cBhvr>
                                    </p:animEffect>
                                    <p:anim calcmode="lin" valueType="num">
                                      <p:cBhvr>
                                        <p:cTn id="8" dur="1000" fill="hold"/>
                                        <p:tgtEl>
                                          <p:spTgt spid="430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30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3013">
                                            <p:txEl>
                                              <p:pRg st="1" end="1"/>
                                            </p:txEl>
                                          </p:spTgt>
                                        </p:tgtEl>
                                        <p:attrNameLst>
                                          <p:attrName>style.visibility</p:attrName>
                                        </p:attrNameLst>
                                      </p:cBhvr>
                                      <p:to>
                                        <p:strVal val="visible"/>
                                      </p:to>
                                    </p:set>
                                    <p:animEffect transition="in" filter="fade">
                                      <p:cBhvr>
                                        <p:cTn id="14" dur="1000"/>
                                        <p:tgtEl>
                                          <p:spTgt spid="43013">
                                            <p:txEl>
                                              <p:pRg st="1" end="1"/>
                                            </p:txEl>
                                          </p:spTgt>
                                        </p:tgtEl>
                                      </p:cBhvr>
                                    </p:animEffect>
                                    <p:anim calcmode="lin" valueType="num">
                                      <p:cBhvr>
                                        <p:cTn id="15" dur="1000" fill="hold"/>
                                        <p:tgtEl>
                                          <p:spTgt spid="430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30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3013">
                                            <p:txEl>
                                              <p:pRg st="2" end="2"/>
                                            </p:txEl>
                                          </p:spTgt>
                                        </p:tgtEl>
                                        <p:attrNameLst>
                                          <p:attrName>style.visibility</p:attrName>
                                        </p:attrNameLst>
                                      </p:cBhvr>
                                      <p:to>
                                        <p:strVal val="visible"/>
                                      </p:to>
                                    </p:set>
                                    <p:animEffect transition="in" filter="fade">
                                      <p:cBhvr>
                                        <p:cTn id="21" dur="1000"/>
                                        <p:tgtEl>
                                          <p:spTgt spid="43013">
                                            <p:txEl>
                                              <p:pRg st="2" end="2"/>
                                            </p:txEl>
                                          </p:spTgt>
                                        </p:tgtEl>
                                      </p:cBhvr>
                                    </p:animEffect>
                                    <p:anim calcmode="lin" valueType="num">
                                      <p:cBhvr>
                                        <p:cTn id="22" dur="1000" fill="hold"/>
                                        <p:tgtEl>
                                          <p:spTgt spid="430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30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3013">
                                            <p:txEl>
                                              <p:pRg st="3" end="3"/>
                                            </p:txEl>
                                          </p:spTgt>
                                        </p:tgtEl>
                                        <p:attrNameLst>
                                          <p:attrName>style.visibility</p:attrName>
                                        </p:attrNameLst>
                                      </p:cBhvr>
                                      <p:to>
                                        <p:strVal val="visible"/>
                                      </p:to>
                                    </p:set>
                                    <p:animEffect transition="in" filter="fade">
                                      <p:cBhvr>
                                        <p:cTn id="28" dur="1000"/>
                                        <p:tgtEl>
                                          <p:spTgt spid="43013">
                                            <p:txEl>
                                              <p:pRg st="3" end="3"/>
                                            </p:txEl>
                                          </p:spTgt>
                                        </p:tgtEl>
                                      </p:cBhvr>
                                    </p:animEffect>
                                    <p:anim calcmode="lin" valueType="num">
                                      <p:cBhvr>
                                        <p:cTn id="29" dur="1000" fill="hold"/>
                                        <p:tgtEl>
                                          <p:spTgt spid="430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30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p:txBody>
          <a:bodyPr/>
          <a:lstStyle/>
          <a:p>
            <a:r>
              <a:rPr lang="en-US" dirty="0"/>
              <a:t>OUTLOOK FOR HOSPITALITY</a:t>
            </a:r>
          </a:p>
        </p:txBody>
      </p:sp>
      <p:sp>
        <p:nvSpPr>
          <p:cNvPr id="44037" name="Rectangle 5"/>
          <p:cNvSpPr>
            <a:spLocks noGrp="1" noChangeArrowheads="1"/>
          </p:cNvSpPr>
          <p:nvPr>
            <p:ph idx="1"/>
          </p:nvPr>
        </p:nvSpPr>
        <p:spPr>
          <a:xfrm>
            <a:off x="609600" y="1600200"/>
            <a:ext cx="7924800" cy="4525963"/>
          </a:xfrm>
        </p:spPr>
        <p:txBody>
          <a:bodyPr>
            <a:normAutofit/>
          </a:bodyPr>
          <a:lstStyle/>
          <a:p>
            <a:pPr algn="ctr">
              <a:lnSpc>
                <a:spcPct val="90000"/>
              </a:lnSpc>
              <a:buFont typeface="Wingdings" pitchFamily="2" charset="2"/>
              <a:buNone/>
            </a:pPr>
            <a:r>
              <a:rPr lang="en-US" b="1" dirty="0"/>
              <a:t>Diversity</a:t>
            </a:r>
          </a:p>
          <a:p>
            <a:pPr>
              <a:lnSpc>
                <a:spcPct val="90000"/>
              </a:lnSpc>
            </a:pPr>
            <a:r>
              <a:rPr lang="en-US" dirty="0"/>
              <a:t>Hospitality organizations are becoming more diverse in response to changes in society as well as demographic shifts and becoming more aware of the importance of a diverse organization</a:t>
            </a:r>
          </a:p>
          <a:p>
            <a:pPr>
              <a:lnSpc>
                <a:spcPct val="90000"/>
              </a:lnSpc>
            </a:pPr>
            <a:r>
              <a:rPr lang="en-US" dirty="0" smtClean="0"/>
              <a:t>Many companies </a:t>
            </a:r>
            <a:r>
              <a:rPr lang="en-US" dirty="0"/>
              <a:t>have </a:t>
            </a:r>
            <a:r>
              <a:rPr lang="en-US" dirty="0" smtClean="0"/>
              <a:t>established themselves </a:t>
            </a:r>
            <a:r>
              <a:rPr lang="en-US" dirty="0"/>
              <a:t>as leaders in this </a:t>
            </a:r>
            <a:r>
              <a:rPr lang="en-US" dirty="0" smtClean="0"/>
              <a:t>area</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037">
                                            <p:txEl>
                                              <p:pRg st="0" end="0"/>
                                            </p:txEl>
                                          </p:spTgt>
                                        </p:tgtEl>
                                        <p:attrNameLst>
                                          <p:attrName>style.visibility</p:attrName>
                                        </p:attrNameLst>
                                      </p:cBhvr>
                                      <p:to>
                                        <p:strVal val="visible"/>
                                      </p:to>
                                    </p:set>
                                    <p:animEffect transition="in" filter="fade">
                                      <p:cBhvr>
                                        <p:cTn id="7" dur="1000"/>
                                        <p:tgtEl>
                                          <p:spTgt spid="44037">
                                            <p:txEl>
                                              <p:pRg st="0" end="0"/>
                                            </p:txEl>
                                          </p:spTgt>
                                        </p:tgtEl>
                                      </p:cBhvr>
                                    </p:animEffect>
                                    <p:anim calcmode="lin" valueType="num">
                                      <p:cBhvr>
                                        <p:cTn id="8" dur="1000" fill="hold"/>
                                        <p:tgtEl>
                                          <p:spTgt spid="4403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403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4037">
                                            <p:txEl>
                                              <p:pRg st="1" end="1"/>
                                            </p:txEl>
                                          </p:spTgt>
                                        </p:tgtEl>
                                        <p:attrNameLst>
                                          <p:attrName>style.visibility</p:attrName>
                                        </p:attrNameLst>
                                      </p:cBhvr>
                                      <p:to>
                                        <p:strVal val="visible"/>
                                      </p:to>
                                    </p:set>
                                    <p:animEffect transition="in" filter="fade">
                                      <p:cBhvr>
                                        <p:cTn id="14" dur="1000"/>
                                        <p:tgtEl>
                                          <p:spTgt spid="44037">
                                            <p:txEl>
                                              <p:pRg st="1" end="1"/>
                                            </p:txEl>
                                          </p:spTgt>
                                        </p:tgtEl>
                                      </p:cBhvr>
                                    </p:animEffect>
                                    <p:anim calcmode="lin" valueType="num">
                                      <p:cBhvr>
                                        <p:cTn id="15" dur="1000" fill="hold"/>
                                        <p:tgtEl>
                                          <p:spTgt spid="4403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403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4037">
                                            <p:txEl>
                                              <p:pRg st="2" end="2"/>
                                            </p:txEl>
                                          </p:spTgt>
                                        </p:tgtEl>
                                        <p:attrNameLst>
                                          <p:attrName>style.visibility</p:attrName>
                                        </p:attrNameLst>
                                      </p:cBhvr>
                                      <p:to>
                                        <p:strVal val="visible"/>
                                      </p:to>
                                    </p:set>
                                    <p:animEffect transition="in" filter="fade">
                                      <p:cBhvr>
                                        <p:cTn id="21" dur="1000"/>
                                        <p:tgtEl>
                                          <p:spTgt spid="44037">
                                            <p:txEl>
                                              <p:pRg st="2" end="2"/>
                                            </p:txEl>
                                          </p:spTgt>
                                        </p:tgtEl>
                                      </p:cBhvr>
                                    </p:animEffect>
                                    <p:anim calcmode="lin" valueType="num">
                                      <p:cBhvr>
                                        <p:cTn id="22" dur="1000" fill="hold"/>
                                        <p:tgtEl>
                                          <p:spTgt spid="4403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403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t>OUTLOOK FOR HOSPITALITY</a:t>
            </a:r>
          </a:p>
        </p:txBody>
      </p:sp>
      <p:sp>
        <p:nvSpPr>
          <p:cNvPr id="45059" name="Rectangle 3"/>
          <p:cNvSpPr>
            <a:spLocks noGrp="1" noChangeArrowheads="1"/>
          </p:cNvSpPr>
          <p:nvPr>
            <p:ph idx="1"/>
          </p:nvPr>
        </p:nvSpPr>
        <p:spPr/>
        <p:txBody>
          <a:bodyPr/>
          <a:lstStyle/>
          <a:p>
            <a:pPr algn="ctr">
              <a:buFont typeface="Wingdings" pitchFamily="2" charset="2"/>
              <a:buNone/>
            </a:pPr>
            <a:r>
              <a:rPr lang="en-US" b="1" dirty="0"/>
              <a:t>Concern with Security</a:t>
            </a:r>
          </a:p>
          <a:p>
            <a:r>
              <a:rPr lang="en-US" dirty="0"/>
              <a:t>Concern for personal security and safety has resulted in destinations, organizations and society in general attempting to provide a greater level of safety for travelers</a:t>
            </a:r>
          </a:p>
          <a:p>
            <a:r>
              <a:rPr lang="en-US" dirty="0"/>
              <a:t>Examples include airline marshals, hotel security forces, cameras, and increased education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1000"/>
                                        <p:tgtEl>
                                          <p:spTgt spid="45059">
                                            <p:txEl>
                                              <p:pRg st="0" end="0"/>
                                            </p:txEl>
                                          </p:spTgt>
                                        </p:tgtEl>
                                      </p:cBhvr>
                                    </p:animEffect>
                                    <p:anim calcmode="lin" valueType="num">
                                      <p:cBhvr>
                                        <p:cTn id="8" dur="10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50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5059">
                                            <p:txEl>
                                              <p:pRg st="1" end="1"/>
                                            </p:txEl>
                                          </p:spTgt>
                                        </p:tgtEl>
                                        <p:attrNameLst>
                                          <p:attrName>style.visibility</p:attrName>
                                        </p:attrNameLst>
                                      </p:cBhvr>
                                      <p:to>
                                        <p:strVal val="visible"/>
                                      </p:to>
                                    </p:set>
                                    <p:animEffect transition="in" filter="fade">
                                      <p:cBhvr>
                                        <p:cTn id="14" dur="1000"/>
                                        <p:tgtEl>
                                          <p:spTgt spid="45059">
                                            <p:txEl>
                                              <p:pRg st="1" end="1"/>
                                            </p:txEl>
                                          </p:spTgt>
                                        </p:tgtEl>
                                      </p:cBhvr>
                                    </p:animEffect>
                                    <p:anim calcmode="lin" valueType="num">
                                      <p:cBhvr>
                                        <p:cTn id="15" dur="10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50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5059">
                                            <p:txEl>
                                              <p:pRg st="2" end="2"/>
                                            </p:txEl>
                                          </p:spTgt>
                                        </p:tgtEl>
                                        <p:attrNameLst>
                                          <p:attrName>style.visibility</p:attrName>
                                        </p:attrNameLst>
                                      </p:cBhvr>
                                      <p:to>
                                        <p:strVal val="visible"/>
                                      </p:to>
                                    </p:set>
                                    <p:animEffect transition="in" filter="fade">
                                      <p:cBhvr>
                                        <p:cTn id="21" dur="1000"/>
                                        <p:tgtEl>
                                          <p:spTgt spid="45059">
                                            <p:txEl>
                                              <p:pRg st="2" end="2"/>
                                            </p:txEl>
                                          </p:spTgt>
                                        </p:tgtEl>
                                      </p:cBhvr>
                                    </p:animEffect>
                                    <p:anim calcmode="lin" valueType="num">
                                      <p:cBhvr>
                                        <p:cTn id="22" dur="10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505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smtClean="0"/>
              <a:t>OUTLOOK FOR HOSPITALITY</a:t>
            </a:r>
            <a:endParaRPr lang="en-US" dirty="0"/>
          </a:p>
        </p:txBody>
      </p:sp>
      <p:sp>
        <p:nvSpPr>
          <p:cNvPr id="41987" name="Rectangle 3"/>
          <p:cNvSpPr>
            <a:spLocks noGrp="1" noChangeArrowheads="1"/>
          </p:cNvSpPr>
          <p:nvPr>
            <p:ph idx="1"/>
          </p:nvPr>
        </p:nvSpPr>
        <p:spPr/>
        <p:txBody>
          <a:bodyPr/>
          <a:lstStyle/>
          <a:p>
            <a:pPr algn="ctr">
              <a:buFont typeface="Wingdings" pitchFamily="2" charset="2"/>
              <a:buNone/>
            </a:pPr>
            <a:r>
              <a:rPr lang="en-US" b="1" smtClean="0"/>
              <a:t>Concern with Sanitation</a:t>
            </a:r>
          </a:p>
          <a:p>
            <a:r>
              <a:rPr lang="en-US" sz="3000" smtClean="0"/>
              <a:t>Increases in food-borne illness has resulted in a raised concern on the part of consumers</a:t>
            </a:r>
          </a:p>
          <a:p>
            <a:r>
              <a:rPr lang="en-US" sz="3000" smtClean="0"/>
              <a:t>Raised concerns in the US probably began with the Jack-in-the Box incident in the 1970s</a:t>
            </a:r>
          </a:p>
          <a:p>
            <a:r>
              <a:rPr lang="en-US" sz="3000" smtClean="0"/>
              <a:t>More recent incidents have also raised questions about the quality of the food supply and even the water supply (e.g., bottled water)</a:t>
            </a:r>
            <a:endParaRPr lang="en-US" sz="3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1000"/>
                                        <p:tgtEl>
                                          <p:spTgt spid="41987">
                                            <p:txEl>
                                              <p:pRg st="0" end="0"/>
                                            </p:txEl>
                                          </p:spTgt>
                                        </p:tgtEl>
                                      </p:cBhvr>
                                    </p:animEffect>
                                    <p:anim calcmode="lin" valueType="num">
                                      <p:cBhvr>
                                        <p:cTn id="8" dur="10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9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987">
                                            <p:txEl>
                                              <p:pRg st="1" end="1"/>
                                            </p:txEl>
                                          </p:spTgt>
                                        </p:tgtEl>
                                        <p:attrNameLst>
                                          <p:attrName>style.visibility</p:attrName>
                                        </p:attrNameLst>
                                      </p:cBhvr>
                                      <p:to>
                                        <p:strVal val="visible"/>
                                      </p:to>
                                    </p:set>
                                    <p:animEffect transition="in" filter="fade">
                                      <p:cBhvr>
                                        <p:cTn id="14" dur="1000"/>
                                        <p:tgtEl>
                                          <p:spTgt spid="41987">
                                            <p:txEl>
                                              <p:pRg st="1" end="1"/>
                                            </p:txEl>
                                          </p:spTgt>
                                        </p:tgtEl>
                                      </p:cBhvr>
                                    </p:animEffect>
                                    <p:anim calcmode="lin" valueType="num">
                                      <p:cBhvr>
                                        <p:cTn id="15" dur="10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9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1987">
                                            <p:txEl>
                                              <p:pRg st="2" end="2"/>
                                            </p:txEl>
                                          </p:spTgt>
                                        </p:tgtEl>
                                        <p:attrNameLst>
                                          <p:attrName>style.visibility</p:attrName>
                                        </p:attrNameLst>
                                      </p:cBhvr>
                                      <p:to>
                                        <p:strVal val="visible"/>
                                      </p:to>
                                    </p:set>
                                    <p:animEffect transition="in" filter="fade">
                                      <p:cBhvr>
                                        <p:cTn id="21" dur="1000"/>
                                        <p:tgtEl>
                                          <p:spTgt spid="41987">
                                            <p:txEl>
                                              <p:pRg st="2" end="2"/>
                                            </p:txEl>
                                          </p:spTgt>
                                        </p:tgtEl>
                                      </p:cBhvr>
                                    </p:animEffect>
                                    <p:anim calcmode="lin" valueType="num">
                                      <p:cBhvr>
                                        <p:cTn id="22" dur="10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19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1987">
                                            <p:txEl>
                                              <p:pRg st="3" end="3"/>
                                            </p:txEl>
                                          </p:spTgt>
                                        </p:tgtEl>
                                        <p:attrNameLst>
                                          <p:attrName>style.visibility</p:attrName>
                                        </p:attrNameLst>
                                      </p:cBhvr>
                                      <p:to>
                                        <p:strVal val="visible"/>
                                      </p:to>
                                    </p:set>
                                    <p:animEffect transition="in" filter="fade">
                                      <p:cBhvr>
                                        <p:cTn id="28" dur="1000"/>
                                        <p:tgtEl>
                                          <p:spTgt spid="41987">
                                            <p:txEl>
                                              <p:pRg st="3" end="3"/>
                                            </p:txEl>
                                          </p:spTgt>
                                        </p:tgtEl>
                                      </p:cBhvr>
                                    </p:animEffect>
                                    <p:anim calcmode="lin" valueType="num">
                                      <p:cBhvr>
                                        <p:cTn id="29" dur="10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198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p:txBody>
          <a:bodyPr/>
          <a:lstStyle/>
          <a:p>
            <a:r>
              <a:rPr lang="en-US" smtClean="0"/>
              <a:t>What Is Hospitality?</a:t>
            </a:r>
            <a:endParaRPr lang="en-US" dirty="0"/>
          </a:p>
        </p:txBody>
      </p:sp>
      <p:sp>
        <p:nvSpPr>
          <p:cNvPr id="15366" name="Rectangle 6"/>
          <p:cNvSpPr>
            <a:spLocks noGrp="1" noChangeArrowheads="1"/>
          </p:cNvSpPr>
          <p:nvPr>
            <p:ph idx="1"/>
          </p:nvPr>
        </p:nvSpPr>
        <p:spPr/>
        <p:txBody>
          <a:bodyPr/>
          <a:lstStyle/>
          <a:p>
            <a:r>
              <a:rPr lang="en-US" sz="3000" dirty="0" smtClean="0"/>
              <a:t>Students considering entering the field of hospitality should take into consideration all of the types of businesses that hospitality encompasses but also, the various career streams in functional areas across segments (such as accounting, finance, marketing, human resources, etc.)</a:t>
            </a:r>
          </a:p>
          <a:p>
            <a:r>
              <a:rPr lang="en-US" sz="3000" dirty="0" smtClean="0"/>
              <a:t>One of the common threads that binds all segments together is the service orientation that exists – one must possess this in order to be successful</a:t>
            </a:r>
            <a:endParaRPr lang="en-US" sz="3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6">
                                            <p:txEl>
                                              <p:pRg st="0" end="0"/>
                                            </p:txEl>
                                          </p:spTgt>
                                        </p:tgtEl>
                                        <p:attrNameLst>
                                          <p:attrName>style.visibility</p:attrName>
                                        </p:attrNameLst>
                                      </p:cBhvr>
                                      <p:to>
                                        <p:strVal val="visible"/>
                                      </p:to>
                                    </p:set>
                                    <p:animEffect transition="in" filter="fade">
                                      <p:cBhvr>
                                        <p:cTn id="7" dur="1000"/>
                                        <p:tgtEl>
                                          <p:spTgt spid="15366">
                                            <p:txEl>
                                              <p:pRg st="0" end="0"/>
                                            </p:txEl>
                                          </p:spTgt>
                                        </p:tgtEl>
                                      </p:cBhvr>
                                    </p:animEffect>
                                    <p:anim calcmode="lin" valueType="num">
                                      <p:cBhvr>
                                        <p:cTn id="8" dur="1000" fill="hold"/>
                                        <p:tgtEl>
                                          <p:spTgt spid="1536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366">
                                            <p:txEl>
                                              <p:pRg st="1" end="1"/>
                                            </p:txEl>
                                          </p:spTgt>
                                        </p:tgtEl>
                                        <p:attrNameLst>
                                          <p:attrName>style.visibility</p:attrName>
                                        </p:attrNameLst>
                                      </p:cBhvr>
                                      <p:to>
                                        <p:strVal val="visible"/>
                                      </p:to>
                                    </p:set>
                                    <p:animEffect transition="in" filter="fade">
                                      <p:cBhvr>
                                        <p:cTn id="14" dur="1000"/>
                                        <p:tgtEl>
                                          <p:spTgt spid="15366">
                                            <p:txEl>
                                              <p:pRg st="1" end="1"/>
                                            </p:txEl>
                                          </p:spTgt>
                                        </p:tgtEl>
                                      </p:cBhvr>
                                    </p:animEffect>
                                    <p:anim calcmode="lin" valueType="num">
                                      <p:cBhvr>
                                        <p:cTn id="15" dur="1000" fill="hold"/>
                                        <p:tgtEl>
                                          <p:spTgt spid="1536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36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p:txBody>
          <a:bodyPr/>
          <a:lstStyle/>
          <a:p>
            <a:r>
              <a:rPr lang="en-US" dirty="0"/>
              <a:t>OUTLOOK FOR HOSPITALITY</a:t>
            </a:r>
          </a:p>
        </p:txBody>
      </p:sp>
      <p:sp>
        <p:nvSpPr>
          <p:cNvPr id="46085" name="Rectangle 5"/>
          <p:cNvSpPr>
            <a:spLocks noGrp="1" noChangeArrowheads="1"/>
          </p:cNvSpPr>
          <p:nvPr>
            <p:ph idx="1"/>
          </p:nvPr>
        </p:nvSpPr>
        <p:spPr/>
        <p:txBody>
          <a:bodyPr/>
          <a:lstStyle/>
          <a:p>
            <a:pPr algn="ctr">
              <a:buFont typeface="Wingdings" pitchFamily="2" charset="2"/>
              <a:buNone/>
            </a:pPr>
            <a:r>
              <a:rPr lang="en-US" b="1" dirty="0" smtClean="0"/>
              <a:t>Sustainability</a:t>
            </a:r>
            <a:endParaRPr lang="en-US" b="1" dirty="0"/>
          </a:p>
          <a:p>
            <a:r>
              <a:rPr lang="en-US" dirty="0" smtClean="0"/>
              <a:t>Going “green” is not new, but it reflects industry-wide focus on corporate responsibility</a:t>
            </a:r>
          </a:p>
          <a:p>
            <a:r>
              <a:rPr lang="en-US" dirty="0" smtClean="0"/>
              <a:t>Most hotels encourage guests to reuse towels and many have embraced low-cost changes such as lighting</a:t>
            </a:r>
          </a:p>
          <a:p>
            <a:r>
              <a:rPr lang="en-US" dirty="0" smtClean="0"/>
              <a:t>Guests prefer to support businesses that are concerned about the industry</a:t>
            </a:r>
            <a:endParaRPr lang="en-US"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p:txBody>
          <a:bodyPr/>
          <a:lstStyle/>
          <a:p>
            <a:r>
              <a:rPr lang="en-US" smtClean="0"/>
              <a:t>OUTLOOK FOR HOSPITALITY</a:t>
            </a:r>
            <a:endParaRPr lang="en-US" dirty="0"/>
          </a:p>
        </p:txBody>
      </p:sp>
      <p:sp>
        <p:nvSpPr>
          <p:cNvPr id="46085" name="Rectangle 5"/>
          <p:cNvSpPr>
            <a:spLocks noGrp="1" noChangeArrowheads="1"/>
          </p:cNvSpPr>
          <p:nvPr>
            <p:ph idx="1"/>
          </p:nvPr>
        </p:nvSpPr>
        <p:spPr/>
        <p:txBody>
          <a:bodyPr/>
          <a:lstStyle/>
          <a:p>
            <a:pPr algn="ctr">
              <a:buFont typeface="Wingdings" pitchFamily="2" charset="2"/>
              <a:buNone/>
            </a:pPr>
            <a:r>
              <a:rPr lang="en-US" b="1" smtClean="0"/>
              <a:t>Globalization (Last but not least)</a:t>
            </a:r>
          </a:p>
          <a:p>
            <a:r>
              <a:rPr lang="en-US" smtClean="0"/>
              <a:t>Globalization is perhaps one of the greatest factors affecting the industry as it impacts every facet of operations including:</a:t>
            </a:r>
          </a:p>
          <a:p>
            <a:pPr lvl="1"/>
            <a:r>
              <a:rPr lang="en-US" smtClean="0"/>
              <a:t>Competition</a:t>
            </a:r>
          </a:p>
          <a:p>
            <a:pPr lvl="1"/>
            <a:r>
              <a:rPr lang="en-US" smtClean="0"/>
              <a:t>Work force</a:t>
            </a:r>
          </a:p>
          <a:p>
            <a:pPr lvl="1"/>
            <a:r>
              <a:rPr lang="en-US" smtClean="0"/>
              <a:t>Travel patterns</a:t>
            </a:r>
          </a:p>
          <a:p>
            <a:pPr lvl="1"/>
            <a:r>
              <a:rPr lang="en-US" smtClean="0"/>
              <a:t>Company alliances, etc.</a:t>
            </a:r>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p:txBody>
          <a:bodyPr/>
          <a:lstStyle/>
          <a:p>
            <a:r>
              <a:rPr lang="en-US" smtClean="0"/>
              <a:t>What Is Hospitality?</a:t>
            </a:r>
            <a:endParaRPr lang="en-US" dirty="0"/>
          </a:p>
        </p:txBody>
      </p:sp>
      <p:sp>
        <p:nvSpPr>
          <p:cNvPr id="16389" name="Rectangle 5"/>
          <p:cNvSpPr>
            <a:spLocks noGrp="1" noChangeArrowheads="1"/>
          </p:cNvSpPr>
          <p:nvPr>
            <p:ph idx="1"/>
          </p:nvPr>
        </p:nvSpPr>
        <p:spPr/>
        <p:txBody>
          <a:bodyPr/>
          <a:lstStyle/>
          <a:p>
            <a:r>
              <a:rPr lang="en-US" smtClean="0"/>
              <a:t>An interesting note: Over the last 10 years, other types of businesses have begun to recognize the unique combination of skills that hospitality students possess – the combination of sound business and management along with a service orientation</a:t>
            </a:r>
          </a:p>
          <a:p>
            <a:r>
              <a:rPr lang="en-US" smtClean="0"/>
              <a:t>As a result, other industries have begun to recruit hospitality graduates including health care and retail</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Effect transition="in" filter="fade">
                                      <p:cBhvr>
                                        <p:cTn id="7" dur="1000"/>
                                        <p:tgtEl>
                                          <p:spTgt spid="16389">
                                            <p:txEl>
                                              <p:pRg st="0" end="0"/>
                                            </p:txEl>
                                          </p:spTgt>
                                        </p:tgtEl>
                                      </p:cBhvr>
                                    </p:animEffect>
                                    <p:anim calcmode="lin" valueType="num">
                                      <p:cBhvr>
                                        <p:cTn id="8" dur="1000" fill="hold"/>
                                        <p:tgtEl>
                                          <p:spTgt spid="1638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89">
                                            <p:txEl>
                                              <p:pRg st="1" end="1"/>
                                            </p:txEl>
                                          </p:spTgt>
                                        </p:tgtEl>
                                        <p:attrNameLst>
                                          <p:attrName>style.visibility</p:attrName>
                                        </p:attrNameLst>
                                      </p:cBhvr>
                                      <p:to>
                                        <p:strVal val="visible"/>
                                      </p:to>
                                    </p:set>
                                    <p:animEffect transition="in" filter="fade">
                                      <p:cBhvr>
                                        <p:cTn id="14" dur="1000"/>
                                        <p:tgtEl>
                                          <p:spTgt spid="16389">
                                            <p:txEl>
                                              <p:pRg st="1" end="1"/>
                                            </p:txEl>
                                          </p:spTgt>
                                        </p:tgtEl>
                                      </p:cBhvr>
                                    </p:animEffect>
                                    <p:anim calcmode="lin" valueType="num">
                                      <p:cBhvr>
                                        <p:cTn id="15" dur="1000" fill="hold"/>
                                        <p:tgtEl>
                                          <p:spTgt spid="1638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38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p:txBody>
          <a:bodyPr/>
          <a:lstStyle/>
          <a:p>
            <a:r>
              <a:rPr lang="en-US" smtClean="0"/>
              <a:t>What Is Hospitality?</a:t>
            </a:r>
            <a:endParaRPr lang="en-US" dirty="0"/>
          </a:p>
        </p:txBody>
      </p:sp>
      <p:sp>
        <p:nvSpPr>
          <p:cNvPr id="17413" name="Rectangle 5"/>
          <p:cNvSpPr>
            <a:spLocks noGrp="1" noChangeArrowheads="1"/>
          </p:cNvSpPr>
          <p:nvPr>
            <p:ph idx="1"/>
          </p:nvPr>
        </p:nvSpPr>
        <p:spPr/>
        <p:txBody>
          <a:bodyPr/>
          <a:lstStyle/>
          <a:p>
            <a:r>
              <a:rPr lang="en-US" smtClean="0"/>
              <a:t>This is a particularly exciting time to be associated with the industry given the ample career opportunities, the economy, new developments, emerging markets, internationalization of companies and concepts, etc.</a:t>
            </a:r>
          </a:p>
          <a:p>
            <a:r>
              <a:rPr lang="en-US" smtClean="0"/>
              <a:t>The industry faces certain challenges, too, which will be discussed throughout the course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animEffect transition="in" filter="fade">
                                      <p:cBhvr>
                                        <p:cTn id="7" dur="1000"/>
                                        <p:tgtEl>
                                          <p:spTgt spid="17413">
                                            <p:txEl>
                                              <p:pRg st="0" end="0"/>
                                            </p:txEl>
                                          </p:spTgt>
                                        </p:tgtEl>
                                      </p:cBhvr>
                                    </p:animEffect>
                                    <p:anim calcmode="lin" valueType="num">
                                      <p:cBhvr>
                                        <p:cTn id="8" dur="1000" fill="hold"/>
                                        <p:tgtEl>
                                          <p:spTgt spid="174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413">
                                            <p:txEl>
                                              <p:pRg st="1" end="1"/>
                                            </p:txEl>
                                          </p:spTgt>
                                        </p:tgtEl>
                                        <p:attrNameLst>
                                          <p:attrName>style.visibility</p:attrName>
                                        </p:attrNameLst>
                                      </p:cBhvr>
                                      <p:to>
                                        <p:strVal val="visible"/>
                                      </p:to>
                                    </p:set>
                                    <p:animEffect transition="in" filter="fade">
                                      <p:cBhvr>
                                        <p:cTn id="14" dur="1000"/>
                                        <p:tgtEl>
                                          <p:spTgt spid="17413">
                                            <p:txEl>
                                              <p:pRg st="1" end="1"/>
                                            </p:txEl>
                                          </p:spTgt>
                                        </p:tgtEl>
                                      </p:cBhvr>
                                    </p:animEffect>
                                    <p:anim calcmode="lin" valueType="num">
                                      <p:cBhvr>
                                        <p:cTn id="15" dur="1000" fill="hold"/>
                                        <p:tgtEl>
                                          <p:spTgt spid="174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41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lstStyle/>
          <a:p>
            <a:r>
              <a:rPr lang="en-US" smtClean="0"/>
              <a:t>Primary Sectors</a:t>
            </a:r>
            <a:endParaRPr lang="en-US" dirty="0"/>
          </a:p>
        </p:txBody>
      </p:sp>
      <p:sp>
        <p:nvSpPr>
          <p:cNvPr id="18437" name="Rectangle 5"/>
          <p:cNvSpPr>
            <a:spLocks noGrp="1" noChangeArrowheads="1"/>
          </p:cNvSpPr>
          <p:nvPr>
            <p:ph idx="1"/>
          </p:nvPr>
        </p:nvSpPr>
        <p:spPr/>
        <p:txBody>
          <a:bodyPr>
            <a:normAutofit/>
          </a:bodyPr>
          <a:lstStyle/>
          <a:p>
            <a:pPr marL="0" indent="0">
              <a:buNone/>
            </a:pPr>
            <a:r>
              <a:rPr lang="en-US" smtClean="0"/>
              <a:t>So, what are some of the primary sectors within the hospitality industry? They include:</a:t>
            </a:r>
          </a:p>
          <a:p>
            <a:pPr lvl="1">
              <a:buFont typeface="Arial" pitchFamily="34" charset="0"/>
              <a:buChar char="•"/>
            </a:pPr>
            <a:r>
              <a:rPr lang="en-US" smtClean="0"/>
              <a:t>Lodging (not just limited to traditional hotels)</a:t>
            </a:r>
          </a:p>
          <a:p>
            <a:pPr lvl="1">
              <a:buFont typeface="Arial" pitchFamily="34" charset="0"/>
              <a:buChar char="•"/>
            </a:pPr>
            <a:r>
              <a:rPr lang="en-US" smtClean="0"/>
              <a:t>Foodservice (not just limited to restaurants)</a:t>
            </a:r>
          </a:p>
          <a:p>
            <a:pPr lvl="1">
              <a:buFont typeface="Arial" pitchFamily="34" charset="0"/>
              <a:buChar char="•"/>
            </a:pPr>
            <a:r>
              <a:rPr lang="en-US" smtClean="0"/>
              <a:t>Gaming operations</a:t>
            </a:r>
          </a:p>
          <a:p>
            <a:pPr lvl="1">
              <a:buFont typeface="Arial" pitchFamily="34" charset="0"/>
              <a:buChar char="•"/>
            </a:pPr>
            <a:r>
              <a:rPr lang="en-US" smtClean="0"/>
              <a:t>Private clubs</a:t>
            </a:r>
          </a:p>
          <a:p>
            <a:pPr lvl="1">
              <a:buFont typeface="Arial" pitchFamily="34" charset="0"/>
              <a:buChar char="•"/>
            </a:pPr>
            <a:r>
              <a:rPr lang="en-US" smtClean="0"/>
              <a:t>Theme parks</a:t>
            </a:r>
          </a:p>
          <a:p>
            <a:pPr lvl="1">
              <a:buFont typeface="Arial" pitchFamily="34" charset="0"/>
              <a:buChar char="•"/>
            </a:pPr>
            <a:r>
              <a:rPr lang="en-US" smtClean="0"/>
              <a:t>Destination management companies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Effect transition="in" filter="fade">
                                      <p:cBhvr>
                                        <p:cTn id="7" dur="1000"/>
                                        <p:tgtEl>
                                          <p:spTgt spid="18437">
                                            <p:txEl>
                                              <p:pRg st="0" end="0"/>
                                            </p:txEl>
                                          </p:spTgt>
                                        </p:tgtEl>
                                      </p:cBhvr>
                                    </p:animEffect>
                                    <p:anim calcmode="lin" valueType="num">
                                      <p:cBhvr>
                                        <p:cTn id="8" dur="1000" fill="hold"/>
                                        <p:tgtEl>
                                          <p:spTgt spid="1843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43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437">
                                            <p:txEl>
                                              <p:pRg st="1" end="1"/>
                                            </p:txEl>
                                          </p:spTgt>
                                        </p:tgtEl>
                                        <p:attrNameLst>
                                          <p:attrName>style.visibility</p:attrName>
                                        </p:attrNameLst>
                                      </p:cBhvr>
                                      <p:to>
                                        <p:strVal val="visible"/>
                                      </p:to>
                                    </p:set>
                                    <p:animEffect transition="in" filter="fade">
                                      <p:cBhvr>
                                        <p:cTn id="12" dur="1000"/>
                                        <p:tgtEl>
                                          <p:spTgt spid="18437">
                                            <p:txEl>
                                              <p:pRg st="1" end="1"/>
                                            </p:txEl>
                                          </p:spTgt>
                                        </p:tgtEl>
                                      </p:cBhvr>
                                    </p:animEffect>
                                    <p:anim calcmode="lin" valueType="num">
                                      <p:cBhvr>
                                        <p:cTn id="13" dur="1000" fill="hold"/>
                                        <p:tgtEl>
                                          <p:spTgt spid="1843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843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437">
                                            <p:txEl>
                                              <p:pRg st="2" end="2"/>
                                            </p:txEl>
                                          </p:spTgt>
                                        </p:tgtEl>
                                        <p:attrNameLst>
                                          <p:attrName>style.visibility</p:attrName>
                                        </p:attrNameLst>
                                      </p:cBhvr>
                                      <p:to>
                                        <p:strVal val="visible"/>
                                      </p:to>
                                    </p:set>
                                    <p:animEffect transition="in" filter="fade">
                                      <p:cBhvr>
                                        <p:cTn id="17" dur="1000"/>
                                        <p:tgtEl>
                                          <p:spTgt spid="18437">
                                            <p:txEl>
                                              <p:pRg st="2" end="2"/>
                                            </p:txEl>
                                          </p:spTgt>
                                        </p:tgtEl>
                                      </p:cBhvr>
                                    </p:animEffect>
                                    <p:anim calcmode="lin" valueType="num">
                                      <p:cBhvr>
                                        <p:cTn id="18" dur="1000" fill="hold"/>
                                        <p:tgtEl>
                                          <p:spTgt spid="184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843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437">
                                            <p:txEl>
                                              <p:pRg st="3" end="3"/>
                                            </p:txEl>
                                          </p:spTgt>
                                        </p:tgtEl>
                                        <p:attrNameLst>
                                          <p:attrName>style.visibility</p:attrName>
                                        </p:attrNameLst>
                                      </p:cBhvr>
                                      <p:to>
                                        <p:strVal val="visible"/>
                                      </p:to>
                                    </p:set>
                                    <p:animEffect transition="in" filter="fade">
                                      <p:cBhvr>
                                        <p:cTn id="22" dur="1000"/>
                                        <p:tgtEl>
                                          <p:spTgt spid="18437">
                                            <p:txEl>
                                              <p:pRg st="3" end="3"/>
                                            </p:txEl>
                                          </p:spTgt>
                                        </p:tgtEl>
                                      </p:cBhvr>
                                    </p:animEffect>
                                    <p:anim calcmode="lin" valueType="num">
                                      <p:cBhvr>
                                        <p:cTn id="23" dur="1000" fill="hold"/>
                                        <p:tgtEl>
                                          <p:spTgt spid="1843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843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437">
                                            <p:txEl>
                                              <p:pRg st="4" end="4"/>
                                            </p:txEl>
                                          </p:spTgt>
                                        </p:tgtEl>
                                        <p:attrNameLst>
                                          <p:attrName>style.visibility</p:attrName>
                                        </p:attrNameLst>
                                      </p:cBhvr>
                                      <p:to>
                                        <p:strVal val="visible"/>
                                      </p:to>
                                    </p:set>
                                    <p:animEffect transition="in" filter="fade">
                                      <p:cBhvr>
                                        <p:cTn id="27" dur="1000"/>
                                        <p:tgtEl>
                                          <p:spTgt spid="18437">
                                            <p:txEl>
                                              <p:pRg st="4" end="4"/>
                                            </p:txEl>
                                          </p:spTgt>
                                        </p:tgtEl>
                                      </p:cBhvr>
                                    </p:animEffect>
                                    <p:anim calcmode="lin" valueType="num">
                                      <p:cBhvr>
                                        <p:cTn id="28" dur="1000" fill="hold"/>
                                        <p:tgtEl>
                                          <p:spTgt spid="1843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8437">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437">
                                            <p:txEl>
                                              <p:pRg st="5" end="5"/>
                                            </p:txEl>
                                          </p:spTgt>
                                        </p:tgtEl>
                                        <p:attrNameLst>
                                          <p:attrName>style.visibility</p:attrName>
                                        </p:attrNameLst>
                                      </p:cBhvr>
                                      <p:to>
                                        <p:strVal val="visible"/>
                                      </p:to>
                                    </p:set>
                                    <p:animEffect transition="in" filter="fade">
                                      <p:cBhvr>
                                        <p:cTn id="32" dur="1000"/>
                                        <p:tgtEl>
                                          <p:spTgt spid="18437">
                                            <p:txEl>
                                              <p:pRg st="5" end="5"/>
                                            </p:txEl>
                                          </p:spTgt>
                                        </p:tgtEl>
                                      </p:cBhvr>
                                    </p:animEffect>
                                    <p:anim calcmode="lin" valueType="num">
                                      <p:cBhvr>
                                        <p:cTn id="33" dur="1000" fill="hold"/>
                                        <p:tgtEl>
                                          <p:spTgt spid="18437">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8437">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8437">
                                            <p:txEl>
                                              <p:pRg st="6" end="6"/>
                                            </p:txEl>
                                          </p:spTgt>
                                        </p:tgtEl>
                                        <p:attrNameLst>
                                          <p:attrName>style.visibility</p:attrName>
                                        </p:attrNameLst>
                                      </p:cBhvr>
                                      <p:to>
                                        <p:strVal val="visible"/>
                                      </p:to>
                                    </p:set>
                                    <p:animEffect transition="in" filter="fade">
                                      <p:cBhvr>
                                        <p:cTn id="37" dur="1000"/>
                                        <p:tgtEl>
                                          <p:spTgt spid="18437">
                                            <p:txEl>
                                              <p:pRg st="6" end="6"/>
                                            </p:txEl>
                                          </p:spTgt>
                                        </p:tgtEl>
                                      </p:cBhvr>
                                    </p:animEffect>
                                    <p:anim calcmode="lin" valueType="num">
                                      <p:cBhvr>
                                        <p:cTn id="38" dur="1000" fill="hold"/>
                                        <p:tgtEl>
                                          <p:spTgt spid="18437">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1843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r>
              <a:rPr lang="en-US" smtClean="0"/>
              <a:t>Primary Sectors (continued)</a:t>
            </a:r>
            <a:endParaRPr lang="en-US" dirty="0"/>
          </a:p>
        </p:txBody>
      </p:sp>
      <p:sp>
        <p:nvSpPr>
          <p:cNvPr id="19461" name="Rectangle 5"/>
          <p:cNvSpPr>
            <a:spLocks noGrp="1" noChangeArrowheads="1"/>
          </p:cNvSpPr>
          <p:nvPr>
            <p:ph idx="1"/>
          </p:nvPr>
        </p:nvSpPr>
        <p:spPr/>
        <p:txBody>
          <a:bodyPr/>
          <a:lstStyle/>
          <a:p>
            <a:r>
              <a:rPr lang="en-US" smtClean="0"/>
              <a:t>Meetings and conventions (planning and operations)</a:t>
            </a:r>
          </a:p>
          <a:p>
            <a:r>
              <a:rPr lang="en-US" smtClean="0"/>
              <a:t>Managed park environments (natural)</a:t>
            </a:r>
          </a:p>
          <a:p>
            <a:r>
              <a:rPr lang="en-US" smtClean="0"/>
              <a:t>Resorts</a:t>
            </a:r>
          </a:p>
          <a:p>
            <a:r>
              <a:rPr lang="en-US" smtClean="0"/>
              <a:t>Senior living</a:t>
            </a:r>
          </a:p>
          <a:p>
            <a:r>
              <a:rPr lang="en-US" smtClean="0"/>
              <a:t>Managed services</a:t>
            </a:r>
          </a:p>
          <a:p>
            <a:r>
              <a:rPr lang="en-US" smtClean="0"/>
              <a:t>Consulting services</a:t>
            </a:r>
          </a:p>
          <a:p>
            <a:pPr lvl="1"/>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Effect transition="in" filter="fade">
                                      <p:cBhvr>
                                        <p:cTn id="7" dur="1000"/>
                                        <p:tgtEl>
                                          <p:spTgt spid="19461">
                                            <p:txEl>
                                              <p:pRg st="0" end="0"/>
                                            </p:txEl>
                                          </p:spTgt>
                                        </p:tgtEl>
                                      </p:cBhvr>
                                    </p:animEffect>
                                    <p:anim calcmode="lin" valueType="num">
                                      <p:cBhvr>
                                        <p:cTn id="8" dur="1000" fill="hold"/>
                                        <p:tgtEl>
                                          <p:spTgt spid="1946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46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461">
                                            <p:txEl>
                                              <p:pRg st="1" end="1"/>
                                            </p:txEl>
                                          </p:spTgt>
                                        </p:tgtEl>
                                        <p:attrNameLst>
                                          <p:attrName>style.visibility</p:attrName>
                                        </p:attrNameLst>
                                      </p:cBhvr>
                                      <p:to>
                                        <p:strVal val="visible"/>
                                      </p:to>
                                    </p:set>
                                    <p:animEffect transition="in" filter="fade">
                                      <p:cBhvr>
                                        <p:cTn id="14" dur="1000"/>
                                        <p:tgtEl>
                                          <p:spTgt spid="19461">
                                            <p:txEl>
                                              <p:pRg st="1" end="1"/>
                                            </p:txEl>
                                          </p:spTgt>
                                        </p:tgtEl>
                                      </p:cBhvr>
                                    </p:animEffect>
                                    <p:anim calcmode="lin" valueType="num">
                                      <p:cBhvr>
                                        <p:cTn id="15" dur="1000" fill="hold"/>
                                        <p:tgtEl>
                                          <p:spTgt spid="1946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946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461">
                                            <p:txEl>
                                              <p:pRg st="2" end="2"/>
                                            </p:txEl>
                                          </p:spTgt>
                                        </p:tgtEl>
                                        <p:attrNameLst>
                                          <p:attrName>style.visibility</p:attrName>
                                        </p:attrNameLst>
                                      </p:cBhvr>
                                      <p:to>
                                        <p:strVal val="visible"/>
                                      </p:to>
                                    </p:set>
                                    <p:animEffect transition="in" filter="fade">
                                      <p:cBhvr>
                                        <p:cTn id="21" dur="1000"/>
                                        <p:tgtEl>
                                          <p:spTgt spid="19461">
                                            <p:txEl>
                                              <p:pRg st="2" end="2"/>
                                            </p:txEl>
                                          </p:spTgt>
                                        </p:tgtEl>
                                      </p:cBhvr>
                                    </p:animEffect>
                                    <p:anim calcmode="lin" valueType="num">
                                      <p:cBhvr>
                                        <p:cTn id="22" dur="1000" fill="hold"/>
                                        <p:tgtEl>
                                          <p:spTgt spid="1946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946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461">
                                            <p:txEl>
                                              <p:pRg st="3" end="3"/>
                                            </p:txEl>
                                          </p:spTgt>
                                        </p:tgtEl>
                                        <p:attrNameLst>
                                          <p:attrName>style.visibility</p:attrName>
                                        </p:attrNameLst>
                                      </p:cBhvr>
                                      <p:to>
                                        <p:strVal val="visible"/>
                                      </p:to>
                                    </p:set>
                                    <p:animEffect transition="in" filter="fade">
                                      <p:cBhvr>
                                        <p:cTn id="28" dur="1000"/>
                                        <p:tgtEl>
                                          <p:spTgt spid="19461">
                                            <p:txEl>
                                              <p:pRg st="3" end="3"/>
                                            </p:txEl>
                                          </p:spTgt>
                                        </p:tgtEl>
                                      </p:cBhvr>
                                    </p:animEffect>
                                    <p:anim calcmode="lin" valueType="num">
                                      <p:cBhvr>
                                        <p:cTn id="29" dur="1000" fill="hold"/>
                                        <p:tgtEl>
                                          <p:spTgt spid="1946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946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461">
                                            <p:txEl>
                                              <p:pRg st="4" end="4"/>
                                            </p:txEl>
                                          </p:spTgt>
                                        </p:tgtEl>
                                        <p:attrNameLst>
                                          <p:attrName>style.visibility</p:attrName>
                                        </p:attrNameLst>
                                      </p:cBhvr>
                                      <p:to>
                                        <p:strVal val="visible"/>
                                      </p:to>
                                    </p:set>
                                    <p:animEffect transition="in" filter="fade">
                                      <p:cBhvr>
                                        <p:cTn id="35" dur="1000"/>
                                        <p:tgtEl>
                                          <p:spTgt spid="19461">
                                            <p:txEl>
                                              <p:pRg st="4" end="4"/>
                                            </p:txEl>
                                          </p:spTgt>
                                        </p:tgtEl>
                                      </p:cBhvr>
                                    </p:animEffect>
                                    <p:anim calcmode="lin" valueType="num">
                                      <p:cBhvr>
                                        <p:cTn id="36" dur="1000" fill="hold"/>
                                        <p:tgtEl>
                                          <p:spTgt spid="1946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946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461">
                                            <p:txEl>
                                              <p:pRg st="5" end="5"/>
                                            </p:txEl>
                                          </p:spTgt>
                                        </p:tgtEl>
                                        <p:attrNameLst>
                                          <p:attrName>style.visibility</p:attrName>
                                        </p:attrNameLst>
                                      </p:cBhvr>
                                      <p:to>
                                        <p:strVal val="visible"/>
                                      </p:to>
                                    </p:set>
                                    <p:animEffect transition="in" filter="fade">
                                      <p:cBhvr>
                                        <p:cTn id="42" dur="1000"/>
                                        <p:tgtEl>
                                          <p:spTgt spid="19461">
                                            <p:txEl>
                                              <p:pRg st="5" end="5"/>
                                            </p:txEl>
                                          </p:spTgt>
                                        </p:tgtEl>
                                      </p:cBhvr>
                                    </p:animEffect>
                                    <p:anim calcmode="lin" valueType="num">
                                      <p:cBhvr>
                                        <p:cTn id="43" dur="1000" fill="hold"/>
                                        <p:tgtEl>
                                          <p:spTgt spid="1946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946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p:txBody>
          <a:bodyPr/>
          <a:lstStyle/>
          <a:p>
            <a:r>
              <a:rPr lang="en-US" dirty="0" smtClean="0"/>
              <a:t>The Manager’s Role</a:t>
            </a:r>
            <a:endParaRPr lang="en-US" dirty="0"/>
          </a:p>
        </p:txBody>
      </p:sp>
      <p:sp>
        <p:nvSpPr>
          <p:cNvPr id="23557" name="Rectangle 5"/>
          <p:cNvSpPr>
            <a:spLocks noGrp="1" noChangeArrowheads="1"/>
          </p:cNvSpPr>
          <p:nvPr>
            <p:ph idx="1"/>
          </p:nvPr>
        </p:nvSpPr>
        <p:spPr/>
        <p:txBody>
          <a:bodyPr>
            <a:normAutofit lnSpcReduction="10000"/>
          </a:bodyPr>
          <a:lstStyle/>
          <a:p>
            <a:pPr marL="0" indent="0">
              <a:buFont typeface="Wingdings" pitchFamily="2" charset="2"/>
              <a:buNone/>
            </a:pPr>
            <a:r>
              <a:rPr lang="en-US" smtClean="0"/>
              <a:t>The role of the manager is critical in creating the environment in which the following will occur:</a:t>
            </a:r>
          </a:p>
          <a:p>
            <a:r>
              <a:rPr lang="en-US" smtClean="0"/>
              <a:t>Making the guest feel welcome</a:t>
            </a:r>
          </a:p>
          <a:p>
            <a:r>
              <a:rPr lang="en-US" smtClean="0"/>
              <a:t>Making things work for the guest</a:t>
            </a:r>
          </a:p>
          <a:p>
            <a:r>
              <a:rPr lang="en-US" smtClean="0"/>
              <a:t>Maintaining a profitable (or “fiscally responsible”) operation</a:t>
            </a:r>
          </a:p>
          <a:p>
            <a:pPr>
              <a:buFont typeface="Wingdings" pitchFamily="2" charset="2"/>
              <a:buNone/>
            </a:pPr>
            <a:r>
              <a:rPr lang="en-US" smtClean="0"/>
              <a:t>	</a:t>
            </a:r>
          </a:p>
          <a:p>
            <a:pPr marL="0" indent="0">
              <a:buFont typeface="Wingdings" pitchFamily="2" charset="2"/>
              <a:buNone/>
            </a:pPr>
            <a:r>
              <a:rPr lang="en-US" smtClean="0"/>
              <a:t>A degree in hospitality management is designed to allow students to be effective in these areas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Effect transition="in" filter="fade">
                                      <p:cBhvr>
                                        <p:cTn id="7" dur="1000"/>
                                        <p:tgtEl>
                                          <p:spTgt spid="23557">
                                            <p:txEl>
                                              <p:pRg st="0" end="0"/>
                                            </p:txEl>
                                          </p:spTgt>
                                        </p:tgtEl>
                                      </p:cBhvr>
                                    </p:animEffect>
                                    <p:anim calcmode="lin" valueType="num">
                                      <p:cBhvr>
                                        <p:cTn id="8" dur="1000" fill="hold"/>
                                        <p:tgtEl>
                                          <p:spTgt spid="2355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55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557">
                                            <p:txEl>
                                              <p:pRg st="1" end="1"/>
                                            </p:txEl>
                                          </p:spTgt>
                                        </p:tgtEl>
                                        <p:attrNameLst>
                                          <p:attrName>style.visibility</p:attrName>
                                        </p:attrNameLst>
                                      </p:cBhvr>
                                      <p:to>
                                        <p:strVal val="visible"/>
                                      </p:to>
                                    </p:set>
                                    <p:animEffect transition="in" filter="fade">
                                      <p:cBhvr>
                                        <p:cTn id="14" dur="1000"/>
                                        <p:tgtEl>
                                          <p:spTgt spid="23557">
                                            <p:txEl>
                                              <p:pRg st="1" end="1"/>
                                            </p:txEl>
                                          </p:spTgt>
                                        </p:tgtEl>
                                      </p:cBhvr>
                                    </p:animEffect>
                                    <p:anim calcmode="lin" valueType="num">
                                      <p:cBhvr>
                                        <p:cTn id="15" dur="1000" fill="hold"/>
                                        <p:tgtEl>
                                          <p:spTgt spid="2355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55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557">
                                            <p:txEl>
                                              <p:pRg st="2" end="2"/>
                                            </p:txEl>
                                          </p:spTgt>
                                        </p:tgtEl>
                                        <p:attrNameLst>
                                          <p:attrName>style.visibility</p:attrName>
                                        </p:attrNameLst>
                                      </p:cBhvr>
                                      <p:to>
                                        <p:strVal val="visible"/>
                                      </p:to>
                                    </p:set>
                                    <p:animEffect transition="in" filter="fade">
                                      <p:cBhvr>
                                        <p:cTn id="21" dur="1000"/>
                                        <p:tgtEl>
                                          <p:spTgt spid="23557">
                                            <p:txEl>
                                              <p:pRg st="2" end="2"/>
                                            </p:txEl>
                                          </p:spTgt>
                                        </p:tgtEl>
                                      </p:cBhvr>
                                    </p:animEffect>
                                    <p:anim calcmode="lin" valueType="num">
                                      <p:cBhvr>
                                        <p:cTn id="22" dur="1000" fill="hold"/>
                                        <p:tgtEl>
                                          <p:spTgt spid="2355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55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557">
                                            <p:txEl>
                                              <p:pRg st="3" end="3"/>
                                            </p:txEl>
                                          </p:spTgt>
                                        </p:tgtEl>
                                        <p:attrNameLst>
                                          <p:attrName>style.visibility</p:attrName>
                                        </p:attrNameLst>
                                      </p:cBhvr>
                                      <p:to>
                                        <p:strVal val="visible"/>
                                      </p:to>
                                    </p:set>
                                    <p:animEffect transition="in" filter="fade">
                                      <p:cBhvr>
                                        <p:cTn id="28" dur="1000"/>
                                        <p:tgtEl>
                                          <p:spTgt spid="23557">
                                            <p:txEl>
                                              <p:pRg st="3" end="3"/>
                                            </p:txEl>
                                          </p:spTgt>
                                        </p:tgtEl>
                                      </p:cBhvr>
                                    </p:animEffect>
                                    <p:anim calcmode="lin" valueType="num">
                                      <p:cBhvr>
                                        <p:cTn id="29" dur="1000" fill="hold"/>
                                        <p:tgtEl>
                                          <p:spTgt spid="2355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55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3557">
                                            <p:txEl>
                                              <p:pRg st="4" end="4"/>
                                            </p:txEl>
                                          </p:spTgt>
                                        </p:tgtEl>
                                        <p:attrNameLst>
                                          <p:attrName>style.visibility</p:attrName>
                                        </p:attrNameLst>
                                      </p:cBhvr>
                                      <p:to>
                                        <p:strVal val="visible"/>
                                      </p:to>
                                    </p:set>
                                    <p:animEffect transition="in" filter="fade">
                                      <p:cBhvr>
                                        <p:cTn id="35" dur="1000"/>
                                        <p:tgtEl>
                                          <p:spTgt spid="23557">
                                            <p:txEl>
                                              <p:pRg st="4" end="4"/>
                                            </p:txEl>
                                          </p:spTgt>
                                        </p:tgtEl>
                                      </p:cBhvr>
                                    </p:animEffect>
                                    <p:anim calcmode="lin" valueType="num">
                                      <p:cBhvr>
                                        <p:cTn id="36" dur="1000" fill="hold"/>
                                        <p:tgtEl>
                                          <p:spTgt spid="2355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355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557">
                                            <p:txEl>
                                              <p:pRg st="5" end="5"/>
                                            </p:txEl>
                                          </p:spTgt>
                                        </p:tgtEl>
                                        <p:attrNameLst>
                                          <p:attrName>style.visibility</p:attrName>
                                        </p:attrNameLst>
                                      </p:cBhvr>
                                      <p:to>
                                        <p:strVal val="visible"/>
                                      </p:to>
                                    </p:set>
                                    <p:animEffect transition="in" filter="fade">
                                      <p:cBhvr>
                                        <p:cTn id="42" dur="1000"/>
                                        <p:tgtEl>
                                          <p:spTgt spid="23557">
                                            <p:txEl>
                                              <p:pRg st="5" end="5"/>
                                            </p:txEl>
                                          </p:spTgt>
                                        </p:tgtEl>
                                      </p:cBhvr>
                                    </p:animEffect>
                                    <p:anim calcmode="lin" valueType="num">
                                      <p:cBhvr>
                                        <p:cTn id="43" dur="1000" fill="hold"/>
                                        <p:tgtEl>
                                          <p:spTgt spid="2355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355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lstStyle/>
          <a:p>
            <a:r>
              <a:rPr lang="en-US" sz="3600" dirty="0" smtClean="0"/>
              <a:t>How To Prepare For A Career In The Hospitality Industry</a:t>
            </a:r>
            <a:endParaRPr lang="en-US" sz="3600" dirty="0"/>
          </a:p>
        </p:txBody>
      </p:sp>
      <p:sp>
        <p:nvSpPr>
          <p:cNvPr id="24581" name="Rectangle 5"/>
          <p:cNvSpPr>
            <a:spLocks noGrp="1" noChangeArrowheads="1"/>
          </p:cNvSpPr>
          <p:nvPr>
            <p:ph idx="1"/>
          </p:nvPr>
        </p:nvSpPr>
        <p:spPr/>
        <p:txBody>
          <a:bodyPr/>
          <a:lstStyle/>
          <a:p>
            <a:r>
              <a:rPr lang="en-US" sz="2800" smtClean="0"/>
              <a:t>Work your way up through an organization</a:t>
            </a:r>
          </a:p>
          <a:p>
            <a:pPr lvl="1"/>
            <a:r>
              <a:rPr lang="en-US" sz="2200" smtClean="0"/>
              <a:t>No guarantee</a:t>
            </a:r>
          </a:p>
          <a:p>
            <a:pPr lvl="1"/>
            <a:r>
              <a:rPr lang="en-US" sz="2200" smtClean="0"/>
              <a:t>Only learn one way</a:t>
            </a:r>
          </a:p>
          <a:p>
            <a:r>
              <a:rPr lang="en-US" sz="2800" smtClean="0"/>
              <a:t>Earn a general degree or degree in the liberal arts</a:t>
            </a:r>
          </a:p>
          <a:p>
            <a:pPr lvl="1"/>
            <a:r>
              <a:rPr lang="en-US" sz="2200" smtClean="0"/>
              <a:t>May not provide as quick, or direct, access to opportunities</a:t>
            </a:r>
          </a:p>
          <a:p>
            <a:r>
              <a:rPr lang="en-US" sz="2800" smtClean="0"/>
              <a:t>Earn a general business or management degree</a:t>
            </a:r>
          </a:p>
          <a:p>
            <a:pPr lvl="1"/>
            <a:r>
              <a:rPr lang="en-US" sz="2200" smtClean="0"/>
              <a:t>Provides the good sound business knowledge but may not be specific enough</a:t>
            </a:r>
            <a:endParaRPr lang="en-US" sz="2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animEffect transition="in" filter="fade">
                                      <p:cBhvr>
                                        <p:cTn id="7" dur="1000"/>
                                        <p:tgtEl>
                                          <p:spTgt spid="24581">
                                            <p:txEl>
                                              <p:pRg st="0" end="0"/>
                                            </p:txEl>
                                          </p:spTgt>
                                        </p:tgtEl>
                                      </p:cBhvr>
                                    </p:animEffect>
                                    <p:anim calcmode="lin" valueType="num">
                                      <p:cBhvr>
                                        <p:cTn id="8" dur="1000" fill="hold"/>
                                        <p:tgtEl>
                                          <p:spTgt spid="2458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58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581">
                                            <p:txEl>
                                              <p:pRg st="1" end="1"/>
                                            </p:txEl>
                                          </p:spTgt>
                                        </p:tgtEl>
                                        <p:attrNameLst>
                                          <p:attrName>style.visibility</p:attrName>
                                        </p:attrNameLst>
                                      </p:cBhvr>
                                      <p:to>
                                        <p:strVal val="visible"/>
                                      </p:to>
                                    </p:set>
                                    <p:animEffect transition="in" filter="fade">
                                      <p:cBhvr>
                                        <p:cTn id="12" dur="1000"/>
                                        <p:tgtEl>
                                          <p:spTgt spid="24581">
                                            <p:txEl>
                                              <p:pRg st="1" end="1"/>
                                            </p:txEl>
                                          </p:spTgt>
                                        </p:tgtEl>
                                      </p:cBhvr>
                                    </p:animEffect>
                                    <p:anim calcmode="lin" valueType="num">
                                      <p:cBhvr>
                                        <p:cTn id="13" dur="1000" fill="hold"/>
                                        <p:tgtEl>
                                          <p:spTgt spid="2458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458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581">
                                            <p:txEl>
                                              <p:pRg st="2" end="2"/>
                                            </p:txEl>
                                          </p:spTgt>
                                        </p:tgtEl>
                                        <p:attrNameLst>
                                          <p:attrName>style.visibility</p:attrName>
                                        </p:attrNameLst>
                                      </p:cBhvr>
                                      <p:to>
                                        <p:strVal val="visible"/>
                                      </p:to>
                                    </p:set>
                                    <p:animEffect transition="in" filter="fade">
                                      <p:cBhvr>
                                        <p:cTn id="17" dur="1000"/>
                                        <p:tgtEl>
                                          <p:spTgt spid="24581">
                                            <p:txEl>
                                              <p:pRg st="2" end="2"/>
                                            </p:txEl>
                                          </p:spTgt>
                                        </p:tgtEl>
                                      </p:cBhvr>
                                    </p:animEffect>
                                    <p:anim calcmode="lin" valueType="num">
                                      <p:cBhvr>
                                        <p:cTn id="18" dur="1000" fill="hold"/>
                                        <p:tgtEl>
                                          <p:spTgt spid="2458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458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4581">
                                            <p:txEl>
                                              <p:pRg st="3" end="3"/>
                                            </p:txEl>
                                          </p:spTgt>
                                        </p:tgtEl>
                                        <p:attrNameLst>
                                          <p:attrName>style.visibility</p:attrName>
                                        </p:attrNameLst>
                                      </p:cBhvr>
                                      <p:to>
                                        <p:strVal val="visible"/>
                                      </p:to>
                                    </p:set>
                                    <p:animEffect transition="in" filter="fade">
                                      <p:cBhvr>
                                        <p:cTn id="24" dur="1000"/>
                                        <p:tgtEl>
                                          <p:spTgt spid="24581">
                                            <p:txEl>
                                              <p:pRg st="3" end="3"/>
                                            </p:txEl>
                                          </p:spTgt>
                                        </p:tgtEl>
                                      </p:cBhvr>
                                    </p:animEffect>
                                    <p:anim calcmode="lin" valueType="num">
                                      <p:cBhvr>
                                        <p:cTn id="25" dur="1000" fill="hold"/>
                                        <p:tgtEl>
                                          <p:spTgt spid="2458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4581">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4581">
                                            <p:txEl>
                                              <p:pRg st="4" end="4"/>
                                            </p:txEl>
                                          </p:spTgt>
                                        </p:tgtEl>
                                        <p:attrNameLst>
                                          <p:attrName>style.visibility</p:attrName>
                                        </p:attrNameLst>
                                      </p:cBhvr>
                                      <p:to>
                                        <p:strVal val="visible"/>
                                      </p:to>
                                    </p:set>
                                    <p:animEffect transition="in" filter="fade">
                                      <p:cBhvr>
                                        <p:cTn id="29" dur="1000"/>
                                        <p:tgtEl>
                                          <p:spTgt spid="24581">
                                            <p:txEl>
                                              <p:pRg st="4" end="4"/>
                                            </p:txEl>
                                          </p:spTgt>
                                        </p:tgtEl>
                                      </p:cBhvr>
                                    </p:animEffect>
                                    <p:anim calcmode="lin" valueType="num">
                                      <p:cBhvr>
                                        <p:cTn id="30" dur="1000" fill="hold"/>
                                        <p:tgtEl>
                                          <p:spTgt spid="24581">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458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4581">
                                            <p:txEl>
                                              <p:pRg st="5" end="5"/>
                                            </p:txEl>
                                          </p:spTgt>
                                        </p:tgtEl>
                                        <p:attrNameLst>
                                          <p:attrName>style.visibility</p:attrName>
                                        </p:attrNameLst>
                                      </p:cBhvr>
                                      <p:to>
                                        <p:strVal val="visible"/>
                                      </p:to>
                                    </p:set>
                                    <p:animEffect transition="in" filter="fade">
                                      <p:cBhvr>
                                        <p:cTn id="36" dur="1000"/>
                                        <p:tgtEl>
                                          <p:spTgt spid="24581">
                                            <p:txEl>
                                              <p:pRg st="5" end="5"/>
                                            </p:txEl>
                                          </p:spTgt>
                                        </p:tgtEl>
                                      </p:cBhvr>
                                    </p:animEffect>
                                    <p:anim calcmode="lin" valueType="num">
                                      <p:cBhvr>
                                        <p:cTn id="37" dur="1000" fill="hold"/>
                                        <p:tgtEl>
                                          <p:spTgt spid="24581">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4581">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4581">
                                            <p:txEl>
                                              <p:pRg st="6" end="6"/>
                                            </p:txEl>
                                          </p:spTgt>
                                        </p:tgtEl>
                                        <p:attrNameLst>
                                          <p:attrName>style.visibility</p:attrName>
                                        </p:attrNameLst>
                                      </p:cBhvr>
                                      <p:to>
                                        <p:strVal val="visible"/>
                                      </p:to>
                                    </p:set>
                                    <p:animEffect transition="in" filter="fade">
                                      <p:cBhvr>
                                        <p:cTn id="41" dur="1000"/>
                                        <p:tgtEl>
                                          <p:spTgt spid="24581">
                                            <p:txEl>
                                              <p:pRg st="6" end="6"/>
                                            </p:txEl>
                                          </p:spTgt>
                                        </p:tgtEl>
                                      </p:cBhvr>
                                    </p:animEffect>
                                    <p:anim calcmode="lin" valueType="num">
                                      <p:cBhvr>
                                        <p:cTn id="42" dur="1000" fill="hold"/>
                                        <p:tgtEl>
                                          <p:spTgt spid="24581">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2458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uild="p"/>
    </p:bldLst>
  </p:timing>
</p:sld>
</file>

<file path=ppt/theme/theme1.xml><?xml version="1.0" encoding="utf-8"?>
<a:theme xmlns:a="http://schemas.openxmlformats.org/drawingml/2006/main" name="Barrows PPT Template">
  <a:themeElements>
    <a:clrScheme name="Fan">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Barrows PPT Template</Template>
  <TotalTime>0</TotalTime>
  <Words>1341</Words>
  <Application>Microsoft Office PowerPoint</Application>
  <PresentationFormat>On-screen Show (4:3)</PresentationFormat>
  <Paragraphs>180</Paragraphs>
  <Slides>31</Slides>
  <Notes>0</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Barrows PPT Template</vt:lpstr>
      <vt:lpstr>1_Custom Design</vt:lpstr>
      <vt:lpstr>Custom Design</vt:lpstr>
      <vt:lpstr>Slide 1</vt:lpstr>
      <vt:lpstr>What Is Hospitality?</vt:lpstr>
      <vt:lpstr>What Is Hospitality?</vt:lpstr>
      <vt:lpstr>What Is Hospitality?</vt:lpstr>
      <vt:lpstr>What Is Hospitality?</vt:lpstr>
      <vt:lpstr>Primary Sectors</vt:lpstr>
      <vt:lpstr>Primary Sectors (continued)</vt:lpstr>
      <vt:lpstr>The Manager’s Role</vt:lpstr>
      <vt:lpstr>How To Prepare For A Career In The Hospitality Industry</vt:lpstr>
      <vt:lpstr>Why Do Students Study Hospitality Management?</vt:lpstr>
      <vt:lpstr>Employment Opportunities</vt:lpstr>
      <vt:lpstr>COMBINING EDUCATION  AND WORK EXPERIENCE</vt:lpstr>
      <vt:lpstr>COMBINING EDUCATION  AND WORK EXPERIENCE</vt:lpstr>
      <vt:lpstr>STUDENT CLUBS</vt:lpstr>
      <vt:lpstr>LEARNING STRATEGIES  FOR THE WORKPLACE</vt:lpstr>
      <vt:lpstr>GETTING A JOB</vt:lpstr>
      <vt:lpstr>WHAT DO EMPLOYERS LOOK FOR?</vt:lpstr>
      <vt:lpstr>GOALS AND OBJECTIVES</vt:lpstr>
      <vt:lpstr>OUTLOOK FOR HOSPITALITY</vt:lpstr>
      <vt:lpstr>OUTLOOK FOR HOSPITALITY</vt:lpstr>
      <vt:lpstr>OUTLOOK FOR HOSPITALITY</vt:lpstr>
      <vt:lpstr>OUTLOOK FOR HOSPITALITY</vt:lpstr>
      <vt:lpstr>OUTLOOK FOR HOSPITALITY</vt:lpstr>
      <vt:lpstr>OUTLOOK FOR HOSPITALITY</vt:lpstr>
      <vt:lpstr>OUTLOOK FOR HOSPITALITY</vt:lpstr>
      <vt:lpstr>OUTLOOK FOR HOSPITALITY</vt:lpstr>
      <vt:lpstr>OUTLOOK FOR HOSPITALITY</vt:lpstr>
      <vt:lpstr>OUTLOOK FOR HOSPITALITY</vt:lpstr>
      <vt:lpstr>OUTLOOK FOR HOSPITALITY</vt:lpstr>
      <vt:lpstr>OUTLOOK FOR HOSPITALITY</vt:lpstr>
      <vt:lpstr>OUTLOOK FOR HOSPITALITY</vt:lpstr>
    </vt:vector>
  </TitlesOfParts>
  <Company>UNH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HOSPITALITY INDUSTRY</dc:title>
  <dc:creator>Clayton Barrows</dc:creator>
  <cp:lastModifiedBy>WileyService</cp:lastModifiedBy>
  <cp:revision>174</cp:revision>
  <dcterms:created xsi:type="dcterms:W3CDTF">2006-08-23T20:46:08Z</dcterms:created>
  <dcterms:modified xsi:type="dcterms:W3CDTF">2011-02-10T14:25:57Z</dcterms:modified>
</cp:coreProperties>
</file>