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73" r:id="rId2"/>
    <p:sldId id="258" r:id="rId3"/>
    <p:sldId id="321" r:id="rId4"/>
    <p:sldId id="322" r:id="rId5"/>
    <p:sldId id="323" r:id="rId6"/>
    <p:sldId id="324" r:id="rId7"/>
    <p:sldId id="325" r:id="rId8"/>
    <p:sldId id="368" r:id="rId9"/>
    <p:sldId id="369" r:id="rId10"/>
    <p:sldId id="423" r:id="rId11"/>
    <p:sldId id="408" r:id="rId12"/>
    <p:sldId id="412" r:id="rId13"/>
    <p:sldId id="370" r:id="rId14"/>
    <p:sldId id="371" r:id="rId15"/>
    <p:sldId id="410" r:id="rId16"/>
    <p:sldId id="373" r:id="rId17"/>
    <p:sldId id="376" r:id="rId18"/>
    <p:sldId id="375" r:id="rId19"/>
    <p:sldId id="377" r:id="rId20"/>
    <p:sldId id="378" r:id="rId21"/>
    <p:sldId id="393" r:id="rId22"/>
    <p:sldId id="422" r:id="rId23"/>
    <p:sldId id="387" r:id="rId24"/>
    <p:sldId id="388" r:id="rId25"/>
    <p:sldId id="389" r:id="rId26"/>
    <p:sldId id="413" r:id="rId27"/>
    <p:sldId id="414" r:id="rId28"/>
    <p:sldId id="421" r:id="rId29"/>
    <p:sldId id="416" r:id="rId30"/>
    <p:sldId id="417" r:id="rId31"/>
    <p:sldId id="418" r:id="rId32"/>
    <p:sldId id="419" r:id="rId33"/>
    <p:sldId id="420" r:id="rId34"/>
    <p:sldId id="391" r:id="rId35"/>
    <p:sldId id="392" r:id="rId36"/>
    <p:sldId id="394" r:id="rId37"/>
    <p:sldId id="395" r:id="rId38"/>
    <p:sldId id="396" r:id="rId39"/>
    <p:sldId id="397" r:id="rId40"/>
    <p:sldId id="398" r:id="rId41"/>
    <p:sldId id="399" r:id="rId42"/>
    <p:sldId id="400" r:id="rId43"/>
    <p:sldId id="401" r:id="rId44"/>
    <p:sldId id="403" r:id="rId45"/>
    <p:sldId id="405" r:id="rId46"/>
    <p:sldId id="406" r:id="rId47"/>
    <p:sldId id="407" r:id="rId48"/>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2934"/>
    <a:srgbClr val="D2232A"/>
    <a:srgbClr val="FFCC00"/>
    <a:srgbClr val="000099"/>
    <a:srgbClr val="006600"/>
    <a:srgbClr val="9DDF9D"/>
    <a:srgbClr val="87B0E1"/>
    <a:srgbClr val="9F9FFF"/>
    <a:srgbClr val="FFE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9" autoAdjust="0"/>
  </p:normalViewPr>
  <p:slideViewPr>
    <p:cSldViewPr showGuides="1">
      <p:cViewPr>
        <p:scale>
          <a:sx n="77" d="100"/>
          <a:sy n="77" d="100"/>
        </p:scale>
        <p:origin x="-1176" y="-72"/>
      </p:cViewPr>
      <p:guideLst>
        <p:guide orient="horz" pos="2784"/>
        <p:guide pos="2880"/>
      </p:guideLst>
    </p:cSldViewPr>
  </p:slideViewPr>
  <p:notesTextViewPr>
    <p:cViewPr>
      <p:scale>
        <a:sx n="1" d="1"/>
        <a:sy n="1" d="1"/>
      </p:scale>
      <p:origin x="0" y="0"/>
    </p:cViewPr>
  </p:notesTextViewPr>
  <p:sorterViewPr>
    <p:cViewPr>
      <p:scale>
        <a:sx n="100" d="100"/>
        <a:sy n="100" d="100"/>
      </p:scale>
      <p:origin x="0" y="40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D4D1EB54-9798-46D7-9039-7B4325BDAF08}" type="datetimeFigureOut">
              <a:rPr lang="en-US" smtClean="0"/>
              <a:t>6/4/2015</a:t>
            </a:fld>
            <a:endParaRPr lang="en-US" dirty="0"/>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65213B56-1B53-45B5-8B89-04A2EDD2ADA9}" type="slidenum">
              <a:rPr lang="en-US" smtClean="0"/>
              <a:t>‹#›</a:t>
            </a:fld>
            <a:endParaRPr lang="en-US" dirty="0"/>
          </a:p>
        </p:txBody>
      </p:sp>
    </p:spTree>
    <p:extLst>
      <p:ext uri="{BB962C8B-B14F-4D97-AF65-F5344CB8AC3E}">
        <p14:creationId xmlns:p14="http://schemas.microsoft.com/office/powerpoint/2010/main" val="241214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0B63DBC2-62C6-4771-9B2F-24C0B1A2E40B}" type="datetimeFigureOut">
              <a:rPr lang="en-US" smtClean="0"/>
              <a:t>6/4/2015</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48DD60D1-50A3-429E-AD11-D90B1F641920}" type="slidenum">
              <a:rPr lang="en-US" smtClean="0"/>
              <a:t>‹#›</a:t>
            </a:fld>
            <a:endParaRPr lang="en-US" dirty="0"/>
          </a:p>
        </p:txBody>
      </p:sp>
    </p:spTree>
    <p:extLst>
      <p:ext uri="{BB962C8B-B14F-4D97-AF65-F5344CB8AC3E}">
        <p14:creationId xmlns:p14="http://schemas.microsoft.com/office/powerpoint/2010/main" val="277319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2627066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137365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211500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nSpc>
                <a:spcPct val="90000"/>
              </a:lnSpc>
              <a:spcBef>
                <a:spcPts val="1000"/>
              </a:spcBef>
              <a:defRPr/>
            </a:lvl1pPr>
            <a:lvl2pPr>
              <a:lnSpc>
                <a:spcPct val="90000"/>
              </a:lnSpc>
              <a:spcBef>
                <a:spcPts val="800"/>
              </a:spcBef>
              <a:defRPr/>
            </a:lvl2pPr>
            <a:lvl3pPr>
              <a:lnSpc>
                <a:spcPct val="90000"/>
              </a:lnSpc>
              <a:spcBef>
                <a:spcPts val="800"/>
              </a:spcBef>
              <a:defRPr/>
            </a:lvl3pPr>
            <a:lvl4pPr>
              <a:lnSpc>
                <a:spcPct val="90000"/>
              </a:lnSpc>
              <a:spcBef>
                <a:spcPts val="800"/>
              </a:spcBef>
              <a:defRPr/>
            </a:lvl4pPr>
            <a:lvl5pPr>
              <a:lnSpc>
                <a:spcPct val="90000"/>
              </a:lnSpc>
              <a:spcBef>
                <a:spcPts val="8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pic>
        <p:nvPicPr>
          <p:cNvPr id="7" name="Picture 6" descr="C:\Users\jdraper\Desktop\New_KSC_logo_tagline.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1" y="6284000"/>
            <a:ext cx="2895600" cy="459700"/>
          </a:xfrm>
          <a:prstGeom prst="rect">
            <a:avLst/>
          </a:prstGeom>
          <a:noFill/>
          <a:ln>
            <a:noFill/>
          </a:ln>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54692" y="6597294"/>
            <a:ext cx="1591056" cy="219012"/>
          </a:xfrm>
          <a:prstGeom prst="rect">
            <a:avLst/>
          </a:prstGeom>
        </p:spPr>
      </p:pic>
      <p:sp>
        <p:nvSpPr>
          <p:cNvPr id="9" name="Slide Number Placeholder 7"/>
          <p:cNvSpPr txBox="1">
            <a:spLocks/>
          </p:cNvSpPr>
          <p:nvPr userDrawn="1"/>
        </p:nvSpPr>
        <p:spPr>
          <a:xfrm>
            <a:off x="8578971" y="6608806"/>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000" smtClean="0">
                <a:solidFill>
                  <a:prstClr val="black"/>
                </a:solidFill>
              </a:rPr>
              <a:pPr/>
              <a:t>‹#›</a:t>
            </a:fld>
            <a:endParaRPr lang="en-US" sz="1000" dirty="0">
              <a:solidFill>
                <a:prstClr val="black"/>
              </a:solidFill>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 y="6271717"/>
            <a:ext cx="1085849" cy="471983"/>
          </a:xfrm>
          <a:prstGeom prst="rect">
            <a:avLst/>
          </a:prstGeom>
          <a:solidFill>
            <a:srgbClr val="D2232A"/>
          </a:solidFill>
        </p:spPr>
      </p:pic>
    </p:spTree>
    <p:extLst>
      <p:ext uri="{BB962C8B-B14F-4D97-AF65-F5344CB8AC3E}">
        <p14:creationId xmlns:p14="http://schemas.microsoft.com/office/powerpoint/2010/main" val="383943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934DE19-3056-486D-880D-483A2A8CD994}" type="slidenum">
              <a:rPr lang="en-US" smtClean="0"/>
              <a:t>‹#›</a:t>
            </a:fld>
            <a:endParaRPr lang="en-US" dirty="0"/>
          </a:p>
        </p:txBody>
      </p:sp>
      <p:sp>
        <p:nvSpPr>
          <p:cNvPr id="7" name="Slide Number Placeholder 7"/>
          <p:cNvSpPr txBox="1">
            <a:spLocks/>
          </p:cNvSpPr>
          <p:nvPr userDrawn="1"/>
        </p:nvSpPr>
        <p:spPr>
          <a:xfrm>
            <a:off x="8578971" y="6608806"/>
            <a:ext cx="547777" cy="225484"/>
          </a:xfrm>
          <a:prstGeom prst="rect">
            <a:avLst/>
          </a:prstGeom>
          <a:ln>
            <a:noFill/>
          </a:ln>
        </p:spPr>
        <p:txBody>
          <a:bodyPr vert="horz" lIns="91440" tIns="45720" rIns="91440" bIns="45720"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000" smtClean="0">
                <a:solidFill>
                  <a:prstClr val="black"/>
                </a:solidFill>
              </a:rPr>
              <a:pPr/>
              <a:t>‹#›</a:t>
            </a:fld>
            <a:endParaRPr lang="en-US" sz="1000" dirty="0">
              <a:solidFill>
                <a:prstClr val="black"/>
              </a:solidFill>
            </a:endParaRPr>
          </a:p>
        </p:txBody>
      </p:sp>
    </p:spTree>
    <p:extLst>
      <p:ext uri="{BB962C8B-B14F-4D97-AF65-F5344CB8AC3E}">
        <p14:creationId xmlns:p14="http://schemas.microsoft.com/office/powerpoint/2010/main" val="337210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30091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316093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347735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215260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24686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68CF4BB-DA5B-4C11-B8F3-A13D1E36E604}" type="datetimeFigureOut">
              <a:rPr lang="en-US" smtClean="0"/>
              <a:t>6/4/2015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8934DE19-3056-486D-880D-483A2A8CD994}" type="slidenum">
              <a:rPr lang="en-US" smtClean="0"/>
              <a:t>‹#›</a:t>
            </a:fld>
            <a:endParaRPr lang="en-US" dirty="0"/>
          </a:p>
        </p:txBody>
      </p:sp>
    </p:spTree>
    <p:extLst>
      <p:ext uri="{BB962C8B-B14F-4D97-AF65-F5344CB8AC3E}">
        <p14:creationId xmlns:p14="http://schemas.microsoft.com/office/powerpoint/2010/main" val="268423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9216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8229600" cy="4602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4DE19-3056-486D-880D-483A2A8CD994}" type="slidenum">
              <a:rPr lang="en-US" smtClean="0"/>
              <a:t>‹#›</a:t>
            </a:fld>
            <a:endParaRPr lang="en-US" dirty="0"/>
          </a:p>
        </p:txBody>
      </p:sp>
      <p:sp>
        <p:nvSpPr>
          <p:cNvPr id="8" name="Rectangle 7"/>
          <p:cNvSpPr/>
          <p:nvPr userDrawn="1"/>
        </p:nvSpPr>
        <p:spPr>
          <a:xfrm>
            <a:off x="609600" y="1066800"/>
            <a:ext cx="8534400" cy="45719"/>
          </a:xfrm>
          <a:prstGeom prst="rect">
            <a:avLst/>
          </a:prstGeom>
          <a:solidFill>
            <a:srgbClr val="C92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574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69863" indent="-169863" algn="l" defTabSz="914400" rtl="0" eaLnBrk="1" latinLnBrk="0" hangingPunct="1">
        <a:spcBef>
          <a:spcPct val="20000"/>
        </a:spcBef>
        <a:buClr>
          <a:srgbClr val="C92934"/>
        </a:buClr>
        <a:buFont typeface="Symbol" panose="05050102010706020507" pitchFamily="18" charset="2"/>
        <a:buChar char="·"/>
        <a:defRPr sz="1600" kern="1200">
          <a:solidFill>
            <a:schemeClr val="tx1"/>
          </a:solidFill>
          <a:latin typeface="+mn-lt"/>
          <a:ea typeface="+mn-ea"/>
          <a:cs typeface="+mn-cs"/>
        </a:defRPr>
      </a:lvl1pPr>
      <a:lvl2pPr marL="347663" indent="-177800" algn="l" defTabSz="914400" rtl="0" eaLnBrk="1" latinLnBrk="0" hangingPunct="1">
        <a:spcBef>
          <a:spcPct val="20000"/>
        </a:spcBef>
        <a:buClr>
          <a:srgbClr val="C92934"/>
        </a:buClr>
        <a:buFont typeface="Arial" panose="020B0604020202020204" pitchFamily="34" charset="0"/>
        <a:buChar char="–"/>
        <a:defRPr sz="1600" kern="1200">
          <a:solidFill>
            <a:schemeClr val="tx1"/>
          </a:solidFill>
          <a:latin typeface="+mn-lt"/>
          <a:ea typeface="+mn-ea"/>
          <a:cs typeface="+mn-cs"/>
        </a:defRPr>
      </a:lvl2pPr>
      <a:lvl3pPr marL="515938" indent="-168275" algn="l" defTabSz="914400" rtl="0" eaLnBrk="1" latinLnBrk="0" hangingPunct="1">
        <a:spcBef>
          <a:spcPct val="20000"/>
        </a:spcBef>
        <a:buClr>
          <a:srgbClr val="C92934"/>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ubtitle 18"/>
          <p:cNvSpPr>
            <a:spLocks noGrp="1"/>
          </p:cNvSpPr>
          <p:nvPr>
            <p:ph type="subTitle" idx="1"/>
          </p:nvPr>
        </p:nvSpPr>
        <p:spPr>
          <a:xfrm>
            <a:off x="685800" y="3733800"/>
            <a:ext cx="8001000" cy="1752600"/>
          </a:xfrm>
        </p:spPr>
        <p:txBody>
          <a:bodyPr>
            <a:normAutofit/>
          </a:bodyPr>
          <a:lstStyle/>
          <a:p>
            <a:pPr lvl="0" algn="l">
              <a:lnSpc>
                <a:spcPct val="90000"/>
              </a:lnSpc>
            </a:pPr>
            <a:r>
              <a:rPr lang="en-US" sz="2200" b="1" dirty="0">
                <a:solidFill>
                  <a:schemeClr val="bg1">
                    <a:lumMod val="50000"/>
                  </a:schemeClr>
                </a:solidFill>
              </a:rPr>
              <a:t>A Comprehensive Assessment and Analysis of Keene State College’s Workforce, and Recommendations for Creating a Dynamic Organization that Supports long term success</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943600" y="6057900"/>
            <a:ext cx="2743200" cy="381000"/>
          </a:xfrm>
          <a:prstGeom prst="rect">
            <a:avLst/>
          </a:prstGeom>
        </p:spPr>
      </p:pic>
      <p:pic>
        <p:nvPicPr>
          <p:cNvPr id="11" name="Picture 10" descr="C:\Users\jdraper\Desktop\New_KSC_logo_tagline.jpg"/>
          <p:cNvPicPr/>
          <p:nvPr/>
        </p:nvPicPr>
        <p:blipFill>
          <a:blip r:embed="rId3" cstate="print">
            <a:extLst>
              <a:ext uri="{28A0092B-C50C-407E-A947-70E740481C1C}">
                <a14:useLocalDpi xmlns:a14="http://schemas.microsoft.com/office/drawing/2010/main" val="0"/>
              </a:ext>
            </a:extLst>
          </a:blip>
          <a:stretch>
            <a:fillRect/>
          </a:stretch>
        </p:blipFill>
        <p:spPr bwMode="auto">
          <a:xfrm>
            <a:off x="685800" y="304800"/>
            <a:ext cx="5298401" cy="838200"/>
          </a:xfrm>
          <a:prstGeom prst="rect">
            <a:avLst/>
          </a:prstGeom>
          <a:noFill/>
          <a:ln>
            <a:noFill/>
          </a:ln>
        </p:spPr>
      </p:pic>
      <p:cxnSp>
        <p:nvCxnSpPr>
          <p:cNvPr id="12" name="Straight Connector 11"/>
          <p:cNvCxnSpPr/>
          <p:nvPr/>
        </p:nvCxnSpPr>
        <p:spPr>
          <a:xfrm>
            <a:off x="685800" y="5943600"/>
            <a:ext cx="8001000" cy="0"/>
          </a:xfrm>
          <a:prstGeom prst="line">
            <a:avLst/>
          </a:prstGeom>
          <a:ln w="28575">
            <a:solidFill>
              <a:srgbClr val="C92934"/>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304800"/>
            <a:ext cx="1984248" cy="859536"/>
          </a:xfrm>
          <a:prstGeom prst="rect">
            <a:avLst/>
          </a:prstGeom>
        </p:spPr>
      </p:pic>
      <p:sp>
        <p:nvSpPr>
          <p:cNvPr id="18" name="Title 17"/>
          <p:cNvSpPr>
            <a:spLocks noGrp="1"/>
          </p:cNvSpPr>
          <p:nvPr>
            <p:ph type="ctrTitle"/>
          </p:nvPr>
        </p:nvSpPr>
        <p:spPr>
          <a:xfrm>
            <a:off x="685800" y="2130425"/>
            <a:ext cx="7772400" cy="1470025"/>
          </a:xfrm>
        </p:spPr>
        <p:txBody>
          <a:bodyPr/>
          <a:lstStyle/>
          <a:p>
            <a:pPr lvl="0"/>
            <a:r>
              <a:rPr lang="en-US" b="1" dirty="0">
                <a:solidFill>
                  <a:prstClr val="black"/>
                </a:solidFill>
              </a:rPr>
              <a:t>Human Capital Inventory </a:t>
            </a:r>
            <a:endParaRPr lang="en-US" dirty="0"/>
          </a:p>
        </p:txBody>
      </p:sp>
    </p:spTree>
    <p:extLst>
      <p:ext uri="{BB962C8B-B14F-4D97-AF65-F5344CB8AC3E}">
        <p14:creationId xmlns:p14="http://schemas.microsoft.com/office/powerpoint/2010/main" val="133022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Staffing Levels</a:t>
            </a:r>
            <a:endParaRPr lang="en-US" dirty="0">
              <a:solidFill>
                <a:srgbClr val="C92934"/>
              </a:solidFill>
            </a:endParaRPr>
          </a:p>
        </p:txBody>
      </p:sp>
      <p:sp>
        <p:nvSpPr>
          <p:cNvPr id="3" name="Content Placeholder 2"/>
          <p:cNvSpPr>
            <a:spLocks noGrp="1"/>
          </p:cNvSpPr>
          <p:nvPr>
            <p:ph idx="1"/>
          </p:nvPr>
        </p:nvSpPr>
        <p:spPr>
          <a:xfrm>
            <a:off x="457200" y="1371600"/>
            <a:ext cx="8229600" cy="4602163"/>
          </a:xfrm>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sz="1500" dirty="0" smtClean="0"/>
              <a:t>A number of areas may not have appropriate staffing levels to effectively support campus needs (cont.)</a:t>
            </a:r>
          </a:p>
          <a:p>
            <a:pPr lvl="1"/>
            <a:r>
              <a:rPr lang="en-US" sz="1500" dirty="0" smtClean="0"/>
              <a:t>IT reports inadequate staffing levels to support the College’s decentralized information systems structure, and reportedly has staffing levels below peer institutions</a:t>
            </a:r>
          </a:p>
          <a:p>
            <a:pPr lvl="2"/>
            <a:r>
              <a:rPr lang="en-US" sz="1500" dirty="0" smtClean="0"/>
              <a:t>Comparative data with peer institutions indicates lower staffing ratios for enterprise systems</a:t>
            </a:r>
          </a:p>
          <a:p>
            <a:pPr lvl="2"/>
            <a:r>
              <a:rPr lang="en-US" sz="1500" dirty="0" smtClean="0"/>
              <a:t>The lack of a competitive internal salary structure presents further recruitment and retention challenges within IT</a:t>
            </a:r>
          </a:p>
          <a:p>
            <a:pPr lvl="1"/>
            <a:r>
              <a:rPr lang="en-US" sz="1500" dirty="0" smtClean="0"/>
              <a:t>Areas within Finance reportedly do not having sufficient staff to provide optimal levels of centralized services to the campus</a:t>
            </a:r>
          </a:p>
          <a:p>
            <a:pPr lvl="1"/>
            <a:r>
              <a:rPr lang="en-US" sz="1500" dirty="0" smtClean="0"/>
              <a:t>Historical staffing levels supporting diversity and inclusion functions are likely insufficient to support a comprehensive focus around campus priorities and initiatives</a:t>
            </a:r>
          </a:p>
        </p:txBody>
      </p:sp>
    </p:spTree>
    <p:extLst>
      <p:ext uri="{BB962C8B-B14F-4D97-AF65-F5344CB8AC3E}">
        <p14:creationId xmlns:p14="http://schemas.microsoft.com/office/powerpoint/2010/main" val="1248380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Findings-</a:t>
            </a:r>
            <a:r>
              <a:rPr lang="en-US" sz="2800" dirty="0" smtClean="0">
                <a:solidFill>
                  <a:srgbClr val="C92934"/>
                </a:solidFill>
              </a:rPr>
              <a:t>Staffing Levels</a:t>
            </a:r>
            <a:endParaRPr lang="en-US" sz="2800"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endParaRPr lang="en-US" dirty="0" smtClean="0"/>
          </a:p>
          <a:p>
            <a:r>
              <a:rPr lang="en-US" dirty="0"/>
              <a:t>Pockets of the workforce are aging, and </a:t>
            </a:r>
            <a:r>
              <a:rPr lang="en-US" dirty="0" smtClean="0"/>
              <a:t>significant turnover from retirements should be anticipated over the next 5-10 years</a:t>
            </a:r>
          </a:p>
          <a:p>
            <a:r>
              <a:rPr lang="en-US" dirty="0" smtClean="0"/>
              <a:t>There </a:t>
            </a:r>
            <a:r>
              <a:rPr lang="en-US" dirty="0"/>
              <a:t>is no formal </a:t>
            </a:r>
            <a:r>
              <a:rPr lang="en-US" dirty="0" smtClean="0"/>
              <a:t>long-term hiring or succession </a:t>
            </a:r>
            <a:r>
              <a:rPr lang="en-US" dirty="0"/>
              <a:t>plan to support anticipated retirements, placing future recruitment efforts and effective transfer of institutional knowledge at risk</a:t>
            </a:r>
          </a:p>
          <a:p>
            <a:pPr lvl="1"/>
            <a:r>
              <a:rPr lang="en-US" dirty="0" smtClean="0"/>
              <a:t>According to Keene data, key employee categories and departments  have  significant percentages of faculty and staff over age 55</a:t>
            </a:r>
          </a:p>
          <a:p>
            <a:pPr lvl="2"/>
            <a:r>
              <a:rPr lang="en-US" dirty="0" smtClean="0"/>
              <a:t>40</a:t>
            </a:r>
            <a:r>
              <a:rPr lang="en-US" dirty="0"/>
              <a:t>% of </a:t>
            </a:r>
            <a:r>
              <a:rPr lang="en-US" dirty="0" smtClean="0"/>
              <a:t>overall faculty  (96 of 238)</a:t>
            </a:r>
            <a:endParaRPr lang="en-US" dirty="0"/>
          </a:p>
          <a:p>
            <a:pPr lvl="2"/>
            <a:r>
              <a:rPr lang="en-US" dirty="0"/>
              <a:t>38% of administrative/clerical </a:t>
            </a:r>
            <a:r>
              <a:rPr lang="en-US" dirty="0" smtClean="0"/>
              <a:t>staff (37 of 97)</a:t>
            </a:r>
          </a:p>
          <a:p>
            <a:pPr lvl="2"/>
            <a:r>
              <a:rPr lang="en-US" dirty="0" smtClean="0"/>
              <a:t>75% of Management  Department (6 of 8)</a:t>
            </a:r>
          </a:p>
          <a:p>
            <a:pPr lvl="2"/>
            <a:r>
              <a:rPr lang="en-US" dirty="0" smtClean="0"/>
              <a:t>71% of Education Department  (15 of 21)</a:t>
            </a:r>
          </a:p>
          <a:p>
            <a:pPr lvl="2"/>
            <a:r>
              <a:rPr lang="en-US" dirty="0" smtClean="0"/>
              <a:t>67% of Psychology Department (8 of 12)</a:t>
            </a:r>
          </a:p>
          <a:p>
            <a:pPr lvl="2"/>
            <a:r>
              <a:rPr lang="en-US" dirty="0" smtClean="0"/>
              <a:t>60% of Mathematics Department (6 of 10)</a:t>
            </a:r>
          </a:p>
          <a:p>
            <a:pPr lvl="1"/>
            <a:endParaRPr lang="en-US" dirty="0"/>
          </a:p>
          <a:p>
            <a:pPr lvl="1"/>
            <a:endParaRPr lang="en-US" dirty="0"/>
          </a:p>
          <a:p>
            <a:endParaRPr lang="en-US" dirty="0"/>
          </a:p>
        </p:txBody>
      </p:sp>
    </p:spTree>
    <p:extLst>
      <p:ext uri="{BB962C8B-B14F-4D97-AF65-F5344CB8AC3E}">
        <p14:creationId xmlns:p14="http://schemas.microsoft.com/office/powerpoint/2010/main" val="212481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Findings-</a:t>
            </a:r>
            <a:r>
              <a:rPr lang="en-US" sz="2800" dirty="0" smtClean="0">
                <a:solidFill>
                  <a:srgbClr val="C92934"/>
                </a:solidFill>
              </a:rPr>
              <a:t>Staffing Levels</a:t>
            </a:r>
            <a:endParaRPr lang="en-US" sz="2800"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dirty="0" smtClean="0"/>
              <a:t>There may be an imbalance in allocation and distribution of faculty across the College</a:t>
            </a:r>
          </a:p>
          <a:p>
            <a:pPr lvl="1"/>
            <a:r>
              <a:rPr lang="en-US" dirty="0" smtClean="0"/>
              <a:t>There is a sense that faculty growth is needed in key areas where student demand has sharply increased and where significant growth in students has occurred</a:t>
            </a:r>
          </a:p>
          <a:p>
            <a:r>
              <a:rPr lang="en-US" dirty="0" smtClean="0"/>
              <a:t>Most </a:t>
            </a:r>
            <a:r>
              <a:rPr lang="en-US" dirty="0"/>
              <a:t>faculty expressed concern over the heavy use of adjuncts, and maintain that greater growth of full-time faculty is needed to support strong academic performance </a:t>
            </a:r>
          </a:p>
          <a:p>
            <a:pPr lvl="1"/>
            <a:r>
              <a:rPr lang="en-US" dirty="0" smtClean="0"/>
              <a:t>The </a:t>
            </a:r>
            <a:r>
              <a:rPr lang="en-US" dirty="0"/>
              <a:t>Integrative Studies Program (ISP) in particular is viewed as having too many adjunct </a:t>
            </a:r>
            <a:r>
              <a:rPr lang="en-US" dirty="0" smtClean="0"/>
              <a:t>instructors</a:t>
            </a:r>
            <a:r>
              <a:rPr lang="en-US" dirty="0"/>
              <a:t> </a:t>
            </a:r>
            <a:r>
              <a:rPr lang="en-US" dirty="0" smtClean="0"/>
              <a:t>to consistently provide optimal instruction to students</a:t>
            </a:r>
            <a:endParaRPr lang="en-US" dirty="0"/>
          </a:p>
          <a:p>
            <a:pPr lvl="1"/>
            <a:endParaRPr lang="en-US" dirty="0" smtClean="0"/>
          </a:p>
          <a:p>
            <a:endParaRPr lang="en-US" dirty="0"/>
          </a:p>
        </p:txBody>
      </p:sp>
    </p:spTree>
    <p:extLst>
      <p:ext uri="{BB962C8B-B14F-4D97-AF65-F5344CB8AC3E}">
        <p14:creationId xmlns:p14="http://schemas.microsoft.com/office/powerpoint/2010/main" val="189718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Organizational Structure</a:t>
            </a:r>
            <a:endParaRPr lang="en-US" sz="2800"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dirty="0" smtClean="0"/>
              <a:t>Current organizational structures may be a barrier to providing optimal services to the campus in several areas</a:t>
            </a:r>
          </a:p>
          <a:p>
            <a:pPr lvl="1"/>
            <a:r>
              <a:rPr lang="en-US" dirty="0" smtClean="0"/>
              <a:t>Career Development and Advisement are housed together as a single department, potentially limiting the opportunity to establish a robust career planning function </a:t>
            </a:r>
          </a:p>
          <a:p>
            <a:pPr lvl="1"/>
            <a:r>
              <a:rPr lang="en-US" dirty="0" smtClean="0"/>
              <a:t>There is a lack of clarity around the roles and responsibilities of Assistant and Associate Deans</a:t>
            </a:r>
          </a:p>
          <a:p>
            <a:pPr lvl="1"/>
            <a:r>
              <a:rPr lang="en-US" dirty="0" smtClean="0"/>
              <a:t>Faculty and staff perceive lower levels of collaboration and missed opportunities to gain synergies between IT and CELT</a:t>
            </a:r>
            <a:endParaRPr lang="en-US" dirty="0"/>
          </a:p>
        </p:txBody>
      </p:sp>
    </p:spTree>
    <p:extLst>
      <p:ext uri="{BB962C8B-B14F-4D97-AF65-F5344CB8AC3E}">
        <p14:creationId xmlns:p14="http://schemas.microsoft.com/office/powerpoint/2010/main" val="3084423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a:solidFill>
                  <a:srgbClr val="C92934"/>
                </a:solidFill>
              </a:rPr>
              <a:t>Organizational Structure</a:t>
            </a: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dirty="0" smtClean="0"/>
              <a:t>The administrative/clerical staff structure supporting the academic enterprise is not consistently supporting the needs of academic departments and faculty</a:t>
            </a:r>
          </a:p>
          <a:p>
            <a:pPr lvl="1"/>
            <a:r>
              <a:rPr lang="en-US" dirty="0" smtClean="0"/>
              <a:t>In some cases defined roles and job descriptions for administrative/clerical positions are not reflective of modern technology skills and competencies needed to support departments</a:t>
            </a:r>
          </a:p>
          <a:p>
            <a:pPr lvl="1"/>
            <a:r>
              <a:rPr lang="en-US" dirty="0" smtClean="0"/>
              <a:t>Historical staffing trends have distributed administrative staff by building or location, which may be resulting in uneven workloads, with some staff supporting just a few faculty members (5-10) and other staff in the same position supporting large numbers of faculty (20-30)</a:t>
            </a:r>
          </a:p>
          <a:p>
            <a:pPr lvl="1"/>
            <a:r>
              <a:rPr lang="en-US" dirty="0"/>
              <a:t>Administrative staff report to Deans instead of Department Chairs, </a:t>
            </a:r>
            <a:r>
              <a:rPr lang="en-US" dirty="0" smtClean="0"/>
              <a:t>limiting the  ability to effectively manage day to day activities and directly manage performance at the departmental level </a:t>
            </a:r>
            <a:endParaRPr lang="en-US" dirty="0"/>
          </a:p>
        </p:txBody>
      </p:sp>
    </p:spTree>
    <p:extLst>
      <p:ext uri="{BB962C8B-B14F-4D97-AF65-F5344CB8AC3E}">
        <p14:creationId xmlns:p14="http://schemas.microsoft.com/office/powerpoint/2010/main" val="212493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Findings-</a:t>
            </a:r>
            <a:r>
              <a:rPr lang="en-US" sz="2800" dirty="0" smtClean="0">
                <a:solidFill>
                  <a:srgbClr val="C92934"/>
                </a:solidFill>
              </a:rPr>
              <a:t>Organizational Structure</a:t>
            </a:r>
            <a:endParaRPr lang="en-US" sz="2800"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dirty="0" smtClean="0"/>
              <a:t>The current structure of the Department Chair role may threaten the ability to provide consistently strong leadership of academic departments</a:t>
            </a:r>
          </a:p>
          <a:p>
            <a:pPr lvl="1"/>
            <a:r>
              <a:rPr lang="en-US" dirty="0" smtClean="0"/>
              <a:t>Faculty largely view the chair role as an undesirable position that many faculty do not want to serve in  </a:t>
            </a:r>
          </a:p>
          <a:p>
            <a:pPr lvl="1"/>
            <a:r>
              <a:rPr lang="en-US" dirty="0" smtClean="0"/>
              <a:t>The current reporting structure gives significant departmental management and day to day operational authority to the Deans, and Chairs are perceived as not being empowered to effectively lead their departments</a:t>
            </a:r>
          </a:p>
          <a:p>
            <a:pPr lvl="1"/>
            <a:r>
              <a:rPr lang="en-US" dirty="0" smtClean="0"/>
              <a:t>There are few meaningful benefits or incentives provided to those who assume Chair responsibilities </a:t>
            </a:r>
          </a:p>
        </p:txBody>
      </p:sp>
    </p:spTree>
    <p:extLst>
      <p:ext uri="{BB962C8B-B14F-4D97-AF65-F5344CB8AC3E}">
        <p14:creationId xmlns:p14="http://schemas.microsoft.com/office/powerpoint/2010/main" val="1246625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dirty="0">
              <a:solidFill>
                <a:srgbClr val="C92934"/>
              </a:solidFill>
            </a:endParaRPr>
          </a:p>
        </p:txBody>
      </p:sp>
      <p:sp>
        <p:nvSpPr>
          <p:cNvPr id="3" name="Content Placeholder 2"/>
          <p:cNvSpPr>
            <a:spLocks noGrp="1"/>
          </p:cNvSpPr>
          <p:nvPr>
            <p:ph idx="1"/>
          </p:nvPr>
        </p:nvSpPr>
        <p:spPr>
          <a:xfrm>
            <a:off x="457200" y="1417637"/>
            <a:ext cx="8229600" cy="4602163"/>
          </a:xfrm>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sz="1500" dirty="0" smtClean="0"/>
              <a:t>Opportunities may exist  to enhance IT and CELT services and capabilities  </a:t>
            </a:r>
          </a:p>
          <a:p>
            <a:pPr lvl="1"/>
            <a:r>
              <a:rPr lang="en-US" sz="1500" dirty="0"/>
              <a:t>Heavy </a:t>
            </a:r>
            <a:r>
              <a:rPr lang="en-US" sz="1500" dirty="0" smtClean="0"/>
              <a:t>customer demands </a:t>
            </a:r>
            <a:r>
              <a:rPr lang="en-US" sz="1500" dirty="0"/>
              <a:t>and </a:t>
            </a:r>
            <a:r>
              <a:rPr lang="en-US" sz="1500" dirty="0" smtClean="0"/>
              <a:t>likely </a:t>
            </a:r>
            <a:r>
              <a:rPr lang="en-US" sz="1500" dirty="0"/>
              <a:t>low staffing levels </a:t>
            </a:r>
            <a:r>
              <a:rPr lang="en-US" sz="1500" dirty="0" smtClean="0"/>
              <a:t>within </a:t>
            </a:r>
            <a:r>
              <a:rPr lang="en-US" sz="1500" dirty="0"/>
              <a:t>IT may be </a:t>
            </a:r>
            <a:r>
              <a:rPr lang="en-US" sz="1500" dirty="0" smtClean="0"/>
              <a:t>contributing to an </a:t>
            </a:r>
            <a:r>
              <a:rPr lang="en-US" sz="1500" dirty="0"/>
              <a:t>operational and </a:t>
            </a:r>
            <a:r>
              <a:rPr lang="en-US" sz="1500" dirty="0" smtClean="0"/>
              <a:t>task-oriented focus, </a:t>
            </a:r>
            <a:r>
              <a:rPr lang="en-US" sz="1500" dirty="0"/>
              <a:t>with little ability to focus on more strategic </a:t>
            </a:r>
            <a:r>
              <a:rPr lang="en-US" sz="1500" dirty="0" smtClean="0"/>
              <a:t>work</a:t>
            </a:r>
          </a:p>
          <a:p>
            <a:pPr lvl="2"/>
            <a:r>
              <a:rPr lang="en-US" sz="1500" dirty="0"/>
              <a:t>Departments that have their own IT staff (application techs) are able to ensure their departmental technology needs are sufficiently supported.  However, this </a:t>
            </a:r>
            <a:r>
              <a:rPr lang="en-US" sz="1500" dirty="0" smtClean="0"/>
              <a:t>may be leading </a:t>
            </a:r>
            <a:r>
              <a:rPr lang="en-US" sz="1500" dirty="0"/>
              <a:t>to added costs and inconsistency in the delivery of IT programs and services across the </a:t>
            </a:r>
            <a:r>
              <a:rPr lang="en-US" sz="1500" dirty="0" smtClean="0"/>
              <a:t>campus</a:t>
            </a:r>
          </a:p>
          <a:p>
            <a:pPr lvl="2"/>
            <a:r>
              <a:rPr lang="en-US" sz="1500" dirty="0" smtClean="0"/>
              <a:t>Faculty and staff are likely underutilizing technology that </a:t>
            </a:r>
            <a:r>
              <a:rPr lang="en-US" sz="1500" dirty="0"/>
              <a:t>i</a:t>
            </a:r>
            <a:r>
              <a:rPr lang="en-US" sz="1500" dirty="0" smtClean="0"/>
              <a:t>s currently available, reportedly resulting in greater demands for support on IT staff </a:t>
            </a:r>
            <a:endParaRPr lang="en-US" sz="1500" dirty="0"/>
          </a:p>
          <a:p>
            <a:pPr lvl="1"/>
            <a:r>
              <a:rPr lang="en-US" sz="1500" dirty="0"/>
              <a:t>Faculty and staff report a need for greater investment in classroom and IT </a:t>
            </a:r>
            <a:r>
              <a:rPr lang="en-US" sz="1500" dirty="0" smtClean="0"/>
              <a:t>Infrastructure</a:t>
            </a:r>
          </a:p>
          <a:p>
            <a:pPr lvl="1"/>
            <a:r>
              <a:rPr lang="en-US" sz="1500" dirty="0" smtClean="0"/>
              <a:t>Faculty and staff expressed a desire for stronger partnerships with IT and a greater ability to have more requests and projects adopted and implemented in shorter timelines </a:t>
            </a:r>
          </a:p>
          <a:p>
            <a:pPr lvl="1"/>
            <a:r>
              <a:rPr lang="en-US" sz="1500" dirty="0" smtClean="0"/>
              <a:t>The long-term vision for IT is not well understood across the campus, and there is a lack of clarity among customers about how projects and initiatives are reviewed, prioritized, and selected</a:t>
            </a:r>
          </a:p>
          <a:p>
            <a:pPr lvl="1"/>
            <a:r>
              <a:rPr lang="en-US" sz="1500" dirty="0" smtClean="0"/>
              <a:t>Many faculty desire more opportunities and greater technology support to adopt online/hybrid courses</a:t>
            </a:r>
          </a:p>
          <a:p>
            <a:pPr lvl="1"/>
            <a:r>
              <a:rPr lang="en-US" sz="1500" dirty="0" smtClean="0"/>
              <a:t>Faculty expressed a desire for CELT to have a stronger faculty development focus</a:t>
            </a:r>
            <a:endParaRPr lang="en-US" sz="1500" dirty="0"/>
          </a:p>
          <a:p>
            <a:pPr lvl="1"/>
            <a:endParaRPr lang="en-US" dirty="0"/>
          </a:p>
        </p:txBody>
      </p:sp>
    </p:spTree>
    <p:extLst>
      <p:ext uri="{BB962C8B-B14F-4D97-AF65-F5344CB8AC3E}">
        <p14:creationId xmlns:p14="http://schemas.microsoft.com/office/powerpoint/2010/main" val="2022136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dirty="0" smtClean="0"/>
              <a:t>Advancement is viewed by many as not having the needed resources and/or capabilities to effectively support campus development, alumni relations, and communications and marketing goals and needs</a:t>
            </a:r>
          </a:p>
          <a:p>
            <a:pPr lvl="1"/>
            <a:r>
              <a:rPr lang="en-US" dirty="0" smtClean="0"/>
              <a:t>Deeper major gift fundraising competencies may be needed to support future development goals</a:t>
            </a:r>
          </a:p>
          <a:p>
            <a:pPr lvl="1"/>
            <a:r>
              <a:rPr lang="en-US" dirty="0" smtClean="0"/>
              <a:t>Campus customers expressed a desire for Communications and Marketing to provide more strategic marketing and branding capabilities, and robust support for developing internal communications, creating departmental marketing materials, supporting graphic design needs, and providing web support</a:t>
            </a:r>
          </a:p>
          <a:p>
            <a:pPr lvl="1"/>
            <a:r>
              <a:rPr lang="en-US" dirty="0" smtClean="0"/>
              <a:t>Units within Advancement are reportedly not collaborating </a:t>
            </a:r>
            <a:r>
              <a:rPr lang="en-US" dirty="0"/>
              <a:t>or working together as well as they could be, and operate in silos without shared </a:t>
            </a:r>
            <a:r>
              <a:rPr lang="en-US" dirty="0" smtClean="0"/>
              <a:t>priorities, goals </a:t>
            </a:r>
            <a:r>
              <a:rPr lang="en-US" dirty="0"/>
              <a:t>and </a:t>
            </a:r>
            <a:r>
              <a:rPr lang="en-US" dirty="0" smtClean="0"/>
              <a:t>objectives</a:t>
            </a:r>
          </a:p>
          <a:p>
            <a:pPr lvl="1"/>
            <a:r>
              <a:rPr lang="en-US" dirty="0" smtClean="0"/>
              <a:t>There is not a consistent culture of fundraising across individual schools and units</a:t>
            </a:r>
          </a:p>
          <a:p>
            <a:pPr lvl="1"/>
            <a:r>
              <a:rPr lang="en-US" dirty="0" smtClean="0"/>
              <a:t>There is no dedicated resource addressing advocacy or government relations, which is likely resulting in missed opportunities for the College to expand funding and support at the State and Federal levels</a:t>
            </a:r>
          </a:p>
        </p:txBody>
      </p:sp>
    </p:spTree>
    <p:extLst>
      <p:ext uri="{BB962C8B-B14F-4D97-AF65-F5344CB8AC3E}">
        <p14:creationId xmlns:p14="http://schemas.microsoft.com/office/powerpoint/2010/main" val="287343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sz="2800"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dirty="0" smtClean="0"/>
              <a:t>Faculty and staff expressed a desire for higher service levels and more strategic and value-added services from HR</a:t>
            </a:r>
          </a:p>
          <a:p>
            <a:pPr lvl="1"/>
            <a:r>
              <a:rPr lang="en-US" dirty="0" smtClean="0"/>
              <a:t>HR is perceived as overwhelmed and not having the tools and resources to be more strategic</a:t>
            </a:r>
          </a:p>
          <a:p>
            <a:pPr lvl="1"/>
            <a:r>
              <a:rPr lang="en-US" dirty="0" smtClean="0"/>
              <a:t>HR is viewed as transactional, and having limited capabilities to provide strategic services</a:t>
            </a:r>
          </a:p>
          <a:p>
            <a:pPr lvl="1"/>
            <a:r>
              <a:rPr lang="en-US" dirty="0" smtClean="0"/>
              <a:t>Campus customers expressed frustration about what they view as bureaucratic and cumbersome HR processes</a:t>
            </a:r>
          </a:p>
          <a:p>
            <a:pPr lvl="1"/>
            <a:r>
              <a:rPr lang="en-US" dirty="0" smtClean="0"/>
              <a:t>Faculty and staff report long turnaround times on HR matters</a:t>
            </a:r>
            <a:endParaRPr lang="en-US" dirty="0"/>
          </a:p>
        </p:txBody>
      </p:sp>
    </p:spTree>
    <p:extLst>
      <p:ext uri="{BB962C8B-B14F-4D97-AF65-F5344CB8AC3E}">
        <p14:creationId xmlns:p14="http://schemas.microsoft.com/office/powerpoint/2010/main" val="229454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dirty="0" smtClean="0"/>
              <a:t>Faculty expressed a desire to strengthen academic capabilities across the institution</a:t>
            </a:r>
          </a:p>
          <a:p>
            <a:pPr lvl="1"/>
            <a:r>
              <a:rPr lang="en-US" dirty="0" smtClean="0"/>
              <a:t>Full-time </a:t>
            </a:r>
            <a:r>
              <a:rPr lang="en-US" dirty="0"/>
              <a:t>and </a:t>
            </a:r>
            <a:r>
              <a:rPr lang="en-US" dirty="0" smtClean="0"/>
              <a:t>adjunct </a:t>
            </a:r>
            <a:r>
              <a:rPr lang="en-US" dirty="0"/>
              <a:t>faculty are not provided with strong development and mentoring support, which may be contributing to inconsistencies in the quality of </a:t>
            </a:r>
            <a:r>
              <a:rPr lang="en-US" dirty="0" smtClean="0"/>
              <a:t>teaching</a:t>
            </a:r>
          </a:p>
          <a:p>
            <a:pPr lvl="1"/>
            <a:r>
              <a:rPr lang="en-US" dirty="0" smtClean="0"/>
              <a:t>The Integrative Studies program (ISP) is perceived as not having a clear or cohesive mission, vision or strategy for the future</a:t>
            </a:r>
            <a:endParaRPr lang="en-US" dirty="0"/>
          </a:p>
          <a:p>
            <a:pPr lvl="2"/>
            <a:r>
              <a:rPr lang="en-US" dirty="0"/>
              <a:t>Many faculty and staff believe the program is floundering and is in need of revision</a:t>
            </a:r>
          </a:p>
          <a:p>
            <a:pPr lvl="2"/>
            <a:r>
              <a:rPr lang="en-US" dirty="0"/>
              <a:t>Heavy use of adjuncts in ISP may be contributing to a lack of cohesion</a:t>
            </a:r>
          </a:p>
          <a:p>
            <a:pPr lvl="2"/>
            <a:endParaRPr lang="en-US" dirty="0"/>
          </a:p>
        </p:txBody>
      </p:sp>
    </p:spTree>
    <p:extLst>
      <p:ext uri="{BB962C8B-B14F-4D97-AF65-F5344CB8AC3E}">
        <p14:creationId xmlns:p14="http://schemas.microsoft.com/office/powerpoint/2010/main" val="3545198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lvl="0"/>
            <a:r>
              <a:rPr lang="en-US" dirty="0" smtClean="0"/>
              <a:t>Background and Context</a:t>
            </a:r>
            <a:endParaRPr lang="en-US" dirty="0"/>
          </a:p>
        </p:txBody>
      </p:sp>
      <p:sp>
        <p:nvSpPr>
          <p:cNvPr id="9" name="Content Placeholder 8"/>
          <p:cNvSpPr>
            <a:spLocks noGrp="1"/>
          </p:cNvSpPr>
          <p:nvPr>
            <p:ph idx="1"/>
          </p:nvPr>
        </p:nvSpPr>
        <p:spPr/>
        <p:txBody>
          <a:bodyPr/>
          <a:lstStyle/>
          <a:p>
            <a:r>
              <a:rPr lang="en-US" dirty="0" smtClean="0"/>
              <a:t>Keene State College launched an initiative in the fall of 2014 to conduct a human capital inventory to ensure its workforce is effectively aligned to its vision for the future and evolving strategic plan </a:t>
            </a:r>
          </a:p>
          <a:p>
            <a:r>
              <a:rPr lang="en-US" dirty="0" smtClean="0"/>
              <a:t>As part of this initiative, Keene State College commissioned an external review to assess and evaluate its overall workforce and identify opportunities for improving human capital strategies and plans</a:t>
            </a:r>
          </a:p>
          <a:p>
            <a:r>
              <a:rPr lang="en-US" dirty="0" smtClean="0"/>
              <a:t>The external review was conducted by Sibson Consulting, a nationally recognized higher education consulting firm, between December 2014 and March 2015</a:t>
            </a:r>
          </a:p>
          <a:p>
            <a:r>
              <a:rPr lang="en-US" dirty="0" smtClean="0"/>
              <a:t>Sibson conducted one on one interviews, as well as group interviews, with approximately 90 campus leaders, faculty and staff,  in order to assess current workforce trends, structures, competencies, organizational effectiveness, roles, responsibilities, accountabilities, performance, learning and development needs, and overall culture</a:t>
            </a:r>
          </a:p>
          <a:p>
            <a:r>
              <a:rPr lang="en-US" dirty="0" smtClean="0"/>
              <a:t>In addition, Sibson reviewed organizational charts, policies, procedures, processes, job descriptions, workforce data, and culture and climate data to develop its findings and recommendations</a:t>
            </a:r>
            <a:endParaRPr lang="en-US" dirty="0"/>
          </a:p>
        </p:txBody>
      </p:sp>
    </p:spTree>
    <p:extLst>
      <p:ext uri="{BB962C8B-B14F-4D97-AF65-F5344CB8AC3E}">
        <p14:creationId xmlns:p14="http://schemas.microsoft.com/office/powerpoint/2010/main" val="3250505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dirty="0" smtClean="0"/>
              <a:t>Several functional areas lack depth in skills and competencies to support more strategic, value-added programs and services</a:t>
            </a:r>
          </a:p>
          <a:p>
            <a:pPr lvl="1"/>
            <a:r>
              <a:rPr lang="en-US" dirty="0" smtClean="0"/>
              <a:t>Many nonacademic/business functions are viewed by faculty and staff customers as being heavily focused on rules and compliance vs. having a more service-oriented approach</a:t>
            </a:r>
          </a:p>
          <a:p>
            <a:pPr lvl="1"/>
            <a:r>
              <a:rPr lang="en-US" dirty="0" smtClean="0"/>
              <a:t>Many business processes are viewed as having too many levels of review and sign offs up to the most senior level of the College, which is viewed as contributing to inefficient processes and longer timelines</a:t>
            </a:r>
          </a:p>
          <a:p>
            <a:pPr lvl="1"/>
            <a:r>
              <a:rPr lang="en-US" dirty="0" smtClean="0"/>
              <a:t>Future human capital needs may require deeper and expanded skills in functional areas within Finance, Institutional Research and Assessment, HR and IT</a:t>
            </a:r>
          </a:p>
          <a:p>
            <a:pPr lvl="2"/>
            <a:r>
              <a:rPr lang="en-US" dirty="0"/>
              <a:t>Additionally, there is value to distributing skills in these areas across the campus through training and support provided by functional </a:t>
            </a:r>
            <a:r>
              <a:rPr lang="en-US" dirty="0" smtClean="0"/>
              <a:t>experts</a:t>
            </a:r>
          </a:p>
          <a:p>
            <a:pPr lvl="1"/>
            <a:r>
              <a:rPr lang="en-US" dirty="0" smtClean="0"/>
              <a:t>There is reportedly a lack of a shared vision, strategy, and priorities across Enrollment Management units, potentially resulting in inconsistent delivery of student services</a:t>
            </a:r>
          </a:p>
          <a:p>
            <a:pPr lvl="1"/>
            <a:endParaRPr lang="en-US" dirty="0"/>
          </a:p>
        </p:txBody>
      </p:sp>
    </p:spTree>
    <p:extLst>
      <p:ext uri="{BB962C8B-B14F-4D97-AF65-F5344CB8AC3E}">
        <p14:creationId xmlns:p14="http://schemas.microsoft.com/office/powerpoint/2010/main" val="2712730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Competency/Skill Gaps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build stronger workforce competencies and capabilities across a number of campus units</a:t>
            </a:r>
          </a:p>
          <a:p>
            <a:r>
              <a:rPr lang="en-US" dirty="0" smtClean="0"/>
              <a:t>Ineffective leadership and management approaches are contributing to lower levels of morale and trust in some pockets of the culture.  Faculty and staff report the following treatment in some departments: </a:t>
            </a:r>
          </a:p>
          <a:p>
            <a:pPr lvl="1"/>
            <a:r>
              <a:rPr lang="en-US" dirty="0" smtClean="0"/>
              <a:t>Bullying and abusive treatment</a:t>
            </a:r>
          </a:p>
          <a:p>
            <a:pPr lvl="1"/>
            <a:r>
              <a:rPr lang="en-US" dirty="0" smtClean="0"/>
              <a:t>A lack of collaboration, civility and respect</a:t>
            </a:r>
          </a:p>
          <a:p>
            <a:pPr lvl="1"/>
            <a:r>
              <a:rPr lang="en-US" dirty="0" smtClean="0"/>
              <a:t>Micromanagement</a:t>
            </a:r>
          </a:p>
          <a:p>
            <a:pPr lvl="1"/>
            <a:r>
              <a:rPr lang="en-US" dirty="0" smtClean="0"/>
              <a:t>Lack of sufficient empowerment of staff</a:t>
            </a:r>
          </a:p>
          <a:p>
            <a:pPr lvl="1"/>
            <a:r>
              <a:rPr lang="en-US" dirty="0" smtClean="0"/>
              <a:t>Insufficient recognition and appreciation of faculty and staff contributions</a:t>
            </a:r>
            <a:endParaRPr lang="en-US" dirty="0"/>
          </a:p>
        </p:txBody>
      </p:sp>
    </p:spTree>
    <p:extLst>
      <p:ext uri="{BB962C8B-B14F-4D97-AF65-F5344CB8AC3E}">
        <p14:creationId xmlns:p14="http://schemas.microsoft.com/office/powerpoint/2010/main" val="2890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Student Success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The College is not employing optimal human capital strategies to effectively support enhancing student success and academic rigor </a:t>
            </a:r>
          </a:p>
          <a:p>
            <a:r>
              <a:rPr lang="en-US" dirty="0" smtClean="0"/>
              <a:t>The current advising model and structure is not likely equipped to fully support student demand and need</a:t>
            </a:r>
          </a:p>
          <a:p>
            <a:pPr lvl="1"/>
            <a:r>
              <a:rPr lang="en-US" dirty="0" smtClean="0"/>
              <a:t>Faculty advising across departments is reportedly uneven, with some faculty observing the desired ratio of 1 faculty per 21 students, and other faculty observing a ratio of 1 faculty to as many as 40-70 students</a:t>
            </a:r>
          </a:p>
          <a:p>
            <a:pPr lvl="1"/>
            <a:r>
              <a:rPr lang="en-US" dirty="0" smtClean="0"/>
              <a:t>The quality of faculty advising varies, as some faculty are highly engaged and effective advisors, and others less effective at and less interested in advising</a:t>
            </a:r>
          </a:p>
          <a:p>
            <a:pPr lvl="1"/>
            <a:r>
              <a:rPr lang="en-US" dirty="0" smtClean="0"/>
              <a:t>There may not be a sufficient number of professional advisors to adequately support student need and demand</a:t>
            </a:r>
          </a:p>
          <a:p>
            <a:pPr lvl="2"/>
            <a:r>
              <a:rPr lang="en-US" dirty="0" smtClean="0"/>
              <a:t>3.5 professional advising FTE are supporting an estimated 2,100 students on average</a:t>
            </a:r>
            <a:endParaRPr lang="en-US" dirty="0"/>
          </a:p>
        </p:txBody>
      </p:sp>
    </p:spTree>
    <p:extLst>
      <p:ext uri="{BB962C8B-B14F-4D97-AF65-F5344CB8AC3E}">
        <p14:creationId xmlns:p14="http://schemas.microsoft.com/office/powerpoint/2010/main" val="88551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Diversity and Inclusion</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Current efforts toward faculty and staff diversity and inclusion priorities are in need of improvement</a:t>
            </a:r>
          </a:p>
          <a:p>
            <a:r>
              <a:rPr lang="en-US" dirty="0" smtClean="0"/>
              <a:t>Challenges in achieving a diverse and inclusive work culture must be addressed in order to effectively support the College’s strategic diversity priorities</a:t>
            </a:r>
          </a:p>
          <a:p>
            <a:r>
              <a:rPr lang="en-US" dirty="0" smtClean="0"/>
              <a:t>Search and recruitment efforts are not producing a truly diverse workforce</a:t>
            </a:r>
          </a:p>
          <a:p>
            <a:r>
              <a:rPr lang="en-US" dirty="0" smtClean="0"/>
              <a:t>The College culture and the culture of the surrounding community are not perceived as providing a truly inclusive environment for diverse populations</a:t>
            </a:r>
          </a:p>
          <a:p>
            <a:r>
              <a:rPr lang="en-US" dirty="0" smtClean="0"/>
              <a:t>The College lacks human capital strategies to support successful diversity and inclusion efforts (diversity recruitment plan, career paths, promotion strategies, mentoring programs, training and development that supports diversity and inclusion, and effective performance management strategies to address diversity concerns)</a:t>
            </a:r>
          </a:p>
          <a:p>
            <a:r>
              <a:rPr lang="en-US" dirty="0" smtClean="0"/>
              <a:t>Promoting and supporting diversity and inclusion is not widely viewed as a shared responsibility across all faculty and staff</a:t>
            </a:r>
          </a:p>
          <a:p>
            <a:r>
              <a:rPr lang="en-US" dirty="0" smtClean="0"/>
              <a:t> Historical campus investments in resources (human and financial) to support functions responsible for diversity and inclusion efforts have likely been insufficient</a:t>
            </a:r>
            <a:endParaRPr lang="en-US" dirty="0"/>
          </a:p>
        </p:txBody>
      </p:sp>
    </p:spTree>
    <p:extLst>
      <p:ext uri="{BB962C8B-B14F-4D97-AF65-F5344CB8AC3E}">
        <p14:creationId xmlns:p14="http://schemas.microsoft.com/office/powerpoint/2010/main" val="2638415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Culture and Morale</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Culture and morale challenges may serve as a barrier to achieving the College’s vision and strategic priorities</a:t>
            </a:r>
          </a:p>
          <a:p>
            <a:r>
              <a:rPr lang="en-US" dirty="0" smtClean="0"/>
              <a:t>Faculty and staff report low morale and low levels of trust in pockets of the culture, which is likely resulting in lower levels of engagement</a:t>
            </a:r>
          </a:p>
          <a:p>
            <a:pPr lvl="1"/>
            <a:r>
              <a:rPr lang="en-US" dirty="0" smtClean="0"/>
              <a:t>Interviews and data from the campus climate assessment and the Chronicle Great Colleges to Work For assessment highlighted opportunities to increase overall job satisfaction, communication, collaboration, fairness, and faculty, administration and staff relations </a:t>
            </a:r>
          </a:p>
          <a:p>
            <a:r>
              <a:rPr lang="en-US" dirty="0" smtClean="0"/>
              <a:t>A </a:t>
            </a:r>
            <a:r>
              <a:rPr lang="en-US" dirty="0"/>
              <a:t>siloed culture is likely limiting levels of collaboration, collegiality, and engagement across the institution</a:t>
            </a:r>
          </a:p>
          <a:p>
            <a:r>
              <a:rPr lang="en-US" dirty="0"/>
              <a:t>Staff perceive a divide with faculty, and report disrespectful treatment by faculty in some </a:t>
            </a:r>
            <a:r>
              <a:rPr lang="en-US" dirty="0" smtClean="0"/>
              <a:t>areas</a:t>
            </a:r>
          </a:p>
          <a:p>
            <a:r>
              <a:rPr lang="en-US" dirty="0"/>
              <a:t>Levels of accountability across the campus are reportedly inconsistent, with some faculty and staff exhibiting a “9 to 5” and/or “that’s not my job” mentality</a:t>
            </a:r>
          </a:p>
          <a:p>
            <a:endParaRPr lang="en-US" dirty="0"/>
          </a:p>
          <a:p>
            <a:endParaRPr lang="en-US" dirty="0"/>
          </a:p>
        </p:txBody>
      </p:sp>
    </p:spTree>
    <p:extLst>
      <p:ext uri="{BB962C8B-B14F-4D97-AF65-F5344CB8AC3E}">
        <p14:creationId xmlns:p14="http://schemas.microsoft.com/office/powerpoint/2010/main" val="325730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Culture and Morale</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Culture and morale challenges may serve as a barrier to achieving the College’s vision and strategic priorities</a:t>
            </a:r>
          </a:p>
          <a:p>
            <a:r>
              <a:rPr lang="en-US" dirty="0" smtClean="0"/>
              <a:t>Many faculty and staff view internal communications as insufficient in frequency and detail, and some perceive a lack of transparency in employee communications from the campus</a:t>
            </a:r>
          </a:p>
          <a:p>
            <a:r>
              <a:rPr lang="en-US" dirty="0"/>
              <a:t>Significant changes in the senior leadership, as well as other major organizational changes, may be leading to heightened levels of uncertainty and feelings of vulnerability among faculty and staff</a:t>
            </a:r>
          </a:p>
          <a:p>
            <a:r>
              <a:rPr lang="en-US" dirty="0" smtClean="0"/>
              <a:t>Change management strategies to address significant leadership and organizational changes have not been devised to reduce tensions and instability in the culture</a:t>
            </a:r>
            <a:endParaRPr lang="en-US" dirty="0"/>
          </a:p>
        </p:txBody>
      </p:sp>
    </p:spTree>
    <p:extLst>
      <p:ext uri="{BB962C8B-B14F-4D97-AF65-F5344CB8AC3E}">
        <p14:creationId xmlns:p14="http://schemas.microsoft.com/office/powerpoint/2010/main" val="926939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a:t>Greater capability to provide strategic HR services to the campus is needed  </a:t>
            </a:r>
            <a:endParaRPr lang="en-US" dirty="0" smtClean="0"/>
          </a:p>
          <a:p>
            <a:pPr lvl="1"/>
            <a:r>
              <a:rPr lang="en-US" dirty="0" smtClean="0"/>
              <a:t>HR is perceived as being highly transactional, with little focus on strategic HR</a:t>
            </a:r>
          </a:p>
          <a:p>
            <a:pPr lvl="1"/>
            <a:r>
              <a:rPr lang="en-US" dirty="0" smtClean="0"/>
              <a:t>HR processes are largely manual and are not supported by effective technology in order to streamline processes and create staff capacity to provide more strategic and consultative services</a:t>
            </a:r>
          </a:p>
          <a:p>
            <a:pPr lvl="1"/>
            <a:r>
              <a:rPr lang="en-US" dirty="0"/>
              <a:t>There is limited training and development, succession planning, organizational design and effectiveness, etc.</a:t>
            </a:r>
          </a:p>
          <a:p>
            <a:pPr lvl="1"/>
            <a:endParaRPr lang="en-US" dirty="0"/>
          </a:p>
        </p:txBody>
      </p:sp>
    </p:spTree>
    <p:extLst>
      <p:ext uri="{BB962C8B-B14F-4D97-AF65-F5344CB8AC3E}">
        <p14:creationId xmlns:p14="http://schemas.microsoft.com/office/powerpoint/2010/main" val="1478503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4304254" y="3915642"/>
            <a:ext cx="4430778" cy="289646"/>
          </a:xfrm>
          <a:prstGeom prst="rect">
            <a:avLst/>
          </a:prstGeom>
          <a:gradFill flip="none" rotWithShape="1">
            <a:gsLst>
              <a:gs pos="0">
                <a:srgbClr val="FFE575"/>
              </a:gs>
              <a:gs pos="100000">
                <a:schemeClr val="bg1"/>
              </a:gs>
            </a:gsLst>
            <a:lin ang="0" scaled="1"/>
            <a:tileRect/>
          </a:gradFill>
        </p:spPr>
        <p:txBody>
          <a:bodyPr wrap="square" anchor="ctr">
            <a:noAutofit/>
          </a:bodyPr>
          <a:lstStyle/>
          <a:p>
            <a:pPr marL="685800" marR="0" lvl="0" indent="-171450">
              <a:lnSpc>
                <a:spcPct val="90000"/>
              </a:lnSpc>
              <a:spcBef>
                <a:spcPts val="400"/>
              </a:spcBef>
              <a:spcAft>
                <a:spcPts val="0"/>
              </a:spcAft>
              <a:buClr>
                <a:srgbClr val="FFCC00"/>
              </a:buClr>
              <a:buFont typeface="Symbol" panose="05050102010706020507" pitchFamily="18" charset="2"/>
              <a:buChar char="·"/>
            </a:pPr>
            <a:r>
              <a:rPr lang="en-US" sz="1400" dirty="0">
                <a:ea typeface="Calibri"/>
                <a:cs typeface="Times New Roman"/>
              </a:rPr>
              <a:t>Very few</a:t>
            </a:r>
          </a:p>
        </p:txBody>
      </p:sp>
      <p:sp>
        <p:nvSpPr>
          <p:cNvPr id="26" name="Rectangle 25"/>
          <p:cNvSpPr/>
          <p:nvPr/>
        </p:nvSpPr>
        <p:spPr>
          <a:xfrm>
            <a:off x="4481284" y="4230591"/>
            <a:ext cx="4253748" cy="741578"/>
          </a:xfrm>
          <a:prstGeom prst="rect">
            <a:avLst/>
          </a:prstGeom>
          <a:gradFill flip="none" rotWithShape="1">
            <a:gsLst>
              <a:gs pos="0">
                <a:srgbClr val="87B0E1">
                  <a:alpha val="70000"/>
                </a:srgbClr>
              </a:gs>
              <a:gs pos="100000">
                <a:schemeClr val="bg1"/>
              </a:gs>
            </a:gsLst>
            <a:lin ang="0" scaled="1"/>
            <a:tileRect/>
          </a:gradFill>
        </p:spPr>
        <p:txBody>
          <a:bodyPr wrap="square" anchor="ctr">
            <a:noAutofit/>
          </a:bodyPr>
          <a:lstStyle/>
          <a:p>
            <a:pPr marL="625475" marR="0" lvl="0" indent="-168275">
              <a:lnSpc>
                <a:spcPct val="90000"/>
              </a:lnSpc>
              <a:spcBef>
                <a:spcPts val="400"/>
              </a:spcBef>
              <a:spcAft>
                <a:spcPts val="0"/>
              </a:spcAft>
              <a:buClr>
                <a:srgbClr val="000099"/>
              </a:buClr>
              <a:buFont typeface="Symbol" panose="05050102010706020507" pitchFamily="18" charset="2"/>
              <a:buChar char="·"/>
            </a:pPr>
            <a:r>
              <a:rPr lang="en-US" sz="1400" dirty="0">
                <a:ea typeface="Calibri"/>
                <a:cs typeface="Times New Roman"/>
              </a:rPr>
              <a:t>Some  but varied</a:t>
            </a:r>
          </a:p>
        </p:txBody>
      </p:sp>
      <p:sp>
        <p:nvSpPr>
          <p:cNvPr id="25" name="Rectangle 24"/>
          <p:cNvSpPr/>
          <p:nvPr/>
        </p:nvSpPr>
        <p:spPr>
          <a:xfrm>
            <a:off x="5010539" y="4963887"/>
            <a:ext cx="3724493" cy="1444310"/>
          </a:xfrm>
          <a:prstGeom prst="rect">
            <a:avLst/>
          </a:prstGeom>
          <a:gradFill flip="none" rotWithShape="1">
            <a:gsLst>
              <a:gs pos="0">
                <a:srgbClr val="9DDF9D"/>
              </a:gs>
              <a:gs pos="100000">
                <a:schemeClr val="bg1"/>
              </a:gs>
            </a:gsLst>
            <a:lin ang="0" scaled="1"/>
            <a:tileRect/>
          </a:gradFill>
        </p:spPr>
        <p:txBody>
          <a:bodyPr wrap="square" anchor="ctr">
            <a:noAutofit/>
          </a:bodyPr>
          <a:lstStyle/>
          <a:p>
            <a:pPr marL="858838" marR="0" lvl="0" indent="-168275">
              <a:lnSpc>
                <a:spcPct val="90000"/>
              </a:lnSpc>
              <a:spcBef>
                <a:spcPts val="400"/>
              </a:spcBef>
              <a:spcAft>
                <a:spcPts val="0"/>
              </a:spcAft>
              <a:buClr>
                <a:srgbClr val="006600"/>
              </a:buClr>
              <a:buFont typeface="Symbol" panose="05050102010706020507" pitchFamily="18" charset="2"/>
              <a:buChar char="·"/>
            </a:pPr>
            <a:r>
              <a:rPr lang="en-US" sz="1400" dirty="0">
                <a:ea typeface="Calibri"/>
                <a:cs typeface="Times New Roman"/>
              </a:rPr>
              <a:t>Primary Focus</a:t>
            </a:r>
          </a:p>
        </p:txBody>
      </p:sp>
      <p:sp>
        <p:nvSpPr>
          <p:cNvPr id="2" name="Title 1"/>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sz="2800" dirty="0">
              <a:solidFill>
                <a:srgbClr val="C92934"/>
              </a:solidFill>
            </a:endParaRPr>
          </a:p>
        </p:txBody>
      </p:sp>
      <p:sp>
        <p:nvSpPr>
          <p:cNvPr id="4" name="Freeform 4"/>
          <p:cNvSpPr>
            <a:spLocks/>
          </p:cNvSpPr>
          <p:nvPr/>
        </p:nvSpPr>
        <p:spPr bwMode="gray">
          <a:xfrm>
            <a:off x="4076231" y="3901978"/>
            <a:ext cx="456047" cy="316973"/>
          </a:xfrm>
          <a:custGeom>
            <a:avLst/>
            <a:gdLst>
              <a:gd name="T0" fmla="*/ 576 w 1153"/>
              <a:gd name="T1" fmla="*/ 0 h 865"/>
              <a:gd name="T2" fmla="*/ 0 w 1153"/>
              <a:gd name="T3" fmla="*/ 864 h 865"/>
              <a:gd name="T4" fmla="*/ 1152 w 1153"/>
              <a:gd name="T5" fmla="*/ 864 h 865"/>
              <a:gd name="T6" fmla="*/ 576 w 1153"/>
              <a:gd name="T7" fmla="*/ 0 h 865"/>
            </a:gdLst>
            <a:ahLst/>
            <a:cxnLst>
              <a:cxn ang="0">
                <a:pos x="T0" y="T1"/>
              </a:cxn>
              <a:cxn ang="0">
                <a:pos x="T2" y="T3"/>
              </a:cxn>
              <a:cxn ang="0">
                <a:pos x="T4" y="T5"/>
              </a:cxn>
              <a:cxn ang="0">
                <a:pos x="T6" y="T7"/>
              </a:cxn>
            </a:cxnLst>
            <a:rect l="0" t="0" r="r" b="b"/>
            <a:pathLst>
              <a:path w="1153" h="865">
                <a:moveTo>
                  <a:pt x="576" y="0"/>
                </a:moveTo>
                <a:lnTo>
                  <a:pt x="0" y="864"/>
                </a:lnTo>
                <a:lnTo>
                  <a:pt x="1152" y="864"/>
                </a:lnTo>
                <a:lnTo>
                  <a:pt x="576" y="0"/>
                </a:lnTo>
                <a:close/>
              </a:path>
            </a:pathLst>
          </a:custGeom>
          <a:solidFill>
            <a:srgbClr val="FFCC00"/>
          </a:solidFill>
          <a:ln w="19050" cap="flat" cmpd="sng">
            <a:solidFill>
              <a:schemeClr val="bg1"/>
            </a:solidFill>
            <a:prstDash val="solid"/>
            <a:round/>
            <a:headEnd/>
            <a:tailEnd/>
          </a:ln>
          <a:effectLst/>
          <a:extLst/>
        </p:spPr>
        <p:txBody>
          <a:bodyPr wrap="none" anchor="ctr">
            <a:noAutofit/>
          </a:bodyPr>
          <a:lstStyle/>
          <a:p>
            <a:endParaRPr lang="en-US" dirty="0"/>
          </a:p>
        </p:txBody>
      </p:sp>
      <p:sp>
        <p:nvSpPr>
          <p:cNvPr id="5" name="Trapezoid 4"/>
          <p:cNvSpPr/>
          <p:nvPr/>
        </p:nvSpPr>
        <p:spPr>
          <a:xfrm>
            <a:off x="3525302" y="4218951"/>
            <a:ext cx="1557905" cy="737465"/>
          </a:xfrm>
          <a:prstGeom prst="trapezoid">
            <a:avLst>
              <a:gd name="adj" fmla="val 74343"/>
            </a:avLst>
          </a:prstGeom>
          <a:solidFill>
            <a:srgbClr val="0000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rapezoid 5"/>
          <p:cNvSpPr/>
          <p:nvPr/>
        </p:nvSpPr>
        <p:spPr>
          <a:xfrm>
            <a:off x="2505815" y="4956416"/>
            <a:ext cx="3596878" cy="1451780"/>
          </a:xfrm>
          <a:prstGeom prst="trapezoid">
            <a:avLst>
              <a:gd name="adj" fmla="val 70488"/>
            </a:avLst>
          </a:prstGeom>
          <a:solidFill>
            <a:srgbClr val="00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538915" y="3012697"/>
            <a:ext cx="5196116" cy="725001"/>
          </a:xfrm>
          <a:prstGeom prst="rect">
            <a:avLst/>
          </a:prstGeom>
          <a:gradFill flip="none" rotWithShape="1">
            <a:gsLst>
              <a:gs pos="0">
                <a:srgbClr val="9DDF9D"/>
              </a:gs>
              <a:gs pos="100000">
                <a:schemeClr val="bg1"/>
              </a:gs>
            </a:gsLst>
            <a:lin ang="0" scaled="1"/>
            <a:tileRect/>
          </a:gradFill>
        </p:spPr>
        <p:txBody>
          <a:bodyPr wrap="square" anchor="ctr">
            <a:noAutofit/>
          </a:bodyPr>
          <a:lstStyle/>
          <a:p>
            <a:pPr marL="512763" marR="0" lvl="0" indent="-168275">
              <a:lnSpc>
                <a:spcPct val="90000"/>
              </a:lnSpc>
              <a:spcBef>
                <a:spcPts val="400"/>
              </a:spcBef>
              <a:spcAft>
                <a:spcPts val="0"/>
              </a:spcAft>
              <a:buClr>
                <a:srgbClr val="006600"/>
              </a:buClr>
              <a:buFont typeface="Symbol" panose="05050102010706020507" pitchFamily="18" charset="2"/>
              <a:buChar char="·"/>
            </a:pPr>
            <a:r>
              <a:rPr lang="en-US" sz="1400" dirty="0">
                <a:ea typeface="Times New Roman"/>
                <a:cs typeface="Times New Roman"/>
              </a:rPr>
              <a:t>Transactional processes</a:t>
            </a:r>
            <a:endParaRPr lang="en-US" sz="1400" dirty="0">
              <a:ea typeface="Calibri"/>
              <a:cs typeface="Times New Roman"/>
            </a:endParaRPr>
          </a:p>
          <a:p>
            <a:pPr marL="690563" marR="0" lvl="0" indent="-177800">
              <a:lnSpc>
                <a:spcPct val="90000"/>
              </a:lnSpc>
              <a:spcBef>
                <a:spcPts val="400"/>
              </a:spcBef>
              <a:spcAft>
                <a:spcPts val="0"/>
              </a:spcAft>
              <a:buClr>
                <a:srgbClr val="006600"/>
              </a:buClr>
              <a:buFont typeface="Symbol" panose="05050102010706020507" pitchFamily="18" charset="2"/>
              <a:buChar char="·"/>
            </a:pPr>
            <a:r>
              <a:rPr lang="en-US" sz="1400" dirty="0">
                <a:solidFill>
                  <a:srgbClr val="000000"/>
                </a:solidFill>
                <a:ea typeface="Calibri"/>
                <a:cs typeface="Times New Roman"/>
              </a:rPr>
              <a:t>Record keeping</a:t>
            </a:r>
            <a:endParaRPr lang="en-US" sz="1400" dirty="0">
              <a:ea typeface="Calibri"/>
              <a:cs typeface="Times New Roman"/>
            </a:endParaRPr>
          </a:p>
          <a:p>
            <a:pPr marL="858838" marR="0" lvl="0" indent="-168275">
              <a:lnSpc>
                <a:spcPct val="90000"/>
              </a:lnSpc>
              <a:spcBef>
                <a:spcPts val="400"/>
              </a:spcBef>
              <a:spcAft>
                <a:spcPts val="0"/>
              </a:spcAft>
              <a:buClr>
                <a:srgbClr val="006600"/>
              </a:buClr>
              <a:buFont typeface="Symbol" panose="05050102010706020507" pitchFamily="18" charset="2"/>
              <a:buChar char="·"/>
            </a:pPr>
            <a:r>
              <a:rPr lang="en-US" sz="1400" dirty="0">
                <a:solidFill>
                  <a:srgbClr val="000000"/>
                </a:solidFill>
                <a:ea typeface="Calibri"/>
                <a:cs typeface="Times New Roman"/>
              </a:rPr>
              <a:t>Compliance</a:t>
            </a:r>
            <a:endParaRPr lang="en-US" sz="1400" dirty="0">
              <a:ea typeface="Calibri"/>
              <a:cs typeface="Times New Roman"/>
            </a:endParaRPr>
          </a:p>
        </p:txBody>
      </p:sp>
      <p:sp>
        <p:nvSpPr>
          <p:cNvPr id="8" name="Rectangle 7"/>
          <p:cNvSpPr/>
          <p:nvPr/>
        </p:nvSpPr>
        <p:spPr>
          <a:xfrm>
            <a:off x="3081714" y="2260086"/>
            <a:ext cx="5653317" cy="741578"/>
          </a:xfrm>
          <a:prstGeom prst="rect">
            <a:avLst/>
          </a:prstGeom>
          <a:gradFill flip="none" rotWithShape="1">
            <a:gsLst>
              <a:gs pos="0">
                <a:srgbClr val="87B0E1">
                  <a:alpha val="70000"/>
                </a:srgbClr>
              </a:gs>
              <a:gs pos="100000">
                <a:schemeClr val="bg1"/>
              </a:gs>
            </a:gsLst>
            <a:lin ang="0" scaled="1"/>
            <a:tileRect/>
          </a:gradFill>
        </p:spPr>
        <p:txBody>
          <a:bodyPr wrap="square" anchor="ctr">
            <a:noAutofit/>
          </a:bodyPr>
          <a:lstStyle/>
          <a:p>
            <a:pPr marL="401638" marR="0" lvl="0" indent="-168275">
              <a:lnSpc>
                <a:spcPct val="90000"/>
              </a:lnSpc>
              <a:spcBef>
                <a:spcPts val="400"/>
              </a:spcBef>
              <a:spcAft>
                <a:spcPts val="0"/>
              </a:spcAft>
              <a:buClr>
                <a:srgbClr val="000099"/>
              </a:buClr>
              <a:buFont typeface="Symbol" panose="05050102010706020507" pitchFamily="18" charset="2"/>
              <a:buChar char="·"/>
            </a:pPr>
            <a:r>
              <a:rPr lang="en-US" sz="1400" dirty="0">
                <a:solidFill>
                  <a:srgbClr val="000000"/>
                </a:solidFill>
                <a:ea typeface="Calibri"/>
                <a:cs typeface="Times New Roman"/>
              </a:rPr>
              <a:t>Advising and counseling unit leaders</a:t>
            </a:r>
            <a:endParaRPr lang="en-US" sz="1400" dirty="0">
              <a:ea typeface="Calibri"/>
              <a:cs typeface="Times New Roman"/>
            </a:endParaRPr>
          </a:p>
          <a:p>
            <a:pPr marL="569913" marR="0" lvl="0" indent="-168275">
              <a:lnSpc>
                <a:spcPct val="90000"/>
              </a:lnSpc>
              <a:spcBef>
                <a:spcPts val="400"/>
              </a:spcBef>
              <a:spcAft>
                <a:spcPts val="0"/>
              </a:spcAft>
              <a:buClr>
                <a:srgbClr val="000099"/>
              </a:buClr>
              <a:buFont typeface="Symbol" panose="05050102010706020507" pitchFamily="18" charset="2"/>
              <a:buChar char="·"/>
            </a:pPr>
            <a:r>
              <a:rPr lang="en-US" sz="1400" dirty="0">
                <a:ea typeface="Times New Roman"/>
                <a:cs typeface="Times New Roman"/>
              </a:rPr>
              <a:t>Seeking input on current and future needs</a:t>
            </a:r>
            <a:endParaRPr lang="en-US" sz="1400" dirty="0">
              <a:ea typeface="Calibri"/>
              <a:cs typeface="Times New Roman"/>
            </a:endParaRPr>
          </a:p>
          <a:p>
            <a:pPr marL="746125" marR="0" lvl="0" indent="-176213">
              <a:lnSpc>
                <a:spcPct val="90000"/>
              </a:lnSpc>
              <a:spcBef>
                <a:spcPts val="400"/>
              </a:spcBef>
              <a:spcAft>
                <a:spcPts val="0"/>
              </a:spcAft>
              <a:buClr>
                <a:srgbClr val="000099"/>
              </a:buClr>
              <a:buFont typeface="Symbol" panose="05050102010706020507" pitchFamily="18" charset="2"/>
              <a:buChar char="·"/>
            </a:pPr>
            <a:r>
              <a:rPr lang="en-US" sz="1400" dirty="0">
                <a:ea typeface="Times New Roman"/>
                <a:cs typeface="Times New Roman"/>
              </a:rPr>
              <a:t>Consulting with employees and supervisors</a:t>
            </a:r>
            <a:endParaRPr lang="en-US" sz="1400" dirty="0">
              <a:ea typeface="Calibri"/>
              <a:cs typeface="Times New Roman"/>
            </a:endParaRPr>
          </a:p>
        </p:txBody>
      </p:sp>
      <p:sp>
        <p:nvSpPr>
          <p:cNvPr id="9" name="Rectangle 8"/>
          <p:cNvSpPr/>
          <p:nvPr/>
        </p:nvSpPr>
        <p:spPr>
          <a:xfrm>
            <a:off x="2408038" y="1273629"/>
            <a:ext cx="6326994" cy="973811"/>
          </a:xfrm>
          <a:prstGeom prst="rect">
            <a:avLst/>
          </a:prstGeom>
          <a:gradFill flip="none" rotWithShape="1">
            <a:gsLst>
              <a:gs pos="0">
                <a:srgbClr val="FFE575"/>
              </a:gs>
              <a:gs pos="100000">
                <a:schemeClr val="bg1"/>
              </a:gs>
            </a:gsLst>
            <a:lin ang="0" scaled="1"/>
            <a:tileRect/>
          </a:gradFill>
        </p:spPr>
        <p:txBody>
          <a:bodyPr wrap="square" anchor="ctr">
            <a:noAutofit/>
          </a:bodyPr>
          <a:lstStyle/>
          <a:p>
            <a:pPr marL="461963" marR="0" lvl="0" indent="-173038">
              <a:lnSpc>
                <a:spcPct val="90000"/>
              </a:lnSpc>
              <a:spcBef>
                <a:spcPts val="400"/>
              </a:spcBef>
              <a:spcAft>
                <a:spcPts val="0"/>
              </a:spcAft>
              <a:buClr>
                <a:srgbClr val="FFCC00"/>
              </a:buClr>
              <a:buFont typeface="Symbol" panose="05050102010706020507" pitchFamily="18" charset="2"/>
              <a:buChar char="·"/>
            </a:pPr>
            <a:r>
              <a:rPr lang="en-US" sz="1400" kern="1200" dirty="0">
                <a:solidFill>
                  <a:srgbClr val="000000"/>
                </a:solidFill>
                <a:effectLst/>
                <a:latin typeface="Calibri"/>
                <a:ea typeface="Calibri"/>
                <a:cs typeface="Times New Roman"/>
              </a:rPr>
              <a:t>Long range planning</a:t>
            </a:r>
            <a:endParaRPr lang="en-US" sz="1400" dirty="0">
              <a:effectLst/>
              <a:latin typeface="Calibri"/>
              <a:ea typeface="Calibri"/>
              <a:cs typeface="Times New Roman"/>
            </a:endParaRPr>
          </a:p>
          <a:p>
            <a:pPr marL="625475" lvl="1" indent="-163513">
              <a:lnSpc>
                <a:spcPct val="90000"/>
              </a:lnSpc>
              <a:spcBef>
                <a:spcPts val="400"/>
              </a:spcBef>
              <a:buClr>
                <a:srgbClr val="FFCC00"/>
              </a:buClr>
              <a:buFont typeface="Symbol" panose="05050102010706020507" pitchFamily="18" charset="2"/>
              <a:buChar char="·"/>
            </a:pPr>
            <a:r>
              <a:rPr lang="en-US" sz="1400" kern="1200" dirty="0">
                <a:solidFill>
                  <a:srgbClr val="000000"/>
                </a:solidFill>
                <a:effectLst/>
                <a:latin typeface="Calibri"/>
                <a:ea typeface="Calibri"/>
                <a:cs typeface="Times New Roman"/>
              </a:rPr>
              <a:t>Building organizational capacity, </a:t>
            </a:r>
            <a:r>
              <a:rPr lang="en-US" sz="1400" kern="1200" dirty="0" smtClean="0">
                <a:solidFill>
                  <a:srgbClr val="000000"/>
                </a:solidFill>
                <a:effectLst/>
                <a:latin typeface="Calibri"/>
                <a:ea typeface="Calibri"/>
                <a:cs typeface="Times New Roman"/>
              </a:rPr>
              <a:t>competencies, </a:t>
            </a:r>
            <a:r>
              <a:rPr lang="en-US" sz="1400" kern="1200" dirty="0">
                <a:solidFill>
                  <a:srgbClr val="000000"/>
                </a:solidFill>
                <a:effectLst/>
                <a:latin typeface="Calibri"/>
                <a:ea typeface="Calibri"/>
                <a:cs typeface="Times New Roman"/>
              </a:rPr>
              <a:t>and value</a:t>
            </a:r>
            <a:endParaRPr lang="en-US" sz="1400" dirty="0">
              <a:effectLst/>
              <a:latin typeface="Calibri"/>
              <a:ea typeface="Calibri"/>
              <a:cs typeface="Times New Roman"/>
            </a:endParaRPr>
          </a:p>
          <a:p>
            <a:pPr marL="796925" lvl="1" indent="-171450">
              <a:lnSpc>
                <a:spcPct val="90000"/>
              </a:lnSpc>
              <a:spcBef>
                <a:spcPts val="400"/>
              </a:spcBef>
              <a:buClr>
                <a:srgbClr val="FFCC00"/>
              </a:buClr>
              <a:buFont typeface="Symbol" panose="05050102010706020507" pitchFamily="18" charset="2"/>
              <a:buChar char="·"/>
            </a:pPr>
            <a:r>
              <a:rPr lang="en-US" sz="1400" kern="1200" dirty="0">
                <a:solidFill>
                  <a:srgbClr val="000000"/>
                </a:solidFill>
                <a:effectLst/>
                <a:latin typeface="Calibri"/>
                <a:ea typeface="Calibri"/>
                <a:cs typeface="Times New Roman"/>
              </a:rPr>
              <a:t>Leveraging and maximizing resources</a:t>
            </a:r>
            <a:endParaRPr lang="en-US" sz="1400" dirty="0">
              <a:effectLst/>
              <a:latin typeface="Calibri"/>
              <a:ea typeface="Calibri"/>
              <a:cs typeface="Times New Roman"/>
            </a:endParaRPr>
          </a:p>
        </p:txBody>
      </p:sp>
      <p:grpSp>
        <p:nvGrpSpPr>
          <p:cNvPr id="10" name="Group 9"/>
          <p:cNvGrpSpPr/>
          <p:nvPr/>
        </p:nvGrpSpPr>
        <p:grpSpPr>
          <a:xfrm>
            <a:off x="609600" y="1260190"/>
            <a:ext cx="3596878" cy="2497365"/>
            <a:chOff x="152400" y="1981200"/>
            <a:chExt cx="4573588" cy="3430588"/>
          </a:xfrm>
        </p:grpSpPr>
        <p:sp>
          <p:nvSpPr>
            <p:cNvPr id="11" name="Freeform 4"/>
            <p:cNvSpPr>
              <a:spLocks/>
            </p:cNvSpPr>
            <p:nvPr/>
          </p:nvSpPr>
          <p:spPr bwMode="gray">
            <a:xfrm>
              <a:off x="1524000" y="1981200"/>
              <a:ext cx="1830388" cy="1373188"/>
            </a:xfrm>
            <a:custGeom>
              <a:avLst/>
              <a:gdLst>
                <a:gd name="T0" fmla="*/ 576 w 1153"/>
                <a:gd name="T1" fmla="*/ 0 h 865"/>
                <a:gd name="T2" fmla="*/ 0 w 1153"/>
                <a:gd name="T3" fmla="*/ 864 h 865"/>
                <a:gd name="T4" fmla="*/ 1152 w 1153"/>
                <a:gd name="T5" fmla="*/ 864 h 865"/>
                <a:gd name="T6" fmla="*/ 576 w 1153"/>
                <a:gd name="T7" fmla="*/ 0 h 865"/>
              </a:gdLst>
              <a:ahLst/>
              <a:cxnLst>
                <a:cxn ang="0">
                  <a:pos x="T0" y="T1"/>
                </a:cxn>
                <a:cxn ang="0">
                  <a:pos x="T2" y="T3"/>
                </a:cxn>
                <a:cxn ang="0">
                  <a:pos x="T4" y="T5"/>
                </a:cxn>
                <a:cxn ang="0">
                  <a:pos x="T6" y="T7"/>
                </a:cxn>
              </a:cxnLst>
              <a:rect l="0" t="0" r="r" b="b"/>
              <a:pathLst>
                <a:path w="1153" h="865">
                  <a:moveTo>
                    <a:pt x="576" y="0"/>
                  </a:moveTo>
                  <a:lnTo>
                    <a:pt x="0" y="864"/>
                  </a:lnTo>
                  <a:lnTo>
                    <a:pt x="1152" y="864"/>
                  </a:lnTo>
                  <a:lnTo>
                    <a:pt x="576" y="0"/>
                  </a:lnTo>
                  <a:close/>
                </a:path>
              </a:pathLst>
            </a:custGeom>
            <a:solidFill>
              <a:srgbClr val="FFCC00"/>
            </a:solidFill>
            <a:ln w="19050" cap="flat" cmpd="sng">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12" name="Freeform 5"/>
            <p:cNvSpPr>
              <a:spLocks/>
            </p:cNvSpPr>
            <p:nvPr/>
          </p:nvSpPr>
          <p:spPr bwMode="gray">
            <a:xfrm>
              <a:off x="838200" y="3352800"/>
              <a:ext cx="3201988" cy="1030288"/>
            </a:xfrm>
            <a:custGeom>
              <a:avLst/>
              <a:gdLst>
                <a:gd name="T0" fmla="*/ 432 w 2017"/>
                <a:gd name="T1" fmla="*/ 0 h 649"/>
                <a:gd name="T2" fmla="*/ 0 w 2017"/>
                <a:gd name="T3" fmla="*/ 648 h 649"/>
                <a:gd name="T4" fmla="*/ 2016 w 2017"/>
                <a:gd name="T5" fmla="*/ 648 h 649"/>
                <a:gd name="T6" fmla="*/ 1584 w 2017"/>
                <a:gd name="T7" fmla="*/ 0 h 649"/>
                <a:gd name="T8" fmla="*/ 432 w 2017"/>
                <a:gd name="T9" fmla="*/ 0 h 649"/>
              </a:gdLst>
              <a:ahLst/>
              <a:cxnLst>
                <a:cxn ang="0">
                  <a:pos x="T0" y="T1"/>
                </a:cxn>
                <a:cxn ang="0">
                  <a:pos x="T2" y="T3"/>
                </a:cxn>
                <a:cxn ang="0">
                  <a:pos x="T4" y="T5"/>
                </a:cxn>
                <a:cxn ang="0">
                  <a:pos x="T6" y="T7"/>
                </a:cxn>
                <a:cxn ang="0">
                  <a:pos x="T8" y="T9"/>
                </a:cxn>
              </a:cxnLst>
              <a:rect l="0" t="0" r="r" b="b"/>
              <a:pathLst>
                <a:path w="2017" h="649">
                  <a:moveTo>
                    <a:pt x="432" y="0"/>
                  </a:moveTo>
                  <a:lnTo>
                    <a:pt x="0" y="648"/>
                  </a:lnTo>
                  <a:lnTo>
                    <a:pt x="2016" y="648"/>
                  </a:lnTo>
                  <a:lnTo>
                    <a:pt x="1584" y="0"/>
                  </a:lnTo>
                  <a:lnTo>
                    <a:pt x="432" y="0"/>
                  </a:lnTo>
                  <a:close/>
                </a:path>
              </a:pathLst>
            </a:custGeom>
            <a:solidFill>
              <a:srgbClr val="000099"/>
            </a:solidFill>
            <a:ln w="19050" cap="flat" cmpd="sng">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13" name="Freeform 6"/>
            <p:cNvSpPr>
              <a:spLocks/>
            </p:cNvSpPr>
            <p:nvPr/>
          </p:nvSpPr>
          <p:spPr bwMode="gray">
            <a:xfrm>
              <a:off x="152400" y="4381500"/>
              <a:ext cx="4573588" cy="1030288"/>
            </a:xfrm>
            <a:custGeom>
              <a:avLst/>
              <a:gdLst>
                <a:gd name="T0" fmla="*/ 432 w 2881"/>
                <a:gd name="T1" fmla="*/ 0 h 649"/>
                <a:gd name="T2" fmla="*/ 0 w 2881"/>
                <a:gd name="T3" fmla="*/ 648 h 649"/>
                <a:gd name="T4" fmla="*/ 2880 w 2881"/>
                <a:gd name="T5" fmla="*/ 648 h 649"/>
                <a:gd name="T6" fmla="*/ 2448 w 2881"/>
                <a:gd name="T7" fmla="*/ 0 h 649"/>
                <a:gd name="T8" fmla="*/ 432 w 2881"/>
                <a:gd name="T9" fmla="*/ 0 h 649"/>
              </a:gdLst>
              <a:ahLst/>
              <a:cxnLst>
                <a:cxn ang="0">
                  <a:pos x="T0" y="T1"/>
                </a:cxn>
                <a:cxn ang="0">
                  <a:pos x="T2" y="T3"/>
                </a:cxn>
                <a:cxn ang="0">
                  <a:pos x="T4" y="T5"/>
                </a:cxn>
                <a:cxn ang="0">
                  <a:pos x="T6" y="T7"/>
                </a:cxn>
                <a:cxn ang="0">
                  <a:pos x="T8" y="T9"/>
                </a:cxn>
              </a:cxnLst>
              <a:rect l="0" t="0" r="r" b="b"/>
              <a:pathLst>
                <a:path w="2881" h="649">
                  <a:moveTo>
                    <a:pt x="432" y="0"/>
                  </a:moveTo>
                  <a:lnTo>
                    <a:pt x="0" y="648"/>
                  </a:lnTo>
                  <a:lnTo>
                    <a:pt x="2880" y="648"/>
                  </a:lnTo>
                  <a:lnTo>
                    <a:pt x="2448" y="0"/>
                  </a:lnTo>
                  <a:lnTo>
                    <a:pt x="432" y="0"/>
                  </a:lnTo>
                  <a:close/>
                </a:path>
              </a:pathLst>
            </a:custGeom>
            <a:solidFill>
              <a:srgbClr val="006600"/>
            </a:solidFill>
            <a:ln w="19050" cap="flat" cmpd="sng">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pSp>
      <p:sp>
        <p:nvSpPr>
          <p:cNvPr id="14" name="Rectangle 13"/>
          <p:cNvSpPr/>
          <p:nvPr/>
        </p:nvSpPr>
        <p:spPr>
          <a:xfrm>
            <a:off x="1851254" y="1762318"/>
            <a:ext cx="1113570" cy="376876"/>
          </a:xfrm>
          <a:prstGeom prst="rect">
            <a:avLst/>
          </a:prstGeom>
        </p:spPr>
        <p:txBody>
          <a:bodyPr wrap="none">
            <a:spAutoFit/>
          </a:bodyPr>
          <a:lstStyle/>
          <a:p>
            <a:pPr marL="0" marR="0" algn="ctr">
              <a:spcBef>
                <a:spcPts val="0"/>
              </a:spcBef>
              <a:spcAft>
                <a:spcPts val="0"/>
              </a:spcAft>
            </a:pPr>
            <a:r>
              <a:rPr lang="en-US" sz="1600" b="1" kern="1200" dirty="0">
                <a:solidFill>
                  <a:srgbClr val="000000"/>
                </a:solidFill>
                <a:effectLst/>
                <a:latin typeface="Calibri"/>
                <a:ea typeface="Times New Roman"/>
                <a:cs typeface="Times New Roman"/>
              </a:rPr>
              <a:t>Strategic</a:t>
            </a:r>
            <a:endParaRPr lang="en-US" dirty="0">
              <a:effectLst/>
              <a:latin typeface="Times New Roman"/>
              <a:ea typeface="Times New Roman"/>
            </a:endParaRPr>
          </a:p>
        </p:txBody>
      </p:sp>
      <p:sp>
        <p:nvSpPr>
          <p:cNvPr id="15" name="Rectangle 14"/>
          <p:cNvSpPr/>
          <p:nvPr/>
        </p:nvSpPr>
        <p:spPr>
          <a:xfrm>
            <a:off x="1660481" y="2480821"/>
            <a:ext cx="1495117" cy="376876"/>
          </a:xfrm>
          <a:prstGeom prst="rect">
            <a:avLst/>
          </a:prstGeom>
        </p:spPr>
        <p:txBody>
          <a:bodyPr wrap="none">
            <a:spAutoFit/>
          </a:bodyPr>
          <a:lstStyle/>
          <a:p>
            <a:pPr marL="0" marR="0" algn="ctr">
              <a:spcBef>
                <a:spcPts val="0"/>
              </a:spcBef>
              <a:spcAft>
                <a:spcPts val="0"/>
              </a:spcAft>
            </a:pPr>
            <a:r>
              <a:rPr lang="en-US" sz="1600" b="1" kern="1200" dirty="0">
                <a:solidFill>
                  <a:schemeClr val="bg1"/>
                </a:solidFill>
                <a:effectLst/>
                <a:latin typeface="Calibri"/>
                <a:ea typeface="Times New Roman"/>
                <a:cs typeface="Times New Roman"/>
              </a:rPr>
              <a:t>Consultative</a:t>
            </a:r>
            <a:endParaRPr lang="en-US" dirty="0">
              <a:solidFill>
                <a:schemeClr val="bg1"/>
              </a:solidFill>
              <a:effectLst/>
              <a:latin typeface="Times New Roman"/>
              <a:ea typeface="Times New Roman"/>
            </a:endParaRPr>
          </a:p>
        </p:txBody>
      </p:sp>
      <p:sp>
        <p:nvSpPr>
          <p:cNvPr id="16" name="Rectangle 15"/>
          <p:cNvSpPr/>
          <p:nvPr/>
        </p:nvSpPr>
        <p:spPr>
          <a:xfrm>
            <a:off x="1545777" y="3197206"/>
            <a:ext cx="1724524" cy="376876"/>
          </a:xfrm>
          <a:prstGeom prst="rect">
            <a:avLst/>
          </a:prstGeom>
        </p:spPr>
        <p:txBody>
          <a:bodyPr wrap="none">
            <a:spAutoFit/>
          </a:bodyPr>
          <a:lstStyle/>
          <a:p>
            <a:pPr marL="0" marR="0" algn="ctr">
              <a:spcBef>
                <a:spcPts val="0"/>
              </a:spcBef>
              <a:spcAft>
                <a:spcPts val="0"/>
              </a:spcAft>
            </a:pPr>
            <a:r>
              <a:rPr lang="en-US" sz="1600" b="1" kern="1200" dirty="0">
                <a:solidFill>
                  <a:schemeClr val="bg1"/>
                </a:solidFill>
                <a:effectLst/>
                <a:latin typeface="Calibri"/>
                <a:ea typeface="Times New Roman"/>
                <a:cs typeface="Times New Roman"/>
              </a:rPr>
              <a:t>Administrative</a:t>
            </a:r>
            <a:endParaRPr lang="en-US" dirty="0">
              <a:solidFill>
                <a:schemeClr val="bg1"/>
              </a:solidFill>
              <a:effectLst/>
              <a:latin typeface="Times New Roman"/>
              <a:ea typeface="Times New Roman"/>
            </a:endParaRPr>
          </a:p>
        </p:txBody>
      </p:sp>
      <p:sp>
        <p:nvSpPr>
          <p:cNvPr id="17" name="Rectangle 16"/>
          <p:cNvSpPr/>
          <p:nvPr/>
        </p:nvSpPr>
        <p:spPr>
          <a:xfrm>
            <a:off x="3778863" y="3894089"/>
            <a:ext cx="1113570" cy="376876"/>
          </a:xfrm>
          <a:prstGeom prst="rect">
            <a:avLst/>
          </a:prstGeom>
        </p:spPr>
        <p:txBody>
          <a:bodyPr wrap="none">
            <a:spAutoFit/>
          </a:bodyPr>
          <a:lstStyle/>
          <a:p>
            <a:pPr marL="0" marR="0" algn="ctr">
              <a:spcBef>
                <a:spcPts val="0"/>
              </a:spcBef>
              <a:spcAft>
                <a:spcPts val="0"/>
              </a:spcAft>
            </a:pPr>
            <a:r>
              <a:rPr lang="en-US" sz="1600" b="1" kern="1200" dirty="0">
                <a:solidFill>
                  <a:srgbClr val="000000"/>
                </a:solidFill>
                <a:effectLst/>
                <a:latin typeface="Calibri"/>
                <a:ea typeface="Times New Roman"/>
                <a:cs typeface="Times New Roman"/>
              </a:rPr>
              <a:t>Strategic</a:t>
            </a:r>
            <a:endParaRPr lang="en-US" dirty="0">
              <a:effectLst/>
              <a:latin typeface="Times New Roman"/>
              <a:ea typeface="Times New Roman"/>
            </a:endParaRPr>
          </a:p>
        </p:txBody>
      </p:sp>
      <p:sp>
        <p:nvSpPr>
          <p:cNvPr id="18" name="Rectangle 17"/>
          <p:cNvSpPr/>
          <p:nvPr/>
        </p:nvSpPr>
        <p:spPr>
          <a:xfrm>
            <a:off x="3588090" y="4601380"/>
            <a:ext cx="1495117" cy="376876"/>
          </a:xfrm>
          <a:prstGeom prst="rect">
            <a:avLst/>
          </a:prstGeom>
        </p:spPr>
        <p:txBody>
          <a:bodyPr wrap="none">
            <a:spAutoFit/>
          </a:bodyPr>
          <a:lstStyle/>
          <a:p>
            <a:pPr marL="0" marR="0" algn="ctr">
              <a:spcBef>
                <a:spcPts val="0"/>
              </a:spcBef>
              <a:spcAft>
                <a:spcPts val="0"/>
              </a:spcAft>
            </a:pPr>
            <a:r>
              <a:rPr lang="en-US" sz="1600" b="1" kern="1200" dirty="0">
                <a:solidFill>
                  <a:schemeClr val="bg1"/>
                </a:solidFill>
                <a:effectLst/>
                <a:latin typeface="Calibri"/>
                <a:ea typeface="Times New Roman"/>
                <a:cs typeface="Times New Roman"/>
              </a:rPr>
              <a:t>Consultative</a:t>
            </a:r>
            <a:endParaRPr lang="en-US" dirty="0">
              <a:solidFill>
                <a:schemeClr val="bg1"/>
              </a:solidFill>
              <a:effectLst/>
              <a:latin typeface="Times New Roman"/>
              <a:ea typeface="Times New Roman"/>
            </a:endParaRPr>
          </a:p>
        </p:txBody>
      </p:sp>
      <p:sp>
        <p:nvSpPr>
          <p:cNvPr id="19" name="Rectangle 18"/>
          <p:cNvSpPr/>
          <p:nvPr/>
        </p:nvSpPr>
        <p:spPr>
          <a:xfrm>
            <a:off x="3473386" y="5493868"/>
            <a:ext cx="1724524" cy="376876"/>
          </a:xfrm>
          <a:prstGeom prst="rect">
            <a:avLst/>
          </a:prstGeom>
        </p:spPr>
        <p:txBody>
          <a:bodyPr wrap="none">
            <a:spAutoFit/>
          </a:bodyPr>
          <a:lstStyle/>
          <a:p>
            <a:pPr marL="0" marR="0" algn="ctr">
              <a:spcBef>
                <a:spcPts val="0"/>
              </a:spcBef>
              <a:spcAft>
                <a:spcPts val="0"/>
              </a:spcAft>
            </a:pPr>
            <a:r>
              <a:rPr lang="en-US" sz="1600" b="1" kern="1200" dirty="0">
                <a:solidFill>
                  <a:schemeClr val="bg1"/>
                </a:solidFill>
                <a:effectLst/>
                <a:latin typeface="Calibri"/>
                <a:ea typeface="Times New Roman"/>
                <a:cs typeface="Times New Roman"/>
              </a:rPr>
              <a:t>Administrative</a:t>
            </a:r>
            <a:endParaRPr lang="en-US" dirty="0">
              <a:solidFill>
                <a:schemeClr val="bg1"/>
              </a:solidFill>
              <a:effectLst/>
              <a:latin typeface="Times New Roman"/>
              <a:ea typeface="Times New Roman"/>
            </a:endParaRPr>
          </a:p>
        </p:txBody>
      </p:sp>
      <p:sp>
        <p:nvSpPr>
          <p:cNvPr id="20" name="Rectangle 19"/>
          <p:cNvSpPr/>
          <p:nvPr/>
        </p:nvSpPr>
        <p:spPr>
          <a:xfrm>
            <a:off x="457200" y="1292813"/>
            <a:ext cx="1462644" cy="590931"/>
          </a:xfrm>
          <a:prstGeom prst="rect">
            <a:avLst/>
          </a:prstGeom>
        </p:spPr>
        <p:txBody>
          <a:bodyPr wrap="none">
            <a:spAutoFit/>
          </a:bodyPr>
          <a:lstStyle/>
          <a:p>
            <a:pPr marL="0" marR="0">
              <a:lnSpc>
                <a:spcPct val="90000"/>
              </a:lnSpc>
              <a:spcBef>
                <a:spcPts val="0"/>
              </a:spcBef>
              <a:spcAft>
                <a:spcPts val="0"/>
              </a:spcAft>
            </a:pPr>
            <a:r>
              <a:rPr lang="en-US" b="1" dirty="0" smtClean="0">
                <a:solidFill>
                  <a:srgbClr val="C92934"/>
                </a:solidFill>
                <a:latin typeface="Calibri"/>
                <a:ea typeface="Times New Roman"/>
                <a:cs typeface="Times New Roman"/>
              </a:rPr>
              <a:t>Best Practice </a:t>
            </a:r>
            <a:br>
              <a:rPr lang="en-US" b="1" dirty="0" smtClean="0">
                <a:solidFill>
                  <a:srgbClr val="C92934"/>
                </a:solidFill>
                <a:latin typeface="Calibri"/>
                <a:ea typeface="Times New Roman"/>
                <a:cs typeface="Times New Roman"/>
              </a:rPr>
            </a:br>
            <a:r>
              <a:rPr lang="en-US" b="1" dirty="0" smtClean="0">
                <a:solidFill>
                  <a:srgbClr val="C92934"/>
                </a:solidFill>
                <a:latin typeface="Calibri"/>
                <a:ea typeface="Times New Roman"/>
                <a:cs typeface="Times New Roman"/>
              </a:rPr>
              <a:t>HR Model</a:t>
            </a:r>
            <a:endParaRPr lang="en-US" sz="2800" b="1" dirty="0">
              <a:solidFill>
                <a:srgbClr val="C92934"/>
              </a:solidFill>
              <a:effectLst/>
              <a:latin typeface="Times New Roman"/>
              <a:ea typeface="Times New Roman"/>
            </a:endParaRPr>
          </a:p>
        </p:txBody>
      </p:sp>
      <p:sp>
        <p:nvSpPr>
          <p:cNvPr id="24" name="Rectangle 23"/>
          <p:cNvSpPr/>
          <p:nvPr/>
        </p:nvSpPr>
        <p:spPr>
          <a:xfrm>
            <a:off x="2286000" y="3983005"/>
            <a:ext cx="1373966" cy="590931"/>
          </a:xfrm>
          <a:prstGeom prst="rect">
            <a:avLst/>
          </a:prstGeom>
        </p:spPr>
        <p:txBody>
          <a:bodyPr wrap="none">
            <a:spAutoFit/>
          </a:bodyPr>
          <a:lstStyle/>
          <a:p>
            <a:pPr>
              <a:lnSpc>
                <a:spcPct val="90000"/>
              </a:lnSpc>
            </a:pPr>
            <a:r>
              <a:rPr lang="en-US" b="1" dirty="0">
                <a:solidFill>
                  <a:srgbClr val="C92934"/>
                </a:solidFill>
                <a:ea typeface="Times New Roman"/>
                <a:cs typeface="Times New Roman"/>
              </a:rPr>
              <a:t>Keene State </a:t>
            </a:r>
            <a:r>
              <a:rPr lang="en-US" b="1" dirty="0" smtClean="0">
                <a:solidFill>
                  <a:srgbClr val="C92934"/>
                </a:solidFill>
                <a:ea typeface="Times New Roman"/>
                <a:cs typeface="Times New Roman"/>
              </a:rPr>
              <a:t/>
            </a:r>
            <a:br>
              <a:rPr lang="en-US" b="1" dirty="0" smtClean="0">
                <a:solidFill>
                  <a:srgbClr val="C92934"/>
                </a:solidFill>
                <a:ea typeface="Times New Roman"/>
                <a:cs typeface="Times New Roman"/>
              </a:rPr>
            </a:br>
            <a:r>
              <a:rPr lang="en-US" b="1" dirty="0" smtClean="0">
                <a:solidFill>
                  <a:srgbClr val="C92934"/>
                </a:solidFill>
                <a:ea typeface="Times New Roman"/>
                <a:cs typeface="Times New Roman"/>
              </a:rPr>
              <a:t>HR  </a:t>
            </a:r>
            <a:r>
              <a:rPr lang="en-US" b="1" dirty="0">
                <a:solidFill>
                  <a:srgbClr val="C92934"/>
                </a:solidFill>
                <a:ea typeface="Times New Roman"/>
                <a:cs typeface="Times New Roman"/>
              </a:rPr>
              <a:t>Services</a:t>
            </a:r>
          </a:p>
        </p:txBody>
      </p:sp>
    </p:spTree>
    <p:extLst>
      <p:ext uri="{BB962C8B-B14F-4D97-AF65-F5344CB8AC3E}">
        <p14:creationId xmlns:p14="http://schemas.microsoft.com/office/powerpoint/2010/main" val="3742324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Detailed </a:t>
            </a:r>
            <a:r>
              <a:rPr lang="en-US" dirty="0"/>
              <a:t>Findings-</a:t>
            </a:r>
            <a:r>
              <a:rPr lang="en-US" sz="2800" dirty="0">
                <a:solidFill>
                  <a:srgbClr val="C92934"/>
                </a:solidFill>
              </a:rPr>
              <a:t>Strategic HR</a:t>
            </a:r>
          </a:p>
        </p:txBody>
      </p:sp>
      <p:sp>
        <p:nvSpPr>
          <p:cNvPr id="9" name="Content Placeholder 8"/>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HR has not been staffed to support more strategic and consultative programs and services, and existing staff are burdened with manual processes and transactional work</a:t>
            </a:r>
          </a:p>
          <a:p>
            <a:pPr lvl="1"/>
            <a:r>
              <a:rPr lang="en-US" dirty="0" smtClean="0"/>
              <a:t>Current HR staffing levels are not on par with ideal industry staffing ratios for HR organizations </a:t>
            </a:r>
          </a:p>
          <a:p>
            <a:pPr lvl="1"/>
            <a:r>
              <a:rPr lang="en-US" dirty="0" smtClean="0"/>
              <a:t>The 4 professional level staff members (including the Director) have potential competencies to support more strategic HR functions, but they are spending significant time and energy on transactional activities</a:t>
            </a:r>
          </a:p>
          <a:p>
            <a:pPr lvl="1"/>
            <a:r>
              <a:rPr lang="en-US" dirty="0" smtClean="0"/>
              <a:t>Technology has not been leveraged to streamline processes and reduce transactions in order to shift current HR FTE focus to more value-added work</a:t>
            </a:r>
          </a:p>
        </p:txBody>
      </p:sp>
    </p:spTree>
    <p:extLst>
      <p:ext uri="{BB962C8B-B14F-4D97-AF65-F5344CB8AC3E}">
        <p14:creationId xmlns:p14="http://schemas.microsoft.com/office/powerpoint/2010/main" val="2036728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A strong performance management approach and system does not exist, which is likely contributing to lower levels of accountability, performance and productivity across the campus</a:t>
            </a:r>
          </a:p>
          <a:p>
            <a:pPr lvl="1"/>
            <a:r>
              <a:rPr lang="en-US" dirty="0" smtClean="0"/>
              <a:t>Approaches for establishing goals and evaluating performance are varied, resulting in inconsistencies</a:t>
            </a:r>
          </a:p>
          <a:p>
            <a:pPr lvl="1"/>
            <a:r>
              <a:rPr lang="en-US" dirty="0" smtClean="0"/>
              <a:t>There is limited tracking and monitoring of completion of performance evaluations, and compliance is potentially low</a:t>
            </a:r>
          </a:p>
          <a:p>
            <a:pPr lvl="1"/>
            <a:r>
              <a:rPr lang="en-US" dirty="0" smtClean="0"/>
              <a:t>Plans to adopt needed technology and a more effective system were halted at the system level, limiting HR’s tools and resources to put a strong performance management system in place</a:t>
            </a:r>
            <a:endParaRPr lang="en-US" dirty="0"/>
          </a:p>
        </p:txBody>
      </p:sp>
    </p:spTree>
    <p:extLst>
      <p:ext uri="{BB962C8B-B14F-4D97-AF65-F5344CB8AC3E}">
        <p14:creationId xmlns:p14="http://schemas.microsoft.com/office/powerpoint/2010/main" val="303769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599991" y="2971799"/>
            <a:ext cx="1901749" cy="2897635"/>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pPr>
            <a:r>
              <a:rPr lang="en-US" sz="1500" dirty="0" smtClean="0"/>
              <a:t>Review and </a:t>
            </a:r>
            <a:r>
              <a:rPr lang="en-US" sz="1500" dirty="0"/>
              <a:t>a</a:t>
            </a:r>
            <a:r>
              <a:rPr lang="en-US" sz="1500" dirty="0" smtClean="0"/>
              <a:t>ssess current </a:t>
            </a:r>
            <a:r>
              <a:rPr lang="en-US" sz="1500" dirty="0"/>
              <a:t>organizational structures, roles, responsibilities and accountabilities of the various faculty and staff roles within </a:t>
            </a:r>
            <a:r>
              <a:rPr lang="en-US" sz="1500" dirty="0" smtClean="0"/>
              <a:t>Keene State College</a:t>
            </a:r>
            <a:endParaRPr lang="en-US" sz="1500" dirty="0"/>
          </a:p>
        </p:txBody>
      </p:sp>
      <p:sp>
        <p:nvSpPr>
          <p:cNvPr id="28" name="TextBox 27"/>
          <p:cNvSpPr txBox="1"/>
          <p:nvPr/>
        </p:nvSpPr>
        <p:spPr>
          <a:xfrm>
            <a:off x="2639510" y="3002022"/>
            <a:ext cx="1901749" cy="2865710"/>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tabLst>
                <a:tab pos="58738" algn="l"/>
              </a:tabLst>
            </a:pPr>
            <a:r>
              <a:rPr lang="en-US" sz="1500" dirty="0" smtClean="0"/>
              <a:t>Review and assess historical and current workforce trends, patterns and costs</a:t>
            </a:r>
            <a:endParaRPr lang="en-US" sz="1500" dirty="0"/>
          </a:p>
        </p:txBody>
      </p:sp>
      <p:sp>
        <p:nvSpPr>
          <p:cNvPr id="29" name="TextBox 28"/>
          <p:cNvSpPr txBox="1"/>
          <p:nvPr/>
        </p:nvSpPr>
        <p:spPr>
          <a:xfrm>
            <a:off x="4696110" y="3007945"/>
            <a:ext cx="1899487" cy="2859455"/>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pPr>
            <a:r>
              <a:rPr lang="en-US" sz="1500" dirty="0" smtClean="0"/>
              <a:t>Review and assess relevant policies, processes, practices, controls, data and measurements affecting or impacting workforce performance, College operations and culture</a:t>
            </a:r>
            <a:endParaRPr lang="en-US" sz="1500" dirty="0"/>
          </a:p>
        </p:txBody>
      </p:sp>
      <p:sp>
        <p:nvSpPr>
          <p:cNvPr id="30" name="TextBox 29"/>
          <p:cNvSpPr txBox="1"/>
          <p:nvPr/>
        </p:nvSpPr>
        <p:spPr>
          <a:xfrm>
            <a:off x="6710360" y="3007945"/>
            <a:ext cx="1900240" cy="2859454"/>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tabLst>
                <a:tab pos="117475" algn="l"/>
              </a:tabLst>
            </a:pPr>
            <a:r>
              <a:rPr lang="en-US" sz="1500" dirty="0" smtClean="0"/>
              <a:t>Review and assess current levels of workforce performance and service (cost, quality, and speed to deliver services) and assess / understand stakeholder satisfaction levels</a:t>
            </a:r>
            <a:endParaRPr lang="en-US" sz="1500" dirty="0"/>
          </a:p>
        </p:txBody>
      </p:sp>
      <p:sp>
        <p:nvSpPr>
          <p:cNvPr id="31" name="Left-Right Arrow 30"/>
          <p:cNvSpPr/>
          <p:nvPr/>
        </p:nvSpPr>
        <p:spPr>
          <a:xfrm>
            <a:off x="599991" y="1371600"/>
            <a:ext cx="8010609" cy="672525"/>
          </a:xfrm>
          <a:prstGeom prst="leftRightArrow">
            <a:avLst/>
          </a:prstGeom>
          <a:gradFill flip="none" rotWithShape="1">
            <a:gsLst>
              <a:gs pos="0">
                <a:srgbClr val="C92934"/>
              </a:gs>
              <a:gs pos="100000">
                <a:srgbClr val="000099"/>
              </a:gs>
            </a:gsLst>
            <a:lin ang="0" scaled="0"/>
            <a:tileRect/>
          </a:gradFill>
          <a:ln>
            <a:noFill/>
          </a:ln>
        </p:spPr>
        <p:txBody>
          <a:bodyPr wrap="square">
            <a:spAutoFit/>
          </a:bodyPr>
          <a:lstStyle/>
          <a:p>
            <a:pPr lvl="0" algn="ctr"/>
            <a:r>
              <a:rPr lang="en-US" sz="1600" b="1" dirty="0" smtClean="0">
                <a:solidFill>
                  <a:schemeClr val="bg1"/>
                </a:solidFill>
              </a:rPr>
              <a:t>REVIEW AND ASSESS</a:t>
            </a:r>
            <a:endParaRPr lang="en-US" sz="1600" b="1" dirty="0">
              <a:solidFill>
                <a:schemeClr val="bg1"/>
              </a:solidFill>
            </a:endParaRPr>
          </a:p>
        </p:txBody>
      </p:sp>
      <p:sp>
        <p:nvSpPr>
          <p:cNvPr id="2" name="Title 1"/>
          <p:cNvSpPr>
            <a:spLocks noGrp="1"/>
          </p:cNvSpPr>
          <p:nvPr>
            <p:ph type="title"/>
          </p:nvPr>
        </p:nvSpPr>
        <p:spPr/>
        <p:txBody>
          <a:bodyPr/>
          <a:lstStyle/>
          <a:p>
            <a:pPr lvl="0"/>
            <a:r>
              <a:rPr lang="en-US" dirty="0" smtClean="0"/>
              <a:t>Sibson’s Approach and Focus</a:t>
            </a:r>
            <a:endParaRPr lang="en-US" dirty="0"/>
          </a:p>
        </p:txBody>
      </p:sp>
      <p:sp>
        <p:nvSpPr>
          <p:cNvPr id="6" name="Chevron 5"/>
          <p:cNvSpPr/>
          <p:nvPr/>
        </p:nvSpPr>
        <p:spPr>
          <a:xfrm rot="5400000">
            <a:off x="994897" y="1835074"/>
            <a:ext cx="1113447" cy="1900240"/>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Structures</a:t>
            </a:r>
            <a:endParaRPr lang="en-US" dirty="0">
              <a:solidFill>
                <a:schemeClr val="tx1"/>
              </a:solidFill>
            </a:endParaRPr>
          </a:p>
        </p:txBody>
      </p:sp>
      <p:sp>
        <p:nvSpPr>
          <p:cNvPr id="21" name="Chevron 20"/>
          <p:cNvSpPr/>
          <p:nvPr/>
        </p:nvSpPr>
        <p:spPr>
          <a:xfrm rot="5400000">
            <a:off x="3034415" y="1835074"/>
            <a:ext cx="1113447" cy="1900240"/>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Trends</a:t>
            </a:r>
            <a:endParaRPr lang="en-US" dirty="0">
              <a:solidFill>
                <a:schemeClr val="tx1"/>
              </a:solidFill>
            </a:endParaRPr>
          </a:p>
        </p:txBody>
      </p:sp>
      <p:sp>
        <p:nvSpPr>
          <p:cNvPr id="22" name="Chevron 21"/>
          <p:cNvSpPr/>
          <p:nvPr/>
        </p:nvSpPr>
        <p:spPr>
          <a:xfrm rot="5400000">
            <a:off x="5088753" y="1835074"/>
            <a:ext cx="1113447" cy="1900240"/>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lvl="0" algn="ctr">
              <a:lnSpc>
                <a:spcPct val="90000"/>
              </a:lnSpc>
            </a:pPr>
            <a:r>
              <a:rPr lang="en-US" b="1" dirty="0"/>
              <a:t>Policies &amp;</a:t>
            </a:r>
          </a:p>
          <a:p>
            <a:pPr lvl="0" algn="ctr">
              <a:lnSpc>
                <a:spcPct val="90000"/>
              </a:lnSpc>
            </a:pPr>
            <a:r>
              <a:rPr lang="en-US" b="1" dirty="0"/>
              <a:t>Practices</a:t>
            </a:r>
          </a:p>
        </p:txBody>
      </p:sp>
      <p:sp>
        <p:nvSpPr>
          <p:cNvPr id="23" name="Chevron 22"/>
          <p:cNvSpPr/>
          <p:nvPr/>
        </p:nvSpPr>
        <p:spPr>
          <a:xfrm rot="5400000">
            <a:off x="7103757" y="1835074"/>
            <a:ext cx="1113447" cy="1900240"/>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Performance</a:t>
            </a:r>
            <a:endParaRPr lang="en-US" dirty="0">
              <a:solidFill>
                <a:schemeClr val="tx1"/>
              </a:solidFill>
            </a:endParaRPr>
          </a:p>
        </p:txBody>
      </p:sp>
    </p:spTree>
    <p:extLst>
      <p:ext uri="{BB962C8B-B14F-4D97-AF65-F5344CB8AC3E}">
        <p14:creationId xmlns:p14="http://schemas.microsoft.com/office/powerpoint/2010/main" val="4286786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The campus does not have a robust compensation philosophy and strategy that is linked to performance, reportedly resulting in lower levels of accountability, motivation, and some inconsistent pay practices and inequities</a:t>
            </a:r>
          </a:p>
          <a:p>
            <a:r>
              <a:rPr lang="en-US" dirty="0" smtClean="0"/>
              <a:t>Merit pay strategies are perceived as in need of fine tuning</a:t>
            </a:r>
          </a:p>
          <a:p>
            <a:pPr lvl="1"/>
            <a:r>
              <a:rPr lang="en-US" dirty="0" smtClean="0"/>
              <a:t>There is a lack of clarity about standards and criterion used to award merit pay</a:t>
            </a:r>
          </a:p>
          <a:p>
            <a:pPr lvl="1"/>
            <a:r>
              <a:rPr lang="en-US" dirty="0" smtClean="0"/>
              <a:t>Performance evaluations aren’t consistently linked to merit pay</a:t>
            </a:r>
          </a:p>
          <a:p>
            <a:pPr lvl="1"/>
            <a:r>
              <a:rPr lang="en-US" dirty="0" smtClean="0"/>
              <a:t>The overall pool is viewed by many as too small to provide meaningful rewards for outstanding performance</a:t>
            </a:r>
          </a:p>
          <a:p>
            <a:pPr lvl="1"/>
            <a:r>
              <a:rPr lang="en-US" dirty="0" smtClean="0"/>
              <a:t>There are no comprehensive retention programs in place to keep top talent and prevent faculty and staff turnover</a:t>
            </a:r>
            <a:endParaRPr lang="en-US" dirty="0"/>
          </a:p>
        </p:txBody>
      </p:sp>
    </p:spTree>
    <p:extLst>
      <p:ext uri="{BB962C8B-B14F-4D97-AF65-F5344CB8AC3E}">
        <p14:creationId xmlns:p14="http://schemas.microsoft.com/office/powerpoint/2010/main" val="3582156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Current training and development efforts are reportedly not meeting the needs and demands of faculty </a:t>
            </a:r>
          </a:p>
          <a:p>
            <a:pPr lvl="1"/>
            <a:r>
              <a:rPr lang="en-US" dirty="0" smtClean="0"/>
              <a:t>There is no comprehensive Chair training</a:t>
            </a:r>
          </a:p>
          <a:p>
            <a:pPr lvl="1"/>
            <a:r>
              <a:rPr lang="en-US" dirty="0" smtClean="0"/>
              <a:t>Faculty mentoring is reportedly uneven, with some departments having good programs and others having little to no formal mentoring</a:t>
            </a:r>
          </a:p>
          <a:p>
            <a:pPr lvl="1"/>
            <a:r>
              <a:rPr lang="en-US" dirty="0" smtClean="0"/>
              <a:t>There is a lack of clarity on the mission of CELT, and a sense that faculty development needs require greater resources and attention</a:t>
            </a:r>
          </a:p>
          <a:p>
            <a:pPr lvl="1"/>
            <a:r>
              <a:rPr lang="en-US" dirty="0" smtClean="0"/>
              <a:t>Many faculty desire a more robust and comprehensive faculty orientation program that covers a broader range of topics and creates stronger networks among faculty</a:t>
            </a:r>
            <a:endParaRPr lang="en-US" dirty="0"/>
          </a:p>
        </p:txBody>
      </p:sp>
    </p:spTree>
    <p:extLst>
      <p:ext uri="{BB962C8B-B14F-4D97-AF65-F5344CB8AC3E}">
        <p14:creationId xmlns:p14="http://schemas.microsoft.com/office/powerpoint/2010/main" val="806505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Training and professional development opportunities for staff are limited</a:t>
            </a:r>
          </a:p>
          <a:p>
            <a:pPr lvl="1"/>
            <a:r>
              <a:rPr lang="en-US" dirty="0" smtClean="0"/>
              <a:t>There is no comprehensive leadership/supervisory training and development program, potentially limiting the effectiveness of managers and leaders</a:t>
            </a:r>
          </a:p>
          <a:p>
            <a:pPr lvl="1"/>
            <a:r>
              <a:rPr lang="en-US" dirty="0" smtClean="0"/>
              <a:t>New employee orientation could be expanded to provide a broader and more dynamic welcome to the college and assimilation to its culture</a:t>
            </a:r>
          </a:p>
          <a:p>
            <a:pPr lvl="1"/>
            <a:r>
              <a:rPr lang="en-US" dirty="0" smtClean="0"/>
              <a:t>IT/technology training is reportedly limited, resulting in underutilization of existing tools and technology to support higher levels of productivity</a:t>
            </a:r>
            <a:endParaRPr lang="en-US" dirty="0"/>
          </a:p>
        </p:txBody>
      </p:sp>
    </p:spTree>
    <p:extLst>
      <p:ext uri="{BB962C8B-B14F-4D97-AF65-F5344CB8AC3E}">
        <p14:creationId xmlns:p14="http://schemas.microsoft.com/office/powerpoint/2010/main" val="9668121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Strategic HR</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Strong human capital and workforce strategies and capabilities are lacking</a:t>
            </a:r>
          </a:p>
          <a:p>
            <a:r>
              <a:rPr lang="en-US" dirty="0" smtClean="0"/>
              <a:t>The College lacks meaningful programs and strategies to adequately support future human capital needs  </a:t>
            </a:r>
          </a:p>
          <a:p>
            <a:pPr lvl="1"/>
            <a:r>
              <a:rPr lang="en-US" dirty="0" smtClean="0"/>
              <a:t>Recruitment of faculty and staff is largely  transactional, and the College does not have a strategic recruitment plan to support hiring needs for the future</a:t>
            </a:r>
          </a:p>
          <a:p>
            <a:pPr lvl="2"/>
            <a:r>
              <a:rPr lang="en-US" dirty="0" smtClean="0"/>
              <a:t>The HR processes for hiring and recruiting are perceived as manual, cumbersome and not adequately supporting departmental needs</a:t>
            </a:r>
          </a:p>
          <a:p>
            <a:pPr lvl="2"/>
            <a:r>
              <a:rPr lang="en-US" dirty="0" smtClean="0"/>
              <a:t>Timelines to complete the recruitment and hiring process are reportedly too long, and may result in the loss of strong candidates</a:t>
            </a:r>
            <a:endParaRPr lang="en-US" dirty="0"/>
          </a:p>
        </p:txBody>
      </p:sp>
    </p:spTree>
    <p:extLst>
      <p:ext uri="{BB962C8B-B14F-4D97-AF65-F5344CB8AC3E}">
        <p14:creationId xmlns:p14="http://schemas.microsoft.com/office/powerpoint/2010/main" val="1037644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Financial Considerations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leverage human capital initiatives to reduce costs and generate revenue to support broader campus strategic initiatives </a:t>
            </a:r>
          </a:p>
          <a:p>
            <a:r>
              <a:rPr lang="en-US" dirty="0"/>
              <a:t>Administrative processes are the result of policy, processes and technology defined by the USNH.  Campus and USNH leadership need to place a higher priority on investments in people and technology that could help redesign antiquated </a:t>
            </a:r>
            <a:r>
              <a:rPr lang="en-US" dirty="0" smtClean="0"/>
              <a:t>processes</a:t>
            </a:r>
            <a:endParaRPr lang="en-US" dirty="0"/>
          </a:p>
          <a:p>
            <a:r>
              <a:rPr lang="en-US" dirty="0" smtClean="0"/>
              <a:t>Opportunities for generating revenue through delivery of academic programs are not fully being leveraged (online programs, summer programs, certificate programs, etc.)</a:t>
            </a:r>
          </a:p>
          <a:p>
            <a:r>
              <a:rPr lang="en-US" dirty="0" smtClean="0"/>
              <a:t>Lack of cohesion and collaboration among divisions within Advancement may be resulting in missed opportunities to fully leverage revenue generation potential</a:t>
            </a:r>
            <a:endParaRPr lang="en-US" dirty="0"/>
          </a:p>
        </p:txBody>
      </p:sp>
    </p:spTree>
    <p:extLst>
      <p:ext uri="{BB962C8B-B14F-4D97-AF65-F5344CB8AC3E}">
        <p14:creationId xmlns:p14="http://schemas.microsoft.com/office/powerpoint/2010/main" val="293568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Financial Considerations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Opportunities exist to leverage human capital initiatives to reduce costs and generate revenue to support broader campus strategic initiatives </a:t>
            </a:r>
          </a:p>
          <a:p>
            <a:r>
              <a:rPr lang="en-US" dirty="0" smtClean="0"/>
              <a:t>There has historically been a lack of clarity around how resources are allocated across academic areas, which is inhibiting the ability of Schools and departments to effectively and efficiently forecast faculty hiring </a:t>
            </a:r>
          </a:p>
          <a:p>
            <a:pPr lvl="1"/>
            <a:r>
              <a:rPr lang="en-US" dirty="0" smtClean="0"/>
              <a:t>Processes for budgeting and allocating resources are not clearly understood across units and academic areas, resulting in confusion about priorities and likely missed opportunities to strategically manage human capital</a:t>
            </a:r>
          </a:p>
          <a:p>
            <a:r>
              <a:rPr lang="en-US" dirty="0" smtClean="0"/>
              <a:t>Faculty and staff desire more transparency around the budget process and resource allocation decisions</a:t>
            </a:r>
          </a:p>
          <a:p>
            <a:r>
              <a:rPr lang="en-US" dirty="0" smtClean="0"/>
              <a:t>Faculty and </a:t>
            </a:r>
            <a:r>
              <a:rPr lang="en-US" dirty="0"/>
              <a:t>s</a:t>
            </a:r>
            <a:r>
              <a:rPr lang="en-US" dirty="0" smtClean="0"/>
              <a:t>taff do not appear to have a clear understanding of how key investments in systems and technology are made and how they align to larger campus priorities </a:t>
            </a:r>
            <a:endParaRPr lang="en-US" dirty="0"/>
          </a:p>
        </p:txBody>
      </p:sp>
    </p:spTree>
    <p:extLst>
      <p:ext uri="{BB962C8B-B14F-4D97-AF65-F5344CB8AC3E}">
        <p14:creationId xmlns:p14="http://schemas.microsoft.com/office/powerpoint/2010/main" val="2237058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cap="small" dirty="0" smtClean="0"/>
              <a:t>Recommendations</a:t>
            </a:r>
            <a:endParaRPr lang="en-US" dirty="0"/>
          </a:p>
        </p:txBody>
      </p:sp>
      <p:sp>
        <p:nvSpPr>
          <p:cNvPr id="7" name="Text Placeholder 6"/>
          <p:cNvSpPr>
            <a:spLocks noGrp="1"/>
          </p:cNvSpPr>
          <p:nvPr>
            <p:ph type="body" idx="1"/>
          </p:nvPr>
        </p:nvSpPr>
        <p:spPr/>
        <p:txBody>
          <a:bodyPr>
            <a:normAutofit/>
          </a:bodyPr>
          <a:lstStyle/>
          <a:p>
            <a:r>
              <a:rPr lang="en-US" sz="3600" b="1" dirty="0">
                <a:solidFill>
                  <a:schemeClr val="bg1">
                    <a:lumMod val="50000"/>
                  </a:schemeClr>
                </a:solidFill>
              </a:rPr>
              <a:t>Human Capital Inventory</a:t>
            </a:r>
          </a:p>
        </p:txBody>
      </p:sp>
      <p:grpSp>
        <p:nvGrpSpPr>
          <p:cNvPr id="8" name="Group 7"/>
          <p:cNvGrpSpPr/>
          <p:nvPr/>
        </p:nvGrpSpPr>
        <p:grpSpPr>
          <a:xfrm>
            <a:off x="609600" y="304800"/>
            <a:ext cx="4038600" cy="655164"/>
            <a:chOff x="685800" y="1295400"/>
            <a:chExt cx="5298401" cy="859536"/>
          </a:xfrm>
        </p:grpSpPr>
        <p:pic>
          <p:nvPicPr>
            <p:cNvPr id="10" name="Picture 9" descr="C:\Users\jdraper\Desktop\New_KSC_logo_tagline.jpg"/>
            <p:cNvPicPr/>
            <p:nvPr/>
          </p:nvPicPr>
          <p:blipFill>
            <a:blip r:embed="rId2" cstate="print">
              <a:extLst>
                <a:ext uri="{28A0092B-C50C-407E-A947-70E740481C1C}">
                  <a14:useLocalDpi xmlns:a14="http://schemas.microsoft.com/office/drawing/2010/main" val="0"/>
                </a:ext>
              </a:extLst>
            </a:blip>
            <a:stretch>
              <a:fillRect/>
            </a:stretch>
          </p:blipFill>
          <p:spPr bwMode="auto">
            <a:xfrm>
              <a:off x="685800" y="1295400"/>
              <a:ext cx="5298401" cy="838200"/>
            </a:xfrm>
            <a:prstGeom prst="rect">
              <a:avLst/>
            </a:prstGeom>
            <a:noFill/>
            <a:ln>
              <a:noFill/>
            </a:ln>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295400"/>
              <a:ext cx="1984248" cy="859536"/>
            </a:xfrm>
            <a:prstGeom prst="rect">
              <a:avLst/>
            </a:prstGeom>
          </p:spPr>
        </p:pic>
      </p:grpSp>
    </p:spTree>
    <p:extLst>
      <p:ext uri="{BB962C8B-B14F-4D97-AF65-F5344CB8AC3E}">
        <p14:creationId xmlns:p14="http://schemas.microsoft.com/office/powerpoint/2010/main" val="39146693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Recommendations-</a:t>
            </a:r>
            <a:r>
              <a:rPr lang="en-US" sz="2800" dirty="0" smtClean="0">
                <a:solidFill>
                  <a:srgbClr val="C92934"/>
                </a:solidFill>
              </a:rPr>
              <a:t>Staffing and Structure</a:t>
            </a:r>
            <a:endParaRPr lang="en-US" dirty="0">
              <a:solidFill>
                <a:srgbClr val="C92934"/>
              </a:solidFill>
            </a:endParaRPr>
          </a:p>
        </p:txBody>
      </p:sp>
      <p:sp>
        <p:nvSpPr>
          <p:cNvPr id="5" name="Content Placeholder 4"/>
          <p:cNvSpPr>
            <a:spLocks noGrp="1"/>
          </p:cNvSpPr>
          <p:nvPr>
            <p:ph idx="1"/>
          </p:nvPr>
        </p:nvSpPr>
        <p:spPr/>
        <p:txBody>
          <a:bodyPr/>
          <a:lstStyle/>
          <a:p>
            <a:pPr marL="0" indent="0">
              <a:buNone/>
            </a:pPr>
            <a:r>
              <a:rPr lang="en-US" b="1" dirty="0" smtClean="0">
                <a:solidFill>
                  <a:srgbClr val="C92934"/>
                </a:solidFill>
              </a:rPr>
              <a:t>In order to meet the staffing levels required to support future goals and strategies, we recommend establishing a long-range workforce and staffing plan that addresses necessary recruitment, hiring and retention needs:</a:t>
            </a:r>
          </a:p>
          <a:p>
            <a:pPr marL="288925" indent="-288925">
              <a:buFont typeface="+mj-lt"/>
              <a:buAutoNum type="arabicPeriod"/>
            </a:pPr>
            <a:r>
              <a:rPr lang="en-US" dirty="0" smtClean="0"/>
              <a:t>As part of the academic plan, establish a faculty staffing plan that adequately supports current and future enrollment and student demand across departments</a:t>
            </a:r>
          </a:p>
          <a:p>
            <a:pPr marL="288925" indent="-288925">
              <a:buFont typeface="+mj-lt"/>
              <a:buAutoNum type="arabicPeriod"/>
            </a:pPr>
            <a:r>
              <a:rPr lang="en-US" dirty="0" smtClean="0"/>
              <a:t>Build stronger incentives for faculty to serve in Chair roles to enhance and strengthen leadership and accountabilities</a:t>
            </a:r>
          </a:p>
          <a:p>
            <a:pPr marL="288925" indent="-288925">
              <a:buFont typeface="+mj-lt"/>
              <a:buAutoNum type="arabicPeriod"/>
            </a:pPr>
            <a:r>
              <a:rPr lang="en-US" dirty="0" smtClean="0"/>
              <a:t>Rethink and strengthen support for writing instruction and quantitative literacy</a:t>
            </a:r>
          </a:p>
          <a:p>
            <a:pPr marL="466725" lvl="1" indent="-288925">
              <a:buFont typeface="Arial" panose="020B0604020202020204" pitchFamily="34" charset="0"/>
              <a:buChar char="•"/>
            </a:pPr>
            <a:r>
              <a:rPr lang="en-US" dirty="0" smtClean="0"/>
              <a:t>Consider </a:t>
            </a:r>
            <a:r>
              <a:rPr lang="en-US" dirty="0"/>
              <a:t>adding professional staffing resources to support the </a:t>
            </a:r>
            <a:r>
              <a:rPr lang="en-US" dirty="0" smtClean="0"/>
              <a:t>ITW</a:t>
            </a:r>
            <a:endParaRPr lang="en-US" dirty="0"/>
          </a:p>
          <a:p>
            <a:pPr marL="466725" lvl="1" indent="-288925">
              <a:buFont typeface="Arial" panose="020B0604020202020204" pitchFamily="34" charset="0"/>
              <a:buChar char="•"/>
            </a:pPr>
            <a:r>
              <a:rPr lang="en-US" dirty="0" smtClean="0"/>
              <a:t>Consider </a:t>
            </a:r>
            <a:r>
              <a:rPr lang="en-US" dirty="0"/>
              <a:t>adding professional staffing resources to support the </a:t>
            </a:r>
            <a:r>
              <a:rPr lang="en-US" dirty="0" smtClean="0"/>
              <a:t>IQL</a:t>
            </a:r>
          </a:p>
          <a:p>
            <a:pPr marL="288925" indent="-288925">
              <a:buFont typeface="+mj-lt"/>
              <a:buAutoNum type="arabicPeriod"/>
            </a:pPr>
            <a:r>
              <a:rPr lang="en-US" dirty="0" smtClean="0"/>
              <a:t>Consider expansion of professional advisement core to effectively support student success and increased academic rigor</a:t>
            </a:r>
          </a:p>
          <a:p>
            <a:pPr marL="288925" indent="-288925">
              <a:buFont typeface="+mj-lt"/>
              <a:buAutoNum type="arabicPeriod"/>
            </a:pPr>
            <a:r>
              <a:rPr lang="en-US" dirty="0" smtClean="0"/>
              <a:t>Further assess staffing levels and needs and establish clear staffing plans for HR, IT, Finance, and Advancement</a:t>
            </a:r>
          </a:p>
          <a:p>
            <a:pPr marL="288925" indent="-288925">
              <a:buFont typeface="+mj-lt"/>
              <a:buAutoNum type="arabicPeriod"/>
            </a:pPr>
            <a:r>
              <a:rPr lang="en-US" dirty="0" smtClean="0"/>
              <a:t>Explore need for dedicated resources for government relations</a:t>
            </a:r>
          </a:p>
          <a:p>
            <a:pPr marL="288925" indent="-288925">
              <a:buFont typeface="+mj-lt"/>
              <a:buAutoNum type="arabicPeriod"/>
            </a:pPr>
            <a:r>
              <a:rPr lang="en-US" dirty="0" smtClean="0"/>
              <a:t>Reassess model for business functions and determine appropriate level of centralization and corresponding staffing levels needed to support delivery of services</a:t>
            </a:r>
            <a:endParaRPr lang="en-US" dirty="0"/>
          </a:p>
        </p:txBody>
      </p:sp>
    </p:spTree>
    <p:extLst>
      <p:ext uri="{BB962C8B-B14F-4D97-AF65-F5344CB8AC3E}">
        <p14:creationId xmlns:p14="http://schemas.microsoft.com/office/powerpoint/2010/main" val="23431730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Enhance Competencies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In order to ensure skill gaps are addressed in key areas going forward, incorporate the following skills and competencies into hiring plans and professional development goals and strategies:</a:t>
            </a:r>
          </a:p>
          <a:p>
            <a:pPr marL="288925" indent="-288925">
              <a:buFont typeface="+mj-lt"/>
              <a:buAutoNum type="arabicPeriod"/>
            </a:pPr>
            <a:r>
              <a:rPr lang="en-US" dirty="0" smtClean="0"/>
              <a:t>Greater strategic HR skills and competencies, particularly in Organizational Development, training and performance management</a:t>
            </a:r>
          </a:p>
          <a:p>
            <a:pPr marL="288925" indent="-288925">
              <a:buFont typeface="+mj-lt"/>
              <a:buAutoNum type="arabicPeriod"/>
            </a:pPr>
            <a:r>
              <a:rPr lang="en-US" dirty="0" smtClean="0"/>
              <a:t>Broader project management capabilities in IT and other areas of the College</a:t>
            </a:r>
          </a:p>
          <a:p>
            <a:pPr marL="288925" indent="-288925">
              <a:buFont typeface="+mj-lt"/>
              <a:buAutoNum type="arabicPeriod"/>
            </a:pPr>
            <a:r>
              <a:rPr lang="en-US" dirty="0" smtClean="0"/>
              <a:t>Deeper finance and accounting capabilities within business offices</a:t>
            </a:r>
          </a:p>
          <a:p>
            <a:pPr marL="288925" indent="-288925">
              <a:buFont typeface="+mj-lt"/>
              <a:buAutoNum type="arabicPeriod"/>
            </a:pPr>
            <a:r>
              <a:rPr lang="en-US" dirty="0" smtClean="0"/>
              <a:t>Marketing, communications, and digital and social media capabilities</a:t>
            </a:r>
          </a:p>
          <a:p>
            <a:pPr marL="288925" indent="-288925">
              <a:buFont typeface="+mj-lt"/>
              <a:buAutoNum type="arabicPeriod"/>
            </a:pPr>
            <a:r>
              <a:rPr lang="en-US" dirty="0" smtClean="0"/>
              <a:t>Stronger advisement, writing and math support skills</a:t>
            </a:r>
          </a:p>
          <a:p>
            <a:pPr marL="288925" indent="-288925">
              <a:buFont typeface="+mj-lt"/>
              <a:buAutoNum type="arabicPeriod"/>
            </a:pPr>
            <a:r>
              <a:rPr lang="en-US" dirty="0" smtClean="0"/>
              <a:t>Stronger technology skills and greater ability to deliver financial information to departments (both transactional and strategic) in Administrative/Clerical roles</a:t>
            </a:r>
          </a:p>
          <a:p>
            <a:pPr marL="288925" indent="-288925">
              <a:buFont typeface="+mj-lt"/>
              <a:buAutoNum type="arabicPeriod"/>
            </a:pPr>
            <a:r>
              <a:rPr lang="en-US" dirty="0" smtClean="0"/>
              <a:t>Broader major gift fundraising and corporate/foundation relations capability</a:t>
            </a:r>
          </a:p>
          <a:p>
            <a:pPr marL="288925" indent="-288925">
              <a:buFont typeface="+mj-lt"/>
              <a:buAutoNum type="arabicPeriod"/>
            </a:pPr>
            <a:r>
              <a:rPr lang="en-US" dirty="0" smtClean="0"/>
              <a:t>Greater assessment capabilities to support Institutional Research and Assessment </a:t>
            </a:r>
          </a:p>
          <a:p>
            <a:pPr marL="288925" indent="-288925">
              <a:buFont typeface="+mj-lt"/>
              <a:buAutoNum type="arabicPeriod"/>
            </a:pPr>
            <a:r>
              <a:rPr lang="en-US" dirty="0" smtClean="0"/>
              <a:t>Consider dedicating a resource to managing external relations and community partnerships/relationships given the emerging priority of community engagement, and the need to  maintain a positive presence and reputation in the local community</a:t>
            </a:r>
            <a:endParaRPr lang="en-US" dirty="0"/>
          </a:p>
        </p:txBody>
      </p:sp>
    </p:spTree>
    <p:extLst>
      <p:ext uri="{BB962C8B-B14F-4D97-AF65-F5344CB8AC3E}">
        <p14:creationId xmlns:p14="http://schemas.microsoft.com/office/powerpoint/2010/main" val="836983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Strategic HR Initiatives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In order to effectively support the College’s significant human capital needs for the future, launch an HR transformation initiative to shift HR from a highly transactional and operational unit to one that provides consultative and strategic value to the campus</a:t>
            </a:r>
          </a:p>
          <a:p>
            <a:pPr marL="227013" indent="-227013">
              <a:buFont typeface="+mj-lt"/>
              <a:buAutoNum type="arabicPeriod"/>
            </a:pPr>
            <a:r>
              <a:rPr lang="en-US" dirty="0" smtClean="0"/>
              <a:t>Create a training and development plan to develop HR capabilities in new areas of focus where appropriate</a:t>
            </a:r>
          </a:p>
          <a:p>
            <a:pPr marL="227013" indent="-227013">
              <a:buFont typeface="+mj-lt"/>
              <a:buAutoNum type="arabicPeriod"/>
            </a:pPr>
            <a:r>
              <a:rPr lang="en-US" dirty="0" smtClean="0"/>
              <a:t>Establish a recruitment and staffing plan to address critical skill gaps that cannot be supported with current HR staff (training and development, strategic retention, organizational development and effectiveness, and culture initiatives) </a:t>
            </a:r>
          </a:p>
          <a:p>
            <a:pPr marL="227013" indent="-227013">
              <a:buFont typeface="+mj-lt"/>
              <a:buAutoNum type="arabicPeriod"/>
            </a:pPr>
            <a:r>
              <a:rPr lang="en-US" dirty="0" smtClean="0"/>
              <a:t>Formally launch an effort to map current HR processes and reengineer HR processes to streamline workflows, enhance service levels to the campus, gain efficiencies, and create capacity among HR staff to support consultative and strategic HR services</a:t>
            </a:r>
          </a:p>
          <a:p>
            <a:pPr marL="398463" lvl="1" indent="-171450"/>
            <a:r>
              <a:rPr lang="en-US" dirty="0" smtClean="0"/>
              <a:t>Streamline and improve the recruitment, hiring and onboarding processes</a:t>
            </a:r>
          </a:p>
          <a:p>
            <a:pPr marL="398463" lvl="1" indent="-171450"/>
            <a:r>
              <a:rPr lang="en-US" dirty="0" smtClean="0"/>
              <a:t>Enhance the personnel transaction process</a:t>
            </a:r>
          </a:p>
          <a:p>
            <a:pPr marL="398463" lvl="1" indent="-171450"/>
            <a:r>
              <a:rPr lang="en-US" dirty="0" smtClean="0"/>
              <a:t>Automate performance management process/adopt a performance management system </a:t>
            </a:r>
          </a:p>
          <a:p>
            <a:pPr marL="227013" indent="-227013">
              <a:buFont typeface="+mj-lt"/>
              <a:buAutoNum type="arabicPeriod"/>
            </a:pPr>
            <a:r>
              <a:rPr lang="en-US" dirty="0"/>
              <a:t>Establish a compensation philosophy and plan to strengthen recruitment of top talent, create consistency and equity, and strengthen retention of faculty and </a:t>
            </a:r>
            <a:r>
              <a:rPr lang="en-US" dirty="0" smtClean="0"/>
              <a:t>staff</a:t>
            </a:r>
            <a:endParaRPr lang="en-US" dirty="0"/>
          </a:p>
        </p:txBody>
      </p:sp>
    </p:spTree>
    <p:extLst>
      <p:ext uri="{BB962C8B-B14F-4D97-AF65-F5344CB8AC3E}">
        <p14:creationId xmlns:p14="http://schemas.microsoft.com/office/powerpoint/2010/main" val="217389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99991" y="2971799"/>
            <a:ext cx="1525392" cy="2897635"/>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pPr>
            <a:r>
              <a:rPr lang="en-US" sz="1500" dirty="0"/>
              <a:t>Identify and quantify current resources (human, financial, physical and technological) used to support the College’s mission and key operations</a:t>
            </a:r>
          </a:p>
        </p:txBody>
      </p:sp>
      <p:sp>
        <p:nvSpPr>
          <p:cNvPr id="27" name="TextBox 26"/>
          <p:cNvSpPr txBox="1"/>
          <p:nvPr/>
        </p:nvSpPr>
        <p:spPr>
          <a:xfrm>
            <a:off x="2235888" y="3002022"/>
            <a:ext cx="1525392" cy="2865710"/>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tabLst>
                <a:tab pos="58738" algn="l"/>
              </a:tabLst>
            </a:pPr>
            <a:r>
              <a:rPr lang="en-US" sz="1500" dirty="0"/>
              <a:t>Identify and assess the competencies, skills, culture, morale, and overall effectiveness of KSC’s faculty and staff</a:t>
            </a:r>
          </a:p>
        </p:txBody>
      </p:sp>
      <p:sp>
        <p:nvSpPr>
          <p:cNvPr id="31" name="TextBox 30"/>
          <p:cNvSpPr txBox="1"/>
          <p:nvPr/>
        </p:nvSpPr>
        <p:spPr>
          <a:xfrm>
            <a:off x="3885486" y="3007945"/>
            <a:ext cx="1523578" cy="2859455"/>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pPr>
            <a:r>
              <a:rPr lang="en-US" sz="1500" dirty="0"/>
              <a:t>Identify current gaps and future needs for workforce development and training</a:t>
            </a:r>
          </a:p>
        </p:txBody>
      </p:sp>
      <p:sp>
        <p:nvSpPr>
          <p:cNvPr id="32" name="TextBox 31"/>
          <p:cNvSpPr txBox="1"/>
          <p:nvPr/>
        </p:nvSpPr>
        <p:spPr>
          <a:xfrm>
            <a:off x="5501116" y="3007945"/>
            <a:ext cx="1524182" cy="2859454"/>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tabLst>
                <a:tab pos="117475" algn="l"/>
              </a:tabLst>
            </a:pPr>
            <a:r>
              <a:rPr lang="en-US" sz="1500" dirty="0"/>
              <a:t>Identify any and all other internal and external factors impacting workforce performance, operations and culture</a:t>
            </a:r>
          </a:p>
        </p:txBody>
      </p:sp>
      <p:sp>
        <p:nvSpPr>
          <p:cNvPr id="34" name="Chevron 33"/>
          <p:cNvSpPr/>
          <p:nvPr/>
        </p:nvSpPr>
        <p:spPr>
          <a:xfrm rot="5400000">
            <a:off x="806569" y="2023103"/>
            <a:ext cx="1113447" cy="1524182"/>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Resources</a:t>
            </a:r>
            <a:endParaRPr lang="en-US" dirty="0">
              <a:solidFill>
                <a:schemeClr val="tx1"/>
              </a:solidFill>
            </a:endParaRPr>
          </a:p>
        </p:txBody>
      </p:sp>
      <p:sp>
        <p:nvSpPr>
          <p:cNvPr id="35" name="Chevron 34"/>
          <p:cNvSpPr/>
          <p:nvPr/>
        </p:nvSpPr>
        <p:spPr>
          <a:xfrm rot="5400000">
            <a:off x="2442466" y="2023103"/>
            <a:ext cx="1113447" cy="1524182"/>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Skills /</a:t>
            </a:r>
          </a:p>
          <a:p>
            <a:pPr algn="ctr">
              <a:lnSpc>
                <a:spcPct val="90000"/>
              </a:lnSpc>
            </a:pPr>
            <a:r>
              <a:rPr lang="en-US" b="1" dirty="0" smtClean="0"/>
              <a:t>Culture</a:t>
            </a:r>
            <a:endParaRPr lang="en-US" b="1" dirty="0"/>
          </a:p>
        </p:txBody>
      </p:sp>
      <p:sp>
        <p:nvSpPr>
          <p:cNvPr id="36" name="Chevron 35"/>
          <p:cNvSpPr/>
          <p:nvPr/>
        </p:nvSpPr>
        <p:spPr>
          <a:xfrm rot="5400000">
            <a:off x="4090249" y="2023103"/>
            <a:ext cx="1113447" cy="1524182"/>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lvl="0" algn="ctr">
              <a:lnSpc>
                <a:spcPct val="90000"/>
              </a:lnSpc>
            </a:pPr>
            <a:r>
              <a:rPr lang="en-US" b="1" dirty="0"/>
              <a:t>Gaps</a:t>
            </a:r>
          </a:p>
        </p:txBody>
      </p:sp>
      <p:sp>
        <p:nvSpPr>
          <p:cNvPr id="37" name="Chevron 36"/>
          <p:cNvSpPr/>
          <p:nvPr/>
        </p:nvSpPr>
        <p:spPr>
          <a:xfrm rot="5400000">
            <a:off x="5706483" y="2023103"/>
            <a:ext cx="1113447" cy="1524182"/>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Misc.</a:t>
            </a:r>
          </a:p>
          <a:p>
            <a:pPr algn="ctr">
              <a:lnSpc>
                <a:spcPct val="90000"/>
              </a:lnSpc>
            </a:pPr>
            <a:r>
              <a:rPr lang="en-US" b="1" dirty="0" smtClean="0"/>
              <a:t>Factors</a:t>
            </a:r>
            <a:endParaRPr lang="en-US" b="1" dirty="0"/>
          </a:p>
        </p:txBody>
      </p:sp>
      <p:sp>
        <p:nvSpPr>
          <p:cNvPr id="38" name="TextBox 37"/>
          <p:cNvSpPr txBox="1"/>
          <p:nvPr/>
        </p:nvSpPr>
        <p:spPr>
          <a:xfrm>
            <a:off x="7086417" y="3007945"/>
            <a:ext cx="1524182" cy="2859454"/>
          </a:xfrm>
          <a:prstGeom prst="rect">
            <a:avLst/>
          </a:prstGeom>
          <a:gradFill flip="none" rotWithShape="1">
            <a:gsLst>
              <a:gs pos="0">
                <a:schemeClr val="bg1">
                  <a:lumMod val="75000"/>
                  <a:tint val="66000"/>
                  <a:satMod val="160000"/>
                </a:schemeClr>
              </a:gs>
              <a:gs pos="50000">
                <a:schemeClr val="bg1">
                  <a:lumMod val="75000"/>
                  <a:tint val="44500"/>
                  <a:satMod val="160000"/>
                </a:schemeClr>
              </a:gs>
              <a:gs pos="100000">
                <a:schemeClr val="bg1"/>
              </a:gs>
            </a:gsLst>
            <a:lin ang="5400000" scaled="1"/>
            <a:tileRect/>
          </a:gradFill>
        </p:spPr>
        <p:txBody>
          <a:bodyPr wrap="square" tIns="457200" rtlCol="0">
            <a:noAutofit/>
          </a:bodyPr>
          <a:lstStyle/>
          <a:p>
            <a:pPr lvl="0">
              <a:lnSpc>
                <a:spcPct val="90000"/>
              </a:lnSpc>
              <a:spcBef>
                <a:spcPts val="600"/>
              </a:spcBef>
              <a:spcAft>
                <a:spcPts val="600"/>
              </a:spcAft>
              <a:tabLst>
                <a:tab pos="117475" algn="l"/>
              </a:tabLst>
            </a:pPr>
            <a:r>
              <a:rPr lang="en-US" sz="1500" dirty="0"/>
              <a:t>Identify </a:t>
            </a:r>
            <a:r>
              <a:rPr lang="en-US" sz="1500" dirty="0" smtClean="0"/>
              <a:t>emerg-ing </a:t>
            </a:r>
            <a:r>
              <a:rPr lang="en-US" sz="1500" dirty="0"/>
              <a:t>issues, opportunities </a:t>
            </a:r>
            <a:r>
              <a:rPr lang="en-US" sz="1500" dirty="0" smtClean="0"/>
              <a:t>and/or </a:t>
            </a:r>
            <a:r>
              <a:rPr lang="en-US" sz="1500" dirty="0"/>
              <a:t>threats facing KSC that could potentially impact the current and future </a:t>
            </a:r>
            <a:r>
              <a:rPr lang="en-US" sz="1500" dirty="0" smtClean="0"/>
              <a:t>work-force</a:t>
            </a:r>
            <a:r>
              <a:rPr lang="en-US" sz="1500" dirty="0"/>
              <a:t>, and future strategic plan</a:t>
            </a:r>
          </a:p>
        </p:txBody>
      </p:sp>
      <p:sp>
        <p:nvSpPr>
          <p:cNvPr id="39" name="Chevron 38"/>
          <p:cNvSpPr/>
          <p:nvPr/>
        </p:nvSpPr>
        <p:spPr>
          <a:xfrm rot="5400000">
            <a:off x="7291785" y="2023103"/>
            <a:ext cx="1113447" cy="1524182"/>
          </a:xfrm>
          <a:prstGeom prst="chevron">
            <a:avLst>
              <a:gd name="adj" fmla="val 25111"/>
            </a:avLst>
          </a:prstGeom>
          <a:gradFill flip="none" rotWithShape="1">
            <a:gsLst>
              <a:gs pos="0">
                <a:srgbClr val="C92934">
                  <a:shade val="30000"/>
                  <a:satMod val="115000"/>
                </a:srgbClr>
              </a:gs>
              <a:gs pos="50000">
                <a:srgbClr val="C92934">
                  <a:shade val="67500"/>
                  <a:satMod val="115000"/>
                </a:srgbClr>
              </a:gs>
              <a:gs pos="100000">
                <a:srgbClr val="C9293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274320" rIns="91440" rtlCol="0" anchor="ctr"/>
          <a:lstStyle/>
          <a:p>
            <a:pPr algn="ctr">
              <a:lnSpc>
                <a:spcPct val="90000"/>
              </a:lnSpc>
            </a:pPr>
            <a:r>
              <a:rPr lang="en-US" b="1" dirty="0"/>
              <a:t>Issues</a:t>
            </a:r>
          </a:p>
        </p:txBody>
      </p:sp>
      <p:sp>
        <p:nvSpPr>
          <p:cNvPr id="2" name="Title 1"/>
          <p:cNvSpPr>
            <a:spLocks noGrp="1"/>
          </p:cNvSpPr>
          <p:nvPr>
            <p:ph type="title"/>
          </p:nvPr>
        </p:nvSpPr>
        <p:spPr/>
        <p:txBody>
          <a:bodyPr/>
          <a:lstStyle/>
          <a:p>
            <a:pPr lvl="0"/>
            <a:r>
              <a:rPr lang="en-US" dirty="0"/>
              <a:t>Sibson’s Approach and </a:t>
            </a:r>
            <a:r>
              <a:rPr lang="en-US" dirty="0" smtClean="0"/>
              <a:t>Focus</a:t>
            </a:r>
            <a:endParaRPr lang="en-US" dirty="0"/>
          </a:p>
        </p:txBody>
      </p:sp>
      <p:sp>
        <p:nvSpPr>
          <p:cNvPr id="33" name="Left-Right Arrow 32"/>
          <p:cNvSpPr/>
          <p:nvPr/>
        </p:nvSpPr>
        <p:spPr>
          <a:xfrm>
            <a:off x="599991" y="1371600"/>
            <a:ext cx="8010609" cy="672525"/>
          </a:xfrm>
          <a:prstGeom prst="leftRightArrow">
            <a:avLst/>
          </a:prstGeom>
          <a:gradFill flip="none" rotWithShape="1">
            <a:gsLst>
              <a:gs pos="0">
                <a:srgbClr val="C92934"/>
              </a:gs>
              <a:gs pos="100000">
                <a:srgbClr val="000099"/>
              </a:gs>
            </a:gsLst>
            <a:lin ang="0" scaled="0"/>
            <a:tileRect/>
          </a:gradFill>
          <a:ln>
            <a:noFill/>
          </a:ln>
        </p:spPr>
        <p:txBody>
          <a:bodyPr wrap="square">
            <a:spAutoFit/>
          </a:bodyPr>
          <a:lstStyle/>
          <a:p>
            <a:pPr lvl="0" algn="ctr"/>
            <a:r>
              <a:rPr lang="en-US" sz="1600" b="1" dirty="0" smtClean="0">
                <a:solidFill>
                  <a:schemeClr val="bg1"/>
                </a:solidFill>
              </a:rPr>
              <a:t>IDENTIFY, ASSESS AND QUANTIFY</a:t>
            </a:r>
            <a:endParaRPr lang="en-US" sz="1600" b="1" dirty="0">
              <a:solidFill>
                <a:schemeClr val="bg1"/>
              </a:solidFill>
            </a:endParaRPr>
          </a:p>
        </p:txBody>
      </p:sp>
    </p:spTree>
    <p:extLst>
      <p:ext uri="{BB962C8B-B14F-4D97-AF65-F5344CB8AC3E}">
        <p14:creationId xmlns:p14="http://schemas.microsoft.com/office/powerpoint/2010/main" val="19676602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Recommendations-</a:t>
            </a:r>
            <a:r>
              <a:rPr lang="en-US" sz="2800" dirty="0" smtClean="0">
                <a:solidFill>
                  <a:srgbClr val="C92934"/>
                </a:solidFill>
              </a:rPr>
              <a:t>Strategic HR Initiatives</a:t>
            </a:r>
            <a:endParaRPr lang="en-US" dirty="0">
              <a:solidFill>
                <a:srgbClr val="C92934"/>
              </a:solidFill>
            </a:endParaRPr>
          </a:p>
        </p:txBody>
      </p:sp>
      <p:sp>
        <p:nvSpPr>
          <p:cNvPr id="3" name="Content Placeholder 2"/>
          <p:cNvSpPr>
            <a:spLocks noGrp="1"/>
          </p:cNvSpPr>
          <p:nvPr>
            <p:ph idx="1"/>
          </p:nvPr>
        </p:nvSpPr>
        <p:spPr/>
        <p:txBody>
          <a:bodyPr/>
          <a:lstStyle/>
          <a:p>
            <a:pPr marL="288925" indent="-288925">
              <a:buFont typeface="+mj-lt"/>
              <a:buAutoNum type="arabicPeriod" startAt="5"/>
            </a:pPr>
            <a:r>
              <a:rPr lang="en-US" dirty="0" smtClean="0"/>
              <a:t>Build a robust training and development function</a:t>
            </a:r>
          </a:p>
          <a:p>
            <a:pPr marL="461963" lvl="1" indent="-173038"/>
            <a:r>
              <a:rPr lang="en-US" dirty="0" smtClean="0"/>
              <a:t>Determine appropriate delivery model (internal development and delivery, vendor supported, or a combination of both) and identify staffing/resource needs</a:t>
            </a:r>
          </a:p>
          <a:p>
            <a:pPr marL="461963" lvl="1" indent="-173038"/>
            <a:r>
              <a:rPr lang="en-US" dirty="0" smtClean="0"/>
              <a:t>Ensure leadership development is a central component of training programs </a:t>
            </a:r>
          </a:p>
          <a:p>
            <a:pPr marL="461963" lvl="1" indent="-173038"/>
            <a:r>
              <a:rPr lang="en-US" dirty="0" smtClean="0"/>
              <a:t>Incorporate diversity and inclusion into professional development programs</a:t>
            </a:r>
          </a:p>
          <a:p>
            <a:pPr marL="461963" lvl="1" indent="-173038"/>
            <a:r>
              <a:rPr lang="en-US" dirty="0" smtClean="0"/>
              <a:t>Develop mentoring programs for faculty and staff</a:t>
            </a:r>
          </a:p>
          <a:p>
            <a:pPr marL="461963" lvl="1" indent="-173038"/>
            <a:r>
              <a:rPr lang="en-US" dirty="0" smtClean="0"/>
              <a:t>Leverage eLearning modules to support technology and compliance training programs</a:t>
            </a:r>
          </a:p>
          <a:p>
            <a:pPr marL="288925" indent="-288925">
              <a:buFont typeface="+mj-lt"/>
              <a:buAutoNum type="arabicPeriod" startAt="5"/>
            </a:pPr>
            <a:r>
              <a:rPr lang="en-US" dirty="0" smtClean="0"/>
              <a:t>Establish a comprehensive faculty development effort</a:t>
            </a:r>
          </a:p>
          <a:p>
            <a:pPr marL="461963" lvl="1" indent="-173038"/>
            <a:r>
              <a:rPr lang="en-US" dirty="0" smtClean="0"/>
              <a:t>Enhance new faculty and adjunct orientation and faculty development programs that may include:</a:t>
            </a:r>
          </a:p>
          <a:p>
            <a:pPr marL="625475" lvl="2" indent="-163513"/>
            <a:r>
              <a:rPr lang="en-US" dirty="0" smtClean="0"/>
              <a:t>Teaching quality and effectiveness</a:t>
            </a:r>
          </a:p>
          <a:p>
            <a:pPr marL="625475" lvl="2" indent="-163513"/>
            <a:r>
              <a:rPr lang="en-US" dirty="0" smtClean="0"/>
              <a:t>Keene’s culture and values</a:t>
            </a:r>
          </a:p>
          <a:p>
            <a:pPr marL="625475" lvl="2" indent="-163513"/>
            <a:r>
              <a:rPr lang="en-US" dirty="0" smtClean="0"/>
              <a:t>Writing across the curriculum</a:t>
            </a:r>
          </a:p>
          <a:p>
            <a:pPr marL="625475" lvl="2" indent="-163513"/>
            <a:r>
              <a:rPr lang="en-US" dirty="0" smtClean="0"/>
              <a:t>Student success and outcomes</a:t>
            </a:r>
          </a:p>
          <a:p>
            <a:pPr marL="625475" lvl="2" indent="-163513"/>
            <a:r>
              <a:rPr lang="en-US" dirty="0" smtClean="0"/>
              <a:t>Expectations and accountabilities</a:t>
            </a:r>
            <a:endParaRPr lang="en-US" dirty="0"/>
          </a:p>
        </p:txBody>
      </p:sp>
    </p:spTree>
    <p:extLst>
      <p:ext uri="{BB962C8B-B14F-4D97-AF65-F5344CB8AC3E}">
        <p14:creationId xmlns:p14="http://schemas.microsoft.com/office/powerpoint/2010/main" val="4494966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Strategic HR Initiatives</a:t>
            </a:r>
            <a:endParaRPr lang="en-US" dirty="0">
              <a:solidFill>
                <a:srgbClr val="C92934"/>
              </a:solidFill>
            </a:endParaRPr>
          </a:p>
        </p:txBody>
      </p:sp>
      <p:sp>
        <p:nvSpPr>
          <p:cNvPr id="3" name="Content Placeholder 2"/>
          <p:cNvSpPr>
            <a:spLocks noGrp="1"/>
          </p:cNvSpPr>
          <p:nvPr>
            <p:ph idx="1"/>
          </p:nvPr>
        </p:nvSpPr>
        <p:spPr/>
        <p:txBody>
          <a:bodyPr/>
          <a:lstStyle/>
          <a:p>
            <a:pPr marL="342900" indent="-342900">
              <a:buFont typeface="+mj-lt"/>
              <a:buAutoNum type="arabicPeriod" startAt="7"/>
            </a:pPr>
            <a:r>
              <a:rPr lang="en-US" dirty="0" smtClean="0"/>
              <a:t>Incorporate formal mentoring programs in faculty development efforts</a:t>
            </a:r>
          </a:p>
          <a:p>
            <a:pPr marL="342900" indent="-342900">
              <a:buFont typeface="+mj-lt"/>
              <a:buAutoNum type="arabicPeriod" startAt="7"/>
            </a:pPr>
            <a:r>
              <a:rPr lang="en-US" dirty="0" smtClean="0"/>
              <a:t>Establish organized cohorts in faculty orientation and development programs to promote stronger faculty networks and higher levels of collaboration across disciplines</a:t>
            </a:r>
          </a:p>
          <a:p>
            <a:pPr marL="342900" indent="-342900">
              <a:buFont typeface="+mj-lt"/>
              <a:buAutoNum type="arabicPeriod" startAt="7"/>
            </a:pPr>
            <a:r>
              <a:rPr lang="en-US" dirty="0" smtClean="0"/>
              <a:t>Create a formal succession plan to address future retirements, effective transfer of institutional knowledge, and support future hiring needs, and map to academic plan for future faculty hiring plan</a:t>
            </a:r>
          </a:p>
          <a:p>
            <a:pPr marL="342900" indent="-342900">
              <a:buFont typeface="+mj-lt"/>
              <a:buAutoNum type="arabicPeriod" startAt="7"/>
            </a:pPr>
            <a:r>
              <a:rPr lang="en-US" dirty="0" smtClean="0"/>
              <a:t>Ensure strong capabilities in employee relations to effectively manage complex workplace issues, resolve conflict, support strong performance management, and support a more positive and productive work culture</a:t>
            </a:r>
          </a:p>
          <a:p>
            <a:pPr marL="342900" indent="-342900">
              <a:buFont typeface="+mj-lt"/>
              <a:buAutoNum type="arabicPeriod" startAt="7"/>
            </a:pPr>
            <a:r>
              <a:rPr lang="en-US" dirty="0" smtClean="0"/>
              <a:t>Establish </a:t>
            </a:r>
            <a:r>
              <a:rPr lang="en-US" dirty="0"/>
              <a:t>a robust performance management structure and approach</a:t>
            </a:r>
          </a:p>
          <a:p>
            <a:pPr marL="515938" lvl="1" indent="-171450" algn="just">
              <a:spcBef>
                <a:spcPts val="600"/>
              </a:spcBef>
              <a:buFont typeface="Calibri" panose="020F0502020204030204" pitchFamily="34" charset="0"/>
              <a:buChar char="−"/>
            </a:pPr>
            <a:r>
              <a:rPr lang="en-US" dirty="0"/>
              <a:t>Develop clear and consistent performance measures and accountabilities</a:t>
            </a:r>
          </a:p>
          <a:p>
            <a:pPr marL="515938" lvl="1" indent="-171450" algn="just">
              <a:spcBef>
                <a:spcPts val="600"/>
              </a:spcBef>
              <a:buFont typeface="Calibri" panose="020F0502020204030204" pitchFamily="34" charset="0"/>
              <a:buChar char="−"/>
            </a:pPr>
            <a:r>
              <a:rPr lang="en-US" dirty="0"/>
              <a:t>Implement an effective structure for tracking and monitoring completion and progress</a:t>
            </a:r>
          </a:p>
          <a:p>
            <a:pPr marL="515938" lvl="1" indent="-171450" algn="just">
              <a:spcBef>
                <a:spcPts val="600"/>
              </a:spcBef>
              <a:buFont typeface="Calibri" panose="020F0502020204030204" pitchFamily="34" charset="0"/>
              <a:buChar char="−"/>
            </a:pPr>
            <a:r>
              <a:rPr lang="en-US" dirty="0"/>
              <a:t>Link to training and development efforts to ensure effective performance management and quality evaluation of performance of faculty and </a:t>
            </a:r>
            <a:r>
              <a:rPr lang="en-US" dirty="0" smtClean="0"/>
              <a:t>staff</a:t>
            </a:r>
          </a:p>
          <a:p>
            <a:pPr marL="515938" lvl="1" indent="-171450" algn="just">
              <a:spcBef>
                <a:spcPts val="600"/>
              </a:spcBef>
              <a:buFont typeface="Calibri" panose="020F0502020204030204" pitchFamily="34" charset="0"/>
              <a:buChar char="−"/>
            </a:pPr>
            <a:r>
              <a:rPr lang="en-US" dirty="0" smtClean="0"/>
              <a:t>Assess </a:t>
            </a:r>
            <a:r>
              <a:rPr lang="en-US" dirty="0"/>
              <a:t>options for incorporating a performance management system/technology to effectively support the process</a:t>
            </a:r>
          </a:p>
          <a:p>
            <a:pPr marL="515938" lvl="1" indent="-171450" algn="just">
              <a:spcBef>
                <a:spcPts val="600"/>
              </a:spcBef>
              <a:buFont typeface="Calibri" panose="020F0502020204030204" pitchFamily="34" charset="0"/>
              <a:buChar char="−"/>
            </a:pPr>
            <a:endParaRPr lang="en-US" dirty="0"/>
          </a:p>
        </p:txBody>
      </p:sp>
    </p:spTree>
    <p:extLst>
      <p:ext uri="{BB962C8B-B14F-4D97-AF65-F5344CB8AC3E}">
        <p14:creationId xmlns:p14="http://schemas.microsoft.com/office/powerpoint/2010/main" val="7061659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Recommendations-</a:t>
            </a:r>
            <a:r>
              <a:rPr lang="en-US" sz="2800" dirty="0" smtClean="0">
                <a:solidFill>
                  <a:srgbClr val="C92934"/>
                </a:solidFill>
              </a:rPr>
              <a:t>Diversity and Inclusion</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In order to support and achieve diversity goals, objectives and priorities, establish a comprehensive diversity strategic plan</a:t>
            </a:r>
          </a:p>
          <a:p>
            <a:pPr marL="288925" indent="-288925">
              <a:buFont typeface="+mj-lt"/>
              <a:buAutoNum type="arabicPeriod"/>
            </a:pPr>
            <a:r>
              <a:rPr lang="en-US" dirty="0" smtClean="0"/>
              <a:t>Clarify and communicate diversity and inclusion priorities</a:t>
            </a:r>
          </a:p>
          <a:p>
            <a:pPr marL="288925" indent="-288925">
              <a:buFont typeface="+mj-lt"/>
              <a:buAutoNum type="arabicPeriod"/>
            </a:pPr>
            <a:r>
              <a:rPr lang="en-US" dirty="0" smtClean="0"/>
              <a:t>Identify necessary resources (human and financial) needed to effectively support diversity and inclusion priorities and strategies</a:t>
            </a:r>
          </a:p>
          <a:p>
            <a:pPr marL="288925" indent="-288925">
              <a:buFont typeface="+mj-lt"/>
              <a:buAutoNum type="arabicPeriod"/>
            </a:pPr>
            <a:r>
              <a:rPr lang="en-US" dirty="0" smtClean="0"/>
              <a:t>Employ a three-tiered approach to achieving diversity and inclusion goals for Keene’s workforce</a:t>
            </a:r>
          </a:p>
          <a:p>
            <a:pPr marL="461963" lvl="1" indent="-173038"/>
            <a:r>
              <a:rPr lang="en-US" dirty="0" smtClean="0"/>
              <a:t>Establish goals for expanding diversity among the faculty and staff in recruitment and hiring efforts</a:t>
            </a:r>
          </a:p>
          <a:p>
            <a:pPr marL="461963" lvl="1" indent="-173038"/>
            <a:r>
              <a:rPr lang="en-US" dirty="0" smtClean="0"/>
              <a:t>Establish a strong culture of acceptance and sensitivity toward diverse populations</a:t>
            </a:r>
          </a:p>
          <a:p>
            <a:pPr marL="461963" lvl="1" indent="-173038"/>
            <a:r>
              <a:rPr lang="en-US" dirty="0" smtClean="0"/>
              <a:t>In order to ensure a genuinely integrated and inclusive culture and environment, create a comprehensive plan to build cross-cultural competencies across the institution</a:t>
            </a:r>
            <a:endParaRPr lang="en-US" dirty="0"/>
          </a:p>
          <a:p>
            <a:pPr marL="344488" indent="-344488">
              <a:buFont typeface="+mj-lt"/>
              <a:buAutoNum type="arabicPeriod" startAt="3"/>
            </a:pPr>
            <a:r>
              <a:rPr lang="en-US" dirty="0"/>
              <a:t>Expand diversity through the creation of a short and long-term recruitment and hiring strategy </a:t>
            </a:r>
          </a:p>
          <a:p>
            <a:pPr marL="515938" lvl="1" indent="-171450"/>
            <a:r>
              <a:rPr lang="en-US" dirty="0"/>
              <a:t>Formally establish a faculty recruitment plan with diversity objectives and goals and formally link to academic plan</a:t>
            </a:r>
          </a:p>
          <a:p>
            <a:pPr marL="515938" lvl="1" indent="-171450"/>
            <a:r>
              <a:rPr lang="en-US" dirty="0"/>
              <a:t>Establish goals to expand diversity at leadership levels</a:t>
            </a:r>
          </a:p>
          <a:p>
            <a:pPr marL="461963" lvl="1" indent="-173038"/>
            <a:endParaRPr lang="en-US" dirty="0"/>
          </a:p>
        </p:txBody>
      </p:sp>
    </p:spTree>
    <p:extLst>
      <p:ext uri="{BB962C8B-B14F-4D97-AF65-F5344CB8AC3E}">
        <p14:creationId xmlns:p14="http://schemas.microsoft.com/office/powerpoint/2010/main" val="39083898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Recommendations-</a:t>
            </a:r>
            <a:r>
              <a:rPr lang="en-US" sz="2800" dirty="0" smtClean="0">
                <a:solidFill>
                  <a:srgbClr val="C92934"/>
                </a:solidFill>
              </a:rPr>
              <a:t>Diversity and Inclusion</a:t>
            </a:r>
            <a:endParaRPr lang="en-US" dirty="0">
              <a:solidFill>
                <a:srgbClr val="C92934"/>
              </a:solidFill>
            </a:endParaRPr>
          </a:p>
        </p:txBody>
      </p:sp>
      <p:sp>
        <p:nvSpPr>
          <p:cNvPr id="3" name="Content Placeholder 2"/>
          <p:cNvSpPr>
            <a:spLocks noGrp="1"/>
          </p:cNvSpPr>
          <p:nvPr>
            <p:ph idx="1"/>
          </p:nvPr>
        </p:nvSpPr>
        <p:spPr>
          <a:xfrm>
            <a:off x="457200" y="1371600"/>
            <a:ext cx="8229600" cy="4602163"/>
          </a:xfrm>
        </p:spPr>
        <p:txBody>
          <a:bodyPr/>
          <a:lstStyle/>
          <a:p>
            <a:pPr marL="342900" indent="-342900">
              <a:buFont typeface="+mj-lt"/>
              <a:buAutoNum type="arabicPeriod" startAt="4"/>
            </a:pPr>
            <a:r>
              <a:rPr lang="en-US" dirty="0" smtClean="0"/>
              <a:t>Establish programs and services that support recruitment and retention of diverse faculty and staff (i.e. spousal accommodation/relocation policy, mentoring program, etc.) </a:t>
            </a:r>
          </a:p>
          <a:p>
            <a:pPr marL="288925" indent="-288925">
              <a:buFont typeface="+mj-lt"/>
              <a:buAutoNum type="arabicPeriod" startAt="4"/>
            </a:pPr>
            <a:r>
              <a:rPr lang="en-US" dirty="0" smtClean="0"/>
              <a:t>Establish forums, events and campus organizations for diverse faculty and staff (minority faculty forums, expanded multicultural center, minority professional organizations, etc.)</a:t>
            </a:r>
          </a:p>
          <a:p>
            <a:pPr marL="288925" indent="-288925">
              <a:buFont typeface="+mj-lt"/>
              <a:buAutoNum type="arabicPeriod" startAt="4"/>
            </a:pPr>
            <a:r>
              <a:rPr lang="en-US" dirty="0" smtClean="0"/>
              <a:t>Incorporate diversity in campus communications and marketing strategies</a:t>
            </a:r>
          </a:p>
          <a:p>
            <a:pPr marL="288925" indent="-288925">
              <a:buFont typeface="+mj-lt"/>
              <a:buAutoNum type="arabicPeriod" startAt="7"/>
            </a:pPr>
            <a:r>
              <a:rPr lang="en-US" dirty="0"/>
              <a:t>Devise a comprehensive strategy for developing cross-cultural competencies throughout the institution and embed into all human capital efforts</a:t>
            </a:r>
          </a:p>
          <a:p>
            <a:pPr marL="461963" lvl="1" indent="-173038"/>
            <a:r>
              <a:rPr lang="en-US" dirty="0"/>
              <a:t>Performance management efforts and evaluation standards</a:t>
            </a:r>
          </a:p>
          <a:p>
            <a:pPr marL="461963" lvl="1" indent="-173038"/>
            <a:r>
              <a:rPr lang="en-US" dirty="0"/>
              <a:t>Training, professional development and leadership development programs</a:t>
            </a:r>
          </a:p>
          <a:p>
            <a:pPr marL="461963" lvl="1" indent="-173038"/>
            <a:r>
              <a:rPr lang="en-US" dirty="0"/>
              <a:t>Targeted leadership and management coaching where needed</a:t>
            </a:r>
          </a:p>
          <a:p>
            <a:pPr marL="461963" lvl="1" indent="-173038"/>
            <a:r>
              <a:rPr lang="en-US" dirty="0"/>
              <a:t>Promotion and compensation policies and strategies</a:t>
            </a:r>
          </a:p>
          <a:p>
            <a:pPr marL="461963" lvl="1" indent="-173038"/>
            <a:r>
              <a:rPr lang="en-US" dirty="0"/>
              <a:t>Succession and workforce planning</a:t>
            </a:r>
          </a:p>
          <a:p>
            <a:pPr marL="461963" lvl="1" indent="-173038"/>
            <a:r>
              <a:rPr lang="en-US" dirty="0"/>
              <a:t>Recognition and rewards</a:t>
            </a:r>
          </a:p>
          <a:p>
            <a:pPr marL="461963" lvl="1" indent="-173038"/>
            <a:r>
              <a:rPr lang="en-US" dirty="0"/>
              <a:t>Career paths and formal mentoring programs aimed at supporting the growth and development of diverse populations</a:t>
            </a:r>
          </a:p>
          <a:p>
            <a:pPr marL="461963" lvl="1" indent="-173038"/>
            <a:r>
              <a:rPr lang="en-US" dirty="0"/>
              <a:t>Establish a bias incident task force</a:t>
            </a:r>
          </a:p>
          <a:p>
            <a:pPr marL="288925" indent="-288925">
              <a:buFont typeface="+mj-lt"/>
              <a:buAutoNum type="arabicPeriod" startAt="4"/>
            </a:pPr>
            <a:endParaRPr lang="en-US" dirty="0" smtClean="0"/>
          </a:p>
        </p:txBody>
      </p:sp>
    </p:spTree>
    <p:extLst>
      <p:ext uri="{BB962C8B-B14F-4D97-AF65-F5344CB8AC3E}">
        <p14:creationId xmlns:p14="http://schemas.microsoft.com/office/powerpoint/2010/main" val="1424818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Culture Transformation</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Create a formal effort to establish a culture of excellence that supports a positive and productive work climate, stronger recruitment and retention of top talent, and higher levels of faculty and staff engagement, morale and performance </a:t>
            </a:r>
          </a:p>
          <a:p>
            <a:pPr marL="288925" indent="-288925">
              <a:buFont typeface="+mj-lt"/>
              <a:buAutoNum type="arabicPeriod"/>
            </a:pPr>
            <a:r>
              <a:rPr lang="en-US" dirty="0" smtClean="0"/>
              <a:t>Identify core institutional values and incorporate into human capital strategies, including hiring, orientation, training and development, and performance management efforts</a:t>
            </a:r>
          </a:p>
          <a:p>
            <a:pPr marL="288925" indent="-288925">
              <a:buFont typeface="+mj-lt"/>
              <a:buAutoNum type="arabicPeriod"/>
            </a:pPr>
            <a:r>
              <a:rPr lang="en-US" dirty="0" smtClean="0"/>
              <a:t>Develop a comprehensive internal communications strategy and approach that emphasizes transparency and collaboration, utilizes multiple communication mechanisms, and provides for greater two way communication/faculty staff input</a:t>
            </a:r>
          </a:p>
          <a:p>
            <a:pPr marL="288925" indent="-288925">
              <a:buFont typeface="+mj-lt"/>
              <a:buAutoNum type="arabicPeriod"/>
            </a:pPr>
            <a:r>
              <a:rPr lang="en-US" dirty="0" smtClean="0"/>
              <a:t>Develop and employ an effective change management strategy </a:t>
            </a:r>
          </a:p>
          <a:p>
            <a:pPr marL="288925" indent="-288925">
              <a:buFont typeface="+mj-lt"/>
              <a:buAutoNum type="arabicPeriod"/>
            </a:pPr>
            <a:r>
              <a:rPr lang="en-US" dirty="0" smtClean="0"/>
              <a:t>Address leadership deficiencies that are contributing to turnover and low morale</a:t>
            </a:r>
          </a:p>
          <a:p>
            <a:pPr marL="288925" indent="-288925">
              <a:buFont typeface="+mj-lt"/>
              <a:buAutoNum type="arabicPeriod" startAt="7"/>
            </a:pPr>
            <a:r>
              <a:rPr lang="en-US" dirty="0"/>
              <a:t>Establish a cultural transformation effort and launch an initiative aimed at making Keene a recognized Great College to Work For</a:t>
            </a:r>
          </a:p>
          <a:p>
            <a:pPr marL="461963" lvl="1" indent="-173038"/>
            <a:r>
              <a:rPr lang="en-US" dirty="0"/>
              <a:t>Establish programs and services aimed at increasing faculty and staff morale and enhancing recruitment and retention</a:t>
            </a:r>
          </a:p>
          <a:p>
            <a:pPr marL="288925" indent="-288925">
              <a:buFont typeface="+mj-lt"/>
              <a:buAutoNum type="arabicPeriod"/>
            </a:pPr>
            <a:endParaRPr lang="en-US" dirty="0"/>
          </a:p>
        </p:txBody>
      </p:sp>
    </p:spTree>
    <p:extLst>
      <p:ext uri="{BB962C8B-B14F-4D97-AF65-F5344CB8AC3E}">
        <p14:creationId xmlns:p14="http://schemas.microsoft.com/office/powerpoint/2010/main" val="3542165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Student Success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Adopt and employ effective human capital strategies that enhance student success and academic rigor </a:t>
            </a:r>
          </a:p>
          <a:p>
            <a:pPr marL="288925" indent="-288925">
              <a:buFont typeface="+mj-lt"/>
              <a:buAutoNum type="arabicPeriod"/>
            </a:pPr>
            <a:r>
              <a:rPr lang="en-US" dirty="0" smtClean="0"/>
              <a:t>Consider revising the advising model</a:t>
            </a:r>
          </a:p>
          <a:p>
            <a:pPr marL="461963" lvl="1" indent="-173038"/>
            <a:r>
              <a:rPr lang="en-US" dirty="0" smtClean="0"/>
              <a:t>Include potential expansion of professional advising staff in long range hiring plan</a:t>
            </a:r>
          </a:p>
          <a:p>
            <a:pPr marL="461963" lvl="1" indent="-173038"/>
            <a:r>
              <a:rPr lang="en-US" dirty="0" smtClean="0"/>
              <a:t>Consider bolstering career planning and services function</a:t>
            </a:r>
          </a:p>
          <a:p>
            <a:pPr marL="461963" lvl="1" indent="-173038"/>
            <a:r>
              <a:rPr lang="en-US" dirty="0" smtClean="0"/>
              <a:t>Consider establishing a core of strong volunteer faculty advisors and provide incentives such as course buy outs for advisement duties</a:t>
            </a:r>
          </a:p>
          <a:p>
            <a:pPr marL="288925" indent="-288925">
              <a:buFont typeface="+mj-lt"/>
              <a:buAutoNum type="arabicPeriod"/>
            </a:pPr>
            <a:r>
              <a:rPr lang="en-US" dirty="0" smtClean="0"/>
              <a:t>Implement a strategic planning effort within Enrollment Management to establish a shared vision, and shared goals and objectives across all units</a:t>
            </a:r>
          </a:p>
          <a:p>
            <a:pPr marL="288925" indent="-288925">
              <a:buFont typeface="+mj-lt"/>
              <a:buAutoNum type="arabicPeriod"/>
            </a:pPr>
            <a:r>
              <a:rPr lang="en-US" dirty="0" smtClean="0"/>
              <a:t>Build in higher levels of engagement and accountability for teaching quality and student outcomes for full-time and adjunct faculty in performance management efforts</a:t>
            </a:r>
          </a:p>
          <a:p>
            <a:pPr marL="288925" indent="-288925">
              <a:buFont typeface="+mj-lt"/>
              <a:buAutoNum type="arabicPeriod"/>
            </a:pPr>
            <a:r>
              <a:rPr lang="en-US" dirty="0" smtClean="0"/>
              <a:t>Ensure  </a:t>
            </a:r>
            <a:r>
              <a:rPr lang="en-US" dirty="0"/>
              <a:t>adequate support and leadership of ITW and IQL to support student </a:t>
            </a:r>
            <a:r>
              <a:rPr lang="en-US" dirty="0" smtClean="0"/>
              <a:t>success</a:t>
            </a:r>
          </a:p>
          <a:p>
            <a:pPr marL="288925" indent="-288925">
              <a:buFont typeface="+mj-lt"/>
              <a:buAutoNum type="arabicPeriod"/>
            </a:pPr>
            <a:r>
              <a:rPr lang="en-US" dirty="0" smtClean="0"/>
              <a:t>Consider bolstering/strengthening career development, counseling and support</a:t>
            </a:r>
          </a:p>
          <a:p>
            <a:pPr marL="466725" lvl="1" indent="-288925">
              <a:buFont typeface="Arial" panose="020B0604020202020204" pitchFamily="34" charset="0"/>
              <a:buChar char="•"/>
            </a:pPr>
            <a:r>
              <a:rPr lang="en-US" dirty="0" smtClean="0"/>
              <a:t>Explore establishing an independent Career Services function within Enrollment Management</a:t>
            </a:r>
            <a:endParaRPr lang="en-US" dirty="0"/>
          </a:p>
        </p:txBody>
      </p:sp>
    </p:spTree>
    <p:extLst>
      <p:ext uri="{BB962C8B-B14F-4D97-AF65-F5344CB8AC3E}">
        <p14:creationId xmlns:p14="http://schemas.microsoft.com/office/powerpoint/2010/main" val="28446518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Revenue Generation</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Develop key strategies to leverage human capital initiatives to reduce costs and generate revenue opportunities to support broader campus strategic initiatives </a:t>
            </a:r>
          </a:p>
          <a:p>
            <a:pPr marL="288925" indent="-288925">
              <a:buFont typeface="+mj-lt"/>
              <a:buAutoNum type="arabicPeriod"/>
            </a:pPr>
            <a:r>
              <a:rPr lang="en-US" dirty="0" smtClean="0"/>
              <a:t>Communicate a clear vision and strategy for achieving fundraising goals and objectives and create a culture of fundraising across the College</a:t>
            </a:r>
          </a:p>
          <a:p>
            <a:pPr marL="288925" indent="-288925">
              <a:buFont typeface="+mj-lt"/>
              <a:buAutoNum type="arabicPeriod"/>
            </a:pPr>
            <a:r>
              <a:rPr lang="en-US" dirty="0" smtClean="0"/>
              <a:t>Engage in process mapping of key business processes and identify reengineering opportunities in order to gain efficiencies and capacity of human resources</a:t>
            </a:r>
          </a:p>
          <a:p>
            <a:pPr marL="461963" lvl="1" indent="-173038"/>
            <a:r>
              <a:rPr lang="en-US" dirty="0" smtClean="0"/>
              <a:t>Recruitment and search process, personnel transaction process, performance management process</a:t>
            </a:r>
          </a:p>
          <a:p>
            <a:pPr marL="461963" lvl="1" indent="-173038"/>
            <a:r>
              <a:rPr lang="en-US" dirty="0" smtClean="0"/>
              <a:t>Identify other potential businesses processes within Finance (Procurement, Accounts Payable and Receivable, etc.)</a:t>
            </a:r>
          </a:p>
          <a:p>
            <a:pPr marL="288925" indent="-288925">
              <a:buFont typeface="+mj-lt"/>
              <a:buAutoNum type="arabicPeriod"/>
            </a:pPr>
            <a:r>
              <a:rPr lang="en-US" dirty="0" smtClean="0"/>
              <a:t>Identify critical technology investments that will provide the best opportunities for streamlining processes, reducing costs, and creating faculty and staff capacity </a:t>
            </a:r>
          </a:p>
          <a:p>
            <a:pPr marL="461963" lvl="1" indent="-173038"/>
            <a:r>
              <a:rPr lang="en-US" dirty="0" smtClean="0"/>
              <a:t>Establish and communicate a clear system and approach for assessing and prioritizing IT investments and support of campus initiatives</a:t>
            </a:r>
            <a:endParaRPr lang="en-US" dirty="0"/>
          </a:p>
        </p:txBody>
      </p:sp>
    </p:spTree>
    <p:extLst>
      <p:ext uri="{BB962C8B-B14F-4D97-AF65-F5344CB8AC3E}">
        <p14:creationId xmlns:p14="http://schemas.microsoft.com/office/powerpoint/2010/main" val="26816195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Recommendations-</a:t>
            </a:r>
            <a:r>
              <a:rPr lang="en-US" sz="2800" dirty="0" smtClean="0">
                <a:solidFill>
                  <a:srgbClr val="C92934"/>
                </a:solidFill>
              </a:rPr>
              <a:t>Revenue Generation</a:t>
            </a:r>
            <a:endParaRPr lang="en-US" dirty="0">
              <a:solidFill>
                <a:srgbClr val="C92934"/>
              </a:solidFill>
            </a:endParaRPr>
          </a:p>
        </p:txBody>
      </p:sp>
      <p:sp>
        <p:nvSpPr>
          <p:cNvPr id="3" name="Content Placeholder 2"/>
          <p:cNvSpPr>
            <a:spLocks noGrp="1"/>
          </p:cNvSpPr>
          <p:nvPr>
            <p:ph idx="1"/>
          </p:nvPr>
        </p:nvSpPr>
        <p:spPr/>
        <p:txBody>
          <a:bodyPr/>
          <a:lstStyle/>
          <a:p>
            <a:pPr marL="288925" indent="-288925">
              <a:buFont typeface="+mj-lt"/>
              <a:buAutoNum type="arabicPeriod" startAt="4"/>
            </a:pPr>
            <a:r>
              <a:rPr lang="en-US" dirty="0"/>
              <a:t>Clarify the budget and resource allocation model and link to the academic plan and faculty hiring plan</a:t>
            </a:r>
          </a:p>
          <a:p>
            <a:pPr marL="288925" indent="-288925">
              <a:buFont typeface="+mj-lt"/>
              <a:buAutoNum type="arabicPeriod" startAt="4"/>
            </a:pPr>
            <a:r>
              <a:rPr lang="en-US" dirty="0"/>
              <a:t>Explore opportunities to leverage education delivery to generate revenue</a:t>
            </a:r>
          </a:p>
          <a:p>
            <a:pPr marL="461963" lvl="1" indent="-173038"/>
            <a:r>
              <a:rPr lang="en-US" dirty="0" smtClean="0"/>
              <a:t>Consider expanding online offerings</a:t>
            </a:r>
          </a:p>
          <a:p>
            <a:pPr marL="461963" lvl="1" indent="-173038"/>
            <a:r>
              <a:rPr lang="en-US" dirty="0" smtClean="0"/>
              <a:t>Leverage summer programs and Winterim programs to support revenue generation</a:t>
            </a:r>
          </a:p>
          <a:p>
            <a:pPr marL="461963" lvl="1" indent="-173038"/>
            <a:r>
              <a:rPr lang="en-US" dirty="0" smtClean="0"/>
              <a:t>Consider expanding continuing education and certificate programs where appropriate</a:t>
            </a:r>
            <a:endParaRPr lang="en-US" dirty="0"/>
          </a:p>
        </p:txBody>
      </p:sp>
    </p:spTree>
    <p:extLst>
      <p:ext uri="{BB962C8B-B14F-4D97-AF65-F5344CB8AC3E}">
        <p14:creationId xmlns:p14="http://schemas.microsoft.com/office/powerpoint/2010/main" val="1930336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cap="small" dirty="0" smtClean="0"/>
              <a:t>Summary </a:t>
            </a:r>
            <a:r>
              <a:rPr lang="en-US" sz="3600" cap="small" dirty="0"/>
              <a:t>of </a:t>
            </a:r>
            <a:r>
              <a:rPr lang="en-US" sz="3600" cap="small" dirty="0" smtClean="0"/>
              <a:t>Findings</a:t>
            </a:r>
            <a:r>
              <a:rPr lang="en-US" sz="3600" dirty="0" smtClean="0">
                <a:solidFill>
                  <a:prstClr val="black"/>
                </a:solidFill>
              </a:rPr>
              <a:t> </a:t>
            </a:r>
            <a:r>
              <a:rPr lang="en-US" dirty="0">
                <a:solidFill>
                  <a:prstClr val="black"/>
                </a:solidFill>
              </a:rPr>
              <a:t/>
            </a:r>
            <a:br>
              <a:rPr lang="en-US" dirty="0">
                <a:solidFill>
                  <a:prstClr val="black"/>
                </a:solidFill>
              </a:rPr>
            </a:br>
            <a:endParaRPr lang="en-US" dirty="0"/>
          </a:p>
        </p:txBody>
      </p:sp>
      <p:sp>
        <p:nvSpPr>
          <p:cNvPr id="7" name="Text Placeholder 6"/>
          <p:cNvSpPr>
            <a:spLocks noGrp="1"/>
          </p:cNvSpPr>
          <p:nvPr>
            <p:ph type="body" idx="1"/>
          </p:nvPr>
        </p:nvSpPr>
        <p:spPr/>
        <p:txBody>
          <a:bodyPr>
            <a:normAutofit/>
          </a:bodyPr>
          <a:lstStyle/>
          <a:p>
            <a:r>
              <a:rPr lang="en-US" sz="3600" b="1" dirty="0">
                <a:solidFill>
                  <a:schemeClr val="bg1">
                    <a:lumMod val="50000"/>
                  </a:schemeClr>
                </a:solidFill>
              </a:rPr>
              <a:t>Human Capital Inventory</a:t>
            </a:r>
          </a:p>
        </p:txBody>
      </p:sp>
      <p:grpSp>
        <p:nvGrpSpPr>
          <p:cNvPr id="8" name="Group 7"/>
          <p:cNvGrpSpPr/>
          <p:nvPr/>
        </p:nvGrpSpPr>
        <p:grpSpPr>
          <a:xfrm>
            <a:off x="609600" y="304800"/>
            <a:ext cx="4038600" cy="655164"/>
            <a:chOff x="685800" y="1295400"/>
            <a:chExt cx="5298401" cy="859536"/>
          </a:xfrm>
        </p:grpSpPr>
        <p:pic>
          <p:nvPicPr>
            <p:cNvPr id="10" name="Picture 9" descr="C:\Users\jdraper\Desktop\New_KSC_logo_tagline.jpg"/>
            <p:cNvPicPr/>
            <p:nvPr/>
          </p:nvPicPr>
          <p:blipFill>
            <a:blip r:embed="rId2" cstate="print">
              <a:extLst>
                <a:ext uri="{28A0092B-C50C-407E-A947-70E740481C1C}">
                  <a14:useLocalDpi xmlns:a14="http://schemas.microsoft.com/office/drawing/2010/main" val="0"/>
                </a:ext>
              </a:extLst>
            </a:blip>
            <a:stretch>
              <a:fillRect/>
            </a:stretch>
          </p:blipFill>
          <p:spPr bwMode="auto">
            <a:xfrm>
              <a:off x="685800" y="1295400"/>
              <a:ext cx="5298401" cy="838200"/>
            </a:xfrm>
            <a:prstGeom prst="rect">
              <a:avLst/>
            </a:prstGeom>
            <a:noFill/>
            <a:ln>
              <a:noFill/>
            </a:ln>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295400"/>
              <a:ext cx="1984248" cy="859536"/>
            </a:xfrm>
            <a:prstGeom prst="rect">
              <a:avLst/>
            </a:prstGeom>
          </p:spPr>
        </p:pic>
      </p:grpSp>
    </p:spTree>
    <p:extLst>
      <p:ext uri="{BB962C8B-B14F-4D97-AF65-F5344CB8AC3E}">
        <p14:creationId xmlns:p14="http://schemas.microsoft.com/office/powerpoint/2010/main" val="2650404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Summary of Findings</a:t>
            </a:r>
            <a:endParaRPr lang="en-US" dirty="0"/>
          </a:p>
        </p:txBody>
      </p:sp>
      <p:sp>
        <p:nvSpPr>
          <p:cNvPr id="3" name="Content Placeholder 2"/>
          <p:cNvSpPr>
            <a:spLocks noGrp="1"/>
          </p:cNvSpPr>
          <p:nvPr>
            <p:ph idx="1"/>
          </p:nvPr>
        </p:nvSpPr>
        <p:spPr/>
        <p:txBody>
          <a:bodyPr/>
          <a:lstStyle/>
          <a:p>
            <a:r>
              <a:rPr lang="en-US" dirty="0" smtClean="0"/>
              <a:t>Keene State College has significant strengths to build upon for the future</a:t>
            </a:r>
          </a:p>
          <a:p>
            <a:r>
              <a:rPr lang="en-US" dirty="0" smtClean="0"/>
              <a:t>The current organizational structure and staffing levels in key areas are not maximizing organizational effectiveness, efficiency and productivity</a:t>
            </a:r>
          </a:p>
          <a:p>
            <a:r>
              <a:rPr lang="en-US" dirty="0" smtClean="0"/>
              <a:t>Opportunities exist to build stronger workforce competencies and capabilities across a number of campus units</a:t>
            </a:r>
          </a:p>
          <a:p>
            <a:r>
              <a:rPr lang="en-US" dirty="0" smtClean="0"/>
              <a:t>Stronger human capital and workforce strategies and capabilities are needed to support the College’s vision and goals for the future</a:t>
            </a:r>
          </a:p>
          <a:p>
            <a:r>
              <a:rPr lang="en-US" dirty="0" smtClean="0"/>
              <a:t>Comprehensive human capital strategies that effectively support enhanced student success and academic rigor priorities are needed</a:t>
            </a:r>
          </a:p>
          <a:p>
            <a:r>
              <a:rPr lang="en-US" dirty="0" smtClean="0"/>
              <a:t>Current efforts toward supporting faculty and staff diversity and inclusion priorities are in need of enhancement</a:t>
            </a:r>
          </a:p>
          <a:p>
            <a:r>
              <a:rPr lang="en-US" dirty="0" smtClean="0"/>
              <a:t>Culture and morale challenges may serve as a barrier to achieving the College’s vision and strategic priorities</a:t>
            </a:r>
          </a:p>
          <a:p>
            <a:r>
              <a:rPr lang="en-US" dirty="0" smtClean="0"/>
              <a:t>Opportunities exist to leverage human capital initiatives to reduce costs and generate revenue in order to support broader campus strategic initiatives </a:t>
            </a:r>
            <a:endParaRPr lang="en-US" dirty="0"/>
          </a:p>
        </p:txBody>
      </p:sp>
    </p:spTree>
    <p:extLst>
      <p:ext uri="{BB962C8B-B14F-4D97-AF65-F5344CB8AC3E}">
        <p14:creationId xmlns:p14="http://schemas.microsoft.com/office/powerpoint/2010/main" val="1185760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cap="small" dirty="0" smtClean="0"/>
              <a:t>Detailed Findings</a:t>
            </a:r>
            <a:r>
              <a:rPr lang="en-US" sz="3600" dirty="0" smtClean="0">
                <a:solidFill>
                  <a:prstClr val="black"/>
                </a:solidFill>
              </a:rPr>
              <a:t> </a:t>
            </a:r>
            <a:r>
              <a:rPr lang="en-US" dirty="0">
                <a:solidFill>
                  <a:prstClr val="black"/>
                </a:solidFill>
              </a:rPr>
              <a:t/>
            </a:r>
            <a:br>
              <a:rPr lang="en-US" dirty="0">
                <a:solidFill>
                  <a:prstClr val="black"/>
                </a:solidFill>
              </a:rPr>
            </a:br>
            <a:endParaRPr lang="en-US" dirty="0"/>
          </a:p>
        </p:txBody>
      </p:sp>
      <p:sp>
        <p:nvSpPr>
          <p:cNvPr id="7" name="Text Placeholder 6"/>
          <p:cNvSpPr>
            <a:spLocks noGrp="1"/>
          </p:cNvSpPr>
          <p:nvPr>
            <p:ph type="body" idx="1"/>
          </p:nvPr>
        </p:nvSpPr>
        <p:spPr/>
        <p:txBody>
          <a:bodyPr>
            <a:normAutofit/>
          </a:bodyPr>
          <a:lstStyle/>
          <a:p>
            <a:r>
              <a:rPr lang="en-US" sz="3600" b="1" dirty="0">
                <a:solidFill>
                  <a:schemeClr val="bg1">
                    <a:lumMod val="50000"/>
                  </a:schemeClr>
                </a:solidFill>
              </a:rPr>
              <a:t>Human Capital Inventory</a:t>
            </a:r>
          </a:p>
        </p:txBody>
      </p:sp>
      <p:grpSp>
        <p:nvGrpSpPr>
          <p:cNvPr id="8" name="Group 7"/>
          <p:cNvGrpSpPr/>
          <p:nvPr/>
        </p:nvGrpSpPr>
        <p:grpSpPr>
          <a:xfrm>
            <a:off x="609600" y="304800"/>
            <a:ext cx="4038600" cy="655164"/>
            <a:chOff x="685800" y="1295400"/>
            <a:chExt cx="5298401" cy="859536"/>
          </a:xfrm>
        </p:grpSpPr>
        <p:pic>
          <p:nvPicPr>
            <p:cNvPr id="10" name="Picture 9" descr="C:\Users\jdraper\Desktop\New_KSC_logo_tagline.jpg"/>
            <p:cNvPicPr/>
            <p:nvPr/>
          </p:nvPicPr>
          <p:blipFill>
            <a:blip r:embed="rId2" cstate="print">
              <a:extLst>
                <a:ext uri="{28A0092B-C50C-407E-A947-70E740481C1C}">
                  <a14:useLocalDpi xmlns:a14="http://schemas.microsoft.com/office/drawing/2010/main" val="0"/>
                </a:ext>
              </a:extLst>
            </a:blip>
            <a:stretch>
              <a:fillRect/>
            </a:stretch>
          </p:blipFill>
          <p:spPr bwMode="auto">
            <a:xfrm>
              <a:off x="685800" y="1295400"/>
              <a:ext cx="5298401" cy="838200"/>
            </a:xfrm>
            <a:prstGeom prst="rect">
              <a:avLst/>
            </a:prstGeom>
            <a:noFill/>
            <a:ln>
              <a:noFill/>
            </a:ln>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295400"/>
              <a:ext cx="1984248" cy="859536"/>
            </a:xfrm>
            <a:prstGeom prst="rect">
              <a:avLst/>
            </a:prstGeom>
          </p:spPr>
        </p:pic>
      </p:grpSp>
    </p:spTree>
    <p:extLst>
      <p:ext uri="{BB962C8B-B14F-4D97-AF65-F5344CB8AC3E}">
        <p14:creationId xmlns:p14="http://schemas.microsoft.com/office/powerpoint/2010/main" val="1178911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a:t>Detailed </a:t>
            </a:r>
            <a:r>
              <a:rPr lang="en-US" dirty="0" smtClean="0"/>
              <a:t>Findings-</a:t>
            </a:r>
            <a:r>
              <a:rPr lang="en-US" sz="2800" dirty="0" smtClean="0">
                <a:solidFill>
                  <a:srgbClr val="C92934"/>
                </a:solidFill>
              </a:rPr>
              <a:t>Strengths</a:t>
            </a:r>
            <a:endParaRPr lang="en-US" dirty="0">
              <a:solidFill>
                <a:srgbClr val="C92934"/>
              </a:solidFill>
            </a:endParaRPr>
          </a:p>
        </p:txBody>
      </p:sp>
      <p:sp>
        <p:nvSpPr>
          <p:cNvPr id="3" name="Content Placeholder 2"/>
          <p:cNvSpPr>
            <a:spLocks noGrp="1"/>
          </p:cNvSpPr>
          <p:nvPr>
            <p:ph idx="1"/>
          </p:nvPr>
        </p:nvSpPr>
        <p:spPr/>
        <p:txBody>
          <a:bodyPr/>
          <a:lstStyle/>
          <a:p>
            <a:pPr marL="0" indent="0">
              <a:buNone/>
            </a:pPr>
            <a:r>
              <a:rPr lang="en-US" b="1" dirty="0" smtClean="0">
                <a:solidFill>
                  <a:srgbClr val="C92934"/>
                </a:solidFill>
              </a:rPr>
              <a:t>Keene State College has significant strengths to build upon for the future</a:t>
            </a:r>
          </a:p>
          <a:p>
            <a:r>
              <a:rPr lang="en-US" dirty="0" smtClean="0"/>
              <a:t>There are high levels of pride in the institution </a:t>
            </a:r>
          </a:p>
          <a:p>
            <a:r>
              <a:rPr lang="en-US" dirty="0" smtClean="0"/>
              <a:t>Most faculty and staff demonstrate a strong commitment to the College and its students</a:t>
            </a:r>
          </a:p>
          <a:p>
            <a:r>
              <a:rPr lang="en-US" dirty="0" smtClean="0"/>
              <a:t>There is a historical caring and nurturing culture in many areas of the institution, creating a welcoming and positive environment for faculty, staff and students</a:t>
            </a:r>
          </a:p>
          <a:p>
            <a:r>
              <a:rPr lang="en-US" dirty="0" smtClean="0"/>
              <a:t>Keene has a compelling mission and history, and differentiates itself through its commitment to provide a college education to a high percentage of first generation college students</a:t>
            </a:r>
          </a:p>
          <a:p>
            <a:r>
              <a:rPr lang="en-US" dirty="0" smtClean="0"/>
              <a:t>The campus exhibits a strong sense of community and family across much of the culture</a:t>
            </a:r>
          </a:p>
          <a:p>
            <a:r>
              <a:rPr lang="en-US" dirty="0" smtClean="0"/>
              <a:t>Keene has dynamic and talented new leadership that is poised to elevate the performance of the College and leverage its full potential</a:t>
            </a:r>
          </a:p>
          <a:p>
            <a:r>
              <a:rPr lang="en-US" dirty="0" smtClean="0"/>
              <a:t>Many faculty and staff across the college have significant institutional knowledge and subject matter  expertise that will help support future succession planning needs</a:t>
            </a:r>
            <a:endParaRPr lang="en-US" dirty="0"/>
          </a:p>
        </p:txBody>
      </p:sp>
    </p:spTree>
    <p:extLst>
      <p:ext uri="{BB962C8B-B14F-4D97-AF65-F5344CB8AC3E}">
        <p14:creationId xmlns:p14="http://schemas.microsoft.com/office/powerpoint/2010/main" val="3766005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Detailed </a:t>
            </a:r>
            <a:r>
              <a:rPr lang="en-US" dirty="0" smtClean="0"/>
              <a:t>Findings-</a:t>
            </a:r>
            <a:r>
              <a:rPr lang="en-US" sz="2800" dirty="0" smtClean="0">
                <a:solidFill>
                  <a:srgbClr val="C92934"/>
                </a:solidFill>
              </a:rPr>
              <a:t>Staffing Levels</a:t>
            </a:r>
            <a:endParaRPr lang="en-US" dirty="0">
              <a:solidFill>
                <a:srgbClr val="C92934"/>
              </a:solidFill>
            </a:endParaRPr>
          </a:p>
        </p:txBody>
      </p:sp>
      <p:sp>
        <p:nvSpPr>
          <p:cNvPr id="3" name="Content Placeholder 2"/>
          <p:cNvSpPr>
            <a:spLocks noGrp="1"/>
          </p:cNvSpPr>
          <p:nvPr>
            <p:ph idx="1"/>
          </p:nvPr>
        </p:nvSpPr>
        <p:spPr>
          <a:xfrm>
            <a:off x="457200" y="1371600"/>
            <a:ext cx="8229600" cy="4602163"/>
          </a:xfrm>
        </p:spPr>
        <p:txBody>
          <a:bodyPr/>
          <a:lstStyle/>
          <a:p>
            <a:pPr marL="0" indent="0">
              <a:buNone/>
            </a:pPr>
            <a:r>
              <a:rPr lang="en-US" b="1" dirty="0" smtClean="0">
                <a:solidFill>
                  <a:srgbClr val="C92934"/>
                </a:solidFill>
              </a:rPr>
              <a:t>The current organizational structure and staffing levels in key areas are not maximizing organizational effectiveness, efficiency and productivity</a:t>
            </a:r>
          </a:p>
          <a:p>
            <a:r>
              <a:rPr lang="en-US" sz="1500" dirty="0" smtClean="0"/>
              <a:t>A number of areas may not have appropriate staffing levels to effectively support campus needs</a:t>
            </a:r>
          </a:p>
          <a:p>
            <a:pPr lvl="1"/>
            <a:r>
              <a:rPr lang="en-US" sz="1500" dirty="0" smtClean="0"/>
              <a:t>HR is widely viewed as being understaffed relative to campus demand and need, and is not staffed at optimal industry standards</a:t>
            </a:r>
          </a:p>
          <a:p>
            <a:pPr lvl="1"/>
            <a:r>
              <a:rPr lang="en-US" sz="1500" dirty="0"/>
              <a:t>The ITW and IQL courses are typically </a:t>
            </a:r>
            <a:r>
              <a:rPr lang="en-US" sz="1500" dirty="0" smtClean="0"/>
              <a:t>coordinated </a:t>
            </a:r>
            <a:r>
              <a:rPr lang="en-US" sz="1500" dirty="0"/>
              <a:t>by a single faculty resource that receives course buy out, which is likely not sufficient to provide optimal student support (in </a:t>
            </a:r>
            <a:r>
              <a:rPr lang="en-US" sz="1500" dirty="0" smtClean="0"/>
              <a:t>2014-2015 the </a:t>
            </a:r>
            <a:r>
              <a:rPr lang="en-US" sz="1500" dirty="0"/>
              <a:t>IQL </a:t>
            </a:r>
            <a:r>
              <a:rPr lang="en-US" sz="1500" dirty="0" smtClean="0"/>
              <a:t>had </a:t>
            </a:r>
            <a:r>
              <a:rPr lang="en-US" sz="1500" dirty="0"/>
              <a:t>2 faculty members sharing the leadership role</a:t>
            </a:r>
            <a:r>
              <a:rPr lang="en-US" sz="1500" dirty="0" smtClean="0"/>
              <a:t>)</a:t>
            </a:r>
            <a:endParaRPr lang="en-US" sz="1500" dirty="0"/>
          </a:p>
          <a:p>
            <a:pPr lvl="1"/>
            <a:r>
              <a:rPr lang="en-US" sz="1500" dirty="0" smtClean="0"/>
              <a:t>Advising </a:t>
            </a:r>
            <a:r>
              <a:rPr lang="en-US" sz="1500" dirty="0"/>
              <a:t>does not appear to have adequate professional staff to support student needs and expanded goals for academic rigor and student success</a:t>
            </a:r>
          </a:p>
          <a:p>
            <a:pPr lvl="2"/>
            <a:r>
              <a:rPr lang="en-US" sz="1500" dirty="0"/>
              <a:t>3.5 dedicated professional advisors reportedly serve an average of 1,300 incoming students, over 650 undeclared sophomores, and close to 150 undeclared juniors</a:t>
            </a:r>
          </a:p>
          <a:p>
            <a:pPr lvl="1"/>
            <a:r>
              <a:rPr lang="en-US" sz="1500" dirty="0" smtClean="0"/>
              <a:t>Development may not have sufficient fundraising staff to adequately support campus goals</a:t>
            </a:r>
          </a:p>
          <a:p>
            <a:pPr lvl="2"/>
            <a:r>
              <a:rPr lang="en-US" sz="1500" dirty="0" smtClean="0"/>
              <a:t>Advancement has just one major gifts officer</a:t>
            </a:r>
          </a:p>
          <a:p>
            <a:pPr lvl="2"/>
            <a:r>
              <a:rPr lang="en-US" sz="1500" dirty="0" smtClean="0"/>
              <a:t>The division lacks a robust infrastructure and service/support function to support the administrative components of the division, requiring significant staff time on administrative tasks and taking time and capacity away from fundraising and more strategic activities</a:t>
            </a:r>
          </a:p>
        </p:txBody>
      </p:sp>
    </p:spTree>
    <p:extLst>
      <p:ext uri="{BB962C8B-B14F-4D97-AF65-F5344CB8AC3E}">
        <p14:creationId xmlns:p14="http://schemas.microsoft.com/office/powerpoint/2010/main" val="3724798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4873</TotalTime>
  <Words>5341</Words>
  <Application>Microsoft Office PowerPoint</Application>
  <PresentationFormat>On-screen Show (4:3)</PresentationFormat>
  <Paragraphs>376</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Human Capital Inventory </vt:lpstr>
      <vt:lpstr>Background and Context</vt:lpstr>
      <vt:lpstr>Sibson’s Approach and Focus</vt:lpstr>
      <vt:lpstr>Sibson’s Approach and Focus</vt:lpstr>
      <vt:lpstr>Summary of Findings  </vt:lpstr>
      <vt:lpstr>Summary of Findings</vt:lpstr>
      <vt:lpstr>Detailed Findings  </vt:lpstr>
      <vt:lpstr>Detailed Findings-Strengths</vt:lpstr>
      <vt:lpstr>Detailed Findings-Staffing Levels</vt:lpstr>
      <vt:lpstr>Detailed Findings-Staffing Levels</vt:lpstr>
      <vt:lpstr>Detailed Findings-Staffing Levels</vt:lpstr>
      <vt:lpstr>Detailed Findings-Staffing Levels</vt:lpstr>
      <vt:lpstr>Detailed Findings-Organizational Structure</vt:lpstr>
      <vt:lpstr>Detailed Findings-Organizational Structure</vt:lpstr>
      <vt:lpstr>Detailed Findings-Organizational Structure</vt:lpstr>
      <vt:lpstr>Detailed Findings-Competency/Skill Gaps</vt:lpstr>
      <vt:lpstr>Detailed Findings-Competency/Skill Gaps</vt:lpstr>
      <vt:lpstr>Detailed Findings-Competency/Skill Gaps</vt:lpstr>
      <vt:lpstr>Detailed Findings-Competency/Skill Gaps</vt:lpstr>
      <vt:lpstr>Detailed Findings-Competency/Skill Gaps</vt:lpstr>
      <vt:lpstr>Detailed Findings-Competency/Skill Gaps</vt:lpstr>
      <vt:lpstr>Detailed Findings-Student Success</vt:lpstr>
      <vt:lpstr>Detailed Findings-Diversity and Inclusion</vt:lpstr>
      <vt:lpstr>Detailed Findings-Culture and Morale</vt:lpstr>
      <vt:lpstr>Detailed Findings-Culture and Morale</vt:lpstr>
      <vt:lpstr>Detailed Findings-Strategic HR</vt:lpstr>
      <vt:lpstr>Detailed Findings-Strategic HR</vt:lpstr>
      <vt:lpstr>Detailed Findings-Strategic HR</vt:lpstr>
      <vt:lpstr>Detailed Findings-Strategic HR</vt:lpstr>
      <vt:lpstr>Detailed Findings-Strategic HR</vt:lpstr>
      <vt:lpstr>Detailed Findings-Strategic HR</vt:lpstr>
      <vt:lpstr>Detailed Findings-Strategic HR</vt:lpstr>
      <vt:lpstr>Detailed Findings-Strategic HR</vt:lpstr>
      <vt:lpstr>Detailed Findings-Financial Considerations</vt:lpstr>
      <vt:lpstr>Detailed Findings-Financial Considerations</vt:lpstr>
      <vt:lpstr>Recommendations</vt:lpstr>
      <vt:lpstr>Recommendations-Staffing and Structure</vt:lpstr>
      <vt:lpstr>Recommendations-Enhance Competencies</vt:lpstr>
      <vt:lpstr>Recommendations-Strategic HR Initiatives</vt:lpstr>
      <vt:lpstr>Recommendations-Strategic HR Initiatives</vt:lpstr>
      <vt:lpstr>Recommendations-Strategic HR Initiatives</vt:lpstr>
      <vt:lpstr>Recommendations-Diversity and Inclusion</vt:lpstr>
      <vt:lpstr>Recommendations-Diversity and Inclusion</vt:lpstr>
      <vt:lpstr>Recommendations-Culture Transformation</vt:lpstr>
      <vt:lpstr>Recommendations-Student Success</vt:lpstr>
      <vt:lpstr>Recommendations-Revenue Generation</vt:lpstr>
      <vt:lpstr>Recommendations-Revenue Generation</vt:lpstr>
    </vt:vector>
  </TitlesOfParts>
  <Company>The Segal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D. Nostaja</dc:creator>
  <cp:lastModifiedBy>KSC User</cp:lastModifiedBy>
  <cp:revision>215</cp:revision>
  <cp:lastPrinted>2015-03-07T18:43:13Z</cp:lastPrinted>
  <dcterms:created xsi:type="dcterms:W3CDTF">2014-10-22T21:43:31Z</dcterms:created>
  <dcterms:modified xsi:type="dcterms:W3CDTF">2015-06-04T15:01:29Z</dcterms:modified>
</cp:coreProperties>
</file>