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8" r:id="rId3"/>
    <p:sldId id="270" r:id="rId4"/>
    <p:sldId id="257" r:id="rId5"/>
    <p:sldId id="319" r:id="rId6"/>
    <p:sldId id="313" r:id="rId7"/>
    <p:sldId id="314" r:id="rId8"/>
    <p:sldId id="315" r:id="rId9"/>
    <p:sldId id="311" r:id="rId10"/>
    <p:sldId id="312" r:id="rId11"/>
    <p:sldId id="316" r:id="rId12"/>
    <p:sldId id="284" r:id="rId13"/>
    <p:sldId id="260" r:id="rId14"/>
    <p:sldId id="294" r:id="rId15"/>
    <p:sldId id="264" r:id="rId16"/>
    <p:sldId id="289" r:id="rId17"/>
    <p:sldId id="290" r:id="rId18"/>
    <p:sldId id="266" r:id="rId19"/>
    <p:sldId id="267" r:id="rId20"/>
    <p:sldId id="268" r:id="rId21"/>
    <p:sldId id="325" r:id="rId22"/>
    <p:sldId id="323" r:id="rId23"/>
    <p:sldId id="306" r:id="rId24"/>
    <p:sldId id="318" r:id="rId25"/>
    <p:sldId id="320" r:id="rId26"/>
    <p:sldId id="317" r:id="rId27"/>
    <p:sldId id="321" r:id="rId28"/>
    <p:sldId id="272" r:id="rId29"/>
    <p:sldId id="303" r:id="rId30"/>
    <p:sldId id="275" r:id="rId31"/>
    <p:sldId id="276" r:id="rId32"/>
    <p:sldId id="282" r:id="rId33"/>
    <p:sldId id="283" r:id="rId34"/>
    <p:sldId id="277" r:id="rId35"/>
    <p:sldId id="304" r:id="rId36"/>
    <p:sldId id="279" r:id="rId37"/>
    <p:sldId id="280" r:id="rId38"/>
    <p:sldId id="288" r:id="rId39"/>
    <p:sldId id="322" r:id="rId40"/>
    <p:sldId id="305" r:id="rId41"/>
    <p:sldId id="32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71" autoAdjust="0"/>
  </p:normalViewPr>
  <p:slideViewPr>
    <p:cSldViewPr>
      <p:cViewPr varScale="1">
        <p:scale>
          <a:sx n="83" d="100"/>
          <a:sy n="83" d="100"/>
        </p:scale>
        <p:origin x="1862"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5A6A2C-B8C4-495B-A3D7-EBD983F6B362}" type="doc">
      <dgm:prSet loTypeId="urn:microsoft.com/office/officeart/2005/8/layout/process2" loCatId="process" qsTypeId="urn:microsoft.com/office/officeart/2005/8/quickstyle/simple1" qsCatId="simple" csTypeId="urn:microsoft.com/office/officeart/2005/8/colors/colorful3" csCatId="colorful" phldr="1"/>
      <dgm:spPr/>
    </dgm:pt>
    <dgm:pt modelId="{15129C26-AC25-4150-9C40-F381C02E25B1}">
      <dgm:prSet phldrT="[Text]" custT="1"/>
      <dgm:spPr/>
      <dgm:t>
        <a:bodyPr/>
        <a:lstStyle/>
        <a:p>
          <a:r>
            <a:rPr lang="en-US" sz="2800" b="1" dirty="0">
              <a:solidFill>
                <a:schemeClr val="tx1"/>
              </a:solidFill>
              <a:latin typeface="Garamond" panose="02020404030301010803" pitchFamily="18" charset="0"/>
            </a:rPr>
            <a:t>Policy</a:t>
          </a:r>
        </a:p>
      </dgm:t>
    </dgm:pt>
    <dgm:pt modelId="{485ACD87-CD3F-4555-BA9A-766948C7CC1D}" type="parTrans" cxnId="{1C4AB3B5-2D56-413C-8318-42BCBA3BA11B}">
      <dgm:prSet/>
      <dgm:spPr/>
      <dgm:t>
        <a:bodyPr/>
        <a:lstStyle/>
        <a:p>
          <a:endParaRPr lang="en-US"/>
        </a:p>
      </dgm:t>
    </dgm:pt>
    <dgm:pt modelId="{6E9B94A5-D1CE-433A-808A-049B7A029ED2}" type="sibTrans" cxnId="{1C4AB3B5-2D56-413C-8318-42BCBA3BA11B}">
      <dgm:prSet/>
      <dgm:spPr/>
      <dgm:t>
        <a:bodyPr/>
        <a:lstStyle/>
        <a:p>
          <a:endParaRPr lang="en-US" b="1">
            <a:solidFill>
              <a:schemeClr val="tx1"/>
            </a:solidFill>
            <a:latin typeface="Garamond" panose="02020404030301010803" pitchFamily="18" charset="0"/>
          </a:endParaRPr>
        </a:p>
      </dgm:t>
    </dgm:pt>
    <dgm:pt modelId="{07C1BCE7-CEB8-4C43-9B51-2D3A7108455D}">
      <dgm:prSet phldrT="[Text]" custT="1"/>
      <dgm:spPr/>
      <dgm:t>
        <a:bodyPr/>
        <a:lstStyle/>
        <a:p>
          <a:r>
            <a:rPr lang="en-US" sz="2800" b="1" dirty="0">
              <a:solidFill>
                <a:schemeClr val="tx1"/>
              </a:solidFill>
              <a:latin typeface="Garamond" panose="02020404030301010803" pitchFamily="18" charset="0"/>
            </a:rPr>
            <a:t>Ownership Structure</a:t>
          </a:r>
        </a:p>
      </dgm:t>
    </dgm:pt>
    <dgm:pt modelId="{4A64D886-EBFE-41CA-88AD-CE7C73623443}" type="parTrans" cxnId="{8A71161D-1EFD-408E-AD2C-956B9519842E}">
      <dgm:prSet/>
      <dgm:spPr/>
      <dgm:t>
        <a:bodyPr/>
        <a:lstStyle/>
        <a:p>
          <a:endParaRPr lang="en-US"/>
        </a:p>
      </dgm:t>
    </dgm:pt>
    <dgm:pt modelId="{FC6D4678-6122-42FE-A3A1-D63A32859AC8}" type="sibTrans" cxnId="{8A71161D-1EFD-408E-AD2C-956B9519842E}">
      <dgm:prSet/>
      <dgm:spPr/>
      <dgm:t>
        <a:bodyPr/>
        <a:lstStyle/>
        <a:p>
          <a:endParaRPr lang="en-US" b="1">
            <a:solidFill>
              <a:schemeClr val="tx1"/>
            </a:solidFill>
            <a:latin typeface="Garamond" panose="02020404030301010803" pitchFamily="18" charset="0"/>
          </a:endParaRPr>
        </a:p>
      </dgm:t>
    </dgm:pt>
    <dgm:pt modelId="{205C5194-3B85-4FF9-912C-83490BD88D5E}">
      <dgm:prSet phldrT="[Text]" custT="1"/>
      <dgm:spPr/>
      <dgm:t>
        <a:bodyPr/>
        <a:lstStyle/>
        <a:p>
          <a:r>
            <a:rPr lang="en-US" sz="2800" b="1" dirty="0">
              <a:solidFill>
                <a:schemeClr val="tx1"/>
              </a:solidFill>
              <a:latin typeface="Garamond" panose="02020404030301010803" pitchFamily="18" charset="0"/>
            </a:rPr>
            <a:t>Industrial Organization</a:t>
          </a:r>
        </a:p>
      </dgm:t>
    </dgm:pt>
    <dgm:pt modelId="{E67DAB23-DB47-4653-AE0D-290856577DA8}" type="parTrans" cxnId="{A6CD04DA-3A1C-42D9-8D22-45E5E98FFB82}">
      <dgm:prSet/>
      <dgm:spPr/>
      <dgm:t>
        <a:bodyPr/>
        <a:lstStyle/>
        <a:p>
          <a:endParaRPr lang="en-US"/>
        </a:p>
      </dgm:t>
    </dgm:pt>
    <dgm:pt modelId="{34B42293-FD87-45D2-A7F7-A612B15657B8}" type="sibTrans" cxnId="{A6CD04DA-3A1C-42D9-8D22-45E5E98FFB82}">
      <dgm:prSet/>
      <dgm:spPr/>
      <dgm:t>
        <a:bodyPr/>
        <a:lstStyle/>
        <a:p>
          <a:endParaRPr lang="en-US" b="1">
            <a:solidFill>
              <a:schemeClr val="tx1"/>
            </a:solidFill>
            <a:latin typeface="Garamond" panose="02020404030301010803" pitchFamily="18" charset="0"/>
          </a:endParaRPr>
        </a:p>
      </dgm:t>
    </dgm:pt>
    <dgm:pt modelId="{C39398A6-1889-4C2C-8A2B-45520C6C02EB}">
      <dgm:prSet custT="1"/>
      <dgm:spPr/>
      <dgm:t>
        <a:bodyPr/>
        <a:lstStyle/>
        <a:p>
          <a:r>
            <a:rPr lang="en-US" sz="2800" b="1" dirty="0">
              <a:solidFill>
                <a:schemeClr val="tx1"/>
              </a:solidFill>
              <a:latin typeface="Garamond" panose="02020404030301010803" pitchFamily="18" charset="0"/>
            </a:rPr>
            <a:t>Innovation</a:t>
          </a:r>
        </a:p>
      </dgm:t>
    </dgm:pt>
    <dgm:pt modelId="{CDB084B7-6F5F-4E8F-B637-038C7E65C148}" type="parTrans" cxnId="{515CE503-A038-41C3-A99E-1D3C97334079}">
      <dgm:prSet/>
      <dgm:spPr/>
      <dgm:t>
        <a:bodyPr/>
        <a:lstStyle/>
        <a:p>
          <a:endParaRPr lang="en-US"/>
        </a:p>
      </dgm:t>
    </dgm:pt>
    <dgm:pt modelId="{71D809A7-5717-4FE6-A74B-446354725E05}" type="sibTrans" cxnId="{515CE503-A038-41C3-A99E-1D3C97334079}">
      <dgm:prSet/>
      <dgm:spPr/>
      <dgm:t>
        <a:bodyPr/>
        <a:lstStyle/>
        <a:p>
          <a:endParaRPr lang="en-US"/>
        </a:p>
      </dgm:t>
    </dgm:pt>
    <dgm:pt modelId="{3E677A23-B77F-41BA-B716-E658F6FDAEEF}" type="pres">
      <dgm:prSet presAssocID="{5D5A6A2C-B8C4-495B-A3D7-EBD983F6B362}" presName="linearFlow" presStyleCnt="0">
        <dgm:presLayoutVars>
          <dgm:resizeHandles val="exact"/>
        </dgm:presLayoutVars>
      </dgm:prSet>
      <dgm:spPr/>
    </dgm:pt>
    <dgm:pt modelId="{879934D3-D616-4B56-93FC-CD0061E4DCCC}" type="pres">
      <dgm:prSet presAssocID="{15129C26-AC25-4150-9C40-F381C02E25B1}" presName="node" presStyleLbl="node1" presStyleIdx="0" presStyleCnt="4" custScaleX="125253">
        <dgm:presLayoutVars>
          <dgm:bulletEnabled val="1"/>
        </dgm:presLayoutVars>
      </dgm:prSet>
      <dgm:spPr/>
    </dgm:pt>
    <dgm:pt modelId="{E441B433-7145-4B0C-9C1D-A6FD48ACE787}" type="pres">
      <dgm:prSet presAssocID="{6E9B94A5-D1CE-433A-808A-049B7A029ED2}" presName="sibTrans" presStyleLbl="sibTrans2D1" presStyleIdx="0" presStyleCnt="3"/>
      <dgm:spPr/>
    </dgm:pt>
    <dgm:pt modelId="{48E3DDEA-3A23-4859-BE88-A53105FE5902}" type="pres">
      <dgm:prSet presAssocID="{6E9B94A5-D1CE-433A-808A-049B7A029ED2}" presName="connectorText" presStyleLbl="sibTrans2D1" presStyleIdx="0" presStyleCnt="3"/>
      <dgm:spPr/>
    </dgm:pt>
    <dgm:pt modelId="{66B293AB-C21C-4259-9F19-FD492C029257}" type="pres">
      <dgm:prSet presAssocID="{07C1BCE7-CEB8-4C43-9B51-2D3A7108455D}" presName="node" presStyleLbl="node1" presStyleIdx="1" presStyleCnt="4" custScaleX="125253">
        <dgm:presLayoutVars>
          <dgm:bulletEnabled val="1"/>
        </dgm:presLayoutVars>
      </dgm:prSet>
      <dgm:spPr/>
    </dgm:pt>
    <dgm:pt modelId="{C334FBC0-DF84-4DF0-9AE8-5CF51529DC82}" type="pres">
      <dgm:prSet presAssocID="{FC6D4678-6122-42FE-A3A1-D63A32859AC8}" presName="sibTrans" presStyleLbl="sibTrans2D1" presStyleIdx="1" presStyleCnt="3"/>
      <dgm:spPr/>
    </dgm:pt>
    <dgm:pt modelId="{A7D35148-A56C-4538-B23F-F3E6925622A6}" type="pres">
      <dgm:prSet presAssocID="{FC6D4678-6122-42FE-A3A1-D63A32859AC8}" presName="connectorText" presStyleLbl="sibTrans2D1" presStyleIdx="1" presStyleCnt="3"/>
      <dgm:spPr/>
    </dgm:pt>
    <dgm:pt modelId="{84604C54-3B03-42E8-8E04-DF4B96F756DC}" type="pres">
      <dgm:prSet presAssocID="{205C5194-3B85-4FF9-912C-83490BD88D5E}" presName="node" presStyleLbl="node1" presStyleIdx="2" presStyleCnt="4" custScaleX="125253">
        <dgm:presLayoutVars>
          <dgm:bulletEnabled val="1"/>
        </dgm:presLayoutVars>
      </dgm:prSet>
      <dgm:spPr/>
    </dgm:pt>
    <dgm:pt modelId="{4A7B3AF1-80C1-43C7-812C-AD748562519F}" type="pres">
      <dgm:prSet presAssocID="{34B42293-FD87-45D2-A7F7-A612B15657B8}" presName="sibTrans" presStyleLbl="sibTrans2D1" presStyleIdx="2" presStyleCnt="3"/>
      <dgm:spPr/>
    </dgm:pt>
    <dgm:pt modelId="{D7B9ED42-F0E0-4C0A-A8B1-B669460DA62D}" type="pres">
      <dgm:prSet presAssocID="{34B42293-FD87-45D2-A7F7-A612B15657B8}" presName="connectorText" presStyleLbl="sibTrans2D1" presStyleIdx="2" presStyleCnt="3"/>
      <dgm:spPr/>
    </dgm:pt>
    <dgm:pt modelId="{D3CC0E68-AF84-4A50-AAB2-4B6884C79D82}" type="pres">
      <dgm:prSet presAssocID="{C39398A6-1889-4C2C-8A2B-45520C6C02EB}" presName="node" presStyleLbl="node1" presStyleIdx="3" presStyleCnt="4" custScaleX="125253">
        <dgm:presLayoutVars>
          <dgm:bulletEnabled val="1"/>
        </dgm:presLayoutVars>
      </dgm:prSet>
      <dgm:spPr/>
    </dgm:pt>
  </dgm:ptLst>
  <dgm:cxnLst>
    <dgm:cxn modelId="{A6CD04DA-3A1C-42D9-8D22-45E5E98FFB82}" srcId="{5D5A6A2C-B8C4-495B-A3D7-EBD983F6B362}" destId="{205C5194-3B85-4FF9-912C-83490BD88D5E}" srcOrd="2" destOrd="0" parTransId="{E67DAB23-DB47-4653-AE0D-290856577DA8}" sibTransId="{34B42293-FD87-45D2-A7F7-A612B15657B8}"/>
    <dgm:cxn modelId="{92B450B5-9F91-4416-AE2A-CA1F6C5FDC48}" type="presOf" srcId="{07C1BCE7-CEB8-4C43-9B51-2D3A7108455D}" destId="{66B293AB-C21C-4259-9F19-FD492C029257}" srcOrd="0" destOrd="0" presId="urn:microsoft.com/office/officeart/2005/8/layout/process2"/>
    <dgm:cxn modelId="{80E01304-8B92-49F5-9297-32867779B5BD}" type="presOf" srcId="{34B42293-FD87-45D2-A7F7-A612B15657B8}" destId="{D7B9ED42-F0E0-4C0A-A8B1-B669460DA62D}" srcOrd="1" destOrd="0" presId="urn:microsoft.com/office/officeart/2005/8/layout/process2"/>
    <dgm:cxn modelId="{CC9EA306-0EB8-422D-8D79-3103CADD1043}" type="presOf" srcId="{205C5194-3B85-4FF9-912C-83490BD88D5E}" destId="{84604C54-3B03-42E8-8E04-DF4B96F756DC}" srcOrd="0" destOrd="0" presId="urn:microsoft.com/office/officeart/2005/8/layout/process2"/>
    <dgm:cxn modelId="{BB5BA2B4-D318-486D-B09D-14955A74BCEC}" type="presOf" srcId="{34B42293-FD87-45D2-A7F7-A612B15657B8}" destId="{4A7B3AF1-80C1-43C7-812C-AD748562519F}" srcOrd="0" destOrd="0" presId="urn:microsoft.com/office/officeart/2005/8/layout/process2"/>
    <dgm:cxn modelId="{B4FFFF04-9B60-4E49-8D91-56A58B66DC70}" type="presOf" srcId="{6E9B94A5-D1CE-433A-808A-049B7A029ED2}" destId="{E441B433-7145-4B0C-9C1D-A6FD48ACE787}" srcOrd="0" destOrd="0" presId="urn:microsoft.com/office/officeart/2005/8/layout/process2"/>
    <dgm:cxn modelId="{8A71161D-1EFD-408E-AD2C-956B9519842E}" srcId="{5D5A6A2C-B8C4-495B-A3D7-EBD983F6B362}" destId="{07C1BCE7-CEB8-4C43-9B51-2D3A7108455D}" srcOrd="1" destOrd="0" parTransId="{4A64D886-EBFE-41CA-88AD-CE7C73623443}" sibTransId="{FC6D4678-6122-42FE-A3A1-D63A32859AC8}"/>
    <dgm:cxn modelId="{DF13AF92-15E2-4F4A-874D-2001FB2491DB}" type="presOf" srcId="{5D5A6A2C-B8C4-495B-A3D7-EBD983F6B362}" destId="{3E677A23-B77F-41BA-B716-E658F6FDAEEF}" srcOrd="0" destOrd="0" presId="urn:microsoft.com/office/officeart/2005/8/layout/process2"/>
    <dgm:cxn modelId="{1C4AB3B5-2D56-413C-8318-42BCBA3BA11B}" srcId="{5D5A6A2C-B8C4-495B-A3D7-EBD983F6B362}" destId="{15129C26-AC25-4150-9C40-F381C02E25B1}" srcOrd="0" destOrd="0" parTransId="{485ACD87-CD3F-4555-BA9A-766948C7CC1D}" sibTransId="{6E9B94A5-D1CE-433A-808A-049B7A029ED2}"/>
    <dgm:cxn modelId="{2B551F61-8ECA-432D-B9B5-9B22121E46EB}" type="presOf" srcId="{C39398A6-1889-4C2C-8A2B-45520C6C02EB}" destId="{D3CC0E68-AF84-4A50-AAB2-4B6884C79D82}" srcOrd="0" destOrd="0" presId="urn:microsoft.com/office/officeart/2005/8/layout/process2"/>
    <dgm:cxn modelId="{5CC78AFB-1393-4FB7-A2F8-A9D0C9FF8BDB}" type="presOf" srcId="{15129C26-AC25-4150-9C40-F381C02E25B1}" destId="{879934D3-D616-4B56-93FC-CD0061E4DCCC}" srcOrd="0" destOrd="0" presId="urn:microsoft.com/office/officeart/2005/8/layout/process2"/>
    <dgm:cxn modelId="{DB8E3FB9-F907-45E7-8757-FEC7BB5BB3A3}" type="presOf" srcId="{FC6D4678-6122-42FE-A3A1-D63A32859AC8}" destId="{A7D35148-A56C-4538-B23F-F3E6925622A6}" srcOrd="1" destOrd="0" presId="urn:microsoft.com/office/officeart/2005/8/layout/process2"/>
    <dgm:cxn modelId="{25A3100E-4934-4DEE-A066-F292E8BBA37A}" type="presOf" srcId="{6E9B94A5-D1CE-433A-808A-049B7A029ED2}" destId="{48E3DDEA-3A23-4859-BE88-A53105FE5902}" srcOrd="1" destOrd="0" presId="urn:microsoft.com/office/officeart/2005/8/layout/process2"/>
    <dgm:cxn modelId="{515CE503-A038-41C3-A99E-1D3C97334079}" srcId="{5D5A6A2C-B8C4-495B-A3D7-EBD983F6B362}" destId="{C39398A6-1889-4C2C-8A2B-45520C6C02EB}" srcOrd="3" destOrd="0" parTransId="{CDB084B7-6F5F-4E8F-B637-038C7E65C148}" sibTransId="{71D809A7-5717-4FE6-A74B-446354725E05}"/>
    <dgm:cxn modelId="{C3C51174-19AB-45EE-8563-524751CA4DE1}" type="presOf" srcId="{FC6D4678-6122-42FE-A3A1-D63A32859AC8}" destId="{C334FBC0-DF84-4DF0-9AE8-5CF51529DC82}" srcOrd="0" destOrd="0" presId="urn:microsoft.com/office/officeart/2005/8/layout/process2"/>
    <dgm:cxn modelId="{6659C82A-F1E9-46B8-BB73-661F1B8A1EB7}" type="presParOf" srcId="{3E677A23-B77F-41BA-B716-E658F6FDAEEF}" destId="{879934D3-D616-4B56-93FC-CD0061E4DCCC}" srcOrd="0" destOrd="0" presId="urn:microsoft.com/office/officeart/2005/8/layout/process2"/>
    <dgm:cxn modelId="{70E14E6E-A3AA-4318-9E9C-D0A221AA8390}" type="presParOf" srcId="{3E677A23-B77F-41BA-B716-E658F6FDAEEF}" destId="{E441B433-7145-4B0C-9C1D-A6FD48ACE787}" srcOrd="1" destOrd="0" presId="urn:microsoft.com/office/officeart/2005/8/layout/process2"/>
    <dgm:cxn modelId="{614C3168-517D-420B-871E-828CE85F2FC7}" type="presParOf" srcId="{E441B433-7145-4B0C-9C1D-A6FD48ACE787}" destId="{48E3DDEA-3A23-4859-BE88-A53105FE5902}" srcOrd="0" destOrd="0" presId="urn:microsoft.com/office/officeart/2005/8/layout/process2"/>
    <dgm:cxn modelId="{7647F3E6-08F1-4682-B655-4EDBBDC5A237}" type="presParOf" srcId="{3E677A23-B77F-41BA-B716-E658F6FDAEEF}" destId="{66B293AB-C21C-4259-9F19-FD492C029257}" srcOrd="2" destOrd="0" presId="urn:microsoft.com/office/officeart/2005/8/layout/process2"/>
    <dgm:cxn modelId="{DA7928BE-224A-4A68-879E-442D8DAEF29C}" type="presParOf" srcId="{3E677A23-B77F-41BA-B716-E658F6FDAEEF}" destId="{C334FBC0-DF84-4DF0-9AE8-5CF51529DC82}" srcOrd="3" destOrd="0" presId="urn:microsoft.com/office/officeart/2005/8/layout/process2"/>
    <dgm:cxn modelId="{854F4AEC-A4FA-4F3D-9BF8-F12FB2DB5CDD}" type="presParOf" srcId="{C334FBC0-DF84-4DF0-9AE8-5CF51529DC82}" destId="{A7D35148-A56C-4538-B23F-F3E6925622A6}" srcOrd="0" destOrd="0" presId="urn:microsoft.com/office/officeart/2005/8/layout/process2"/>
    <dgm:cxn modelId="{2608D532-23CD-4013-8FE5-17600D3DEF08}" type="presParOf" srcId="{3E677A23-B77F-41BA-B716-E658F6FDAEEF}" destId="{84604C54-3B03-42E8-8E04-DF4B96F756DC}" srcOrd="4" destOrd="0" presId="urn:microsoft.com/office/officeart/2005/8/layout/process2"/>
    <dgm:cxn modelId="{6CC5515B-76B1-4BE6-8E99-3D8F67EEE42D}" type="presParOf" srcId="{3E677A23-B77F-41BA-B716-E658F6FDAEEF}" destId="{4A7B3AF1-80C1-43C7-812C-AD748562519F}" srcOrd="5" destOrd="0" presId="urn:microsoft.com/office/officeart/2005/8/layout/process2"/>
    <dgm:cxn modelId="{C190C507-DF09-4F21-8DFA-06118A3FA50D}" type="presParOf" srcId="{4A7B3AF1-80C1-43C7-812C-AD748562519F}" destId="{D7B9ED42-F0E0-4C0A-A8B1-B669460DA62D}" srcOrd="0" destOrd="0" presId="urn:microsoft.com/office/officeart/2005/8/layout/process2"/>
    <dgm:cxn modelId="{C276D5F4-3B1C-4861-A43A-B2F27F335BBF}" type="presParOf" srcId="{3E677A23-B77F-41BA-B716-E658F6FDAEEF}" destId="{D3CC0E68-AF84-4A50-AAB2-4B6884C79D82}"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934D3-D616-4B56-93FC-CD0061E4DCCC}">
      <dsp:nvSpPr>
        <dsp:cNvPr id="0" name=""/>
        <dsp:cNvSpPr/>
      </dsp:nvSpPr>
      <dsp:spPr>
        <a:xfrm>
          <a:off x="2057404" y="4417"/>
          <a:ext cx="4114791" cy="82129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latin typeface="Garamond" panose="02020404030301010803" pitchFamily="18" charset="0"/>
            </a:rPr>
            <a:t>Policy</a:t>
          </a:r>
        </a:p>
      </dsp:txBody>
      <dsp:txXfrm>
        <a:off x="2081459" y="28472"/>
        <a:ext cx="4066681" cy="773185"/>
      </dsp:txXfrm>
    </dsp:sp>
    <dsp:sp modelId="{E441B433-7145-4B0C-9C1D-A6FD48ACE787}">
      <dsp:nvSpPr>
        <dsp:cNvPr id="0" name=""/>
        <dsp:cNvSpPr/>
      </dsp:nvSpPr>
      <dsp:spPr>
        <a:xfrm rot="5400000">
          <a:off x="3960807" y="846246"/>
          <a:ext cx="307985" cy="36958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solidFill>
              <a:schemeClr val="tx1"/>
            </a:solidFill>
            <a:latin typeface="Garamond" panose="02020404030301010803" pitchFamily="18" charset="0"/>
          </a:endParaRPr>
        </a:p>
      </dsp:txBody>
      <dsp:txXfrm rot="-5400000">
        <a:off x="4003926" y="877045"/>
        <a:ext cx="221749" cy="215590"/>
      </dsp:txXfrm>
    </dsp:sp>
    <dsp:sp modelId="{66B293AB-C21C-4259-9F19-FD492C029257}">
      <dsp:nvSpPr>
        <dsp:cNvPr id="0" name=""/>
        <dsp:cNvSpPr/>
      </dsp:nvSpPr>
      <dsp:spPr>
        <a:xfrm>
          <a:off x="2057404" y="1236361"/>
          <a:ext cx="4114791" cy="821295"/>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latin typeface="Garamond" panose="02020404030301010803" pitchFamily="18" charset="0"/>
            </a:rPr>
            <a:t>Ownership Structure</a:t>
          </a:r>
        </a:p>
      </dsp:txBody>
      <dsp:txXfrm>
        <a:off x="2081459" y="1260416"/>
        <a:ext cx="4066681" cy="773185"/>
      </dsp:txXfrm>
    </dsp:sp>
    <dsp:sp modelId="{C334FBC0-DF84-4DF0-9AE8-5CF51529DC82}">
      <dsp:nvSpPr>
        <dsp:cNvPr id="0" name=""/>
        <dsp:cNvSpPr/>
      </dsp:nvSpPr>
      <dsp:spPr>
        <a:xfrm rot="5400000">
          <a:off x="3960807" y="2078189"/>
          <a:ext cx="307985" cy="369583"/>
        </a:xfrm>
        <a:prstGeom prs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solidFill>
              <a:schemeClr val="tx1"/>
            </a:solidFill>
            <a:latin typeface="Garamond" panose="02020404030301010803" pitchFamily="18" charset="0"/>
          </a:endParaRPr>
        </a:p>
      </dsp:txBody>
      <dsp:txXfrm rot="-5400000">
        <a:off x="4003926" y="2108988"/>
        <a:ext cx="221749" cy="215590"/>
      </dsp:txXfrm>
    </dsp:sp>
    <dsp:sp modelId="{84604C54-3B03-42E8-8E04-DF4B96F756DC}">
      <dsp:nvSpPr>
        <dsp:cNvPr id="0" name=""/>
        <dsp:cNvSpPr/>
      </dsp:nvSpPr>
      <dsp:spPr>
        <a:xfrm>
          <a:off x="2057404" y="2468305"/>
          <a:ext cx="4114791" cy="821295"/>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latin typeface="Garamond" panose="02020404030301010803" pitchFamily="18" charset="0"/>
            </a:rPr>
            <a:t>Industrial Organization</a:t>
          </a:r>
        </a:p>
      </dsp:txBody>
      <dsp:txXfrm>
        <a:off x="2081459" y="2492360"/>
        <a:ext cx="4066681" cy="773185"/>
      </dsp:txXfrm>
    </dsp:sp>
    <dsp:sp modelId="{4A7B3AF1-80C1-43C7-812C-AD748562519F}">
      <dsp:nvSpPr>
        <dsp:cNvPr id="0" name=""/>
        <dsp:cNvSpPr/>
      </dsp:nvSpPr>
      <dsp:spPr>
        <a:xfrm rot="5400000">
          <a:off x="3960807" y="3310133"/>
          <a:ext cx="307985" cy="369583"/>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solidFill>
              <a:schemeClr val="tx1"/>
            </a:solidFill>
            <a:latin typeface="Garamond" panose="02020404030301010803" pitchFamily="18" charset="0"/>
          </a:endParaRPr>
        </a:p>
      </dsp:txBody>
      <dsp:txXfrm rot="-5400000">
        <a:off x="4003926" y="3340932"/>
        <a:ext cx="221749" cy="215590"/>
      </dsp:txXfrm>
    </dsp:sp>
    <dsp:sp modelId="{D3CC0E68-AF84-4A50-AAB2-4B6884C79D82}">
      <dsp:nvSpPr>
        <dsp:cNvPr id="0" name=""/>
        <dsp:cNvSpPr/>
      </dsp:nvSpPr>
      <dsp:spPr>
        <a:xfrm>
          <a:off x="2057404" y="3700249"/>
          <a:ext cx="4114791" cy="821295"/>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latin typeface="Garamond" panose="02020404030301010803" pitchFamily="18" charset="0"/>
            </a:rPr>
            <a:t>Innovation</a:t>
          </a:r>
        </a:p>
      </dsp:txBody>
      <dsp:txXfrm>
        <a:off x="2081459" y="3724304"/>
        <a:ext cx="4066681" cy="77318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F192B0-54E2-492F-9B41-773EFFF2AD7F}" type="datetimeFigureOut">
              <a:rPr lang="en-US" smtClean="0"/>
              <a:t>7/1/2016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EF5F94-2243-4143-BBBA-5C7AB6960364}" type="slidenum">
              <a:rPr lang="en-US" smtClean="0"/>
              <a:t>‹Nr.›</a:t>
            </a:fld>
            <a:endParaRPr lang="en-US"/>
          </a:p>
        </p:txBody>
      </p:sp>
    </p:spTree>
    <p:extLst>
      <p:ext uri="{BB962C8B-B14F-4D97-AF65-F5344CB8AC3E}">
        <p14:creationId xmlns:p14="http://schemas.microsoft.com/office/powerpoint/2010/main" val="4053393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Push looking</a:t>
            </a:r>
            <a:r>
              <a:rPr lang="en-US" baseline="0" dirty="0"/>
              <a:t> at policy differences affecting ownership structure rather than institutions – why America is great!</a:t>
            </a:r>
            <a:endParaRPr lang="en-US" dirty="0"/>
          </a:p>
        </p:txBody>
      </p:sp>
      <p:sp>
        <p:nvSpPr>
          <p:cNvPr id="4" name="Slide Number Placeholder 3"/>
          <p:cNvSpPr>
            <a:spLocks noGrp="1"/>
          </p:cNvSpPr>
          <p:nvPr>
            <p:ph type="sldNum" sz="quarter" idx="10"/>
          </p:nvPr>
        </p:nvSpPr>
        <p:spPr/>
        <p:txBody>
          <a:bodyPr/>
          <a:lstStyle/>
          <a:p>
            <a:fld id="{CDEF5F94-2243-4143-BBBA-5C7AB6960364}" type="slidenum">
              <a:rPr lang="en-US" smtClean="0"/>
              <a:t>1</a:t>
            </a:fld>
            <a:endParaRPr lang="en-US"/>
          </a:p>
        </p:txBody>
      </p:sp>
    </p:spTree>
    <p:extLst>
      <p:ext uri="{BB962C8B-B14F-4D97-AF65-F5344CB8AC3E}">
        <p14:creationId xmlns:p14="http://schemas.microsoft.com/office/powerpoint/2010/main" val="4097900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mix of these structures</a:t>
            </a:r>
            <a:r>
              <a:rPr lang="en-US" baseline="0" dirty="0"/>
              <a:t> change over time and differ across countries.  Differences in institutional differences across countries is clearly interrelated to differences in ownership structure.  For those of us that think about whether institutional differences matter, we should be thinking a bit more carefully about </a:t>
            </a:r>
            <a:r>
              <a:rPr lang="en-US" baseline="0"/>
              <a:t>ownership structure.</a:t>
            </a:r>
            <a:endParaRPr lang="en-US"/>
          </a:p>
        </p:txBody>
      </p:sp>
      <p:sp>
        <p:nvSpPr>
          <p:cNvPr id="4" name="Slide Number Placeholder 3"/>
          <p:cNvSpPr>
            <a:spLocks noGrp="1"/>
          </p:cNvSpPr>
          <p:nvPr>
            <p:ph type="sldNum" sz="quarter" idx="10"/>
          </p:nvPr>
        </p:nvSpPr>
        <p:spPr/>
        <p:txBody>
          <a:bodyPr/>
          <a:lstStyle/>
          <a:p>
            <a:fld id="{CDEF5F94-2243-4143-BBBA-5C7AB6960364}" type="slidenum">
              <a:rPr lang="en-US" smtClean="0"/>
              <a:t>2</a:t>
            </a:fld>
            <a:endParaRPr lang="en-US"/>
          </a:p>
        </p:txBody>
      </p:sp>
    </p:spTree>
    <p:extLst>
      <p:ext uri="{BB962C8B-B14F-4D97-AF65-F5344CB8AC3E}">
        <p14:creationId xmlns:p14="http://schemas.microsoft.com/office/powerpoint/2010/main" val="94407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F5F94-2243-4143-BBBA-5C7AB6960364}" type="slidenum">
              <a:rPr lang="en-US" smtClean="0"/>
              <a:t>4</a:t>
            </a:fld>
            <a:endParaRPr lang="en-US"/>
          </a:p>
        </p:txBody>
      </p:sp>
    </p:spTree>
    <p:extLst>
      <p:ext uri="{BB962C8B-B14F-4D97-AF65-F5344CB8AC3E}">
        <p14:creationId xmlns:p14="http://schemas.microsoft.com/office/powerpoint/2010/main" val="401223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Equity office actually bought it from Blackstone in 1998.  It is likely</a:t>
            </a:r>
            <a:r>
              <a:rPr lang="en-US" baseline="0" dirty="0"/>
              <a:t> that these transactions resulted in 10s of millions in fees and transferred between almost all of the ownership structures.  Hard to come up with incentive and information issues that would justify the transfers.</a:t>
            </a:r>
            <a:endParaRPr lang="en-US" dirty="0"/>
          </a:p>
        </p:txBody>
      </p:sp>
      <p:sp>
        <p:nvSpPr>
          <p:cNvPr id="4" name="Slide Number Placeholder 3"/>
          <p:cNvSpPr>
            <a:spLocks noGrp="1"/>
          </p:cNvSpPr>
          <p:nvPr>
            <p:ph type="sldNum" sz="quarter" idx="10"/>
          </p:nvPr>
        </p:nvSpPr>
        <p:spPr/>
        <p:txBody>
          <a:bodyPr/>
          <a:lstStyle/>
          <a:p>
            <a:fld id="{CDEF5F94-2243-4143-BBBA-5C7AB6960364}" type="slidenum">
              <a:rPr lang="en-US" smtClean="0"/>
              <a:t>5</a:t>
            </a:fld>
            <a:endParaRPr lang="en-US"/>
          </a:p>
        </p:txBody>
      </p:sp>
    </p:spTree>
    <p:extLst>
      <p:ext uri="{BB962C8B-B14F-4D97-AF65-F5344CB8AC3E}">
        <p14:creationId xmlns:p14="http://schemas.microsoft.com/office/powerpoint/2010/main" val="680230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572A6-3A1D-442C-9249-CA503AFD85FA}" type="slidenum">
              <a:rPr lang="en-US" smtClean="0"/>
              <a:t>6</a:t>
            </a:fld>
            <a:endParaRPr lang="en-US"/>
          </a:p>
        </p:txBody>
      </p:sp>
    </p:spTree>
    <p:extLst>
      <p:ext uri="{BB962C8B-B14F-4D97-AF65-F5344CB8AC3E}">
        <p14:creationId xmlns:p14="http://schemas.microsoft.com/office/powerpoint/2010/main" val="833076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Equity office actually bought it from Blackstone in 1998.  It is likely</a:t>
            </a:r>
            <a:r>
              <a:rPr lang="en-US" baseline="0" dirty="0"/>
              <a:t> that these transactions resulted in 10s of millions in fees and transferred between almost all of the ownership structures.  Hard to come up with incentive and information issues that would justify the transfers.</a:t>
            </a:r>
            <a:endParaRPr lang="en-US" dirty="0"/>
          </a:p>
        </p:txBody>
      </p:sp>
      <p:sp>
        <p:nvSpPr>
          <p:cNvPr id="4" name="Slide Number Placeholder 3"/>
          <p:cNvSpPr>
            <a:spLocks noGrp="1"/>
          </p:cNvSpPr>
          <p:nvPr>
            <p:ph type="sldNum" sz="quarter" idx="10"/>
          </p:nvPr>
        </p:nvSpPr>
        <p:spPr/>
        <p:txBody>
          <a:bodyPr/>
          <a:lstStyle/>
          <a:p>
            <a:fld id="{CDEF5F94-2243-4143-BBBA-5C7AB6960364}" type="slidenum">
              <a:rPr lang="en-US" smtClean="0"/>
              <a:t>25</a:t>
            </a:fld>
            <a:endParaRPr lang="en-US"/>
          </a:p>
        </p:txBody>
      </p:sp>
    </p:spTree>
    <p:extLst>
      <p:ext uri="{BB962C8B-B14F-4D97-AF65-F5344CB8AC3E}">
        <p14:creationId xmlns:p14="http://schemas.microsoft.com/office/powerpoint/2010/main" val="680230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6">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B36808-DD70-43E2-B0FD-24D8658723C7}"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6213A-B6D3-4E69-97F6-72C6FFA6CF0B}" type="slidenum">
              <a:rPr lang="en-US" smtClean="0"/>
              <a:t>‹Nr.›</a:t>
            </a:fld>
            <a:endParaRPr lang="en-US"/>
          </a:p>
        </p:txBody>
      </p:sp>
    </p:spTree>
    <p:extLst>
      <p:ext uri="{BB962C8B-B14F-4D97-AF65-F5344CB8AC3E}">
        <p14:creationId xmlns:p14="http://schemas.microsoft.com/office/powerpoint/2010/main" val="275343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B36808-DD70-43E2-B0FD-24D8658723C7}"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6213A-B6D3-4E69-97F6-72C6FFA6CF0B}" type="slidenum">
              <a:rPr lang="en-US" smtClean="0"/>
              <a:t>‹Nr.›</a:t>
            </a:fld>
            <a:endParaRPr lang="en-US"/>
          </a:p>
        </p:txBody>
      </p:sp>
    </p:spTree>
    <p:extLst>
      <p:ext uri="{BB962C8B-B14F-4D97-AF65-F5344CB8AC3E}">
        <p14:creationId xmlns:p14="http://schemas.microsoft.com/office/powerpoint/2010/main" val="158226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B36808-DD70-43E2-B0FD-24D8658723C7}"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6213A-B6D3-4E69-97F6-72C6FFA6CF0B}" type="slidenum">
              <a:rPr lang="en-US" smtClean="0"/>
              <a:t>‹Nr.›</a:t>
            </a:fld>
            <a:endParaRPr lang="en-US"/>
          </a:p>
        </p:txBody>
      </p:sp>
    </p:spTree>
    <p:extLst>
      <p:ext uri="{BB962C8B-B14F-4D97-AF65-F5344CB8AC3E}">
        <p14:creationId xmlns:p14="http://schemas.microsoft.com/office/powerpoint/2010/main" val="375026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50000"/>
                  </a:schemeClr>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B36808-DD70-43E2-B0FD-24D8658723C7}"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6213A-B6D3-4E69-97F6-72C6FFA6CF0B}" type="slidenum">
              <a:rPr lang="en-US" smtClean="0"/>
              <a:t>‹Nr.›</a:t>
            </a:fld>
            <a:endParaRPr lang="en-US"/>
          </a:p>
        </p:txBody>
      </p:sp>
    </p:spTree>
    <p:extLst>
      <p:ext uri="{BB962C8B-B14F-4D97-AF65-F5344CB8AC3E}">
        <p14:creationId xmlns:p14="http://schemas.microsoft.com/office/powerpoint/2010/main" val="1397678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B36808-DD70-43E2-B0FD-24D8658723C7}"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6213A-B6D3-4E69-97F6-72C6FFA6CF0B}" type="slidenum">
              <a:rPr lang="en-US" smtClean="0"/>
              <a:t>‹Nr.›</a:t>
            </a:fld>
            <a:endParaRPr lang="en-US"/>
          </a:p>
        </p:txBody>
      </p:sp>
    </p:spTree>
    <p:extLst>
      <p:ext uri="{BB962C8B-B14F-4D97-AF65-F5344CB8AC3E}">
        <p14:creationId xmlns:p14="http://schemas.microsoft.com/office/powerpoint/2010/main" val="384931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B36808-DD70-43E2-B0FD-24D8658723C7}" type="datetimeFigureOut">
              <a:rPr lang="en-US" smtClean="0"/>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6213A-B6D3-4E69-97F6-72C6FFA6CF0B}" type="slidenum">
              <a:rPr lang="en-US" smtClean="0"/>
              <a:t>‹Nr.›</a:t>
            </a:fld>
            <a:endParaRPr lang="en-US"/>
          </a:p>
        </p:txBody>
      </p:sp>
    </p:spTree>
    <p:extLst>
      <p:ext uri="{BB962C8B-B14F-4D97-AF65-F5344CB8AC3E}">
        <p14:creationId xmlns:p14="http://schemas.microsoft.com/office/powerpoint/2010/main" val="3643313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B36808-DD70-43E2-B0FD-24D8658723C7}" type="datetimeFigureOut">
              <a:rPr lang="en-US" smtClean="0"/>
              <a:t>7/1/2016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F6213A-B6D3-4E69-97F6-72C6FFA6CF0B}" type="slidenum">
              <a:rPr lang="en-US" smtClean="0"/>
              <a:t>‹Nr.›</a:t>
            </a:fld>
            <a:endParaRPr lang="en-US"/>
          </a:p>
        </p:txBody>
      </p:sp>
    </p:spTree>
    <p:extLst>
      <p:ext uri="{BB962C8B-B14F-4D97-AF65-F5344CB8AC3E}">
        <p14:creationId xmlns:p14="http://schemas.microsoft.com/office/powerpoint/2010/main" val="199556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B36808-DD70-43E2-B0FD-24D8658723C7}" type="datetimeFigureOut">
              <a:rPr lang="en-US" smtClean="0"/>
              <a:t>7/1/2016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F6213A-B6D3-4E69-97F6-72C6FFA6CF0B}" type="slidenum">
              <a:rPr lang="en-US" smtClean="0"/>
              <a:t>‹Nr.›</a:t>
            </a:fld>
            <a:endParaRPr lang="en-US"/>
          </a:p>
        </p:txBody>
      </p:sp>
    </p:spTree>
    <p:extLst>
      <p:ext uri="{BB962C8B-B14F-4D97-AF65-F5344CB8AC3E}">
        <p14:creationId xmlns:p14="http://schemas.microsoft.com/office/powerpoint/2010/main" val="257193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36808-DD70-43E2-B0FD-24D8658723C7}" type="datetimeFigureOut">
              <a:rPr lang="en-US" smtClean="0"/>
              <a:t>7/1/2016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F6213A-B6D3-4E69-97F6-72C6FFA6CF0B}" type="slidenum">
              <a:rPr lang="en-US" smtClean="0"/>
              <a:t>‹Nr.›</a:t>
            </a:fld>
            <a:endParaRPr lang="en-US"/>
          </a:p>
        </p:txBody>
      </p:sp>
    </p:spTree>
    <p:extLst>
      <p:ext uri="{BB962C8B-B14F-4D97-AF65-F5344CB8AC3E}">
        <p14:creationId xmlns:p14="http://schemas.microsoft.com/office/powerpoint/2010/main" val="168136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B36808-DD70-43E2-B0FD-24D8658723C7}" type="datetimeFigureOut">
              <a:rPr lang="en-US" smtClean="0"/>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6213A-B6D3-4E69-97F6-72C6FFA6CF0B}" type="slidenum">
              <a:rPr lang="en-US" smtClean="0"/>
              <a:t>‹Nr.›</a:t>
            </a:fld>
            <a:endParaRPr lang="en-US"/>
          </a:p>
        </p:txBody>
      </p:sp>
    </p:spTree>
    <p:extLst>
      <p:ext uri="{BB962C8B-B14F-4D97-AF65-F5344CB8AC3E}">
        <p14:creationId xmlns:p14="http://schemas.microsoft.com/office/powerpoint/2010/main" val="422036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B36808-DD70-43E2-B0FD-24D8658723C7}" type="datetimeFigureOut">
              <a:rPr lang="en-US" smtClean="0"/>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6213A-B6D3-4E69-97F6-72C6FFA6CF0B}" type="slidenum">
              <a:rPr lang="en-US" smtClean="0"/>
              <a:t>‹Nr.›</a:t>
            </a:fld>
            <a:endParaRPr lang="en-US"/>
          </a:p>
        </p:txBody>
      </p:sp>
    </p:spTree>
    <p:extLst>
      <p:ext uri="{BB962C8B-B14F-4D97-AF65-F5344CB8AC3E}">
        <p14:creationId xmlns:p14="http://schemas.microsoft.com/office/powerpoint/2010/main" val="1342638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36808-DD70-43E2-B0FD-24D8658723C7}" type="datetimeFigureOut">
              <a:rPr lang="en-US" smtClean="0"/>
              <a:t>7/1/2016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6213A-B6D3-4E69-97F6-72C6FFA6CF0B}" type="slidenum">
              <a:rPr lang="en-US" smtClean="0"/>
              <a:t>‹Nr.›</a:t>
            </a:fld>
            <a:endParaRPr lang="en-US"/>
          </a:p>
        </p:txBody>
      </p:sp>
    </p:spTree>
    <p:extLst>
      <p:ext uri="{BB962C8B-B14F-4D97-AF65-F5344CB8AC3E}">
        <p14:creationId xmlns:p14="http://schemas.microsoft.com/office/powerpoint/2010/main" val="2036469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Does Ownership Structure Matter?</a:t>
            </a:r>
          </a:p>
        </p:txBody>
      </p:sp>
      <p:sp>
        <p:nvSpPr>
          <p:cNvPr id="3" name="Subtitle 2"/>
          <p:cNvSpPr>
            <a:spLocks noGrp="1"/>
          </p:cNvSpPr>
          <p:nvPr>
            <p:ph type="subTitle" idx="1"/>
          </p:nvPr>
        </p:nvSpPr>
        <p:spPr/>
        <p:txBody>
          <a:bodyPr/>
          <a:lstStyle/>
          <a:p>
            <a:r>
              <a:rPr lang="en-US" dirty="0"/>
              <a:t>Sheridan Titman</a:t>
            </a:r>
          </a:p>
          <a:p>
            <a:r>
              <a:rPr lang="en-US" dirty="0"/>
              <a:t>University of Texas</a:t>
            </a:r>
          </a:p>
        </p:txBody>
      </p:sp>
    </p:spTree>
    <p:extLst>
      <p:ext uri="{BB962C8B-B14F-4D97-AF65-F5344CB8AC3E}">
        <p14:creationId xmlns:p14="http://schemas.microsoft.com/office/powerpoint/2010/main" val="2874056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t>Total Market Cap of Firms Listed on U.S. Exchanges</a:t>
            </a:r>
            <a:br>
              <a:rPr lang="en-US" dirty="0"/>
            </a:br>
            <a:r>
              <a:rPr lang="en-US" sz="1800" dirty="0"/>
              <a:t>Data Source: CRSP</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8733" y="2125266"/>
            <a:ext cx="7266533" cy="3875484"/>
          </a:xfrm>
        </p:spPr>
      </p:pic>
      <p:sp>
        <p:nvSpPr>
          <p:cNvPr id="3" name="TextBox 2"/>
          <p:cNvSpPr txBox="1"/>
          <p:nvPr/>
        </p:nvSpPr>
        <p:spPr>
          <a:xfrm>
            <a:off x="938734" y="5168163"/>
            <a:ext cx="1438471" cy="300082"/>
          </a:xfrm>
          <a:prstGeom prst="rect">
            <a:avLst/>
          </a:prstGeom>
          <a:noFill/>
        </p:spPr>
        <p:txBody>
          <a:bodyPr wrap="none" rtlCol="0">
            <a:spAutoFit/>
          </a:bodyPr>
          <a:lstStyle/>
          <a:p>
            <a:r>
              <a:rPr lang="en-US" sz="1350" b="1" dirty="0">
                <a:latin typeface="Garamond" panose="02020404030301010803" pitchFamily="18" charset="0"/>
              </a:rPr>
              <a:t>(Y axis is in Log)</a:t>
            </a:r>
          </a:p>
        </p:txBody>
      </p:sp>
    </p:spTree>
    <p:extLst>
      <p:ext uri="{BB962C8B-B14F-4D97-AF65-F5344CB8AC3E}">
        <p14:creationId xmlns:p14="http://schemas.microsoft.com/office/powerpoint/2010/main" val="908602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LBO Volume</a:t>
            </a:r>
            <a:br>
              <a:rPr lang="en-US" dirty="0"/>
            </a:br>
            <a:r>
              <a:rPr lang="en-US" sz="1800" dirty="0"/>
              <a:t>(Data Source: SDC Platinum)</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8381"/>
          <a:stretch/>
        </p:blipFill>
        <p:spPr>
          <a:xfrm>
            <a:off x="1663886" y="2125267"/>
            <a:ext cx="5816228" cy="3875483"/>
          </a:xfrm>
        </p:spPr>
      </p:pic>
    </p:spTree>
    <p:extLst>
      <p:ext uri="{BB962C8B-B14F-4D97-AF65-F5344CB8AC3E}">
        <p14:creationId xmlns:p14="http://schemas.microsoft.com/office/powerpoint/2010/main" val="2792857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More Questions</a:t>
            </a:r>
          </a:p>
        </p:txBody>
      </p:sp>
      <p:sp>
        <p:nvSpPr>
          <p:cNvPr id="3" name="Content Placeholder 2"/>
          <p:cNvSpPr>
            <a:spLocks noGrp="1"/>
          </p:cNvSpPr>
          <p:nvPr>
            <p:ph idx="1"/>
          </p:nvPr>
        </p:nvSpPr>
        <p:spPr/>
        <p:txBody>
          <a:bodyPr/>
          <a:lstStyle/>
          <a:p>
            <a:r>
              <a:rPr lang="en-US" sz="2800" dirty="0"/>
              <a:t>How do shocks to ownership structure affect</a:t>
            </a:r>
          </a:p>
          <a:p>
            <a:pPr lvl="1"/>
            <a:r>
              <a:rPr lang="en-US" sz="2400" dirty="0"/>
              <a:t>Firm size</a:t>
            </a:r>
          </a:p>
          <a:p>
            <a:pPr lvl="1"/>
            <a:r>
              <a:rPr lang="en-US" sz="2400" dirty="0"/>
              <a:t>Vertical integration and diversification</a:t>
            </a:r>
          </a:p>
          <a:p>
            <a:pPr lvl="1"/>
            <a:r>
              <a:rPr lang="en-US" sz="2400" dirty="0"/>
              <a:t>The nature of competition</a:t>
            </a:r>
          </a:p>
        </p:txBody>
      </p:sp>
    </p:spTree>
    <p:extLst>
      <p:ext uri="{BB962C8B-B14F-4D97-AF65-F5344CB8AC3E}">
        <p14:creationId xmlns:p14="http://schemas.microsoft.com/office/powerpoint/2010/main" val="2849260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Bigger Question</a:t>
            </a:r>
          </a:p>
        </p:txBody>
      </p:sp>
      <p:sp>
        <p:nvSpPr>
          <p:cNvPr id="3" name="Content Placeholder 2"/>
          <p:cNvSpPr>
            <a:spLocks noGrp="1"/>
          </p:cNvSpPr>
          <p:nvPr>
            <p:ph idx="1"/>
          </p:nvPr>
        </p:nvSpPr>
        <p:spPr/>
        <p:txBody>
          <a:bodyPr>
            <a:normAutofit fontScale="92500"/>
          </a:bodyPr>
          <a:lstStyle/>
          <a:p>
            <a:pPr marL="0" indent="0">
              <a:buNone/>
            </a:pPr>
            <a:r>
              <a:rPr lang="en-US" sz="2800" dirty="0"/>
              <a:t>Does any of this really matter? </a:t>
            </a:r>
          </a:p>
          <a:p>
            <a:r>
              <a:rPr lang="en-US" sz="2800" dirty="0"/>
              <a:t>Is there a link between how assets are owned and how they are managed? </a:t>
            </a:r>
          </a:p>
          <a:p>
            <a:r>
              <a:rPr lang="en-US" sz="2800" dirty="0"/>
              <a:t>Do some structures facilitate innovation better than others? </a:t>
            </a:r>
          </a:p>
          <a:p>
            <a:r>
              <a:rPr lang="en-US" sz="2800" dirty="0"/>
              <a:t>Do policy choices that influence ownership structure affect efficiency and innovation?</a:t>
            </a:r>
          </a:p>
          <a:p>
            <a:pPr lvl="1"/>
            <a:r>
              <a:rPr lang="en-US" sz="2400" dirty="0"/>
              <a:t>Or is this just a side-show?</a:t>
            </a:r>
          </a:p>
          <a:p>
            <a:r>
              <a:rPr lang="en-US" sz="2800" dirty="0"/>
              <a:t>Does ownership structure play a role in the link between institutional structure and economic development?</a:t>
            </a:r>
          </a:p>
          <a:p>
            <a:pPr marL="0" indent="0">
              <a:buNone/>
            </a:pPr>
            <a:endParaRPr lang="en-US" dirty="0"/>
          </a:p>
        </p:txBody>
      </p:sp>
    </p:spTree>
    <p:extLst>
      <p:ext uri="{BB962C8B-B14F-4D97-AF65-F5344CB8AC3E}">
        <p14:creationId xmlns:p14="http://schemas.microsoft.com/office/powerpoint/2010/main" val="1219854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Main Idea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7645519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1312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M&amp;M Theorem</a:t>
            </a:r>
          </a:p>
        </p:txBody>
      </p:sp>
      <p:sp>
        <p:nvSpPr>
          <p:cNvPr id="3" name="Content Placeholder 2"/>
          <p:cNvSpPr>
            <a:spLocks noGrp="1"/>
          </p:cNvSpPr>
          <p:nvPr>
            <p:ph idx="1"/>
          </p:nvPr>
        </p:nvSpPr>
        <p:spPr/>
        <p:txBody>
          <a:bodyPr/>
          <a:lstStyle/>
          <a:p>
            <a:r>
              <a:rPr lang="en-US" sz="2800" dirty="0"/>
              <a:t>Value = Discounted Cash Flows</a:t>
            </a:r>
          </a:p>
          <a:p>
            <a:pPr marL="0" indent="0">
              <a:buNone/>
            </a:pPr>
            <a:endParaRPr lang="en-US" sz="2800" dirty="0"/>
          </a:p>
          <a:p>
            <a:r>
              <a:rPr lang="en-US" sz="2800" dirty="0"/>
              <a:t>Ownership structure affects value by influencing discount rates and/or cash flows</a:t>
            </a:r>
          </a:p>
          <a:p>
            <a:pPr lvl="1"/>
            <a:r>
              <a:rPr lang="en-US" sz="2400" dirty="0"/>
              <a:t>M&amp;M – if ownership structure does not affect cash flows or discount rates, then ownership structure is irrelevant</a:t>
            </a:r>
          </a:p>
          <a:p>
            <a:r>
              <a:rPr lang="en-US" sz="2800" dirty="0"/>
              <a:t>In reality there are tradeoffs between cost of capital and efficiency</a:t>
            </a:r>
          </a:p>
          <a:p>
            <a:pPr lvl="1"/>
            <a:r>
              <a:rPr lang="en-US" sz="2400" dirty="0"/>
              <a:t>E.g., Family ownership might have higher capital costs and lower agency problems</a:t>
            </a:r>
          </a:p>
          <a:p>
            <a:endParaRPr lang="en-US" dirty="0"/>
          </a:p>
        </p:txBody>
      </p:sp>
    </p:spTree>
    <p:extLst>
      <p:ext uri="{BB962C8B-B14F-4D97-AF65-F5344CB8AC3E}">
        <p14:creationId xmlns:p14="http://schemas.microsoft.com/office/powerpoint/2010/main" val="2185531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b="1" dirty="0"/>
              <a:t>Cost of Capital/Efficiency Tradeoff</a:t>
            </a:r>
          </a:p>
        </p:txBody>
      </p:sp>
      <p:sp>
        <p:nvSpPr>
          <p:cNvPr id="8" name="Text Placeholder 7"/>
          <p:cNvSpPr>
            <a:spLocks noGrp="1"/>
          </p:cNvSpPr>
          <p:nvPr>
            <p:ph type="body" idx="1"/>
          </p:nvPr>
        </p:nvSpPr>
        <p:spPr/>
        <p:txBody>
          <a:bodyPr/>
          <a:lstStyle/>
          <a:p>
            <a:r>
              <a:rPr lang="en-US" dirty="0"/>
              <a:t>Cost of capital</a:t>
            </a:r>
          </a:p>
        </p:txBody>
      </p:sp>
      <p:sp>
        <p:nvSpPr>
          <p:cNvPr id="9" name="Content Placeholder 8"/>
          <p:cNvSpPr>
            <a:spLocks noGrp="1"/>
          </p:cNvSpPr>
          <p:nvPr>
            <p:ph sz="half" idx="2"/>
          </p:nvPr>
        </p:nvSpPr>
        <p:spPr/>
        <p:txBody>
          <a:bodyPr/>
          <a:lstStyle/>
          <a:p>
            <a:r>
              <a:rPr lang="en-US" dirty="0"/>
              <a:t>Taxes (can favor private)</a:t>
            </a:r>
          </a:p>
          <a:p>
            <a:r>
              <a:rPr lang="en-US" dirty="0"/>
              <a:t>Liquidity and the winners curse (favors public)</a:t>
            </a:r>
          </a:p>
          <a:p>
            <a:pPr lvl="1"/>
            <a:r>
              <a:rPr lang="en-US" dirty="0"/>
              <a:t>Analyst coverage</a:t>
            </a:r>
          </a:p>
          <a:p>
            <a:pPr lvl="1"/>
            <a:r>
              <a:rPr lang="en-US" dirty="0"/>
              <a:t>Short-sales constraints </a:t>
            </a:r>
          </a:p>
          <a:p>
            <a:r>
              <a:rPr lang="en-US" dirty="0"/>
              <a:t>Listing and compliance costs (favors private)</a:t>
            </a:r>
          </a:p>
          <a:p>
            <a:r>
              <a:rPr lang="en-US" dirty="0"/>
              <a:t>Mark to market risk (favors private)</a:t>
            </a:r>
          </a:p>
        </p:txBody>
      </p:sp>
      <p:sp>
        <p:nvSpPr>
          <p:cNvPr id="10" name="Text Placeholder 9"/>
          <p:cNvSpPr>
            <a:spLocks noGrp="1"/>
          </p:cNvSpPr>
          <p:nvPr>
            <p:ph type="body" sz="quarter" idx="3"/>
          </p:nvPr>
        </p:nvSpPr>
        <p:spPr/>
        <p:txBody>
          <a:bodyPr/>
          <a:lstStyle/>
          <a:p>
            <a:r>
              <a:rPr lang="en-US" dirty="0"/>
              <a:t>Efficiency</a:t>
            </a:r>
          </a:p>
        </p:txBody>
      </p:sp>
      <p:sp>
        <p:nvSpPr>
          <p:cNvPr id="11" name="Content Placeholder 10"/>
          <p:cNvSpPr>
            <a:spLocks noGrp="1"/>
          </p:cNvSpPr>
          <p:nvPr>
            <p:ph sz="quarter" idx="4"/>
          </p:nvPr>
        </p:nvSpPr>
        <p:spPr/>
        <p:txBody>
          <a:bodyPr/>
          <a:lstStyle/>
          <a:p>
            <a:r>
              <a:rPr lang="en-US" dirty="0"/>
              <a:t>Economies of scale (favors public, but not always)</a:t>
            </a:r>
          </a:p>
          <a:p>
            <a:r>
              <a:rPr lang="en-US" dirty="0"/>
              <a:t>Incentives (favors private)</a:t>
            </a:r>
          </a:p>
        </p:txBody>
      </p:sp>
    </p:spTree>
    <p:extLst>
      <p:ext uri="{BB962C8B-B14F-4D97-AF65-F5344CB8AC3E}">
        <p14:creationId xmlns:p14="http://schemas.microsoft.com/office/powerpoint/2010/main" val="1012097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Cost of Capital Shocks and Efficiency</a:t>
            </a:r>
          </a:p>
        </p:txBody>
      </p:sp>
      <p:sp>
        <p:nvSpPr>
          <p:cNvPr id="3" name="Content Placeholder 2"/>
          <p:cNvSpPr>
            <a:spLocks noGrp="1"/>
          </p:cNvSpPr>
          <p:nvPr>
            <p:ph idx="1"/>
          </p:nvPr>
        </p:nvSpPr>
        <p:spPr/>
        <p:txBody>
          <a:bodyPr/>
          <a:lstStyle/>
          <a:p>
            <a:r>
              <a:rPr lang="en-US" dirty="0"/>
              <a:t>Policy choices affect the relative capital costs of alternative ownership structures</a:t>
            </a:r>
          </a:p>
          <a:p>
            <a:pPr lvl="1"/>
            <a:r>
              <a:rPr lang="en-US" dirty="0"/>
              <a:t>shift ownership structures to either more or less  efficient forms</a:t>
            </a:r>
          </a:p>
          <a:p>
            <a:pPr lvl="1"/>
            <a:r>
              <a:rPr lang="en-US" dirty="0"/>
              <a:t>Influence activities in ways that have positive or negative externalities</a:t>
            </a:r>
          </a:p>
          <a:p>
            <a:pPr lvl="1"/>
            <a:r>
              <a:rPr lang="en-US" dirty="0"/>
              <a:t>Influence innovation</a:t>
            </a:r>
          </a:p>
        </p:txBody>
      </p:sp>
    </p:spTree>
    <p:extLst>
      <p:ext uri="{BB962C8B-B14F-4D97-AF65-F5344CB8AC3E}">
        <p14:creationId xmlns:p14="http://schemas.microsoft.com/office/powerpoint/2010/main" val="1546912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Policies Initiatives That Influence Ownership Structure</a:t>
            </a:r>
          </a:p>
        </p:txBody>
      </p:sp>
      <p:sp>
        <p:nvSpPr>
          <p:cNvPr id="3" name="Content Placeholder 2"/>
          <p:cNvSpPr>
            <a:spLocks noGrp="1"/>
          </p:cNvSpPr>
          <p:nvPr>
            <p:ph idx="1"/>
          </p:nvPr>
        </p:nvSpPr>
        <p:spPr/>
        <p:txBody>
          <a:bodyPr>
            <a:noAutofit/>
          </a:bodyPr>
          <a:lstStyle/>
          <a:p>
            <a:pPr marL="0" indent="0">
              <a:buNone/>
            </a:pPr>
            <a:r>
              <a:rPr lang="en-US" sz="1200" dirty="0"/>
              <a:t> </a:t>
            </a:r>
          </a:p>
          <a:p>
            <a:r>
              <a:rPr lang="en-US" sz="2400" dirty="0"/>
              <a:t>The Revenue Act of 1978 included a provision (Section 401K), which created Defined Contribution Pension plans</a:t>
            </a:r>
          </a:p>
          <a:p>
            <a:pPr marL="0" indent="0">
              <a:buNone/>
            </a:pPr>
            <a:endParaRPr lang="en-US" sz="2400" dirty="0"/>
          </a:p>
          <a:p>
            <a:r>
              <a:rPr lang="en-US" sz="2400" dirty="0"/>
              <a:t>In 1978, the US Labor Department relaxed ERISA restrictions, under the "prudent man rule,"</a:t>
            </a:r>
            <a:r>
              <a:rPr lang="en-US" sz="2400" baseline="30000" dirty="0"/>
              <a:t> </a:t>
            </a:r>
            <a:r>
              <a:rPr lang="en-US" sz="2400" dirty="0"/>
              <a:t>allowing corporate pension funds to invest in private equity  </a:t>
            </a:r>
          </a:p>
          <a:p>
            <a:pPr marL="0" indent="0">
              <a:buNone/>
            </a:pPr>
            <a:r>
              <a:rPr lang="en-US" sz="2400" dirty="0"/>
              <a:t> </a:t>
            </a:r>
          </a:p>
          <a:p>
            <a:r>
              <a:rPr lang="en-US" sz="2400" dirty="0"/>
              <a:t>The Small Business Investment Incentive Act of 1980 made it easier to form limited partnerships with large numbers of investors</a:t>
            </a:r>
          </a:p>
          <a:p>
            <a:pPr marL="0" indent="0">
              <a:buNone/>
            </a:pPr>
            <a:r>
              <a:rPr lang="en-US" sz="2400" dirty="0"/>
              <a:t> </a:t>
            </a:r>
          </a:p>
          <a:p>
            <a:pPr marL="0" indent="0">
              <a:buNone/>
            </a:pPr>
            <a:r>
              <a:rPr lang="en-US" sz="1200" dirty="0"/>
              <a:t> </a:t>
            </a:r>
          </a:p>
          <a:p>
            <a:pPr marL="0" indent="0">
              <a:buNone/>
            </a:pPr>
            <a:r>
              <a:rPr lang="en-US" sz="1200" dirty="0"/>
              <a:t> </a:t>
            </a:r>
          </a:p>
          <a:p>
            <a:endParaRPr lang="en-US" sz="1200" dirty="0"/>
          </a:p>
        </p:txBody>
      </p:sp>
    </p:spTree>
    <p:extLst>
      <p:ext uri="{BB962C8B-B14F-4D97-AF65-F5344CB8AC3E}">
        <p14:creationId xmlns:p14="http://schemas.microsoft.com/office/powerpoint/2010/main" val="827469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More Policy Initiatives</a:t>
            </a:r>
          </a:p>
        </p:txBody>
      </p:sp>
      <p:sp>
        <p:nvSpPr>
          <p:cNvPr id="3" name="Content Placeholder 2"/>
          <p:cNvSpPr>
            <a:spLocks noGrp="1"/>
          </p:cNvSpPr>
          <p:nvPr>
            <p:ph idx="1"/>
          </p:nvPr>
        </p:nvSpPr>
        <p:spPr/>
        <p:txBody>
          <a:bodyPr>
            <a:normAutofit fontScale="77500" lnSpcReduction="20000"/>
          </a:bodyPr>
          <a:lstStyle/>
          <a:p>
            <a:r>
              <a:rPr lang="en-US" dirty="0"/>
              <a:t>1982 SEC rule 10b-18 provided corporations with a "safe harbor" from liability when they repurchase common stock </a:t>
            </a:r>
          </a:p>
          <a:p>
            <a:pPr marL="0" indent="0">
              <a:buNone/>
            </a:pPr>
            <a:r>
              <a:rPr lang="en-US" dirty="0"/>
              <a:t> </a:t>
            </a:r>
          </a:p>
          <a:p>
            <a:r>
              <a:rPr lang="en-US" dirty="0"/>
              <a:t>1986 Tax Reform Act affected the cost of capital of alternative ownership structures by</a:t>
            </a:r>
          </a:p>
          <a:p>
            <a:pPr lvl="1"/>
            <a:r>
              <a:rPr lang="en-US" dirty="0"/>
              <a:t>Reducing the top tax bracket from 50% to 28% </a:t>
            </a:r>
          </a:p>
          <a:p>
            <a:pPr lvl="1"/>
            <a:r>
              <a:rPr lang="en-US" dirty="0"/>
              <a:t>Limiting the ability of passive investors to deduct losses from private investments and partnerships from labor income </a:t>
            </a:r>
          </a:p>
          <a:p>
            <a:pPr marL="0" indent="0">
              <a:buNone/>
            </a:pPr>
            <a:r>
              <a:rPr lang="en-US" dirty="0"/>
              <a:t> </a:t>
            </a:r>
          </a:p>
          <a:p>
            <a:r>
              <a:rPr lang="en-US" dirty="0"/>
              <a:t>Rulings between 1987 and 1994 facilitated publicly traded pass through ownership structures (MLPs and REITs) that can be used to hold real estate and energy assets</a:t>
            </a:r>
          </a:p>
          <a:p>
            <a:pPr marL="0" indent="0">
              <a:buNone/>
            </a:pPr>
            <a:endParaRPr lang="en-US" dirty="0"/>
          </a:p>
        </p:txBody>
      </p:sp>
    </p:spTree>
    <p:extLst>
      <p:ext uri="{BB962C8B-B14F-4D97-AF65-F5344CB8AC3E}">
        <p14:creationId xmlns:p14="http://schemas.microsoft.com/office/powerpoint/2010/main" val="1112432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Observations</a:t>
            </a:r>
          </a:p>
        </p:txBody>
      </p:sp>
      <p:sp>
        <p:nvSpPr>
          <p:cNvPr id="3" name="Content Placeholder 2"/>
          <p:cNvSpPr>
            <a:spLocks noGrp="1"/>
          </p:cNvSpPr>
          <p:nvPr>
            <p:ph idx="1"/>
          </p:nvPr>
        </p:nvSpPr>
        <p:spPr/>
        <p:txBody>
          <a:bodyPr/>
          <a:lstStyle/>
          <a:p>
            <a:pPr marL="0" indent="0">
              <a:buNone/>
            </a:pPr>
            <a:r>
              <a:rPr lang="en-US" dirty="0"/>
              <a:t>Capital Assets are held in a variety of ownership structures</a:t>
            </a:r>
          </a:p>
          <a:p>
            <a:pPr marL="514350" indent="-514350">
              <a:buAutoNum type="arabicPeriod"/>
            </a:pPr>
            <a:r>
              <a:rPr lang="en-US" dirty="0"/>
              <a:t>Public Corporations</a:t>
            </a:r>
          </a:p>
          <a:p>
            <a:pPr marL="514350" indent="-514350">
              <a:buAutoNum type="arabicPeriod"/>
            </a:pPr>
            <a:r>
              <a:rPr lang="en-US" dirty="0"/>
              <a:t>Private Family Businesses</a:t>
            </a:r>
          </a:p>
          <a:p>
            <a:pPr marL="514350" indent="-514350">
              <a:buAutoNum type="arabicPeriod"/>
            </a:pPr>
            <a:r>
              <a:rPr lang="en-US" dirty="0"/>
              <a:t>Private Equity Partnerships</a:t>
            </a:r>
          </a:p>
          <a:p>
            <a:pPr marL="514350" indent="-514350">
              <a:buAutoNum type="arabicPeriod"/>
            </a:pPr>
            <a:r>
              <a:rPr lang="en-US" dirty="0"/>
              <a:t>Master Limited Partnerships</a:t>
            </a:r>
          </a:p>
          <a:p>
            <a:pPr marL="514350" indent="-514350">
              <a:buAutoNum type="arabicPeriod"/>
            </a:pPr>
            <a:r>
              <a:rPr lang="en-US" dirty="0"/>
              <a:t>REITs</a:t>
            </a:r>
          </a:p>
        </p:txBody>
      </p:sp>
    </p:spTree>
    <p:extLst>
      <p:ext uri="{BB962C8B-B14F-4D97-AF65-F5344CB8AC3E}">
        <p14:creationId xmlns:p14="http://schemas.microsoft.com/office/powerpoint/2010/main" val="2364723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Implications of Tax and Regulatory Changes</a:t>
            </a:r>
          </a:p>
        </p:txBody>
      </p:sp>
      <p:sp>
        <p:nvSpPr>
          <p:cNvPr id="3" name="Content Placeholder 2"/>
          <p:cNvSpPr>
            <a:spLocks noGrp="1"/>
          </p:cNvSpPr>
          <p:nvPr>
            <p:ph idx="1"/>
          </p:nvPr>
        </p:nvSpPr>
        <p:spPr/>
        <p:txBody>
          <a:bodyPr/>
          <a:lstStyle/>
          <a:p>
            <a:r>
              <a:rPr lang="en-US" sz="2800" dirty="0"/>
              <a:t>Made institutional private equity more attractive</a:t>
            </a:r>
          </a:p>
          <a:p>
            <a:r>
              <a:rPr lang="en-US" sz="2800" dirty="0"/>
              <a:t>Facilitated the financing of new firms</a:t>
            </a:r>
          </a:p>
          <a:p>
            <a:r>
              <a:rPr lang="en-US" sz="2800" dirty="0"/>
              <a:t>Decreased the benefit of internal capital markets, reducing the benefits of vertical integration and diversification</a:t>
            </a:r>
          </a:p>
          <a:p>
            <a:r>
              <a:rPr lang="en-US" sz="2800" dirty="0"/>
              <a:t>Made (tax shelter) limited partnerships (retail private equity) less attractive</a:t>
            </a:r>
          </a:p>
          <a:p>
            <a:r>
              <a:rPr lang="en-US" sz="2800" dirty="0"/>
              <a:t>Increased the attractiveness of REITs and MLPs</a:t>
            </a:r>
          </a:p>
          <a:p>
            <a:pPr marL="0" indent="0">
              <a:buNone/>
            </a:pPr>
            <a:endParaRPr lang="en-US" dirty="0"/>
          </a:p>
        </p:txBody>
      </p:sp>
    </p:spTree>
    <p:extLst>
      <p:ext uri="{BB962C8B-B14F-4D97-AF65-F5344CB8AC3E}">
        <p14:creationId xmlns:p14="http://schemas.microsoft.com/office/powerpoint/2010/main" val="4161148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err="1"/>
              <a:t>Interesting</a:t>
            </a:r>
            <a:r>
              <a:rPr lang="de-CH" dirty="0"/>
              <a:t> Observation</a:t>
            </a:r>
          </a:p>
        </p:txBody>
      </p:sp>
      <p:sp>
        <p:nvSpPr>
          <p:cNvPr id="3" name="Content Placeholder 2"/>
          <p:cNvSpPr>
            <a:spLocks noGrp="1"/>
          </p:cNvSpPr>
          <p:nvPr>
            <p:ph idx="1"/>
          </p:nvPr>
        </p:nvSpPr>
        <p:spPr/>
        <p:txBody>
          <a:bodyPr/>
          <a:lstStyle/>
          <a:p>
            <a:r>
              <a:rPr lang="de-CH" dirty="0"/>
              <a:t>Time lag </a:t>
            </a:r>
            <a:r>
              <a:rPr lang="de-CH" dirty="0" err="1"/>
              <a:t>between</a:t>
            </a:r>
            <a:r>
              <a:rPr lang="de-CH" dirty="0"/>
              <a:t> </a:t>
            </a:r>
            <a:r>
              <a:rPr lang="de-CH" dirty="0" err="1"/>
              <a:t>tax</a:t>
            </a:r>
            <a:r>
              <a:rPr lang="de-CH" dirty="0"/>
              <a:t> </a:t>
            </a:r>
            <a:r>
              <a:rPr lang="de-CH" dirty="0" err="1"/>
              <a:t>and</a:t>
            </a:r>
            <a:r>
              <a:rPr lang="de-CH" dirty="0"/>
              <a:t> </a:t>
            </a:r>
            <a:r>
              <a:rPr lang="de-CH" dirty="0" err="1"/>
              <a:t>regulatory</a:t>
            </a:r>
            <a:r>
              <a:rPr lang="de-CH" dirty="0"/>
              <a:t> </a:t>
            </a:r>
            <a:r>
              <a:rPr lang="de-CH" dirty="0" err="1"/>
              <a:t>changes</a:t>
            </a:r>
            <a:r>
              <a:rPr lang="de-CH" dirty="0"/>
              <a:t> </a:t>
            </a:r>
            <a:r>
              <a:rPr lang="de-CH" dirty="0" err="1"/>
              <a:t>and</a:t>
            </a:r>
            <a:r>
              <a:rPr lang="de-CH" dirty="0"/>
              <a:t> </a:t>
            </a:r>
            <a:r>
              <a:rPr lang="de-CH" dirty="0" err="1"/>
              <a:t>ownership</a:t>
            </a:r>
            <a:r>
              <a:rPr lang="de-CH" dirty="0"/>
              <a:t> </a:t>
            </a:r>
            <a:r>
              <a:rPr lang="de-CH" dirty="0" err="1"/>
              <a:t>structure</a:t>
            </a:r>
            <a:r>
              <a:rPr lang="de-CH" dirty="0"/>
              <a:t> </a:t>
            </a:r>
            <a:r>
              <a:rPr lang="de-CH" dirty="0" err="1"/>
              <a:t>changes</a:t>
            </a:r>
            <a:endParaRPr lang="de-CH" dirty="0"/>
          </a:p>
          <a:p>
            <a:pPr lvl="1"/>
            <a:r>
              <a:rPr lang="de-CH" dirty="0" err="1"/>
              <a:t>Coordination</a:t>
            </a:r>
            <a:r>
              <a:rPr lang="de-CH" dirty="0"/>
              <a:t> </a:t>
            </a:r>
            <a:r>
              <a:rPr lang="de-CH" dirty="0" err="1"/>
              <a:t>problems</a:t>
            </a:r>
            <a:r>
              <a:rPr lang="de-CH" dirty="0"/>
              <a:t> </a:t>
            </a:r>
            <a:r>
              <a:rPr lang="de-CH" dirty="0" err="1"/>
              <a:t>with</a:t>
            </a:r>
            <a:r>
              <a:rPr lang="de-CH" dirty="0"/>
              <a:t> </a:t>
            </a:r>
            <a:r>
              <a:rPr lang="de-CH" dirty="0" err="1"/>
              <a:t>two</a:t>
            </a:r>
            <a:r>
              <a:rPr lang="de-CH" dirty="0"/>
              <a:t> </a:t>
            </a:r>
            <a:r>
              <a:rPr lang="de-CH" dirty="0" err="1"/>
              <a:t>sided</a:t>
            </a:r>
            <a:r>
              <a:rPr lang="de-CH" dirty="0"/>
              <a:t> </a:t>
            </a:r>
            <a:r>
              <a:rPr lang="de-CH" dirty="0" err="1"/>
              <a:t>markets</a:t>
            </a:r>
            <a:endParaRPr lang="de-CH" dirty="0"/>
          </a:p>
          <a:p>
            <a:pPr lvl="2"/>
            <a:r>
              <a:rPr lang="de-CH" dirty="0"/>
              <a:t>Corporate </a:t>
            </a:r>
            <a:r>
              <a:rPr lang="de-CH" dirty="0" err="1"/>
              <a:t>finance</a:t>
            </a:r>
            <a:r>
              <a:rPr lang="de-CH" dirty="0"/>
              <a:t> </a:t>
            </a:r>
            <a:r>
              <a:rPr lang="de-CH" dirty="0" err="1"/>
              <a:t>choices</a:t>
            </a:r>
            <a:endParaRPr lang="de-CH" dirty="0"/>
          </a:p>
          <a:p>
            <a:pPr lvl="2"/>
            <a:r>
              <a:rPr lang="de-CH" dirty="0"/>
              <a:t>Investment </a:t>
            </a:r>
            <a:r>
              <a:rPr lang="de-CH" dirty="0" err="1"/>
              <a:t>choices</a:t>
            </a:r>
            <a:endParaRPr lang="de-CH" dirty="0"/>
          </a:p>
        </p:txBody>
      </p:sp>
    </p:spTree>
    <p:extLst>
      <p:ext uri="{BB962C8B-B14F-4D97-AF65-F5344CB8AC3E}">
        <p14:creationId xmlns:p14="http://schemas.microsoft.com/office/powerpoint/2010/main" val="1478328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Recent Shocks</a:t>
            </a:r>
            <a:endParaRPr lang="en-SG" dirty="0"/>
          </a:p>
        </p:txBody>
      </p:sp>
      <p:sp>
        <p:nvSpPr>
          <p:cNvPr id="3" name="Content Placeholder 2"/>
          <p:cNvSpPr>
            <a:spLocks noGrp="1"/>
          </p:cNvSpPr>
          <p:nvPr>
            <p:ph idx="1"/>
          </p:nvPr>
        </p:nvSpPr>
        <p:spPr/>
        <p:txBody>
          <a:bodyPr>
            <a:normAutofit lnSpcReduction="10000"/>
          </a:bodyPr>
          <a:lstStyle/>
          <a:p>
            <a:r>
              <a:rPr lang="en-US" dirty="0"/>
              <a:t>Pre-crisis events that may have created a “credit bubble”</a:t>
            </a:r>
          </a:p>
          <a:p>
            <a:pPr lvl="1"/>
            <a:r>
              <a:rPr lang="en-US" sz="2400" dirty="0"/>
              <a:t>Securitization – turning BBB credit into AAA credit</a:t>
            </a:r>
          </a:p>
          <a:p>
            <a:pPr lvl="1"/>
            <a:r>
              <a:rPr lang="en-US" sz="2400" dirty="0"/>
              <a:t>The Asian savings glut – increasing the demand for debt</a:t>
            </a:r>
          </a:p>
          <a:p>
            <a:pPr lvl="1"/>
            <a:endParaRPr lang="en-US" sz="2400" dirty="0"/>
          </a:p>
          <a:p>
            <a:r>
              <a:rPr lang="en-US" dirty="0"/>
              <a:t>Increased the attractiveness of private ownership</a:t>
            </a:r>
          </a:p>
          <a:p>
            <a:pPr lvl="1"/>
            <a:r>
              <a:rPr lang="en-US" dirty="0"/>
              <a:t>Optimal debt ratios of private entities are higher</a:t>
            </a:r>
          </a:p>
          <a:p>
            <a:pPr lvl="1"/>
            <a:r>
              <a:rPr lang="en-US" dirty="0"/>
              <a:t>Hence, reductions in the cost of debt facilitates migration from public to private entities</a:t>
            </a:r>
            <a:endParaRPr lang="en-SG" dirty="0"/>
          </a:p>
        </p:txBody>
      </p:sp>
    </p:spTree>
    <p:extLst>
      <p:ext uri="{BB962C8B-B14F-4D97-AF65-F5344CB8AC3E}">
        <p14:creationId xmlns:p14="http://schemas.microsoft.com/office/powerpoint/2010/main" val="4189583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Total LBO Volume and CDO Issuance</a:t>
            </a:r>
            <a:br>
              <a:rPr lang="en-US" dirty="0"/>
            </a:br>
            <a:r>
              <a:rPr lang="en-US" sz="2100" dirty="0" err="1"/>
              <a:t>Shivdasani</a:t>
            </a:r>
            <a:r>
              <a:rPr lang="en-US" sz="2100" dirty="0"/>
              <a:t> &amp; Wang (2011 JF)</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9973" y="2125266"/>
            <a:ext cx="5424054" cy="3875166"/>
          </a:xfrm>
        </p:spPr>
      </p:pic>
    </p:spTree>
    <p:extLst>
      <p:ext uri="{BB962C8B-B14F-4D97-AF65-F5344CB8AC3E}">
        <p14:creationId xmlns:p14="http://schemas.microsoft.com/office/powerpoint/2010/main" val="964571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Net Purchase of Large Offices by Investor Type</a:t>
            </a:r>
            <a:br>
              <a:rPr lang="en-US" dirty="0"/>
            </a:br>
            <a:r>
              <a:rPr lang="en-US" sz="2400" dirty="0"/>
              <a:t>(Data Source: RCA)</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1615" y="1543548"/>
            <a:ext cx="6200771" cy="5167310"/>
          </a:xfrm>
        </p:spPr>
      </p:pic>
    </p:spTree>
    <p:extLst>
      <p:ext uri="{BB962C8B-B14F-4D97-AF65-F5344CB8AC3E}">
        <p14:creationId xmlns:p14="http://schemas.microsoft.com/office/powerpoint/2010/main" val="979830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Worldwide Plaza</a:t>
            </a:r>
          </a:p>
        </p:txBody>
      </p:sp>
      <p:sp>
        <p:nvSpPr>
          <p:cNvPr id="3" name="Content Placeholder 2"/>
          <p:cNvSpPr>
            <a:spLocks noGrp="1"/>
          </p:cNvSpPr>
          <p:nvPr>
            <p:ph idx="1"/>
          </p:nvPr>
        </p:nvSpPr>
        <p:spPr>
          <a:xfrm>
            <a:off x="628651" y="1520829"/>
            <a:ext cx="4022177" cy="1085741"/>
          </a:xfrm>
        </p:spPr>
        <p:txBody>
          <a:bodyPr>
            <a:normAutofit/>
          </a:bodyPr>
          <a:lstStyle/>
          <a:p>
            <a:pPr marL="0" indent="0">
              <a:buNone/>
            </a:pPr>
            <a:r>
              <a:rPr lang="en-US" sz="2400" dirty="0"/>
              <a:t>825 Eighth Ave, New York</a:t>
            </a:r>
          </a:p>
          <a:p>
            <a:pPr marL="0" indent="0">
              <a:buNone/>
            </a:pPr>
            <a:r>
              <a:rPr lang="en-US" sz="2400" dirty="0"/>
              <a:t>2 million sf</a:t>
            </a:r>
          </a:p>
        </p:txBody>
      </p:sp>
      <p:pic>
        <p:nvPicPr>
          <p:cNvPr id="4" name="Content Placeholder 5"/>
          <p:cNvPicPr>
            <a:picLocks noChangeAspect="1"/>
          </p:cNvPicPr>
          <p:nvPr/>
        </p:nvPicPr>
        <p:blipFill rotWithShape="1">
          <a:blip r:embed="rId3" cstate="print">
            <a:extLst>
              <a:ext uri="{28A0092B-C50C-407E-A947-70E740481C1C}">
                <a14:useLocalDpi xmlns:a14="http://schemas.microsoft.com/office/drawing/2010/main" val="0"/>
              </a:ext>
            </a:extLst>
          </a:blip>
          <a:srcRect l="8684" b="14674"/>
          <a:stretch/>
        </p:blipFill>
        <p:spPr>
          <a:xfrm>
            <a:off x="5141530" y="365126"/>
            <a:ext cx="3381703" cy="637530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497668727"/>
              </p:ext>
            </p:extLst>
          </p:nvPr>
        </p:nvGraphicFramePr>
        <p:xfrm>
          <a:off x="628650" y="2846391"/>
          <a:ext cx="3811979" cy="3861719"/>
        </p:xfrm>
        <a:graphic>
          <a:graphicData uri="http://schemas.openxmlformats.org/drawingml/2006/table">
            <a:tbl>
              <a:tblPr firstRow="1" firstCol="1" bandRow="1">
                <a:tableStyleId>{2D5ABB26-0587-4C30-8999-92F81FD0307C}</a:tableStyleId>
              </a:tblPr>
              <a:tblGrid>
                <a:gridCol w="3060450">
                  <a:extLst>
                    <a:ext uri="{9D8B030D-6E8A-4147-A177-3AD203B41FA5}">
                      <a16:colId xmlns:a16="http://schemas.microsoft.com/office/drawing/2014/main" val="20000"/>
                    </a:ext>
                  </a:extLst>
                </a:gridCol>
                <a:gridCol w="751529">
                  <a:extLst>
                    <a:ext uri="{9D8B030D-6E8A-4147-A177-3AD203B41FA5}">
                      <a16:colId xmlns:a16="http://schemas.microsoft.com/office/drawing/2014/main" val="20001"/>
                    </a:ext>
                  </a:extLst>
                </a:gridCol>
              </a:tblGrid>
              <a:tr h="367071">
                <a:tc>
                  <a:txBody>
                    <a:bodyPr/>
                    <a:lstStyle/>
                    <a:p>
                      <a:pPr marL="0" marR="0" algn="l">
                        <a:lnSpc>
                          <a:spcPct val="107000"/>
                        </a:lnSpc>
                        <a:spcBef>
                          <a:spcPts val="0"/>
                        </a:spcBef>
                        <a:spcAft>
                          <a:spcPts val="0"/>
                        </a:spcAft>
                      </a:pPr>
                      <a:r>
                        <a:rPr lang="en-US" sz="1800" b="1" dirty="0">
                          <a:effectLst/>
                          <a:latin typeface="Garamond" panose="02020404030301010803" pitchFamily="18" charset="0"/>
                        </a:rPr>
                        <a:t>Buyers</a:t>
                      </a:r>
                      <a:endParaRPr lang="en-US" sz="1800" b="1" dirty="0">
                        <a:effectLst/>
                        <a:latin typeface="Garamond" panose="02020404030301010803" pitchFamily="18" charset="0"/>
                        <a:ea typeface="Calibri" panose="020F0502020204030204" pitchFamily="34" charset="0"/>
                        <a:cs typeface="Arial" panose="020B0604020202020204" pitchFamily="34" charset="0"/>
                      </a:endParaRPr>
                    </a:p>
                  </a:txBody>
                  <a:tcPr marL="51435" marR="51435" marT="0" marB="0" anchor="ctr">
                    <a:lnB w="12700" cap="flat" cmpd="sng" algn="ctr">
                      <a:solidFill>
                        <a:schemeClr val="bg2">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Garamond" panose="02020404030301010803" pitchFamily="18" charset="0"/>
                        </a:rPr>
                        <a:t>Date</a:t>
                      </a:r>
                      <a:endParaRPr lang="en-US" sz="1800" b="1" dirty="0">
                        <a:effectLst/>
                        <a:latin typeface="Garamond" panose="02020404030301010803" pitchFamily="18" charset="0"/>
                        <a:ea typeface="Calibri" panose="020F0502020204030204" pitchFamily="34" charset="0"/>
                        <a:cs typeface="Arial" panose="020B0604020202020204" pitchFamily="34" charset="0"/>
                      </a:endParaRPr>
                    </a:p>
                  </a:txBody>
                  <a:tcPr marL="51435" marR="51435" marT="0" marB="0" anchor="ctr">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26587">
                <a:tc>
                  <a:txBody>
                    <a:bodyPr/>
                    <a:lstStyle/>
                    <a:p>
                      <a:pPr marL="0" marR="0" algn="l">
                        <a:lnSpc>
                          <a:spcPct val="107000"/>
                        </a:lnSpc>
                        <a:spcBef>
                          <a:spcPts val="0"/>
                        </a:spcBef>
                        <a:spcAft>
                          <a:spcPts val="0"/>
                        </a:spcAft>
                      </a:pPr>
                      <a:r>
                        <a:rPr lang="en-US" sz="1800" dirty="0">
                          <a:effectLst/>
                          <a:latin typeface="Garamond" panose="02020404030301010803" pitchFamily="18" charset="0"/>
                        </a:rPr>
                        <a:t>Equity Office</a:t>
                      </a:r>
                      <a:endParaRPr lang="en-US" sz="1800" dirty="0">
                        <a:effectLst/>
                        <a:latin typeface="Garamond" panose="02020404030301010803" pitchFamily="18" charset="0"/>
                        <a:ea typeface="Calibri" panose="020F0502020204030204" pitchFamily="34" charset="0"/>
                        <a:cs typeface="Arial" panose="020B0604020202020204" pitchFamily="34" charset="0"/>
                      </a:endParaRPr>
                    </a:p>
                  </a:txBody>
                  <a:tcPr marL="51435" marR="51435" marT="0" marB="0" anchor="ct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Garamond" panose="02020404030301010803" pitchFamily="18" charset="0"/>
                        </a:rPr>
                        <a:t>Oct 1998</a:t>
                      </a:r>
                      <a:endParaRPr lang="en-US" sz="1800" dirty="0">
                        <a:effectLst/>
                        <a:latin typeface="Garamond" panose="02020404030301010803" pitchFamily="18" charset="0"/>
                        <a:ea typeface="Calibri" panose="020F0502020204030204" pitchFamily="34" charset="0"/>
                        <a:cs typeface="Arial" panose="020B0604020202020204" pitchFamily="34" charset="0"/>
                      </a:endParaRPr>
                    </a:p>
                  </a:txBody>
                  <a:tcPr marL="51435" marR="51435" marT="0" marB="0" anchor="ct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26587">
                <a:tc>
                  <a:txBody>
                    <a:bodyPr/>
                    <a:lstStyle/>
                    <a:p>
                      <a:pPr marL="0" marR="0" algn="l">
                        <a:lnSpc>
                          <a:spcPct val="107000"/>
                        </a:lnSpc>
                        <a:spcBef>
                          <a:spcPts val="0"/>
                        </a:spcBef>
                        <a:spcAft>
                          <a:spcPts val="0"/>
                        </a:spcAft>
                      </a:pPr>
                      <a:r>
                        <a:rPr lang="en-US" sz="1800" dirty="0">
                          <a:effectLst/>
                          <a:latin typeface="Garamond" panose="02020404030301010803" pitchFamily="18" charset="0"/>
                        </a:rPr>
                        <a:t>Blackstone</a:t>
                      </a:r>
                      <a:endParaRPr lang="en-US" sz="1800" dirty="0">
                        <a:effectLst/>
                        <a:latin typeface="Garamond" panose="02020404030301010803" pitchFamily="18" charset="0"/>
                        <a:ea typeface="Calibri" panose="020F0502020204030204" pitchFamily="34" charset="0"/>
                        <a:cs typeface="Arial" panose="020B0604020202020204" pitchFamily="34" charset="0"/>
                      </a:endParaRPr>
                    </a:p>
                  </a:txBody>
                  <a:tcPr marL="51435" marR="51435" marT="0" marB="0" anchor="ct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Garamond" panose="02020404030301010803" pitchFamily="18" charset="0"/>
                        </a:rPr>
                        <a:t>Feb 2007</a:t>
                      </a:r>
                      <a:endParaRPr lang="en-US" sz="1800" dirty="0">
                        <a:effectLst/>
                        <a:latin typeface="Garamond" panose="02020404030301010803" pitchFamily="18" charset="0"/>
                        <a:ea typeface="Calibri" panose="020F0502020204030204" pitchFamily="34" charset="0"/>
                        <a:cs typeface="Arial" panose="020B0604020202020204" pitchFamily="34" charset="0"/>
                      </a:endParaRPr>
                    </a:p>
                  </a:txBody>
                  <a:tcPr marL="51435" marR="51435" marT="0" marB="0" anchor="ct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26587">
                <a:tc>
                  <a:txBody>
                    <a:bodyPr/>
                    <a:lstStyle/>
                    <a:p>
                      <a:pPr marL="0" marR="0" algn="l">
                        <a:lnSpc>
                          <a:spcPct val="107000"/>
                        </a:lnSpc>
                        <a:spcBef>
                          <a:spcPts val="0"/>
                        </a:spcBef>
                        <a:spcAft>
                          <a:spcPts val="0"/>
                        </a:spcAft>
                      </a:pPr>
                      <a:r>
                        <a:rPr lang="en-US" sz="1800" dirty="0" err="1">
                          <a:effectLst/>
                          <a:latin typeface="Garamond" panose="02020404030301010803" pitchFamily="18" charset="0"/>
                        </a:rPr>
                        <a:t>Macklowe</a:t>
                      </a:r>
                      <a:r>
                        <a:rPr lang="en-US" sz="1800" dirty="0">
                          <a:effectLst/>
                          <a:latin typeface="Garamond" panose="02020404030301010803" pitchFamily="18" charset="0"/>
                        </a:rPr>
                        <a:t> Properties</a:t>
                      </a:r>
                      <a:endParaRPr lang="en-US" sz="1800" dirty="0">
                        <a:effectLst/>
                        <a:latin typeface="Garamond" panose="02020404030301010803" pitchFamily="18" charset="0"/>
                        <a:ea typeface="Calibri" panose="020F0502020204030204" pitchFamily="34" charset="0"/>
                        <a:cs typeface="Arial" panose="020B0604020202020204" pitchFamily="34" charset="0"/>
                      </a:endParaRPr>
                    </a:p>
                  </a:txBody>
                  <a:tcPr marL="51435" marR="51435" marT="0" marB="0" anchor="ct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Garamond" panose="02020404030301010803" pitchFamily="18" charset="0"/>
                        </a:rPr>
                        <a:t>Feb 2007</a:t>
                      </a:r>
                      <a:endParaRPr lang="en-US" sz="1800" dirty="0">
                        <a:effectLst/>
                        <a:latin typeface="Garamond" panose="02020404030301010803" pitchFamily="18" charset="0"/>
                        <a:ea typeface="Calibri" panose="020F0502020204030204" pitchFamily="34" charset="0"/>
                        <a:cs typeface="Arial" panose="020B0604020202020204" pitchFamily="34" charset="0"/>
                      </a:endParaRPr>
                    </a:p>
                  </a:txBody>
                  <a:tcPr marL="51435" marR="51435" marT="0" marB="0" anchor="ct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853175">
                <a:tc>
                  <a:txBody>
                    <a:bodyPr/>
                    <a:lstStyle/>
                    <a:p>
                      <a:pPr marL="0" marR="0" algn="l">
                        <a:lnSpc>
                          <a:spcPct val="107000"/>
                        </a:lnSpc>
                        <a:spcBef>
                          <a:spcPts val="0"/>
                        </a:spcBef>
                        <a:spcAft>
                          <a:spcPts val="0"/>
                        </a:spcAft>
                      </a:pPr>
                      <a:r>
                        <a:rPr lang="en-US" sz="1800" dirty="0">
                          <a:effectLst/>
                          <a:latin typeface="Garamond" panose="02020404030301010803" pitchFamily="18" charset="0"/>
                        </a:rPr>
                        <a:t>George Comfort &amp; Sons JV DRA Advisors JV RCG Longview JV </a:t>
                      </a:r>
                      <a:r>
                        <a:rPr lang="en-US" sz="1800" dirty="0" err="1">
                          <a:effectLst/>
                          <a:latin typeface="Garamond" panose="02020404030301010803" pitchFamily="18" charset="0"/>
                        </a:rPr>
                        <a:t>Feil</a:t>
                      </a:r>
                      <a:r>
                        <a:rPr lang="en-US" sz="1800" dirty="0">
                          <a:effectLst/>
                          <a:latin typeface="Garamond" panose="02020404030301010803" pitchFamily="18" charset="0"/>
                        </a:rPr>
                        <a:t> Organization</a:t>
                      </a:r>
                      <a:endParaRPr lang="en-US" sz="1800" dirty="0">
                        <a:effectLst/>
                        <a:latin typeface="Garamond" panose="02020404030301010803" pitchFamily="18" charset="0"/>
                        <a:ea typeface="Calibri" panose="020F0502020204030204" pitchFamily="34" charset="0"/>
                        <a:cs typeface="Arial" panose="020B0604020202020204" pitchFamily="34" charset="0"/>
                      </a:endParaRPr>
                    </a:p>
                  </a:txBody>
                  <a:tcPr marL="51435" marR="51435" marT="0" marB="0" anchor="ct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Garamond" panose="02020404030301010803" pitchFamily="18" charset="0"/>
                        </a:rPr>
                        <a:t>Jul 2009</a:t>
                      </a:r>
                      <a:endParaRPr lang="en-US" sz="1800" dirty="0">
                        <a:effectLst/>
                        <a:latin typeface="Garamond" panose="02020404030301010803" pitchFamily="18" charset="0"/>
                        <a:ea typeface="Calibri" panose="020F0502020204030204" pitchFamily="34" charset="0"/>
                        <a:cs typeface="Arial" panose="020B0604020202020204" pitchFamily="34" charset="0"/>
                      </a:endParaRPr>
                    </a:p>
                  </a:txBody>
                  <a:tcPr marL="51435" marR="51435" marT="0" marB="0" anchor="ct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853175">
                <a:tc>
                  <a:txBody>
                    <a:bodyPr/>
                    <a:lstStyle/>
                    <a:p>
                      <a:pPr marL="0" marR="0" algn="l">
                        <a:lnSpc>
                          <a:spcPct val="107000"/>
                        </a:lnSpc>
                        <a:spcBef>
                          <a:spcPts val="0"/>
                        </a:spcBef>
                        <a:spcAft>
                          <a:spcPts val="0"/>
                        </a:spcAft>
                      </a:pPr>
                      <a:r>
                        <a:rPr lang="en-US" sz="1800" dirty="0">
                          <a:effectLst/>
                          <a:latin typeface="Garamond" panose="02020404030301010803" pitchFamily="18" charset="0"/>
                        </a:rPr>
                        <a:t>American Realty Capital New York Recovery REIT</a:t>
                      </a:r>
                      <a:endParaRPr lang="en-US" sz="1800" dirty="0">
                        <a:effectLst/>
                        <a:latin typeface="Garamond" panose="02020404030301010803" pitchFamily="18" charset="0"/>
                        <a:ea typeface="Calibri" panose="020F0502020204030204" pitchFamily="34" charset="0"/>
                        <a:cs typeface="Arial" panose="020B0604020202020204" pitchFamily="34" charset="0"/>
                      </a:endParaRPr>
                    </a:p>
                  </a:txBody>
                  <a:tcPr marL="51435" marR="51435" marT="0" marB="0" anchor="ctr">
                    <a:lnT w="12700" cap="flat" cmpd="sng" algn="ctr">
                      <a:solidFill>
                        <a:schemeClr val="bg2">
                          <a:lumMod val="75000"/>
                        </a:schemeClr>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800" dirty="0">
                          <a:effectLst/>
                          <a:latin typeface="Garamond" panose="02020404030301010803" pitchFamily="18" charset="0"/>
                        </a:rPr>
                        <a:t>Oct 2013</a:t>
                      </a:r>
                      <a:endParaRPr lang="en-US" sz="1800" dirty="0">
                        <a:effectLst/>
                        <a:latin typeface="Garamond" panose="02020404030301010803" pitchFamily="18" charset="0"/>
                        <a:ea typeface="Calibri" panose="020F0502020204030204" pitchFamily="34" charset="0"/>
                        <a:cs typeface="Arial" panose="020B0604020202020204" pitchFamily="34" charset="0"/>
                      </a:endParaRPr>
                    </a:p>
                  </a:txBody>
                  <a:tcPr marL="51435" marR="51435" marT="0" marB="0" anchor="ctr">
                    <a:lnT w="12700" cap="flat" cmpd="sng" algn="ctr">
                      <a:solidFill>
                        <a:schemeClr val="bg2">
                          <a:lumMod val="75000"/>
                        </a:schemeClr>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47637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Preliminary Thoughts on Ownership Structure and Innovation</a:t>
            </a:r>
          </a:p>
        </p:txBody>
      </p:sp>
      <p:sp>
        <p:nvSpPr>
          <p:cNvPr id="3" name="Content Placeholder 2"/>
          <p:cNvSpPr>
            <a:spLocks noGrp="1"/>
          </p:cNvSpPr>
          <p:nvPr>
            <p:ph idx="1"/>
          </p:nvPr>
        </p:nvSpPr>
        <p:spPr/>
        <p:txBody>
          <a:bodyPr/>
          <a:lstStyle/>
          <a:p>
            <a:r>
              <a:rPr lang="en-US" dirty="0"/>
              <a:t>Shocks to ownership structure can lead to consolidation</a:t>
            </a:r>
          </a:p>
          <a:p>
            <a:pPr lvl="1"/>
            <a:r>
              <a:rPr lang="en-US" dirty="0"/>
              <a:t>Innovations resulting from economies of scale</a:t>
            </a:r>
          </a:p>
          <a:p>
            <a:pPr lvl="1"/>
            <a:endParaRPr lang="en-US" dirty="0"/>
          </a:p>
          <a:p>
            <a:r>
              <a:rPr lang="en-US" dirty="0"/>
              <a:t>Shocks to ownership structure can facilitate focus and new entrants</a:t>
            </a:r>
          </a:p>
          <a:p>
            <a:pPr lvl="1"/>
            <a:r>
              <a:rPr lang="en-US" dirty="0"/>
              <a:t>Innovations resulting from knowledge spillovers</a:t>
            </a:r>
          </a:p>
        </p:txBody>
      </p:sp>
    </p:spTree>
    <p:extLst>
      <p:ext uri="{BB962C8B-B14F-4D97-AF65-F5344CB8AC3E}">
        <p14:creationId xmlns:p14="http://schemas.microsoft.com/office/powerpoint/2010/main" val="1855813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Anecdotes</a:t>
            </a:r>
          </a:p>
        </p:txBody>
      </p:sp>
      <p:sp>
        <p:nvSpPr>
          <p:cNvPr id="3" name="Content Placeholder 2"/>
          <p:cNvSpPr>
            <a:spLocks noGrp="1"/>
          </p:cNvSpPr>
          <p:nvPr>
            <p:ph idx="1"/>
          </p:nvPr>
        </p:nvSpPr>
        <p:spPr/>
        <p:txBody>
          <a:bodyPr/>
          <a:lstStyle/>
          <a:p>
            <a:r>
              <a:rPr lang="en-US" dirty="0"/>
              <a:t>Arbitraging ownership structure shocks and inadvertent innovation</a:t>
            </a:r>
          </a:p>
          <a:p>
            <a:pPr lvl="1"/>
            <a:r>
              <a:rPr lang="en-US" dirty="0"/>
              <a:t>The storage locker business</a:t>
            </a:r>
          </a:p>
          <a:p>
            <a:pPr lvl="1"/>
            <a:r>
              <a:rPr lang="en-US" dirty="0"/>
              <a:t>Pipelines</a:t>
            </a:r>
          </a:p>
        </p:txBody>
      </p:sp>
    </p:spTree>
    <p:extLst>
      <p:ext uri="{BB962C8B-B14F-4D97-AF65-F5344CB8AC3E}">
        <p14:creationId xmlns:p14="http://schemas.microsoft.com/office/powerpoint/2010/main" val="3994194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dirty="0"/>
              <a:t>B. Wayne Hughes</a:t>
            </a:r>
            <a:br>
              <a:rPr lang="en-US" dirty="0"/>
            </a:br>
            <a:r>
              <a:rPr lang="en-US" dirty="0"/>
              <a:t>Net Worth </a:t>
            </a:r>
            <a:r>
              <a:rPr lang="en-US" b="1" dirty="0"/>
              <a:t>$2.4 Billion</a:t>
            </a:r>
            <a:br>
              <a:rPr lang="en-US" b="1" dirty="0"/>
            </a:b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1971" y="1600200"/>
            <a:ext cx="298005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296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Performance of Public Storage (PSA) Relative to the </a:t>
            </a:r>
            <a:r>
              <a:rPr lang="en-US"/>
              <a:t>S&amp;P 500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9300" y="1498528"/>
            <a:ext cx="6845399" cy="4978472"/>
          </a:xfrm>
        </p:spPr>
      </p:pic>
    </p:spTree>
    <p:extLst>
      <p:ext uri="{BB962C8B-B14F-4D97-AF65-F5344CB8AC3E}">
        <p14:creationId xmlns:p14="http://schemas.microsoft.com/office/powerpoint/2010/main" val="2707914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 these structures differ?</a:t>
            </a:r>
          </a:p>
        </p:txBody>
      </p:sp>
      <p:sp>
        <p:nvSpPr>
          <p:cNvPr id="3" name="Content Placeholder 2"/>
          <p:cNvSpPr>
            <a:spLocks noGrp="1"/>
          </p:cNvSpPr>
          <p:nvPr>
            <p:ph idx="1"/>
          </p:nvPr>
        </p:nvSpPr>
        <p:spPr/>
        <p:txBody>
          <a:bodyPr/>
          <a:lstStyle/>
          <a:p>
            <a:r>
              <a:rPr lang="en-US" dirty="0"/>
              <a:t>Taxes</a:t>
            </a:r>
          </a:p>
          <a:p>
            <a:r>
              <a:rPr lang="en-US" dirty="0"/>
              <a:t>Liquidity</a:t>
            </a:r>
          </a:p>
          <a:p>
            <a:r>
              <a:rPr lang="en-US" dirty="0"/>
              <a:t>Governance</a:t>
            </a:r>
          </a:p>
          <a:p>
            <a:r>
              <a:rPr lang="en-US" dirty="0"/>
              <a:t>Public structures tend to use less debt</a:t>
            </a:r>
          </a:p>
        </p:txBody>
      </p:sp>
    </p:spTree>
    <p:extLst>
      <p:ext uri="{BB962C8B-B14F-4D97-AF65-F5344CB8AC3E}">
        <p14:creationId xmlns:p14="http://schemas.microsoft.com/office/powerpoint/2010/main" val="954925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Mr. Hughes get so rich?</a:t>
            </a:r>
          </a:p>
        </p:txBody>
      </p:sp>
      <p:sp>
        <p:nvSpPr>
          <p:cNvPr id="3" name="Content Placeholder 2"/>
          <p:cNvSpPr>
            <a:spLocks noGrp="1"/>
          </p:cNvSpPr>
          <p:nvPr>
            <p:ph idx="1"/>
          </p:nvPr>
        </p:nvSpPr>
        <p:spPr/>
        <p:txBody>
          <a:bodyPr/>
          <a:lstStyle/>
          <a:p>
            <a:r>
              <a:rPr lang="en-US" dirty="0"/>
              <a:t>Prior to 1986, storage units were held by families and limited partnerships</a:t>
            </a:r>
          </a:p>
          <a:p>
            <a:r>
              <a:rPr lang="en-US" dirty="0"/>
              <a:t>1986 Tax Reform Act changed the optimal ownership structure of storage units from partnerships to REITs</a:t>
            </a:r>
          </a:p>
          <a:p>
            <a:r>
              <a:rPr lang="en-US" dirty="0"/>
              <a:t>Mr. Hughes got rich by arbitraging the cost of capital difference between the private and public real estate markets</a:t>
            </a:r>
          </a:p>
        </p:txBody>
      </p:sp>
    </p:spTree>
    <p:extLst>
      <p:ext uri="{BB962C8B-B14F-4D97-AF65-F5344CB8AC3E}">
        <p14:creationId xmlns:p14="http://schemas.microsoft.com/office/powerpoint/2010/main" val="2692276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does it matter?</a:t>
            </a:r>
          </a:p>
        </p:txBody>
      </p:sp>
      <p:sp>
        <p:nvSpPr>
          <p:cNvPr id="3" name="Content Placeholder 2"/>
          <p:cNvSpPr>
            <a:spLocks noGrp="1"/>
          </p:cNvSpPr>
          <p:nvPr>
            <p:ph idx="1"/>
          </p:nvPr>
        </p:nvSpPr>
        <p:spPr/>
        <p:txBody>
          <a:bodyPr/>
          <a:lstStyle/>
          <a:p>
            <a:r>
              <a:rPr lang="en-US" dirty="0"/>
              <a:t>The transformation from private to public entities created a much bigger entity </a:t>
            </a:r>
          </a:p>
          <a:p>
            <a:pPr lvl="1"/>
            <a:r>
              <a:rPr lang="en-US" dirty="0"/>
              <a:t>Establishment of a brand</a:t>
            </a:r>
          </a:p>
          <a:p>
            <a:pPr lvl="1"/>
            <a:r>
              <a:rPr lang="en-US" dirty="0"/>
              <a:t>Market power</a:t>
            </a:r>
          </a:p>
          <a:p>
            <a:pPr lvl="1"/>
            <a:r>
              <a:rPr lang="en-US" dirty="0"/>
              <a:t>Economies of scale in information technology</a:t>
            </a:r>
          </a:p>
          <a:p>
            <a:pPr lvl="2"/>
            <a:r>
              <a:rPr lang="en-US" dirty="0"/>
              <a:t>Units are priced in real time – a bit like how hotels and airlines price their products</a:t>
            </a:r>
          </a:p>
          <a:p>
            <a:pPr lvl="2"/>
            <a:r>
              <a:rPr lang="en-US" dirty="0"/>
              <a:t>National reservation system</a:t>
            </a:r>
          </a:p>
        </p:txBody>
      </p:sp>
    </p:spTree>
    <p:extLst>
      <p:ext uri="{BB962C8B-B14F-4D97-AF65-F5344CB8AC3E}">
        <p14:creationId xmlns:p14="http://schemas.microsoft.com/office/powerpoint/2010/main" val="3505212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Estate Recap</a:t>
            </a:r>
          </a:p>
        </p:txBody>
      </p:sp>
      <p:sp>
        <p:nvSpPr>
          <p:cNvPr id="3" name="Content Placeholder 2"/>
          <p:cNvSpPr>
            <a:spLocks noGrp="1"/>
          </p:cNvSpPr>
          <p:nvPr>
            <p:ph idx="1"/>
          </p:nvPr>
        </p:nvSpPr>
        <p:spPr/>
        <p:txBody>
          <a:bodyPr/>
          <a:lstStyle/>
          <a:p>
            <a:r>
              <a:rPr lang="en-US" dirty="0"/>
              <a:t>Changes in the legal and tax environment changed the ownership structure of real estate firms</a:t>
            </a:r>
          </a:p>
          <a:p>
            <a:pPr lvl="1"/>
            <a:r>
              <a:rPr lang="en-US" dirty="0"/>
              <a:t>Increased concentration of assets led to economies of scale</a:t>
            </a:r>
          </a:p>
          <a:p>
            <a:pPr lvl="2"/>
            <a:r>
              <a:rPr lang="en-US" dirty="0"/>
              <a:t>Innovation</a:t>
            </a:r>
          </a:p>
          <a:p>
            <a:pPr lvl="2"/>
            <a:r>
              <a:rPr lang="en-US" dirty="0"/>
              <a:t>Branding</a:t>
            </a:r>
          </a:p>
          <a:p>
            <a:pPr lvl="2"/>
            <a:r>
              <a:rPr lang="en-US" dirty="0"/>
              <a:t>Pricing power</a:t>
            </a:r>
          </a:p>
        </p:txBody>
      </p:sp>
    </p:spTree>
    <p:extLst>
      <p:ext uri="{BB962C8B-B14F-4D97-AF65-F5344CB8AC3E}">
        <p14:creationId xmlns:p14="http://schemas.microsoft.com/office/powerpoint/2010/main" val="1826173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Size, focus and innovation</a:t>
            </a:r>
          </a:p>
        </p:txBody>
      </p:sp>
      <p:sp>
        <p:nvSpPr>
          <p:cNvPr id="3" name="Content Placeholder 2"/>
          <p:cNvSpPr>
            <a:spLocks noGrp="1"/>
          </p:cNvSpPr>
          <p:nvPr>
            <p:ph idx="1"/>
          </p:nvPr>
        </p:nvSpPr>
        <p:spPr/>
        <p:txBody>
          <a:bodyPr/>
          <a:lstStyle/>
          <a:p>
            <a:r>
              <a:rPr lang="en-US" dirty="0"/>
              <a:t>The storage example illustrates a link between size and innovation</a:t>
            </a:r>
          </a:p>
          <a:p>
            <a:pPr lvl="1"/>
            <a:r>
              <a:rPr lang="en-US" dirty="0"/>
              <a:t>Economies of scale</a:t>
            </a:r>
          </a:p>
          <a:p>
            <a:pPr lvl="1"/>
            <a:endParaRPr lang="en-US" dirty="0"/>
          </a:p>
          <a:p>
            <a:r>
              <a:rPr lang="en-US" dirty="0"/>
              <a:t>But there is also evidence that a vibrant mix of small focused firms can also facilitate innovation</a:t>
            </a:r>
          </a:p>
          <a:p>
            <a:pPr lvl="1"/>
            <a:r>
              <a:rPr lang="en-US" dirty="0"/>
              <a:t>An example from the oil and gas industry</a:t>
            </a:r>
          </a:p>
          <a:p>
            <a:endParaRPr lang="en-US" dirty="0"/>
          </a:p>
          <a:p>
            <a:endParaRPr lang="en-US" dirty="0"/>
          </a:p>
          <a:p>
            <a:endParaRPr lang="en-US" dirty="0"/>
          </a:p>
        </p:txBody>
      </p:sp>
    </p:spTree>
    <p:extLst>
      <p:ext uri="{BB962C8B-B14F-4D97-AF65-F5344CB8AC3E}">
        <p14:creationId xmlns:p14="http://schemas.microsoft.com/office/powerpoint/2010/main" val="664045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229600" cy="1143000"/>
          </a:xfrm>
        </p:spPr>
        <p:txBody>
          <a:bodyPr>
            <a:normAutofit fontScale="90000"/>
          </a:bodyPr>
          <a:lstStyle/>
          <a:p>
            <a:pPr fontAlgn="base"/>
            <a:r>
              <a:rPr lang="en-US" dirty="0"/>
              <a:t>Richard Kinder</a:t>
            </a:r>
            <a:br>
              <a:rPr lang="en-US" dirty="0"/>
            </a:br>
            <a:r>
              <a:rPr lang="en-US" dirty="0"/>
              <a:t>Net Worth </a:t>
            </a:r>
            <a:r>
              <a:rPr lang="en-US" b="1" dirty="0"/>
              <a:t>$6 Billion</a:t>
            </a:r>
            <a:br>
              <a:rPr lang="en-US" b="1" dirty="0"/>
            </a:b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1971" y="1600200"/>
            <a:ext cx="298005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9523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Performance of Kinder Morgan Relative to the S&amp;P 500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1850" y="1524000"/>
            <a:ext cx="7080300" cy="5032501"/>
          </a:xfrm>
        </p:spPr>
      </p:pic>
    </p:spTree>
    <p:extLst>
      <p:ext uri="{BB962C8B-B14F-4D97-AF65-F5344CB8AC3E}">
        <p14:creationId xmlns:p14="http://schemas.microsoft.com/office/powerpoint/2010/main" val="1831837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Mr. Kinder get so rich?</a:t>
            </a:r>
          </a:p>
        </p:txBody>
      </p:sp>
      <p:sp>
        <p:nvSpPr>
          <p:cNvPr id="3" name="Content Placeholder 2"/>
          <p:cNvSpPr>
            <a:spLocks noGrp="1"/>
          </p:cNvSpPr>
          <p:nvPr>
            <p:ph idx="1"/>
          </p:nvPr>
        </p:nvSpPr>
        <p:spPr/>
        <p:txBody>
          <a:bodyPr/>
          <a:lstStyle/>
          <a:p>
            <a:r>
              <a:rPr lang="en-US" dirty="0"/>
              <a:t>Prior to the 1990s, most pipelines were owned by large energy companies</a:t>
            </a:r>
          </a:p>
          <a:p>
            <a:r>
              <a:rPr lang="en-US" dirty="0"/>
              <a:t>The 1986 tax reform act and other changes decreased the cost of capital to MLPs relative to corporations</a:t>
            </a:r>
          </a:p>
          <a:p>
            <a:r>
              <a:rPr lang="en-US" dirty="0"/>
              <a:t>Mr. Kinder essentially arbitraged the cost of capital difference between MLPs and corporations </a:t>
            </a:r>
          </a:p>
        </p:txBody>
      </p:sp>
    </p:spTree>
    <p:extLst>
      <p:ext uri="{BB962C8B-B14F-4D97-AF65-F5344CB8AC3E}">
        <p14:creationId xmlns:p14="http://schemas.microsoft.com/office/powerpoint/2010/main" val="1863558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does it matter?</a:t>
            </a:r>
          </a:p>
        </p:txBody>
      </p:sp>
      <p:sp>
        <p:nvSpPr>
          <p:cNvPr id="3" name="Content Placeholder 2"/>
          <p:cNvSpPr>
            <a:spLocks noGrp="1"/>
          </p:cNvSpPr>
          <p:nvPr>
            <p:ph idx="1"/>
          </p:nvPr>
        </p:nvSpPr>
        <p:spPr/>
        <p:txBody>
          <a:bodyPr/>
          <a:lstStyle/>
          <a:p>
            <a:r>
              <a:rPr lang="en-US" dirty="0"/>
              <a:t>Taking pipelines out of the major oil companies</a:t>
            </a:r>
          </a:p>
          <a:p>
            <a:pPr lvl="1"/>
            <a:r>
              <a:rPr lang="en-US" dirty="0"/>
              <a:t>Removed a potential conflict of interest</a:t>
            </a:r>
          </a:p>
          <a:p>
            <a:pPr lvl="1"/>
            <a:r>
              <a:rPr lang="en-US" dirty="0"/>
              <a:t>Led to better utilization</a:t>
            </a:r>
          </a:p>
          <a:p>
            <a:pPr lvl="1"/>
            <a:r>
              <a:rPr lang="en-US" dirty="0"/>
              <a:t>Made it easier for smaller E&amp;P firms to get their gas to market</a:t>
            </a:r>
          </a:p>
        </p:txBody>
      </p:sp>
    </p:spTree>
    <p:extLst>
      <p:ext uri="{BB962C8B-B14F-4D97-AF65-F5344CB8AC3E}">
        <p14:creationId xmlns:p14="http://schemas.microsoft.com/office/powerpoint/2010/main" val="1662733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Policy shocks and the Ownership Structure of Oil and Gas Firms</a:t>
            </a:r>
          </a:p>
        </p:txBody>
      </p:sp>
      <p:sp>
        <p:nvSpPr>
          <p:cNvPr id="3" name="Content Placeholder 2"/>
          <p:cNvSpPr>
            <a:spLocks noGrp="1"/>
          </p:cNvSpPr>
          <p:nvPr>
            <p:ph idx="1"/>
          </p:nvPr>
        </p:nvSpPr>
        <p:spPr/>
        <p:txBody>
          <a:bodyPr>
            <a:normAutofit fontScale="92500"/>
          </a:bodyPr>
          <a:lstStyle/>
          <a:p>
            <a:r>
              <a:rPr lang="en-US" dirty="0"/>
              <a:t>Policy changes increased the focus of large oil and gas companies</a:t>
            </a:r>
          </a:p>
          <a:p>
            <a:pPr lvl="1"/>
            <a:r>
              <a:rPr lang="en-US" dirty="0"/>
              <a:t>some spun off their pipelines into MLPs, sold off their domestic onshore oil and gas properties to focus on very large offshore projects</a:t>
            </a:r>
          </a:p>
          <a:p>
            <a:pPr lvl="1"/>
            <a:r>
              <a:rPr lang="en-US" dirty="0"/>
              <a:t>Facilitated by the MLP structure, which acquired the pipelines, </a:t>
            </a:r>
          </a:p>
          <a:p>
            <a:pPr lvl="1"/>
            <a:r>
              <a:rPr lang="en-US" dirty="0"/>
              <a:t>and the emergence of private equity that funded start ups that acquired the domestic onshore assets and new service businesses (e.g., drilling and fracking)</a:t>
            </a:r>
          </a:p>
          <a:p>
            <a:pPr marL="457200" lvl="1" indent="0">
              <a:buNone/>
            </a:pPr>
            <a:endParaRPr lang="en-US" dirty="0"/>
          </a:p>
        </p:txBody>
      </p:sp>
    </p:spTree>
    <p:extLst>
      <p:ext uri="{BB962C8B-B14F-4D97-AF65-F5344CB8AC3E}">
        <p14:creationId xmlns:p14="http://schemas.microsoft.com/office/powerpoint/2010/main" val="1736878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Ownership Shocks and the Fracking Boom</a:t>
            </a:r>
          </a:p>
        </p:txBody>
      </p:sp>
      <p:sp>
        <p:nvSpPr>
          <p:cNvPr id="3" name="Content Placeholder 2"/>
          <p:cNvSpPr>
            <a:spLocks noGrp="1"/>
          </p:cNvSpPr>
          <p:nvPr>
            <p:ph idx="1"/>
          </p:nvPr>
        </p:nvSpPr>
        <p:spPr/>
        <p:txBody>
          <a:bodyPr/>
          <a:lstStyle/>
          <a:p>
            <a:r>
              <a:rPr lang="en-US" dirty="0"/>
              <a:t>Led to the emergence of an entrepreneurial environment in Houston that resembled the environment in Silicon Valley,</a:t>
            </a:r>
          </a:p>
          <a:p>
            <a:pPr lvl="1"/>
            <a:r>
              <a:rPr lang="en-US" dirty="0"/>
              <a:t>Generating the same type of innovation  </a:t>
            </a:r>
          </a:p>
          <a:p>
            <a:pPr lvl="1"/>
            <a:r>
              <a:rPr lang="en-US" dirty="0"/>
              <a:t>Lots of small focused companies that were developing new drilling and fracking technology --- engineers moving between firms sharing information about best practices etc. </a:t>
            </a:r>
          </a:p>
          <a:p>
            <a:pPr lvl="1"/>
            <a:r>
              <a:rPr lang="en-US" dirty="0"/>
              <a:t>Substantial cost reductions </a:t>
            </a:r>
          </a:p>
          <a:p>
            <a:pPr marL="0" indent="0">
              <a:buNone/>
            </a:pPr>
            <a:endParaRPr lang="en-US" dirty="0"/>
          </a:p>
          <a:p>
            <a:endParaRPr lang="en-US" dirty="0"/>
          </a:p>
        </p:txBody>
      </p:sp>
    </p:spTree>
    <p:extLst>
      <p:ext uri="{BB962C8B-B14F-4D97-AF65-F5344CB8AC3E}">
        <p14:creationId xmlns:p14="http://schemas.microsoft.com/office/powerpoint/2010/main" val="479582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sp>
        <p:nvSpPr>
          <p:cNvPr id="3" name="Content Placeholder 2"/>
          <p:cNvSpPr>
            <a:spLocks noGrp="1"/>
          </p:cNvSpPr>
          <p:nvPr>
            <p:ph idx="1"/>
          </p:nvPr>
        </p:nvSpPr>
        <p:spPr/>
        <p:txBody>
          <a:bodyPr>
            <a:normAutofit fontScale="77500" lnSpcReduction="20000"/>
          </a:bodyPr>
          <a:lstStyle/>
          <a:p>
            <a:r>
              <a:rPr lang="en-US" sz="3800" dirty="0"/>
              <a:t>Why do we observe different ownership structures? </a:t>
            </a:r>
          </a:p>
          <a:p>
            <a:pPr lvl="1"/>
            <a:r>
              <a:rPr lang="en-US" sz="3400" dirty="0"/>
              <a:t>Diversity of asset types or diversity of investor types?</a:t>
            </a:r>
          </a:p>
          <a:p>
            <a:endParaRPr lang="en-US" sz="3800" dirty="0"/>
          </a:p>
          <a:p>
            <a:r>
              <a:rPr lang="en-US" sz="3800" dirty="0"/>
              <a:t>What is the relation between asset characteristics and ownership structures? </a:t>
            </a:r>
          </a:p>
          <a:p>
            <a:pPr lvl="1"/>
            <a:r>
              <a:rPr lang="en-US" sz="3400" dirty="0"/>
              <a:t>Are some structures more appropriate for some assets?</a:t>
            </a:r>
          </a:p>
          <a:p>
            <a:pPr lvl="1"/>
            <a:r>
              <a:rPr lang="en-US" sz="3400" dirty="0"/>
              <a:t>Why are some assets held in multiple structures?</a:t>
            </a:r>
          </a:p>
          <a:p>
            <a:endParaRPr lang="en-US" sz="3800" dirty="0"/>
          </a:p>
          <a:p>
            <a:pPr marL="0" indent="0">
              <a:buNone/>
            </a:pPr>
            <a:endParaRPr lang="en-US" sz="3800" dirty="0"/>
          </a:p>
        </p:txBody>
      </p:sp>
    </p:spTree>
    <p:extLst>
      <p:ext uri="{BB962C8B-B14F-4D97-AF65-F5344CB8AC3E}">
        <p14:creationId xmlns:p14="http://schemas.microsoft.com/office/powerpoint/2010/main" val="3746438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Summary and Questions</a:t>
            </a:r>
          </a:p>
        </p:txBody>
      </p:sp>
      <p:sp>
        <p:nvSpPr>
          <p:cNvPr id="3" name="Content Placeholder 2"/>
          <p:cNvSpPr>
            <a:spLocks noGrp="1"/>
          </p:cNvSpPr>
          <p:nvPr>
            <p:ph idx="1"/>
          </p:nvPr>
        </p:nvSpPr>
        <p:spPr/>
        <p:txBody>
          <a:bodyPr>
            <a:normAutofit fontScale="92500" lnSpcReduction="10000"/>
          </a:bodyPr>
          <a:lstStyle/>
          <a:p>
            <a:r>
              <a:rPr lang="en-US" dirty="0"/>
              <a:t>Policy changes around the 1980s had big effects on ownership structure</a:t>
            </a:r>
          </a:p>
          <a:p>
            <a:pPr lvl="1"/>
            <a:r>
              <a:rPr lang="en-US" dirty="0"/>
              <a:t>Private equity financed start ups</a:t>
            </a:r>
          </a:p>
          <a:p>
            <a:pPr lvl="1"/>
            <a:r>
              <a:rPr lang="en-US" dirty="0"/>
              <a:t>Publicly traded pass-through vehicles</a:t>
            </a:r>
          </a:p>
          <a:p>
            <a:r>
              <a:rPr lang="en-US" dirty="0"/>
              <a:t>Changes in ownership structure influences industrial structure</a:t>
            </a:r>
          </a:p>
          <a:p>
            <a:pPr lvl="1"/>
            <a:r>
              <a:rPr lang="en-US" dirty="0"/>
              <a:t>consolidation, less competition and more innovation (in the real estate example)</a:t>
            </a:r>
          </a:p>
          <a:p>
            <a:pPr lvl="1"/>
            <a:r>
              <a:rPr lang="en-US" dirty="0"/>
              <a:t>a fracturing of ownership, more competition, and again more innovation (in oil and gas)</a:t>
            </a:r>
          </a:p>
        </p:txBody>
      </p:sp>
    </p:spTree>
    <p:extLst>
      <p:ext uri="{BB962C8B-B14F-4D97-AF65-F5344CB8AC3E}">
        <p14:creationId xmlns:p14="http://schemas.microsoft.com/office/powerpoint/2010/main" val="2059025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Concluding Questions</a:t>
            </a:r>
            <a:endParaRPr lang="en-SG" dirty="0"/>
          </a:p>
        </p:txBody>
      </p:sp>
      <p:sp>
        <p:nvSpPr>
          <p:cNvPr id="3" name="Content Placeholder 2"/>
          <p:cNvSpPr>
            <a:spLocks noGrp="1"/>
          </p:cNvSpPr>
          <p:nvPr>
            <p:ph idx="1"/>
          </p:nvPr>
        </p:nvSpPr>
        <p:spPr/>
        <p:txBody>
          <a:bodyPr/>
          <a:lstStyle/>
          <a:p>
            <a:r>
              <a:rPr lang="en-US" dirty="0"/>
              <a:t>How do cross-country institutional differences affect ownership structure?</a:t>
            </a:r>
          </a:p>
          <a:p>
            <a:pPr lvl="1"/>
            <a:r>
              <a:rPr lang="en-US" dirty="0"/>
              <a:t>To what extent does this explain cross-country productivity differences</a:t>
            </a:r>
          </a:p>
          <a:p>
            <a:r>
              <a:rPr lang="en-US" dirty="0"/>
              <a:t>Are there good examples of ownership shocks with </a:t>
            </a:r>
            <a:r>
              <a:rPr lang="en-US"/>
              <a:t>negative consequences?</a:t>
            </a:r>
            <a:endParaRPr lang="en-SG" dirty="0"/>
          </a:p>
        </p:txBody>
      </p:sp>
    </p:spTree>
    <p:extLst>
      <p:ext uri="{BB962C8B-B14F-4D97-AF65-F5344CB8AC3E}">
        <p14:creationId xmlns:p14="http://schemas.microsoft.com/office/powerpoint/2010/main" val="216946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Worldwide Plaza</a:t>
            </a:r>
          </a:p>
        </p:txBody>
      </p:sp>
      <p:sp>
        <p:nvSpPr>
          <p:cNvPr id="3" name="Content Placeholder 2"/>
          <p:cNvSpPr>
            <a:spLocks noGrp="1"/>
          </p:cNvSpPr>
          <p:nvPr>
            <p:ph idx="1"/>
          </p:nvPr>
        </p:nvSpPr>
        <p:spPr>
          <a:xfrm>
            <a:off x="628651" y="1520829"/>
            <a:ext cx="4022177" cy="1085741"/>
          </a:xfrm>
        </p:spPr>
        <p:txBody>
          <a:bodyPr>
            <a:normAutofit/>
          </a:bodyPr>
          <a:lstStyle/>
          <a:p>
            <a:pPr marL="0" indent="0">
              <a:buNone/>
            </a:pPr>
            <a:r>
              <a:rPr lang="en-US" sz="2400" dirty="0"/>
              <a:t>825 Eighth Ave, New York</a:t>
            </a:r>
          </a:p>
          <a:p>
            <a:pPr marL="0" indent="0">
              <a:buNone/>
            </a:pPr>
            <a:r>
              <a:rPr lang="en-US" sz="2400" dirty="0"/>
              <a:t>2 million sf</a:t>
            </a:r>
          </a:p>
        </p:txBody>
      </p:sp>
      <p:pic>
        <p:nvPicPr>
          <p:cNvPr id="4" name="Content Placeholder 5"/>
          <p:cNvPicPr>
            <a:picLocks noChangeAspect="1"/>
          </p:cNvPicPr>
          <p:nvPr/>
        </p:nvPicPr>
        <p:blipFill rotWithShape="1">
          <a:blip r:embed="rId3" cstate="print">
            <a:extLst>
              <a:ext uri="{28A0092B-C50C-407E-A947-70E740481C1C}">
                <a14:useLocalDpi xmlns:a14="http://schemas.microsoft.com/office/drawing/2010/main" val="0"/>
              </a:ext>
            </a:extLst>
          </a:blip>
          <a:srcRect l="8684" b="14674"/>
          <a:stretch/>
        </p:blipFill>
        <p:spPr>
          <a:xfrm>
            <a:off x="5141530" y="365126"/>
            <a:ext cx="3381703" cy="637530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145879804"/>
              </p:ext>
            </p:extLst>
          </p:nvPr>
        </p:nvGraphicFramePr>
        <p:xfrm>
          <a:off x="628650" y="2846391"/>
          <a:ext cx="3811979" cy="3861719"/>
        </p:xfrm>
        <a:graphic>
          <a:graphicData uri="http://schemas.openxmlformats.org/drawingml/2006/table">
            <a:tbl>
              <a:tblPr firstRow="1" firstCol="1" bandRow="1">
                <a:tableStyleId>{2D5ABB26-0587-4C30-8999-92F81FD0307C}</a:tableStyleId>
              </a:tblPr>
              <a:tblGrid>
                <a:gridCol w="3060450">
                  <a:extLst>
                    <a:ext uri="{9D8B030D-6E8A-4147-A177-3AD203B41FA5}">
                      <a16:colId xmlns:a16="http://schemas.microsoft.com/office/drawing/2014/main" val="20000"/>
                    </a:ext>
                  </a:extLst>
                </a:gridCol>
                <a:gridCol w="751529">
                  <a:extLst>
                    <a:ext uri="{9D8B030D-6E8A-4147-A177-3AD203B41FA5}">
                      <a16:colId xmlns:a16="http://schemas.microsoft.com/office/drawing/2014/main" val="20001"/>
                    </a:ext>
                  </a:extLst>
                </a:gridCol>
              </a:tblGrid>
              <a:tr h="367071">
                <a:tc>
                  <a:txBody>
                    <a:bodyPr/>
                    <a:lstStyle/>
                    <a:p>
                      <a:pPr marL="0" marR="0" algn="l">
                        <a:lnSpc>
                          <a:spcPct val="107000"/>
                        </a:lnSpc>
                        <a:spcBef>
                          <a:spcPts val="0"/>
                        </a:spcBef>
                        <a:spcAft>
                          <a:spcPts val="0"/>
                        </a:spcAft>
                      </a:pPr>
                      <a:r>
                        <a:rPr lang="en-US" sz="1800" b="1" dirty="0">
                          <a:effectLst/>
                          <a:latin typeface="Garamond" panose="02020404030301010803" pitchFamily="18" charset="0"/>
                        </a:rPr>
                        <a:t>Buyers</a:t>
                      </a:r>
                      <a:endParaRPr lang="en-US" sz="1800" b="1" dirty="0">
                        <a:effectLst/>
                        <a:latin typeface="Garamond" panose="02020404030301010803" pitchFamily="18" charset="0"/>
                        <a:ea typeface="Calibri" panose="020F0502020204030204" pitchFamily="34" charset="0"/>
                        <a:cs typeface="Arial" panose="020B0604020202020204" pitchFamily="34" charset="0"/>
                      </a:endParaRPr>
                    </a:p>
                  </a:txBody>
                  <a:tcPr marL="51435" marR="51435" marT="0" marB="0" anchor="ctr">
                    <a:lnB w="12700" cap="flat" cmpd="sng" algn="ctr">
                      <a:solidFill>
                        <a:schemeClr val="bg2">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Garamond" panose="02020404030301010803" pitchFamily="18" charset="0"/>
                        </a:rPr>
                        <a:t>Date</a:t>
                      </a:r>
                      <a:endParaRPr lang="en-US" sz="1800" b="1" dirty="0">
                        <a:effectLst/>
                        <a:latin typeface="Garamond" panose="02020404030301010803" pitchFamily="18" charset="0"/>
                        <a:ea typeface="Calibri" panose="020F0502020204030204" pitchFamily="34" charset="0"/>
                        <a:cs typeface="Arial" panose="020B0604020202020204" pitchFamily="34" charset="0"/>
                      </a:endParaRPr>
                    </a:p>
                  </a:txBody>
                  <a:tcPr marL="51435" marR="51435" marT="0" marB="0" anchor="ctr">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26587">
                <a:tc>
                  <a:txBody>
                    <a:bodyPr/>
                    <a:lstStyle/>
                    <a:p>
                      <a:pPr marL="0" marR="0" algn="l">
                        <a:lnSpc>
                          <a:spcPct val="107000"/>
                        </a:lnSpc>
                        <a:spcBef>
                          <a:spcPts val="0"/>
                        </a:spcBef>
                        <a:spcAft>
                          <a:spcPts val="0"/>
                        </a:spcAft>
                      </a:pPr>
                      <a:r>
                        <a:rPr lang="en-US" sz="1800" dirty="0">
                          <a:effectLst/>
                          <a:latin typeface="Garamond" panose="02020404030301010803" pitchFamily="18" charset="0"/>
                        </a:rPr>
                        <a:t>Equity Office</a:t>
                      </a:r>
                      <a:endParaRPr lang="en-US" sz="1800" dirty="0">
                        <a:effectLst/>
                        <a:latin typeface="Garamond" panose="02020404030301010803" pitchFamily="18" charset="0"/>
                        <a:ea typeface="Calibri" panose="020F0502020204030204" pitchFamily="34" charset="0"/>
                        <a:cs typeface="Arial" panose="020B0604020202020204" pitchFamily="34" charset="0"/>
                      </a:endParaRPr>
                    </a:p>
                  </a:txBody>
                  <a:tcPr marL="51435" marR="51435" marT="0" marB="0" anchor="ct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Garamond" panose="02020404030301010803" pitchFamily="18" charset="0"/>
                        </a:rPr>
                        <a:t>Oct 1998</a:t>
                      </a:r>
                      <a:endParaRPr lang="en-US" sz="1800" dirty="0">
                        <a:effectLst/>
                        <a:latin typeface="Garamond" panose="02020404030301010803" pitchFamily="18" charset="0"/>
                        <a:ea typeface="Calibri" panose="020F0502020204030204" pitchFamily="34" charset="0"/>
                        <a:cs typeface="Arial" panose="020B0604020202020204" pitchFamily="34" charset="0"/>
                      </a:endParaRPr>
                    </a:p>
                  </a:txBody>
                  <a:tcPr marL="51435" marR="51435" marT="0" marB="0" anchor="ct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26587">
                <a:tc>
                  <a:txBody>
                    <a:bodyPr/>
                    <a:lstStyle/>
                    <a:p>
                      <a:pPr marL="0" marR="0" algn="l">
                        <a:lnSpc>
                          <a:spcPct val="107000"/>
                        </a:lnSpc>
                        <a:spcBef>
                          <a:spcPts val="0"/>
                        </a:spcBef>
                        <a:spcAft>
                          <a:spcPts val="0"/>
                        </a:spcAft>
                      </a:pPr>
                      <a:r>
                        <a:rPr lang="en-US" sz="1800" dirty="0">
                          <a:effectLst/>
                          <a:latin typeface="Garamond" panose="02020404030301010803" pitchFamily="18" charset="0"/>
                        </a:rPr>
                        <a:t>Blackstone</a:t>
                      </a:r>
                      <a:endParaRPr lang="en-US" sz="1800" dirty="0">
                        <a:effectLst/>
                        <a:latin typeface="Garamond" panose="02020404030301010803" pitchFamily="18" charset="0"/>
                        <a:ea typeface="Calibri" panose="020F0502020204030204" pitchFamily="34" charset="0"/>
                        <a:cs typeface="Arial" panose="020B0604020202020204" pitchFamily="34" charset="0"/>
                      </a:endParaRPr>
                    </a:p>
                  </a:txBody>
                  <a:tcPr marL="51435" marR="51435" marT="0" marB="0" anchor="ct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Garamond" panose="02020404030301010803" pitchFamily="18" charset="0"/>
                        </a:rPr>
                        <a:t>Feb 2007</a:t>
                      </a:r>
                      <a:endParaRPr lang="en-US" sz="1800" dirty="0">
                        <a:effectLst/>
                        <a:latin typeface="Garamond" panose="02020404030301010803" pitchFamily="18" charset="0"/>
                        <a:ea typeface="Calibri" panose="020F0502020204030204" pitchFamily="34" charset="0"/>
                        <a:cs typeface="Arial" panose="020B0604020202020204" pitchFamily="34" charset="0"/>
                      </a:endParaRPr>
                    </a:p>
                  </a:txBody>
                  <a:tcPr marL="51435" marR="51435" marT="0" marB="0" anchor="ct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26587">
                <a:tc>
                  <a:txBody>
                    <a:bodyPr/>
                    <a:lstStyle/>
                    <a:p>
                      <a:pPr marL="0" marR="0" algn="l">
                        <a:lnSpc>
                          <a:spcPct val="107000"/>
                        </a:lnSpc>
                        <a:spcBef>
                          <a:spcPts val="0"/>
                        </a:spcBef>
                        <a:spcAft>
                          <a:spcPts val="0"/>
                        </a:spcAft>
                      </a:pPr>
                      <a:r>
                        <a:rPr lang="en-US" sz="1800" dirty="0" err="1">
                          <a:effectLst/>
                          <a:latin typeface="Garamond" panose="02020404030301010803" pitchFamily="18" charset="0"/>
                        </a:rPr>
                        <a:t>Macklowe</a:t>
                      </a:r>
                      <a:r>
                        <a:rPr lang="en-US" sz="1800" dirty="0">
                          <a:effectLst/>
                          <a:latin typeface="Garamond" panose="02020404030301010803" pitchFamily="18" charset="0"/>
                        </a:rPr>
                        <a:t> Properties</a:t>
                      </a:r>
                      <a:endParaRPr lang="en-US" sz="1800" dirty="0">
                        <a:effectLst/>
                        <a:latin typeface="Garamond" panose="02020404030301010803" pitchFamily="18" charset="0"/>
                        <a:ea typeface="Calibri" panose="020F0502020204030204" pitchFamily="34" charset="0"/>
                        <a:cs typeface="Arial" panose="020B0604020202020204" pitchFamily="34" charset="0"/>
                      </a:endParaRPr>
                    </a:p>
                  </a:txBody>
                  <a:tcPr marL="51435" marR="51435" marT="0" marB="0" anchor="ct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Garamond" panose="02020404030301010803" pitchFamily="18" charset="0"/>
                        </a:rPr>
                        <a:t>Feb 2007</a:t>
                      </a:r>
                      <a:endParaRPr lang="en-US" sz="1800" dirty="0">
                        <a:effectLst/>
                        <a:latin typeface="Garamond" panose="02020404030301010803" pitchFamily="18" charset="0"/>
                        <a:ea typeface="Calibri" panose="020F0502020204030204" pitchFamily="34" charset="0"/>
                        <a:cs typeface="Arial" panose="020B0604020202020204" pitchFamily="34" charset="0"/>
                      </a:endParaRPr>
                    </a:p>
                  </a:txBody>
                  <a:tcPr marL="51435" marR="51435" marT="0" marB="0" anchor="ct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853175">
                <a:tc>
                  <a:txBody>
                    <a:bodyPr/>
                    <a:lstStyle/>
                    <a:p>
                      <a:pPr marL="0" marR="0" algn="l">
                        <a:lnSpc>
                          <a:spcPct val="107000"/>
                        </a:lnSpc>
                        <a:spcBef>
                          <a:spcPts val="0"/>
                        </a:spcBef>
                        <a:spcAft>
                          <a:spcPts val="0"/>
                        </a:spcAft>
                      </a:pPr>
                      <a:r>
                        <a:rPr lang="en-US" sz="1800" dirty="0">
                          <a:effectLst/>
                          <a:latin typeface="Garamond" panose="02020404030301010803" pitchFamily="18" charset="0"/>
                        </a:rPr>
                        <a:t>George Comfort &amp; Sons JV DRA Advisors JV RCG Longview JV </a:t>
                      </a:r>
                      <a:r>
                        <a:rPr lang="en-US" sz="1800" dirty="0" err="1">
                          <a:effectLst/>
                          <a:latin typeface="Garamond" panose="02020404030301010803" pitchFamily="18" charset="0"/>
                        </a:rPr>
                        <a:t>Feil</a:t>
                      </a:r>
                      <a:r>
                        <a:rPr lang="en-US" sz="1800" dirty="0">
                          <a:effectLst/>
                          <a:latin typeface="Garamond" panose="02020404030301010803" pitchFamily="18" charset="0"/>
                        </a:rPr>
                        <a:t> Organization</a:t>
                      </a:r>
                      <a:endParaRPr lang="en-US" sz="1800" dirty="0">
                        <a:effectLst/>
                        <a:latin typeface="Garamond" panose="02020404030301010803" pitchFamily="18" charset="0"/>
                        <a:ea typeface="Calibri" panose="020F0502020204030204" pitchFamily="34" charset="0"/>
                        <a:cs typeface="Arial" panose="020B0604020202020204" pitchFamily="34" charset="0"/>
                      </a:endParaRPr>
                    </a:p>
                  </a:txBody>
                  <a:tcPr marL="51435" marR="51435" marT="0" marB="0" anchor="ct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Garamond" panose="02020404030301010803" pitchFamily="18" charset="0"/>
                        </a:rPr>
                        <a:t>Jul 2009</a:t>
                      </a:r>
                      <a:endParaRPr lang="en-US" sz="1800" dirty="0">
                        <a:effectLst/>
                        <a:latin typeface="Garamond" panose="02020404030301010803" pitchFamily="18" charset="0"/>
                        <a:ea typeface="Calibri" panose="020F0502020204030204" pitchFamily="34" charset="0"/>
                        <a:cs typeface="Arial" panose="020B0604020202020204" pitchFamily="34" charset="0"/>
                      </a:endParaRPr>
                    </a:p>
                  </a:txBody>
                  <a:tcPr marL="51435" marR="51435" marT="0" marB="0" anchor="ct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853175">
                <a:tc>
                  <a:txBody>
                    <a:bodyPr/>
                    <a:lstStyle/>
                    <a:p>
                      <a:pPr marL="0" marR="0" algn="l">
                        <a:lnSpc>
                          <a:spcPct val="107000"/>
                        </a:lnSpc>
                        <a:spcBef>
                          <a:spcPts val="0"/>
                        </a:spcBef>
                        <a:spcAft>
                          <a:spcPts val="0"/>
                        </a:spcAft>
                      </a:pPr>
                      <a:r>
                        <a:rPr lang="en-US" sz="1800" dirty="0">
                          <a:effectLst/>
                          <a:latin typeface="Garamond" panose="02020404030301010803" pitchFamily="18" charset="0"/>
                        </a:rPr>
                        <a:t>American Realty Capital New York Recovery REIT</a:t>
                      </a:r>
                      <a:endParaRPr lang="en-US" sz="1800" dirty="0">
                        <a:effectLst/>
                        <a:latin typeface="Garamond" panose="02020404030301010803" pitchFamily="18" charset="0"/>
                        <a:ea typeface="Calibri" panose="020F0502020204030204" pitchFamily="34" charset="0"/>
                        <a:cs typeface="Arial" panose="020B0604020202020204" pitchFamily="34" charset="0"/>
                      </a:endParaRPr>
                    </a:p>
                  </a:txBody>
                  <a:tcPr marL="51435" marR="51435" marT="0" marB="0" anchor="ctr">
                    <a:lnT w="12700" cap="flat" cmpd="sng" algn="ctr">
                      <a:solidFill>
                        <a:schemeClr val="bg2">
                          <a:lumMod val="75000"/>
                        </a:schemeClr>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800" dirty="0">
                          <a:effectLst/>
                          <a:latin typeface="Garamond" panose="02020404030301010803" pitchFamily="18" charset="0"/>
                        </a:rPr>
                        <a:t>Oct 2013</a:t>
                      </a:r>
                      <a:endParaRPr lang="en-US" sz="1800" dirty="0">
                        <a:effectLst/>
                        <a:latin typeface="Garamond" panose="02020404030301010803" pitchFamily="18" charset="0"/>
                        <a:ea typeface="Calibri" panose="020F0502020204030204" pitchFamily="34" charset="0"/>
                        <a:cs typeface="Arial" panose="020B0604020202020204" pitchFamily="34" charset="0"/>
                      </a:endParaRPr>
                    </a:p>
                  </a:txBody>
                  <a:tcPr marL="51435" marR="51435" marT="0" marB="0" anchor="ctr">
                    <a:lnT w="12700" cap="flat" cmpd="sng" algn="ctr">
                      <a:solidFill>
                        <a:schemeClr val="bg2">
                          <a:lumMod val="75000"/>
                        </a:schemeClr>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46700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Percentage of Properties Bought for Renovation</a:t>
            </a:r>
            <a:br>
              <a:rPr lang="en-US" sz="3100" dirty="0"/>
            </a:br>
            <a:r>
              <a:rPr lang="en-US" sz="3100" dirty="0"/>
              <a:t>(value weighted)</a:t>
            </a:r>
            <a:br>
              <a:rPr lang="en-US" dirty="0"/>
            </a:br>
            <a:r>
              <a:rPr lang="en-US" sz="1800" dirty="0"/>
              <a:t>(Data Source: RCA)</a:t>
            </a:r>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771" y="2431474"/>
            <a:ext cx="4113207" cy="2992582"/>
          </a:xfr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9416" y="2431474"/>
            <a:ext cx="4113207" cy="2992582"/>
          </a:xfrm>
          <a:prstGeom prst="rect">
            <a:avLst/>
          </a:prstGeom>
        </p:spPr>
      </p:pic>
    </p:spTree>
    <p:extLst>
      <p:ext uri="{BB962C8B-B14F-4D97-AF65-F5344CB8AC3E}">
        <p14:creationId xmlns:p14="http://schemas.microsoft.com/office/powerpoint/2010/main" val="1095602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Occupancy Rate</a:t>
            </a:r>
            <a:br>
              <a:rPr lang="en-US" dirty="0"/>
            </a:br>
            <a:r>
              <a:rPr lang="en-US" sz="1800" dirty="0"/>
              <a:t>(Data Source: RCA)</a:t>
            </a:r>
          </a:p>
        </p:txBody>
      </p:sp>
      <p:graphicFrame>
        <p:nvGraphicFramePr>
          <p:cNvPr id="8" name="Content Placeholder 7"/>
          <p:cNvGraphicFramePr>
            <a:graphicFrameLocks noGrp="1"/>
          </p:cNvGraphicFramePr>
          <p:nvPr>
            <p:ph idx="1"/>
            <p:extLst/>
          </p:nvPr>
        </p:nvGraphicFramePr>
        <p:xfrm>
          <a:off x="628650" y="2724355"/>
          <a:ext cx="7971441" cy="2060986"/>
        </p:xfrm>
        <a:graphic>
          <a:graphicData uri="http://schemas.openxmlformats.org/drawingml/2006/table">
            <a:tbl>
              <a:tblPr>
                <a:tableStyleId>{69CF1AB2-1976-4502-BF36-3FF5EA218861}</a:tableStyleId>
              </a:tblPr>
              <a:tblGrid>
                <a:gridCol w="1302068">
                  <a:extLst>
                    <a:ext uri="{9D8B030D-6E8A-4147-A177-3AD203B41FA5}">
                      <a16:colId xmlns:a16="http://schemas.microsoft.com/office/drawing/2014/main" val="20000"/>
                    </a:ext>
                  </a:extLst>
                </a:gridCol>
                <a:gridCol w="1679586">
                  <a:extLst>
                    <a:ext uri="{9D8B030D-6E8A-4147-A177-3AD203B41FA5}">
                      <a16:colId xmlns:a16="http://schemas.microsoft.com/office/drawing/2014/main" val="20001"/>
                    </a:ext>
                  </a:extLst>
                </a:gridCol>
                <a:gridCol w="1513490">
                  <a:extLst>
                    <a:ext uri="{9D8B030D-6E8A-4147-A177-3AD203B41FA5}">
                      <a16:colId xmlns:a16="http://schemas.microsoft.com/office/drawing/2014/main" val="20002"/>
                    </a:ext>
                  </a:extLst>
                </a:gridCol>
                <a:gridCol w="338959">
                  <a:extLst>
                    <a:ext uri="{9D8B030D-6E8A-4147-A177-3AD203B41FA5}">
                      <a16:colId xmlns:a16="http://schemas.microsoft.com/office/drawing/2014/main" val="20003"/>
                    </a:ext>
                  </a:extLst>
                </a:gridCol>
                <a:gridCol w="1513490">
                  <a:extLst>
                    <a:ext uri="{9D8B030D-6E8A-4147-A177-3AD203B41FA5}">
                      <a16:colId xmlns:a16="http://schemas.microsoft.com/office/drawing/2014/main" val="20004"/>
                    </a:ext>
                  </a:extLst>
                </a:gridCol>
                <a:gridCol w="1623848">
                  <a:extLst>
                    <a:ext uri="{9D8B030D-6E8A-4147-A177-3AD203B41FA5}">
                      <a16:colId xmlns:a16="http://schemas.microsoft.com/office/drawing/2014/main" val="20005"/>
                    </a:ext>
                  </a:extLst>
                </a:gridCol>
              </a:tblGrid>
              <a:tr h="537266">
                <a:tc>
                  <a:txBody>
                    <a:bodyPr/>
                    <a:lstStyle/>
                    <a:p>
                      <a:pPr algn="ctr" fontAlgn="b"/>
                      <a:endParaRPr lang="en-US" sz="1800" b="1" i="0" u="none" strike="noStrike" dirty="0">
                        <a:solidFill>
                          <a:srgbClr val="000000"/>
                        </a:solidFill>
                        <a:effectLst/>
                        <a:latin typeface="Garamond" panose="02020404030301010803" pitchFamily="18" charset="0"/>
                      </a:endParaRPr>
                    </a:p>
                  </a:txBody>
                  <a:tcPr marL="5715" marR="5715" marT="57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fontAlgn="b"/>
                      <a:r>
                        <a:rPr lang="en-US" sz="1800" b="1" u="none" strike="noStrike" dirty="0">
                          <a:effectLst/>
                          <a:latin typeface="Garamond" panose="02020404030301010803" pitchFamily="18" charset="0"/>
                        </a:rPr>
                        <a:t>Offices</a:t>
                      </a:r>
                      <a:endParaRPr lang="en-US" sz="1800" b="1" i="0" u="none" strike="noStrike" dirty="0">
                        <a:solidFill>
                          <a:srgbClr val="000000"/>
                        </a:solidFill>
                        <a:effectLst/>
                        <a:latin typeface="Garamond" panose="02020404030301010803" pitchFamily="18" charset="0"/>
                      </a:endParaRPr>
                    </a:p>
                  </a:txBody>
                  <a:tcPr marL="5715" marR="5715" marT="571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fontAlgn="b"/>
                      <a:endParaRPr lang="en-US" sz="1800" b="1" i="0" u="none" strike="noStrike">
                        <a:solidFill>
                          <a:srgbClr val="000000"/>
                        </a:solidFill>
                        <a:effectLst/>
                        <a:latin typeface="Garamond" panose="02020404030301010803" pitchFamily="18" charset="0"/>
                      </a:endParaRPr>
                    </a:p>
                  </a:txBody>
                  <a:tcPr marL="5715" marR="5715" marT="57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fontAlgn="b"/>
                      <a:r>
                        <a:rPr lang="en-US" sz="1800" b="1" u="none" strike="noStrike" dirty="0">
                          <a:effectLst/>
                          <a:latin typeface="Garamond" panose="02020404030301010803" pitchFamily="18" charset="0"/>
                        </a:rPr>
                        <a:t>Apartments</a:t>
                      </a:r>
                      <a:endParaRPr lang="en-US" sz="1800" b="1" i="0" u="none" strike="noStrike" dirty="0">
                        <a:solidFill>
                          <a:srgbClr val="000000"/>
                        </a:solidFill>
                        <a:effectLst/>
                        <a:latin typeface="Garamond" panose="02020404030301010803" pitchFamily="18" charset="0"/>
                      </a:endParaRPr>
                    </a:p>
                  </a:txBody>
                  <a:tcPr marL="5715" marR="5715" marT="571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0"/>
                  </a:ext>
                </a:extLst>
              </a:tr>
              <a:tr h="449188">
                <a:tc>
                  <a:txBody>
                    <a:bodyPr/>
                    <a:lstStyle/>
                    <a:p>
                      <a:pPr algn="ctr" fontAlgn="b"/>
                      <a:endParaRPr lang="en-US" sz="1800" b="1" i="0" u="none" strike="noStrike" dirty="0">
                        <a:solidFill>
                          <a:srgbClr val="000000"/>
                        </a:solidFill>
                        <a:effectLst/>
                        <a:latin typeface="Garamond" panose="02020404030301010803" pitchFamily="18" charset="0"/>
                      </a:endParaRPr>
                    </a:p>
                  </a:txBody>
                  <a:tcPr marL="5715" marR="5715" marT="571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dirty="0">
                          <a:effectLst/>
                          <a:latin typeface="Garamond" panose="02020404030301010803" pitchFamily="18" charset="0"/>
                        </a:rPr>
                        <a:t>Less than 50%</a:t>
                      </a:r>
                      <a:endParaRPr lang="en-US" sz="1800" b="1" i="0" u="none" strike="noStrike" dirty="0">
                        <a:solidFill>
                          <a:srgbClr val="000000"/>
                        </a:solidFill>
                        <a:effectLst/>
                        <a:latin typeface="Garamond" panose="02020404030301010803" pitchFamily="18" charset="0"/>
                      </a:endParaRPr>
                    </a:p>
                  </a:txBody>
                  <a:tcPr marL="5715" marR="5715" marT="571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dirty="0">
                          <a:effectLst/>
                          <a:latin typeface="Garamond" panose="02020404030301010803" pitchFamily="18" charset="0"/>
                        </a:rPr>
                        <a:t>95% and More</a:t>
                      </a:r>
                      <a:endParaRPr lang="en-US" sz="1800" b="1" i="0" u="none" strike="noStrike" dirty="0">
                        <a:solidFill>
                          <a:srgbClr val="000000"/>
                        </a:solidFill>
                        <a:effectLst/>
                        <a:latin typeface="Garamond" panose="02020404030301010803" pitchFamily="18" charset="0"/>
                      </a:endParaRPr>
                    </a:p>
                  </a:txBody>
                  <a:tcPr marL="5715" marR="5715" marT="571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800" b="1" i="0" u="none" strike="noStrike" dirty="0">
                        <a:solidFill>
                          <a:srgbClr val="000000"/>
                        </a:solidFill>
                        <a:effectLst/>
                        <a:latin typeface="Garamond" panose="02020404030301010803" pitchFamily="18" charset="0"/>
                      </a:endParaRPr>
                    </a:p>
                  </a:txBody>
                  <a:tcPr marL="5715" marR="5715" marT="571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dirty="0">
                          <a:effectLst/>
                          <a:latin typeface="Garamond" panose="02020404030301010803" pitchFamily="18" charset="0"/>
                        </a:rPr>
                        <a:t>Less than 50%</a:t>
                      </a:r>
                      <a:endParaRPr lang="en-US" sz="1800" b="1" i="0" u="none" strike="noStrike" dirty="0">
                        <a:solidFill>
                          <a:srgbClr val="000000"/>
                        </a:solidFill>
                        <a:effectLst/>
                        <a:latin typeface="Garamond" panose="02020404030301010803" pitchFamily="18" charset="0"/>
                      </a:endParaRPr>
                    </a:p>
                  </a:txBody>
                  <a:tcPr marL="5715" marR="5715" marT="571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dirty="0">
                          <a:effectLst/>
                          <a:latin typeface="Garamond" panose="02020404030301010803" pitchFamily="18" charset="0"/>
                        </a:rPr>
                        <a:t>95% and More</a:t>
                      </a:r>
                      <a:endParaRPr lang="en-US" sz="1800" b="1" i="0" u="none" strike="noStrike" dirty="0">
                        <a:solidFill>
                          <a:srgbClr val="000000"/>
                        </a:solidFill>
                        <a:effectLst/>
                        <a:latin typeface="Garamond" panose="02020404030301010803" pitchFamily="18" charset="0"/>
                      </a:endParaRPr>
                    </a:p>
                  </a:txBody>
                  <a:tcPr marL="5715" marR="5715" marT="571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37266">
                <a:tc>
                  <a:txBody>
                    <a:bodyPr/>
                    <a:lstStyle/>
                    <a:p>
                      <a:pPr algn="ctr" fontAlgn="b"/>
                      <a:r>
                        <a:rPr lang="en-US" sz="1800" b="1" u="none" strike="noStrike">
                          <a:effectLst/>
                          <a:latin typeface="Garamond" panose="02020404030301010803" pitchFamily="18" charset="0"/>
                        </a:rPr>
                        <a:t>Public</a:t>
                      </a:r>
                      <a:endParaRPr lang="en-US" sz="1800" b="1" i="0" u="none" strike="noStrike">
                        <a:solidFill>
                          <a:srgbClr val="000000"/>
                        </a:solidFill>
                        <a:effectLst/>
                        <a:latin typeface="Garamond" panose="02020404030301010803" pitchFamily="18" charset="0"/>
                      </a:endParaRPr>
                    </a:p>
                  </a:txBody>
                  <a:tcPr marL="5715" marR="5715" marT="571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800" b="1" u="none" strike="noStrike" dirty="0">
                          <a:effectLst/>
                          <a:latin typeface="Garamond" panose="02020404030301010803" pitchFamily="18" charset="0"/>
                        </a:rPr>
                        <a:t>3.5%</a:t>
                      </a:r>
                      <a:endParaRPr lang="en-US" sz="1800" b="1" i="0" u="none" strike="noStrike" dirty="0">
                        <a:solidFill>
                          <a:srgbClr val="000000"/>
                        </a:solidFill>
                        <a:effectLst/>
                        <a:latin typeface="Garamond" panose="02020404030301010803" pitchFamily="18" charset="0"/>
                      </a:endParaRPr>
                    </a:p>
                  </a:txBody>
                  <a:tcPr marL="5715" marR="5715" marT="571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800" b="1" u="none" strike="noStrike">
                          <a:effectLst/>
                          <a:latin typeface="Garamond" panose="02020404030301010803" pitchFamily="18" charset="0"/>
                        </a:rPr>
                        <a:t>62.4%</a:t>
                      </a:r>
                      <a:endParaRPr lang="en-US" sz="1800" b="1" i="0" u="none" strike="noStrike">
                        <a:solidFill>
                          <a:srgbClr val="000000"/>
                        </a:solidFill>
                        <a:effectLst/>
                        <a:latin typeface="Garamond" panose="02020404030301010803" pitchFamily="18" charset="0"/>
                      </a:endParaRPr>
                    </a:p>
                  </a:txBody>
                  <a:tcPr marL="5715" marR="5715" marT="571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endParaRPr lang="en-US" sz="1800" b="1" i="0" u="none" strike="noStrike">
                        <a:solidFill>
                          <a:srgbClr val="000000"/>
                        </a:solidFill>
                        <a:effectLst/>
                        <a:latin typeface="Garamond" panose="02020404030301010803" pitchFamily="18" charset="0"/>
                      </a:endParaRPr>
                    </a:p>
                  </a:txBody>
                  <a:tcPr marL="5715" marR="5715" marT="571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800" b="1" u="none" strike="noStrike">
                          <a:effectLst/>
                          <a:latin typeface="Garamond" panose="02020404030301010803" pitchFamily="18" charset="0"/>
                        </a:rPr>
                        <a:t>2.5%</a:t>
                      </a:r>
                      <a:endParaRPr lang="en-US" sz="1800" b="1" i="0" u="none" strike="noStrike">
                        <a:solidFill>
                          <a:srgbClr val="000000"/>
                        </a:solidFill>
                        <a:effectLst/>
                        <a:latin typeface="Garamond" panose="02020404030301010803" pitchFamily="18" charset="0"/>
                      </a:endParaRPr>
                    </a:p>
                  </a:txBody>
                  <a:tcPr marL="5715" marR="5715" marT="571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800" b="1" u="none" strike="noStrike">
                          <a:effectLst/>
                          <a:latin typeface="Garamond" panose="02020404030301010803" pitchFamily="18" charset="0"/>
                        </a:rPr>
                        <a:t>50.1%</a:t>
                      </a:r>
                      <a:endParaRPr lang="en-US" sz="1800" b="1" i="0" u="none" strike="noStrike">
                        <a:solidFill>
                          <a:srgbClr val="000000"/>
                        </a:solidFill>
                        <a:effectLst/>
                        <a:latin typeface="Garamond" panose="02020404030301010803" pitchFamily="18" charset="0"/>
                      </a:endParaRPr>
                    </a:p>
                  </a:txBody>
                  <a:tcPr marL="5715" marR="5715" marT="571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37266">
                <a:tc>
                  <a:txBody>
                    <a:bodyPr/>
                    <a:lstStyle/>
                    <a:p>
                      <a:pPr algn="ctr" fontAlgn="b"/>
                      <a:r>
                        <a:rPr lang="en-US" sz="1800" b="1" u="none" strike="noStrike">
                          <a:effectLst/>
                          <a:latin typeface="Garamond" panose="02020404030301010803" pitchFamily="18" charset="0"/>
                        </a:rPr>
                        <a:t>Equity Fund</a:t>
                      </a:r>
                      <a:endParaRPr lang="en-US" sz="1800" b="1" i="0" u="none" strike="noStrike">
                        <a:solidFill>
                          <a:srgbClr val="000000"/>
                        </a:solidFill>
                        <a:effectLst/>
                        <a:latin typeface="Garamond" panose="02020404030301010803" pitchFamily="18" charset="0"/>
                      </a:endParaRPr>
                    </a:p>
                  </a:txBody>
                  <a:tcPr marL="5715" marR="5715" marT="57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800" b="1" u="none" strike="noStrike" dirty="0">
                          <a:effectLst/>
                          <a:latin typeface="Garamond" panose="02020404030301010803" pitchFamily="18" charset="0"/>
                        </a:rPr>
                        <a:t>8.5%</a:t>
                      </a:r>
                      <a:endParaRPr lang="en-US" sz="1800" b="1" i="0" u="none" strike="noStrike" dirty="0">
                        <a:solidFill>
                          <a:srgbClr val="000000"/>
                        </a:solidFill>
                        <a:effectLst/>
                        <a:latin typeface="Garamond" panose="02020404030301010803" pitchFamily="18" charset="0"/>
                      </a:endParaRPr>
                    </a:p>
                  </a:txBody>
                  <a:tcPr marL="5715" marR="5715" marT="57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800" b="1" u="none" strike="noStrike">
                          <a:effectLst/>
                          <a:latin typeface="Garamond" panose="02020404030301010803" pitchFamily="18" charset="0"/>
                        </a:rPr>
                        <a:t>38.2%</a:t>
                      </a:r>
                      <a:endParaRPr lang="en-US" sz="1800" b="1" i="0" u="none" strike="noStrike">
                        <a:solidFill>
                          <a:srgbClr val="000000"/>
                        </a:solidFill>
                        <a:effectLst/>
                        <a:latin typeface="Garamond" panose="02020404030301010803" pitchFamily="18" charset="0"/>
                      </a:endParaRPr>
                    </a:p>
                  </a:txBody>
                  <a:tcPr marL="5715" marR="5715" marT="57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endParaRPr lang="en-US" sz="1800" b="1" i="0" u="none" strike="noStrike">
                        <a:solidFill>
                          <a:srgbClr val="000000"/>
                        </a:solidFill>
                        <a:effectLst/>
                        <a:latin typeface="Garamond" panose="02020404030301010803" pitchFamily="18" charset="0"/>
                      </a:endParaRPr>
                    </a:p>
                  </a:txBody>
                  <a:tcPr marL="5715" marR="5715" marT="57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800" b="1" u="none" strike="noStrike">
                          <a:effectLst/>
                          <a:latin typeface="Garamond" panose="02020404030301010803" pitchFamily="18" charset="0"/>
                        </a:rPr>
                        <a:t>1.9%</a:t>
                      </a:r>
                      <a:endParaRPr lang="en-US" sz="1800" b="1" i="0" u="none" strike="noStrike">
                        <a:solidFill>
                          <a:srgbClr val="000000"/>
                        </a:solidFill>
                        <a:effectLst/>
                        <a:latin typeface="Garamond" panose="02020404030301010803" pitchFamily="18" charset="0"/>
                      </a:endParaRPr>
                    </a:p>
                  </a:txBody>
                  <a:tcPr marL="5715" marR="5715" marT="57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800" b="1" u="none" strike="noStrike" dirty="0">
                          <a:effectLst/>
                          <a:latin typeface="Garamond" panose="02020404030301010803" pitchFamily="18" charset="0"/>
                        </a:rPr>
                        <a:t>46.1%</a:t>
                      </a:r>
                      <a:endParaRPr lang="en-US" sz="1800" b="1" i="0" u="none" strike="noStrike" dirty="0">
                        <a:solidFill>
                          <a:srgbClr val="000000"/>
                        </a:solidFill>
                        <a:effectLst/>
                        <a:latin typeface="Garamond" panose="02020404030301010803" pitchFamily="18" charset="0"/>
                      </a:endParaRPr>
                    </a:p>
                  </a:txBody>
                  <a:tcPr marL="5715" marR="5715" marT="57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1042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Questions</a:t>
            </a:r>
          </a:p>
        </p:txBody>
      </p:sp>
      <p:sp>
        <p:nvSpPr>
          <p:cNvPr id="3" name="Content Placeholder 2"/>
          <p:cNvSpPr>
            <a:spLocks noGrp="1"/>
          </p:cNvSpPr>
          <p:nvPr>
            <p:ph idx="1"/>
          </p:nvPr>
        </p:nvSpPr>
        <p:spPr/>
        <p:txBody>
          <a:bodyPr/>
          <a:lstStyle/>
          <a:p>
            <a:r>
              <a:rPr lang="en-US" sz="3800" dirty="0"/>
              <a:t>Why does the popularity of different structures change over time and across countries? </a:t>
            </a:r>
          </a:p>
          <a:p>
            <a:pPr lvl="1"/>
            <a:r>
              <a:rPr lang="en-US" sz="3400" dirty="0"/>
              <a:t>investor characteristics, taxes, regulations, and institutional differences</a:t>
            </a:r>
          </a:p>
          <a:p>
            <a:endParaRPr lang="en-US" dirty="0"/>
          </a:p>
        </p:txBody>
      </p:sp>
    </p:spTree>
    <p:extLst>
      <p:ext uri="{BB962C8B-B14F-4D97-AF65-F5344CB8AC3E}">
        <p14:creationId xmlns:p14="http://schemas.microsoft.com/office/powerpoint/2010/main" val="2666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Number of Firms Listed on U.S. Exchanges</a:t>
            </a:r>
            <a:br>
              <a:rPr lang="en-US" dirty="0"/>
            </a:br>
            <a:r>
              <a:rPr lang="en-US" sz="1800" dirty="0"/>
              <a:t>Data Source: CRSP</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1795" y="2125267"/>
            <a:ext cx="7120410" cy="3797552"/>
          </a:xfrm>
        </p:spPr>
      </p:pic>
    </p:spTree>
    <p:extLst>
      <p:ext uri="{BB962C8B-B14F-4D97-AF65-F5344CB8AC3E}">
        <p14:creationId xmlns:p14="http://schemas.microsoft.com/office/powerpoint/2010/main" val="3914410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1455</Words>
  <Application>Microsoft Office PowerPoint</Application>
  <PresentationFormat>Bildschirmpräsentation (4:3)</PresentationFormat>
  <Paragraphs>234</Paragraphs>
  <Slides>41</Slides>
  <Notes>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41</vt:i4>
      </vt:variant>
    </vt:vector>
  </HeadingPairs>
  <TitlesOfParts>
    <vt:vector size="45" baseType="lpstr">
      <vt:lpstr>Arial</vt:lpstr>
      <vt:lpstr>Calibri</vt:lpstr>
      <vt:lpstr>Garamond</vt:lpstr>
      <vt:lpstr>Office Theme</vt:lpstr>
      <vt:lpstr>Does Ownership Structure Matter?</vt:lpstr>
      <vt:lpstr>Observations</vt:lpstr>
      <vt:lpstr>How do these structures differ?</vt:lpstr>
      <vt:lpstr>Questions</vt:lpstr>
      <vt:lpstr>Worldwide Plaza</vt:lpstr>
      <vt:lpstr>Percentage of Properties Bought for Renovation (value weighted) (Data Source: RCA)</vt:lpstr>
      <vt:lpstr>Occupancy Rate (Data Source: RCA)</vt:lpstr>
      <vt:lpstr>More Questions</vt:lpstr>
      <vt:lpstr>Number of Firms Listed on U.S. Exchanges Data Source: CRSP</vt:lpstr>
      <vt:lpstr>Total Market Cap of Firms Listed on U.S. Exchanges Data Source: CRSP</vt:lpstr>
      <vt:lpstr>LBO Volume (Data Source: SDC Platinum)</vt:lpstr>
      <vt:lpstr>More Questions</vt:lpstr>
      <vt:lpstr>Bigger Question</vt:lpstr>
      <vt:lpstr>Main Idea</vt:lpstr>
      <vt:lpstr>M&amp;M Theorem</vt:lpstr>
      <vt:lpstr>Cost of Capital/Efficiency Tradeoff</vt:lpstr>
      <vt:lpstr>Cost of Capital Shocks and Efficiency</vt:lpstr>
      <vt:lpstr>Policies Initiatives That Influence Ownership Structure</vt:lpstr>
      <vt:lpstr>More Policy Initiatives</vt:lpstr>
      <vt:lpstr>Implications of Tax and Regulatory Changes</vt:lpstr>
      <vt:lpstr>Interesting Observation</vt:lpstr>
      <vt:lpstr>More Recent Shocks</vt:lpstr>
      <vt:lpstr>Total LBO Volume and CDO Issuance Shivdasani &amp; Wang (2011 JF)</vt:lpstr>
      <vt:lpstr>Net Purchase of Large Offices by Investor Type (Data Source: RCA)</vt:lpstr>
      <vt:lpstr>Worldwide Plaza</vt:lpstr>
      <vt:lpstr>Preliminary Thoughts on Ownership Structure and Innovation</vt:lpstr>
      <vt:lpstr>Anecdotes</vt:lpstr>
      <vt:lpstr>B. Wayne Hughes Net Worth $2.4 Billion </vt:lpstr>
      <vt:lpstr>Performance of Public Storage (PSA) Relative to the S&amp;P 500</vt:lpstr>
      <vt:lpstr>How did Mr. Hughes get so rich?</vt:lpstr>
      <vt:lpstr>But, does it matter?</vt:lpstr>
      <vt:lpstr>Real Estate Recap</vt:lpstr>
      <vt:lpstr>Size, focus and innovation</vt:lpstr>
      <vt:lpstr>Richard Kinder Net Worth $6 Billion </vt:lpstr>
      <vt:lpstr>Performance of Kinder Morgan Relative to the S&amp;P 500</vt:lpstr>
      <vt:lpstr>How did Mr. Kinder get so rich?</vt:lpstr>
      <vt:lpstr>But, does it matter?</vt:lpstr>
      <vt:lpstr>Policy shocks and the Ownership Structure of Oil and Gas Firms</vt:lpstr>
      <vt:lpstr>Ownership Shocks and the Fracking Boom</vt:lpstr>
      <vt:lpstr>Summary and Questions</vt:lpstr>
      <vt:lpstr>Two Concluding Questions</vt:lpstr>
    </vt:vector>
  </TitlesOfParts>
  <Company>McCombs School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Ownership Structure Matter?</dc:title>
  <dc:creator>titmans</dc:creator>
  <cp:lastModifiedBy>HZI</cp:lastModifiedBy>
  <cp:revision>68</cp:revision>
  <dcterms:created xsi:type="dcterms:W3CDTF">2016-04-07T18:53:08Z</dcterms:created>
  <dcterms:modified xsi:type="dcterms:W3CDTF">2016-07-01T10:36:03Z</dcterms:modified>
</cp:coreProperties>
</file>