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87" r:id="rId16"/>
    <p:sldId id="289" r:id="rId17"/>
    <p:sldId id="290" r:id="rId18"/>
    <p:sldId id="292" r:id="rId19"/>
    <p:sldId id="303" r:id="rId20"/>
    <p:sldId id="295" r:id="rId21"/>
    <p:sldId id="304" r:id="rId22"/>
    <p:sldId id="305" r:id="rId23"/>
    <p:sldId id="306" r:id="rId24"/>
    <p:sldId id="299" r:id="rId25"/>
    <p:sldId id="307" r:id="rId26"/>
    <p:sldId id="308" r:id="rId27"/>
    <p:sldId id="309" r:id="rId28"/>
    <p:sldId id="310" r:id="rId29"/>
    <p:sldId id="311" r:id="rId30"/>
    <p:sldId id="344" r:id="rId31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FAFD00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AFD00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AFD00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AFD00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AFD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AFD00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AFD00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AFD00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AFD00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FAFD00"/>
    <a:srgbClr val="EA0000"/>
    <a:srgbClr val="712000"/>
    <a:srgbClr val="F35B1B"/>
    <a:srgbClr val="B500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7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639891" y="800524"/>
            <a:ext cx="2924246" cy="22724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639891" y="3511974"/>
            <a:ext cx="2924246" cy="22724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39891" y="6223424"/>
            <a:ext cx="2924246" cy="22724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_____________________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73851" y="858626"/>
            <a:ext cx="2946964" cy="21562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73851" y="3570076"/>
            <a:ext cx="2946964" cy="21562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73851" y="6281526"/>
            <a:ext cx="2946964" cy="215624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3177" tIns="46589" rIns="93177" bIns="46589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4869" y="8981679"/>
            <a:ext cx="6319098" cy="245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207" tIns="45295" rIns="92207" bIns="45295">
            <a:spAutoFit/>
          </a:bodyPr>
          <a:lstStyle/>
          <a:p>
            <a:pPr>
              <a:spcBef>
                <a:spcPct val="50000"/>
              </a:spcBef>
              <a:buFontTx/>
              <a:buChar char="©"/>
            </a:pPr>
            <a:r>
              <a:rPr lang="en-US" sz="1000" dirty="0">
                <a:solidFill>
                  <a:schemeClr val="tx1"/>
                </a:solidFill>
              </a:rPr>
              <a:t> 2000 Prentice Hall Business Publishing   Cost Accounting: A Managerial Emphasis, 10/e   Horngren/Foster/Datar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372950" y="9004253"/>
            <a:ext cx="572539" cy="245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07" tIns="45295" rIns="92207" bIns="45295" anchor="ctr">
            <a:spAutoFit/>
          </a:bodyPr>
          <a:lstStyle/>
          <a:p>
            <a:pPr algn="r"/>
            <a:r>
              <a:rPr lang="en-US" sz="1000" dirty="0">
                <a:solidFill>
                  <a:schemeClr val="tx1"/>
                </a:solidFill>
              </a:rPr>
              <a:t>13 - </a:t>
            </a:r>
            <a:fld id="{109F94F4-7BD5-4CB1-A034-F9B097E69CC4}" type="slidenum">
              <a:rPr lang="en-US" sz="1000">
                <a:solidFill>
                  <a:schemeClr val="tx1"/>
                </a:solidFill>
              </a:rPr>
              <a:pPr algn="r"/>
              <a:t>‹#›</a:t>
            </a:fld>
            <a:endParaRPr lang="en-US" sz="10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556E76E-3889-4B33-B46D-93F724EFF969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F60459-09F5-4960-807C-A5DFF4A3F523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0C349-A053-4A3C-9C51-B47F1499377F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6A0E1-6E44-48C1-9C2F-EA4F6E66A244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E96905B-BEFB-48C6-8EE1-9FE34EEEAD89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2EA08-A7B9-4080-B2EE-9DF211230147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FA79D0-B6A5-48EE-A2D8-724B6ADEF5B2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B9B5E-4866-4172-8A7C-763FEF52E35C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84E83-53C4-446C-B089-4DE6DF754180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772148-0EB1-4A9F-A463-A47D9C3BBA01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C6FBF16-443A-4B07-8589-CB8DB1759311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A8BD226-3E9C-45E2-94DA-EF8B9ED77BD1}" type="datetime1">
              <a:rPr lang="en-US" smtClean="0"/>
              <a:pPr/>
              <a:t>4/19/2010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81BDF7-33C9-47AE-85A3-24EDD0209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8534400" cy="1143000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b="1" dirty="0" smtClean="0"/>
              <a:t>Strategy and the </a:t>
            </a:r>
            <a:r>
              <a:rPr lang="en-US" b="1" dirty="0"/>
              <a:t>Balanced </a:t>
            </a:r>
            <a:r>
              <a:rPr lang="en-US" b="1" dirty="0" smtClean="0"/>
              <a:t>Scorecard</a:t>
            </a:r>
            <a:endParaRPr 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67200"/>
            <a:ext cx="6560234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sz="2000" b="1" dirty="0"/>
              <a:t>Based on Chapter 13, </a:t>
            </a:r>
            <a:r>
              <a:rPr lang="en-US" sz="2000" b="1" i="1" dirty="0"/>
              <a:t>Cost Accounting, 12th ed.</a:t>
            </a:r>
            <a:endParaRPr lang="en-US" sz="2000" b="1" dirty="0"/>
          </a:p>
          <a:p>
            <a:pPr marL="342900" indent="-342900"/>
            <a:r>
              <a:rPr lang="en-US" sz="1800" b="1" dirty="0"/>
              <a:t>Horngren et al., Edited and </a:t>
            </a:r>
          </a:p>
          <a:p>
            <a:pPr marL="342900" indent="-342900"/>
            <a:r>
              <a:rPr lang="en-US" sz="1800" b="1" dirty="0"/>
              <a:t>Modified by C. Bailey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Cost Leadership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Achieving </a:t>
            </a:r>
            <a:r>
              <a:rPr lang="en-US" i="1" dirty="0"/>
              <a:t>low costs relative to competitors</a:t>
            </a:r>
            <a:r>
              <a:rPr lang="en-US" dirty="0"/>
              <a:t>.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Productivity and efficiency improvements</a:t>
            </a:r>
          </a:p>
          <a:p>
            <a:pPr lvl="1"/>
            <a:r>
              <a:rPr lang="en-US" dirty="0"/>
              <a:t>Elimination of waste</a:t>
            </a:r>
          </a:p>
          <a:p>
            <a:pPr lvl="1"/>
            <a:r>
              <a:rPr lang="en-US" dirty="0"/>
              <a:t>Tight cost control</a:t>
            </a:r>
          </a:p>
          <a:p>
            <a:pPr>
              <a:buFontTx/>
              <a:buChar char="–"/>
            </a:pPr>
            <a:r>
              <a:rPr lang="en-US" dirty="0"/>
              <a:t>Examples? </a:t>
            </a:r>
          </a:p>
          <a:p>
            <a:pPr lvl="1"/>
            <a:r>
              <a:rPr lang="en-US" dirty="0"/>
              <a:t>Dell, </a:t>
            </a:r>
            <a:r>
              <a:rPr lang="en-US" dirty="0" err="1"/>
              <a:t>Bic</a:t>
            </a:r>
            <a:endParaRPr lang="en-US" dirty="0"/>
          </a:p>
        </p:txBody>
      </p:sp>
      <p:pic>
        <p:nvPicPr>
          <p:cNvPr id="1638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7613" y="4838700"/>
            <a:ext cx="3494087" cy="1282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Implementation of Strategy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267200"/>
          </a:xfrm>
          <a:noFill/>
          <a:ln/>
        </p:spPr>
        <p:txBody>
          <a:bodyPr/>
          <a:lstStyle/>
          <a:p>
            <a:r>
              <a:rPr lang="en-US"/>
              <a:t>To be successful, a company must </a:t>
            </a:r>
          </a:p>
          <a:p>
            <a:pPr lvl="1"/>
            <a:r>
              <a:rPr lang="en-US"/>
              <a:t>formulate an effective strategy</a:t>
            </a:r>
          </a:p>
          <a:p>
            <a:pPr lvl="1"/>
            <a:r>
              <a:rPr lang="en-US"/>
              <a:t>implement it vigorously.</a:t>
            </a:r>
          </a:p>
          <a:p>
            <a:r>
              <a:rPr lang="en-US" i="1"/>
              <a:t>Management accountants</a:t>
            </a:r>
            <a:r>
              <a:rPr lang="en-US"/>
              <a:t> play important role</a:t>
            </a:r>
          </a:p>
          <a:p>
            <a:pPr lvl="1"/>
            <a:r>
              <a:rPr lang="en-US"/>
              <a:t>collecting meaningful data</a:t>
            </a:r>
          </a:p>
          <a:p>
            <a:pPr lvl="1"/>
            <a:r>
              <a:rPr lang="en-US"/>
              <a:t>designing reports to help managers track progress in implementing strategy.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Balanced Scorecard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 i="1">
                <a:solidFill>
                  <a:srgbClr val="FAFD00"/>
                </a:solidFill>
              </a:rPr>
              <a:t>balanced scorecard </a:t>
            </a:r>
            <a:r>
              <a:rPr lang="en-US"/>
              <a:t>translates an organization’s mission and strategy into a comprehensive set of performance measures.</a:t>
            </a:r>
          </a:p>
          <a:p>
            <a:r>
              <a:rPr lang="en-US"/>
              <a:t>Does </a:t>
            </a:r>
            <a:r>
              <a:rPr lang="en-US" i="1"/>
              <a:t>not</a:t>
            </a:r>
            <a:r>
              <a:rPr lang="en-US"/>
              <a:t> focus solely on </a:t>
            </a:r>
            <a:r>
              <a:rPr lang="en-US" i="1"/>
              <a:t>financial</a:t>
            </a:r>
            <a:r>
              <a:rPr lang="en-US"/>
              <a:t> objectives.</a:t>
            </a:r>
          </a:p>
          <a:p>
            <a:pPr lvl="1"/>
            <a:r>
              <a:rPr lang="en-US"/>
              <a:t>highlights nonfinancial objectives that  an organization must achieve to meet its [long-term] financial objectives.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Balanced Scorecard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Attempts to balance </a:t>
            </a:r>
          </a:p>
          <a:p>
            <a:pPr lvl="1"/>
            <a:r>
              <a:rPr lang="en-US"/>
              <a:t>financial and nonfinancial performance measures </a:t>
            </a:r>
          </a:p>
          <a:p>
            <a:pPr lvl="1"/>
            <a:r>
              <a:rPr lang="en-US"/>
              <a:t> short-run and long-run performance in a single report.</a:t>
            </a:r>
          </a:p>
          <a:p>
            <a:r>
              <a:rPr lang="en-US"/>
              <a:t>Why does the balanced scorecard reduce manager’s emphasis on short-run financial performance?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Balanced Scorecard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Reduces short-term emphasis because:</a:t>
            </a:r>
          </a:p>
          <a:p>
            <a:pPr lvl="1"/>
            <a:r>
              <a:rPr lang="en-US"/>
              <a:t>nonfinancial and operational indicators measure </a:t>
            </a:r>
            <a:r>
              <a:rPr lang="en-US" i="1"/>
              <a:t>fundamental changes</a:t>
            </a:r>
            <a:r>
              <a:rPr lang="en-US"/>
              <a:t> </a:t>
            </a:r>
          </a:p>
          <a:p>
            <a:pPr lvl="1"/>
            <a:r>
              <a:rPr lang="en-US"/>
              <a:t>financial benefits of these changes may not appear in short-run earnings.</a:t>
            </a:r>
          </a:p>
          <a:p>
            <a:pPr lvl="1"/>
            <a:r>
              <a:rPr lang="en-US"/>
              <a:t>nonfinancial measures (leading indicators) signal the prospect of creating economic value in the future.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Perspectives of the          Balanced Scorecard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There are </a:t>
            </a:r>
            <a:r>
              <a:rPr lang="en-US" b="1" dirty="0"/>
              <a:t>four perspectives </a:t>
            </a:r>
            <a:r>
              <a:rPr lang="en-US" dirty="0"/>
              <a:t>of the balanced scorecard:</a:t>
            </a:r>
          </a:p>
          <a:p>
            <a:pPr lvl="1">
              <a:buFontTx/>
              <a:buChar char="1"/>
            </a:pPr>
            <a:r>
              <a:rPr lang="en-US" dirty="0"/>
              <a:t>Financial perspective</a:t>
            </a:r>
          </a:p>
          <a:p>
            <a:pPr lvl="1">
              <a:buFontTx/>
              <a:buChar char="2"/>
            </a:pPr>
            <a:r>
              <a:rPr lang="en-US" dirty="0"/>
              <a:t>Customer perspective</a:t>
            </a:r>
          </a:p>
          <a:p>
            <a:pPr lvl="1">
              <a:buFontTx/>
              <a:buChar char="3"/>
            </a:pPr>
            <a:r>
              <a:rPr lang="en-US" dirty="0"/>
              <a:t>Internal business process perspective</a:t>
            </a:r>
          </a:p>
          <a:p>
            <a:pPr lvl="1">
              <a:buFontTx/>
              <a:buChar char="4"/>
            </a:pPr>
            <a:r>
              <a:rPr lang="en-US" dirty="0"/>
              <a:t>Learning and growth perspective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Financial Perspective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Evaluates the profitability of the strategy.</a:t>
            </a:r>
          </a:p>
          <a:p>
            <a:r>
              <a:rPr lang="en-US"/>
              <a:t>Focuses on how factors affect income:</a:t>
            </a:r>
          </a:p>
          <a:p>
            <a:pPr lvl="1"/>
            <a:r>
              <a:rPr lang="en-US"/>
              <a:t>Growth (units sold, inputs need)</a:t>
            </a:r>
          </a:p>
          <a:p>
            <a:pPr lvl="1"/>
            <a:r>
              <a:rPr lang="en-US"/>
              <a:t>Price Recovery (higher prices, lower costs)</a:t>
            </a:r>
          </a:p>
          <a:p>
            <a:pPr lvl="1"/>
            <a:r>
              <a:rPr lang="en-US"/>
              <a:t>Productivity (efficiency of resource use)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Financial Perspective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i="1" dirty="0">
                <a:solidFill>
                  <a:srgbClr val="FAFD00"/>
                </a:solidFill>
              </a:rPr>
              <a:t>Objective: </a:t>
            </a:r>
            <a:endParaRPr lang="en-US" dirty="0"/>
          </a:p>
          <a:p>
            <a:pPr>
              <a:buFontTx/>
              <a:buChar char="–"/>
            </a:pPr>
            <a:r>
              <a:rPr lang="en-US" dirty="0"/>
              <a:t>Increase shareholder value</a:t>
            </a:r>
          </a:p>
          <a:p>
            <a:r>
              <a:rPr lang="en-US" i="1" dirty="0">
                <a:solidFill>
                  <a:srgbClr val="FAFD00"/>
                </a:solidFill>
              </a:rPr>
              <a:t>Sample Measures: </a:t>
            </a:r>
            <a:endParaRPr lang="en-US" dirty="0"/>
          </a:p>
          <a:p>
            <a:pPr>
              <a:buFontTx/>
              <a:buChar char="–"/>
            </a:pPr>
            <a:r>
              <a:rPr lang="en-US" dirty="0"/>
              <a:t>Increase in operating income</a:t>
            </a:r>
          </a:p>
          <a:p>
            <a:pPr>
              <a:buFontTx/>
              <a:buChar char="–"/>
            </a:pPr>
            <a:r>
              <a:rPr lang="en-US" dirty="0"/>
              <a:t>Revenue </a:t>
            </a:r>
            <a:r>
              <a:rPr lang="en-US" dirty="0" smtClean="0"/>
              <a:t>growth</a:t>
            </a:r>
          </a:p>
          <a:p>
            <a:pPr>
              <a:buFontTx/>
              <a:buChar char="–"/>
            </a:pPr>
            <a:r>
              <a:rPr lang="en-US" dirty="0" smtClean="0"/>
              <a:t>Cost reduction is some areas</a:t>
            </a:r>
          </a:p>
          <a:p>
            <a:pPr>
              <a:buFontTx/>
              <a:buChar char="–"/>
            </a:pPr>
            <a:r>
              <a:rPr lang="en-US" dirty="0" smtClean="0"/>
              <a:t>Return on investment</a:t>
            </a:r>
          </a:p>
          <a:p>
            <a:pPr>
              <a:buFontTx/>
              <a:buChar char="–"/>
            </a:pPr>
            <a:endParaRPr lang="en-US" dirty="0"/>
          </a:p>
        </p:txBody>
      </p:sp>
      <p:pic>
        <p:nvPicPr>
          <p:cNvPr id="3891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648200"/>
            <a:ext cx="4662487" cy="1944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Customer Perspective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Identifies the targeted market segment and measures the company’s success in these segments.</a:t>
            </a:r>
          </a:p>
        </p:txBody>
      </p:sp>
      <p:pic>
        <p:nvPicPr>
          <p:cNvPr id="4096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352800"/>
            <a:ext cx="2138363" cy="279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What are some of the customer perspective measures?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endParaRPr lang="en-US"/>
          </a:p>
          <a:p>
            <a:pPr>
              <a:buFontTx/>
              <a:buChar char="–"/>
            </a:pPr>
            <a:r>
              <a:rPr lang="en-US"/>
              <a:t>Market share</a:t>
            </a:r>
          </a:p>
          <a:p>
            <a:pPr>
              <a:buFontTx/>
              <a:buChar char="–"/>
            </a:pPr>
            <a:r>
              <a:rPr lang="en-US"/>
              <a:t>Customer satisfaction</a:t>
            </a:r>
          </a:p>
          <a:p>
            <a:pPr>
              <a:buFontTx/>
              <a:buChar char="–"/>
            </a:pPr>
            <a:r>
              <a:rPr lang="en-US"/>
              <a:t>Customer retention percentage</a:t>
            </a:r>
          </a:p>
          <a:p>
            <a:pPr>
              <a:buFontTx/>
              <a:buChar char="–"/>
            </a:pPr>
            <a:r>
              <a:rPr lang="en-US"/>
              <a:t>Time taken to fulfill customers requests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114800"/>
          </a:xfrm>
          <a:noFill/>
          <a:ln/>
        </p:spPr>
        <p:txBody>
          <a:bodyPr/>
          <a:lstStyle/>
          <a:p>
            <a:r>
              <a:rPr lang="en-US"/>
              <a:t>This topic… </a:t>
            </a:r>
          </a:p>
          <a:p>
            <a:pPr lvl="1"/>
            <a:r>
              <a:rPr lang="en-US"/>
              <a:t>explores the use of management accounting information for implementing and evaluating an organization’s strategy.</a:t>
            </a:r>
          </a:p>
          <a:p>
            <a:pPr lvl="1"/>
            <a:r>
              <a:rPr lang="en-US"/>
              <a:t>shows how MA information helps strategic initiatives:</a:t>
            </a:r>
          </a:p>
          <a:p>
            <a:pPr lvl="3"/>
            <a:r>
              <a:rPr lang="en-US"/>
              <a:t> productivity improvement</a:t>
            </a:r>
          </a:p>
          <a:p>
            <a:pPr lvl="3"/>
            <a:r>
              <a:rPr lang="en-US"/>
              <a:t>reengineering</a:t>
            </a:r>
          </a:p>
          <a:p>
            <a:pPr lvl="3"/>
            <a:r>
              <a:rPr lang="en-US"/>
              <a:t> downsizing.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Internal Business               Process Perspective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Focuses on internal operations</a:t>
            </a:r>
          </a:p>
          <a:p>
            <a:pPr lvl="1"/>
            <a:r>
              <a:rPr lang="en-US"/>
              <a:t>Create value for customers</a:t>
            </a:r>
          </a:p>
          <a:p>
            <a:pPr lvl="1"/>
            <a:r>
              <a:rPr lang="en-US"/>
              <a:t>Further the financial perspective by increasing shareholder wealth.</a:t>
            </a:r>
          </a:p>
          <a:p>
            <a:r>
              <a:rPr lang="en-US" i="1">
                <a:solidFill>
                  <a:srgbClr val="FAFD00"/>
                </a:solidFill>
              </a:rPr>
              <a:t>Typical Objectives: </a:t>
            </a:r>
            <a:endParaRPr lang="en-US"/>
          </a:p>
          <a:p>
            <a:pPr lvl="1"/>
            <a:r>
              <a:rPr lang="en-US"/>
              <a:t>Improve manufacturing capability</a:t>
            </a:r>
          </a:p>
          <a:p>
            <a:pPr lvl="1"/>
            <a:r>
              <a:rPr lang="en-US"/>
              <a:t>Reduce delivery time to customers</a:t>
            </a:r>
          </a:p>
          <a:p>
            <a:pPr lvl="1"/>
            <a:r>
              <a:rPr lang="en-US"/>
              <a:t>Meet specified delivery 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What are some of the internal business  perspective measures?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endParaRPr lang="en-US"/>
          </a:p>
          <a:p>
            <a:pPr>
              <a:buFontTx/>
              <a:buChar char="–"/>
            </a:pPr>
            <a:r>
              <a:rPr lang="en-US" i="1">
                <a:solidFill>
                  <a:srgbClr val="FAFD00"/>
                </a:solidFill>
              </a:rPr>
              <a:t>Innovation Process</a:t>
            </a:r>
            <a:endParaRPr lang="en-US" i="1"/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Manufacturing capabilities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Number of new products or services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New product development time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Number of new patents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Internal business  perspective measures cont’d.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–"/>
            </a:pPr>
            <a:r>
              <a:rPr lang="en-US" i="1">
                <a:solidFill>
                  <a:srgbClr val="FAFD00"/>
                </a:solidFill>
              </a:rPr>
              <a:t>Operations Process</a:t>
            </a:r>
            <a:endParaRPr lang="en-US" i="1"/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Yield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Defect rates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Time taken to deliver product to customers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Percentage of on-time delivery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Setup time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Manufacturing downtime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Internal business  perspective measures cont’d.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–"/>
            </a:pPr>
            <a:r>
              <a:rPr lang="en-US" i="1">
                <a:solidFill>
                  <a:srgbClr val="FAFD00"/>
                </a:solidFill>
              </a:rPr>
              <a:t>Post-sales service</a:t>
            </a:r>
            <a:endParaRPr lang="en-US" i="1"/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Time taken to replace or repair defective products</a:t>
            </a:r>
          </a:p>
          <a:p>
            <a:pPr>
              <a:buSzPct val="50000"/>
              <a:buFont typeface="Monotype Sorts" pitchFamily="2" charset="2"/>
              <a:buChar char="u"/>
            </a:pPr>
            <a:r>
              <a:rPr lang="en-US"/>
              <a:t>Hours of customer training for using the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Learning and Growth Perspective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8229600" cy="4114800"/>
          </a:xfrm>
          <a:noFill/>
          <a:ln/>
        </p:spPr>
        <p:txBody>
          <a:bodyPr/>
          <a:lstStyle/>
          <a:p>
            <a:r>
              <a:rPr lang="en-US" i="1">
                <a:solidFill>
                  <a:srgbClr val="FAFD00"/>
                </a:solidFill>
              </a:rPr>
              <a:t>Emphasizes capabilities of</a:t>
            </a:r>
            <a:endParaRPr lang="en-US">
              <a:solidFill>
                <a:srgbClr val="FAFD00"/>
              </a:solidFill>
            </a:endParaRPr>
          </a:p>
          <a:p>
            <a:pPr lvl="1"/>
            <a:r>
              <a:rPr lang="en-US"/>
              <a:t>Employees</a:t>
            </a:r>
            <a:r>
              <a:rPr lang="en-US">
                <a:solidFill>
                  <a:srgbClr val="FAFD00"/>
                </a:solidFill>
              </a:rPr>
              <a:t> </a:t>
            </a:r>
          </a:p>
          <a:p>
            <a:pPr lvl="3"/>
            <a:r>
              <a:rPr lang="en-US"/>
              <a:t>empowerment, training</a:t>
            </a:r>
            <a:endParaRPr lang="en-US">
              <a:solidFill>
                <a:srgbClr val="FAFD00"/>
              </a:solidFill>
            </a:endParaRPr>
          </a:p>
          <a:p>
            <a:pPr lvl="1"/>
            <a:r>
              <a:rPr lang="en-US"/>
              <a:t>Info systems</a:t>
            </a:r>
            <a:endParaRPr lang="en-US" i="1"/>
          </a:p>
          <a:p>
            <a:r>
              <a:rPr lang="en-US" i="1">
                <a:solidFill>
                  <a:srgbClr val="FAFD00"/>
                </a:solidFill>
              </a:rPr>
              <a:t>Typical Objectives:</a:t>
            </a:r>
          </a:p>
          <a:p>
            <a:pPr lvl="2"/>
            <a:r>
              <a:rPr lang="en-US"/>
              <a:t>Develop process skill</a:t>
            </a:r>
          </a:p>
          <a:p>
            <a:pPr lvl="2"/>
            <a:r>
              <a:rPr lang="en-US"/>
              <a:t>Empower work force</a:t>
            </a:r>
          </a:p>
          <a:p>
            <a:pPr lvl="2"/>
            <a:r>
              <a:rPr lang="en-US"/>
              <a:t>Enhance information system capabilities</a:t>
            </a:r>
          </a:p>
        </p:txBody>
      </p:sp>
      <p:pic>
        <p:nvPicPr>
          <p:cNvPr id="48132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743200"/>
            <a:ext cx="3727450" cy="2551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600"/>
              <a:t>Some Learning and Growth  Perspective Measures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endParaRPr lang="en-US"/>
          </a:p>
          <a:p>
            <a:pPr>
              <a:buFontTx/>
              <a:buChar char="–"/>
            </a:pPr>
            <a:r>
              <a:rPr lang="en-US"/>
              <a:t>Employee education and skill level</a:t>
            </a:r>
          </a:p>
          <a:p>
            <a:pPr>
              <a:buFontTx/>
              <a:buChar char="–"/>
            </a:pPr>
            <a:r>
              <a:rPr lang="en-US"/>
              <a:t>Employee satisfaction scores</a:t>
            </a:r>
          </a:p>
          <a:p>
            <a:pPr>
              <a:buFontTx/>
              <a:buChar char="–"/>
            </a:pPr>
            <a:r>
              <a:rPr lang="en-US"/>
              <a:t>Employee turnover rates</a:t>
            </a:r>
          </a:p>
          <a:p>
            <a:pPr>
              <a:buFontTx/>
              <a:buChar char="–"/>
            </a:pPr>
            <a:r>
              <a:rPr lang="en-US"/>
              <a:t>Information system availability</a:t>
            </a:r>
          </a:p>
          <a:p>
            <a:pPr>
              <a:buFontTx/>
              <a:buChar char="–"/>
            </a:pPr>
            <a:r>
              <a:rPr lang="en-US"/>
              <a:t>Percentage of processes with advanced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Features of a Good         Balanced Scorecard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1"/>
            </a:pPr>
            <a:r>
              <a:rPr lang="en-US"/>
              <a:t>It tells the story of a company’s strategy by articulating a sequence of cause-and-effect relationships.</a:t>
            </a:r>
          </a:p>
          <a:p>
            <a:pPr>
              <a:buFontTx/>
              <a:buChar char="2"/>
            </a:pPr>
            <a:r>
              <a:rPr lang="en-US"/>
              <a:t>It assists in communicating the strategy to all members of the organization by translating   the strategy into a coherent and linked set of measurable operational targets.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Features of a Good         Balanced Scorecard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3"/>
            </a:pPr>
            <a:r>
              <a:rPr lang="en-US"/>
              <a:t>In for-profit companies, the balanced scorecard places strong emphasis on financial objectives and measures.</a:t>
            </a:r>
          </a:p>
          <a:p>
            <a:pPr>
              <a:buFontTx/>
              <a:buChar char="4"/>
            </a:pPr>
            <a:r>
              <a:rPr lang="en-US"/>
              <a:t>The scorecard limits the number of measures used by identifying only the most critical ones.</a:t>
            </a:r>
          </a:p>
          <a:p>
            <a:pPr>
              <a:buFontTx/>
              <a:buChar char="5"/>
            </a:pPr>
            <a:r>
              <a:rPr lang="en-US"/>
              <a:t>The scorecard highlights suboptimal tradeoffs that managers may make.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Pitfalls When Implementing        a Balanced Scorecard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1"/>
            </a:pPr>
            <a:r>
              <a:rPr lang="en-US"/>
              <a:t>Don’t assume the cause-and-effect linkages   to be precise.</a:t>
            </a:r>
          </a:p>
          <a:p>
            <a:pPr>
              <a:buFontTx/>
              <a:buChar char="2"/>
            </a:pPr>
            <a:r>
              <a:rPr lang="en-US"/>
              <a:t>Don’t seek improvements across all measures all the time.</a:t>
            </a:r>
          </a:p>
          <a:p>
            <a:pPr>
              <a:buFontTx/>
              <a:buChar char="3"/>
            </a:pPr>
            <a:r>
              <a:rPr lang="en-US"/>
              <a:t>Don’t use only objective measures on the scorecard.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323850"/>
            <a:ext cx="7753350" cy="112395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Pitfalls When Implementing        a Balanced Scorecard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4"/>
            </a:pPr>
            <a:r>
              <a:rPr lang="en-US"/>
              <a:t>Don’t fail to consider both costs and benefits of initiatives such as spending on information technology and research and development.</a:t>
            </a:r>
          </a:p>
          <a:p>
            <a:pPr>
              <a:buFontTx/>
              <a:buChar char="5"/>
            </a:pPr>
            <a:r>
              <a:rPr lang="en-US"/>
              <a:t>Don’t ignore nonfinancial measures when evaluating managers and employees.</a:t>
            </a:r>
          </a:p>
        </p:txBody>
      </p:sp>
      <p:pic>
        <p:nvPicPr>
          <p:cNvPr id="6042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3525" y="5195888"/>
            <a:ext cx="5597525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Strategy?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Strategy describes how an organization </a:t>
            </a:r>
            <a:r>
              <a:rPr lang="en-US" i="1"/>
              <a:t>matches its own capabilities with the opportunities in the marketplace to  accomplish its overall objectives</a:t>
            </a:r>
            <a:r>
              <a:rPr lang="en-US"/>
              <a:t>.</a:t>
            </a:r>
          </a:p>
          <a:p>
            <a:r>
              <a:rPr lang="en-US"/>
              <a:t>In formulating its strategy, an organization must thoroughly </a:t>
            </a:r>
            <a:r>
              <a:rPr lang="en-US" i="1"/>
              <a:t>understand the industry in which it operates.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End of BSC 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Understanding the Industry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Industry analysis focuses on five forces:</a:t>
            </a:r>
          </a:p>
          <a:p>
            <a:pPr>
              <a:buFontTx/>
              <a:buChar char="1"/>
            </a:pPr>
            <a:r>
              <a:rPr lang="en-US" i="1" dirty="0">
                <a:solidFill>
                  <a:srgbClr val="FAFD00"/>
                </a:solidFill>
              </a:rPr>
              <a:t>Competitors</a:t>
            </a:r>
          </a:p>
          <a:p>
            <a:pPr lvl="1"/>
            <a:r>
              <a:rPr lang="en-US" dirty="0"/>
              <a:t>Reducing prices of products is critical </a:t>
            </a:r>
            <a:r>
              <a:rPr lang="en-US" dirty="0" smtClean="0"/>
              <a:t>for any </a:t>
            </a:r>
            <a:r>
              <a:rPr lang="en-US" dirty="0"/>
              <a:t>industry to grow.</a:t>
            </a:r>
          </a:p>
          <a:p>
            <a:pPr lvl="1"/>
            <a:r>
              <a:rPr lang="en-US" dirty="0"/>
              <a:t>Competition today is severe along the dimensions of price, timely delivery, and quality.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Understanding the Industry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2"/>
            </a:pPr>
            <a:r>
              <a:rPr lang="en-US" i="1">
                <a:solidFill>
                  <a:srgbClr val="FAFD00"/>
                </a:solidFill>
              </a:rPr>
              <a:t>Potential entrants into the market</a:t>
            </a:r>
          </a:p>
          <a:p>
            <a:pPr lvl="1"/>
            <a:r>
              <a:rPr lang="en-US"/>
              <a:t>Competition usually keeps profit margins small.</a:t>
            </a:r>
          </a:p>
          <a:p>
            <a:pPr lvl="1"/>
            <a:r>
              <a:rPr lang="en-US"/>
              <a:t>Existing companies probably have lower costs.</a:t>
            </a:r>
          </a:p>
          <a:p>
            <a:pPr lvl="1"/>
            <a:r>
              <a:rPr lang="en-US"/>
              <a:t>Existing companies also have the advantage  of close relationships with customers.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Understanding the Industry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3"/>
            </a:pPr>
            <a:r>
              <a:rPr lang="en-US" i="1">
                <a:solidFill>
                  <a:srgbClr val="FAFD00"/>
                </a:solidFill>
              </a:rPr>
              <a:t>Equivalent products</a:t>
            </a:r>
            <a:endParaRPr lang="en-US">
              <a:solidFill>
                <a:srgbClr val="FAFD00"/>
              </a:solidFill>
            </a:endParaRPr>
          </a:p>
          <a:p>
            <a:pPr lvl="1"/>
            <a:r>
              <a:rPr lang="en-US"/>
              <a:t>How easily can users substitute other products (consider MS Windows!)</a:t>
            </a:r>
          </a:p>
          <a:p>
            <a:pPr>
              <a:buFontTx/>
              <a:buChar char="4"/>
            </a:pPr>
            <a:r>
              <a:rPr lang="en-US" i="1">
                <a:solidFill>
                  <a:srgbClr val="FAFD00"/>
                </a:solidFill>
              </a:rPr>
              <a:t>Bargaining power of customers</a:t>
            </a:r>
            <a:endParaRPr lang="en-US" i="1"/>
          </a:p>
          <a:p>
            <a:pPr lvl="1"/>
            <a:r>
              <a:rPr lang="en-US"/>
              <a:t>Customers may obtain the products from other potential suppliers.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Understanding the Industry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5"/>
            </a:pPr>
            <a:r>
              <a:rPr lang="en-US" i="1">
                <a:solidFill>
                  <a:srgbClr val="FAFD00"/>
                </a:solidFill>
              </a:rPr>
              <a:t>Bargaining power of input suppliers</a:t>
            </a:r>
            <a:endParaRPr lang="en-US"/>
          </a:p>
          <a:p>
            <a:pPr lvl="1"/>
            <a:r>
              <a:rPr lang="en-US"/>
              <a:t>Suppliers of high-quality materials can demand higher prices.</a:t>
            </a:r>
          </a:p>
          <a:p>
            <a:pPr lvl="1"/>
            <a:r>
              <a:rPr lang="en-US"/>
              <a:t>Skilled engineers, technicians, and laborers can demand higher wages.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Generic Strategies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Two generic strategies that organizations     use are:</a:t>
            </a:r>
          </a:p>
          <a:p>
            <a:pPr>
              <a:buFontTx/>
              <a:buChar char="1"/>
            </a:pPr>
            <a:r>
              <a:rPr lang="en-US"/>
              <a:t>Product differentiation</a:t>
            </a:r>
          </a:p>
          <a:p>
            <a:pPr>
              <a:buFontTx/>
              <a:buChar char="2"/>
            </a:pPr>
            <a:r>
              <a:rPr lang="en-US"/>
              <a:t>Cost leadership</a:t>
            </a:r>
          </a:p>
        </p:txBody>
      </p:sp>
      <p:pic>
        <p:nvPicPr>
          <p:cNvPr id="1434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191000"/>
            <a:ext cx="2833688" cy="158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Product Differentiation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i="1"/>
              <a:t>Customers</a:t>
            </a:r>
            <a:r>
              <a:rPr lang="en-US"/>
              <a:t> perceive product/service to be superior and unique relative to competitors.</a:t>
            </a:r>
          </a:p>
          <a:p>
            <a:pPr lvl="1"/>
            <a:r>
              <a:rPr lang="en-US"/>
              <a:t>Hewlett Packard in the electronics industry</a:t>
            </a:r>
          </a:p>
          <a:p>
            <a:pPr lvl="1"/>
            <a:r>
              <a:rPr lang="en-US"/>
              <a:t>Merck in the pharmaceutical industry</a:t>
            </a:r>
          </a:p>
          <a:p>
            <a:pPr lvl="1"/>
            <a:r>
              <a:rPr lang="en-US"/>
              <a:t>Coca-Cola in the soft drinks industry</a:t>
            </a:r>
          </a:p>
          <a:p>
            <a:pPr lvl="1"/>
            <a:r>
              <a:rPr lang="en-US"/>
              <a:t>Others?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BDF7-33C9-47AE-85A3-24EDD02093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3653315470</TotalTime>
  <Pages>89</Pages>
  <Words>965</Words>
  <Application>Microsoft Office PowerPoint</Application>
  <PresentationFormat>On-screen Show (4:3)</PresentationFormat>
  <Paragraphs>188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Foundry</vt:lpstr>
      <vt:lpstr>Strategy and the Balanced Scorecard</vt:lpstr>
      <vt:lpstr>Introduction</vt:lpstr>
      <vt:lpstr>What is Strategy?</vt:lpstr>
      <vt:lpstr>Understanding the Industry</vt:lpstr>
      <vt:lpstr>Understanding the Industry</vt:lpstr>
      <vt:lpstr>Understanding the Industry</vt:lpstr>
      <vt:lpstr>Understanding the Industry</vt:lpstr>
      <vt:lpstr>Generic Strategies</vt:lpstr>
      <vt:lpstr>Product Differentiation</vt:lpstr>
      <vt:lpstr>Cost Leadership</vt:lpstr>
      <vt:lpstr>Implementation of Strategy</vt:lpstr>
      <vt:lpstr>The Balanced Scorecard</vt:lpstr>
      <vt:lpstr>The Balanced Scorecard</vt:lpstr>
      <vt:lpstr>The Balanced Scorecard</vt:lpstr>
      <vt:lpstr>Perspectives of the          Balanced Scorecard</vt:lpstr>
      <vt:lpstr>Financial Perspective</vt:lpstr>
      <vt:lpstr>Financial Perspective</vt:lpstr>
      <vt:lpstr>Customer Perspective</vt:lpstr>
      <vt:lpstr>What are some of the customer perspective measures?</vt:lpstr>
      <vt:lpstr>Internal Business               Process Perspective</vt:lpstr>
      <vt:lpstr>What are some of the internal business  perspective measures?</vt:lpstr>
      <vt:lpstr>Internal business  perspective measures cont’d.</vt:lpstr>
      <vt:lpstr>Internal business  perspective measures cont’d.</vt:lpstr>
      <vt:lpstr>Learning and Growth Perspective</vt:lpstr>
      <vt:lpstr>Some Learning and Growth  Perspective Measures</vt:lpstr>
      <vt:lpstr>Features of a Good         Balanced Scorecard</vt:lpstr>
      <vt:lpstr>Features of a Good         Balanced Scorecard</vt:lpstr>
      <vt:lpstr>Pitfalls When Implementing        a Balanced Scorecard</vt:lpstr>
      <vt:lpstr>Pitfalls When Implementing        a Balanced Scorecard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Strategy, Balanced Scorecard and Strategic Profitability Analysis</dc:title>
  <dc:subject>Chapter 13</dc:subject>
  <dc:creator>Olga Quintana</dc:creator>
  <cp:keywords/>
  <dc:description/>
  <cp:lastModifiedBy>cbailey2</cp:lastModifiedBy>
  <cp:revision>93</cp:revision>
  <cp:lastPrinted>1999-10-05T17:29:54Z</cp:lastPrinted>
  <dcterms:created xsi:type="dcterms:W3CDTF">1999-02-01T15:56:22Z</dcterms:created>
  <dcterms:modified xsi:type="dcterms:W3CDTF">2010-04-19T20:10:15Z</dcterms:modified>
</cp:coreProperties>
</file>