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60" r:id="rId2"/>
    <p:sldId id="325" r:id="rId3"/>
    <p:sldId id="356" r:id="rId4"/>
    <p:sldId id="361" r:id="rId5"/>
    <p:sldId id="362" r:id="rId6"/>
    <p:sldId id="363" r:id="rId7"/>
    <p:sldId id="364" r:id="rId8"/>
    <p:sldId id="357" r:id="rId9"/>
    <p:sldId id="358" r:id="rId10"/>
    <p:sldId id="318" r:id="rId11"/>
    <p:sldId id="359" r:id="rId12"/>
    <p:sldId id="320" r:id="rId13"/>
    <p:sldId id="317" r:id="rId14"/>
    <p:sldId id="321" r:id="rId15"/>
    <p:sldId id="334" r:id="rId16"/>
    <p:sldId id="343" r:id="rId17"/>
    <p:sldId id="283" r:id="rId18"/>
    <p:sldId id="284" r:id="rId19"/>
    <p:sldId id="285" r:id="rId20"/>
    <p:sldId id="355" r:id="rId21"/>
    <p:sldId id="354" r:id="rId22"/>
    <p:sldId id="291" r:id="rId23"/>
    <p:sldId id="292" r:id="rId24"/>
    <p:sldId id="353" r:id="rId25"/>
    <p:sldId id="352" r:id="rId26"/>
    <p:sldId id="324" r:id="rId2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1DC00"/>
    <a:srgbClr val="FCFEB9"/>
    <a:srgbClr val="CCCC99"/>
    <a:srgbClr val="286676"/>
    <a:srgbClr val="ABCF99"/>
    <a:srgbClr val="87002B"/>
    <a:srgbClr val="8CF4EA"/>
    <a:srgbClr val="F9F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902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08416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0850"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3288"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4138"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4988"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1026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15" name="Rectangle 1027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en-US" sz="1000" i="1"/>
              <a:t>1</a:t>
            </a:r>
          </a:p>
        </p:txBody>
      </p:sp>
      <p:sp>
        <p:nvSpPr>
          <p:cNvPr id="218116" name="Rectangle 102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17" name="Rectangle 102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18" name="Rectangle 103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8119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4800"/>
          </a:xfrm>
          <a:ln/>
        </p:spPr>
        <p:txBody>
          <a:bodyPr tIns="44450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4800"/>
          </a:xfrm>
          <a:ln/>
        </p:spPr>
        <p:txBody>
          <a:bodyPr tIns="44450" bIns="44450"/>
          <a:lstStyle/>
          <a:p>
            <a:endParaRPr lang="en-US" altLang="en-US"/>
          </a:p>
        </p:txBody>
      </p:sp>
      <p:sp>
        <p:nvSpPr>
          <p:cNvPr id="210951" name="Rectangle 7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1026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63" name="Rectangle 1027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220164" name="Rectangle 102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65" name="Rectangle 102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66" name="Rectangle 1030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0167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4800"/>
          </a:xfrm>
          <a:ln/>
        </p:spPr>
        <p:txBody>
          <a:bodyPr tIns="44450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1" name="Rectangle 1027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222212" name="Rectangle 102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3" name="Rectangle 102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4" name="Rectangle 1030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cap="flat"/>
        </p:spPr>
      </p:sp>
      <p:sp>
        <p:nvSpPr>
          <p:cNvPr id="222215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911225" y="4340225"/>
            <a:ext cx="5032375" cy="4117975"/>
          </a:xfrm>
          <a:ln/>
        </p:spPr>
        <p:txBody>
          <a:bodyPr lIns="63500" tIns="31750" rIns="63500" bIns="317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1026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59" name="Rectangle 1027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224260" name="Rectangle 102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1" name="Rectangle 102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2" name="Rectangle 1030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224263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912813" y="4340225"/>
            <a:ext cx="5030787" cy="4117975"/>
          </a:xfrm>
          <a:ln/>
        </p:spPr>
        <p:txBody>
          <a:bodyPr lIns="63500" tIns="31750" rIns="63500" bIns="317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7" name="Rectangle 1027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226308" name="Rectangle 102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9" name="Rectangle 102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10" name="Rectangle 1030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226311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ln/>
        </p:spPr>
        <p:txBody>
          <a:bodyPr tIns="44450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56" tIns="46022" rIns="90456" bIns="46022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4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77788"/>
            <a:ext cx="2143125" cy="6246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963" y="77788"/>
            <a:ext cx="6276975" cy="6246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6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2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75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963" y="1373188"/>
            <a:ext cx="4210050" cy="4951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373188"/>
            <a:ext cx="4210050" cy="4951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6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1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2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452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398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748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77788"/>
            <a:ext cx="85725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55600" y="6616700"/>
            <a:ext cx="8512175" cy="0"/>
          </a:xfrm>
          <a:prstGeom prst="line">
            <a:avLst/>
          </a:prstGeom>
          <a:noFill/>
          <a:ln w="12700">
            <a:solidFill>
              <a:srgbClr val="87002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1373188"/>
            <a:ext cx="8572500" cy="495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6525" tIns="46038" rIns="13652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305800" y="6621463"/>
            <a:ext cx="4318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92075" rIns="92075" bIns="92075" anchor="ctr"/>
          <a:lstStyle/>
          <a:p>
            <a:pPr algn="r"/>
            <a:fld id="{07A6423D-6DFE-4D1F-BA68-FFCF34411F0D}" type="slidenum">
              <a:rPr lang="en-US" altLang="en-US" sz="700"/>
              <a:pPr algn="r"/>
              <a:t>‹#›</a:t>
            </a:fld>
            <a:endParaRPr lang="en-US" altLang="en-US" sz="7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81000" y="6621463"/>
            <a:ext cx="502920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 defTabSz="5762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5762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5762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5762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5762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576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576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576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576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700">
                <a:latin typeface="Garamond" pitchFamily="18" charset="0"/>
              </a:rPr>
              <a:t>© 1999 The Balanced Scorecard Collaborative and Robert S. Kaplan.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aramond" pitchFamily="18" charset="0"/>
        </a:defRPr>
      </a:lvl2pPr>
      <a:lvl3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aramond" pitchFamily="18" charset="0"/>
        </a:defRPr>
      </a:lvl3pPr>
      <a:lvl4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aramond" pitchFamily="18" charset="0"/>
        </a:defRPr>
      </a:lvl4pPr>
      <a:lvl5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aramond" pitchFamily="18" charset="0"/>
        </a:defRPr>
      </a:lvl5pPr>
      <a:lvl6pPr marL="4572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aramond" pitchFamily="18" charset="0"/>
        </a:defRPr>
      </a:lvl6pPr>
      <a:lvl7pPr marL="9144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aramond" pitchFamily="18" charset="0"/>
        </a:defRPr>
      </a:lvl7pPr>
      <a:lvl8pPr marL="13716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aramond" pitchFamily="18" charset="0"/>
        </a:defRPr>
      </a:lvl8pPr>
      <a:lvl9pPr marL="18288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Garamond" pitchFamily="18" charset="0"/>
        </a:defRPr>
      </a:lvl9pPr>
    </p:titleStyle>
    <p:bodyStyle>
      <a:lvl1pPr marL="280988" indent="-280988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8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8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6.wm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26000"/>
            <a:ext cx="6400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altLang="en-US" sz="2800">
                <a:latin typeface="Bodoni BT" pitchFamily="18" charset="0"/>
              </a:rPr>
              <a:t>Robert S. Kaplan</a:t>
            </a:r>
          </a:p>
          <a:p>
            <a:pPr marL="342900" indent="-342900"/>
            <a:r>
              <a:rPr lang="en-US" altLang="en-US" sz="1800">
                <a:latin typeface="Bodoni BT" pitchFamily="18" charset="0"/>
              </a:rPr>
              <a:t>Harvard Business School</a:t>
            </a:r>
            <a:endParaRPr lang="en-US" altLang="en-US">
              <a:latin typeface="Bodoni BT" pitchFamily="18" charset="0"/>
            </a:endParaRPr>
          </a:p>
          <a:p>
            <a:pPr marL="342900" indent="-342900"/>
            <a:endParaRPr lang="en-US" altLang="en-US">
              <a:latin typeface="Bodoni BT" pitchFamily="18" charset="0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778000"/>
            <a:ext cx="9118600" cy="1955800"/>
          </a:xfrm>
          <a:noFill/>
          <a:ln/>
        </p:spPr>
        <p:txBody>
          <a:bodyPr anchor="ctr"/>
          <a:lstStyle/>
          <a:p>
            <a:r>
              <a:rPr lang="en-US" altLang="en-US" sz="1800">
                <a:latin typeface="Bodoni BT" pitchFamily="18" charset="0"/>
              </a:rPr>
              <a:t>The</a:t>
            </a:r>
            <a:r>
              <a:rPr lang="en-US" altLang="en-US" sz="4400">
                <a:solidFill>
                  <a:srgbClr val="FFF649"/>
                </a:solidFill>
                <a:latin typeface="Bodoni BT" pitchFamily="18" charset="0"/>
              </a:rPr>
              <a:t> </a:t>
            </a:r>
            <a:br>
              <a:rPr lang="en-US" altLang="en-US" sz="4400">
                <a:solidFill>
                  <a:srgbClr val="FFF649"/>
                </a:solidFill>
                <a:latin typeface="Bodoni BT" pitchFamily="18" charset="0"/>
              </a:rPr>
            </a:br>
            <a:r>
              <a:rPr lang="en-US" altLang="en-US" sz="4800">
                <a:latin typeface="Bodoni BT" pitchFamily="18" charset="0"/>
              </a:rPr>
              <a:t>BALANCED</a:t>
            </a:r>
            <a:br>
              <a:rPr lang="en-US" altLang="en-US" sz="4800">
                <a:latin typeface="Bodoni BT" pitchFamily="18" charset="0"/>
              </a:rPr>
            </a:br>
            <a:r>
              <a:rPr lang="en-US" altLang="en-US" sz="4800">
                <a:latin typeface="Bodoni BT" pitchFamily="18" charset="0"/>
              </a:rPr>
              <a:t> SCORECARD</a:t>
            </a:r>
          </a:p>
        </p:txBody>
      </p:sp>
      <p:sp>
        <p:nvSpPr>
          <p:cNvPr id="217092" name="Line 4"/>
          <p:cNvSpPr>
            <a:spLocks noChangeShapeType="1"/>
          </p:cNvSpPr>
          <p:nvPr/>
        </p:nvSpPr>
        <p:spPr bwMode="auto">
          <a:xfrm>
            <a:off x="1984375" y="4064000"/>
            <a:ext cx="54070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3" name="Line 5"/>
          <p:cNvSpPr>
            <a:spLocks noChangeShapeType="1"/>
          </p:cNvSpPr>
          <p:nvPr/>
        </p:nvSpPr>
        <p:spPr bwMode="auto">
          <a:xfrm>
            <a:off x="1984375" y="1651000"/>
            <a:ext cx="2092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>
            <a:off x="5045075" y="1651000"/>
            <a:ext cx="2346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Line 1026"/>
          <p:cNvSpPr>
            <a:spLocks noChangeShapeType="1"/>
          </p:cNvSpPr>
          <p:nvPr/>
        </p:nvSpPr>
        <p:spPr bwMode="auto">
          <a:xfrm rot="-5400000">
            <a:off x="3508375" y="3062288"/>
            <a:ext cx="2066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5" name="Line 1027"/>
          <p:cNvSpPr>
            <a:spLocks noChangeShapeType="1"/>
          </p:cNvSpPr>
          <p:nvPr/>
        </p:nvSpPr>
        <p:spPr bwMode="auto">
          <a:xfrm>
            <a:off x="2946400" y="3062288"/>
            <a:ext cx="326866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34963" y="77788"/>
            <a:ext cx="7361237" cy="1000125"/>
          </a:xfrm>
        </p:spPr>
        <p:txBody>
          <a:bodyPr/>
          <a:lstStyle/>
          <a:p>
            <a:r>
              <a:rPr lang="en-US" altLang="en-US"/>
              <a:t>Our Research Has Identified Four Barriers to Strategic Implementation</a:t>
            </a:r>
          </a:p>
        </p:txBody>
      </p:sp>
      <p:sp>
        <p:nvSpPr>
          <p:cNvPr id="151557" name="Text Box 1029"/>
          <p:cNvSpPr txBox="1">
            <a:spLocks noChangeArrowheads="1"/>
          </p:cNvSpPr>
          <p:nvPr/>
        </p:nvSpPr>
        <p:spPr bwMode="auto">
          <a:xfrm>
            <a:off x="450850" y="5105400"/>
            <a:ext cx="8235950" cy="13319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37160" rIns="182880" bIns="137160">
            <a:spAutoFit/>
          </a:bodyPr>
          <a:lstStyle/>
          <a:p>
            <a:pPr algn="ctr">
              <a:spcBef>
                <a:spcPct val="75000"/>
              </a:spcBef>
            </a:pPr>
            <a:r>
              <a:rPr lang="en-US" altLang="en-US" sz="1800" b="1"/>
              <a:t>Today’s Management Systems Were Designed to Meet The Needs of Stable Industrial Organizations That We’re Changing Incrementally</a:t>
            </a:r>
          </a:p>
          <a:p>
            <a:pPr algn="ctr">
              <a:spcBef>
                <a:spcPct val="75000"/>
              </a:spcBef>
            </a:pPr>
            <a:r>
              <a:rPr lang="en-US" altLang="en-US" sz="1800" b="1" i="1"/>
              <a:t>You Can’t Manage Strategy With a System Designed for Tactics</a:t>
            </a:r>
          </a:p>
        </p:txBody>
      </p:sp>
      <p:sp>
        <p:nvSpPr>
          <p:cNvPr id="151558" name="Rectangle 1030"/>
          <p:cNvSpPr>
            <a:spLocks noChangeArrowheads="1"/>
          </p:cNvSpPr>
          <p:nvPr/>
        </p:nvSpPr>
        <p:spPr bwMode="auto">
          <a:xfrm>
            <a:off x="3221038" y="1590675"/>
            <a:ext cx="2641600" cy="728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i="1"/>
              <a:t>Only 5% of the work force understands the strategy</a:t>
            </a:r>
          </a:p>
        </p:txBody>
      </p:sp>
      <p:sp>
        <p:nvSpPr>
          <p:cNvPr id="151559" name="Rectangle 1031"/>
          <p:cNvSpPr>
            <a:spLocks noChangeArrowheads="1"/>
          </p:cNvSpPr>
          <p:nvPr/>
        </p:nvSpPr>
        <p:spPr bwMode="auto">
          <a:xfrm>
            <a:off x="3221038" y="3824288"/>
            <a:ext cx="2641600" cy="728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i="1"/>
              <a:t>60% of organizations don’t link budgets to strategy</a:t>
            </a:r>
          </a:p>
        </p:txBody>
      </p:sp>
      <p:sp>
        <p:nvSpPr>
          <p:cNvPr id="151560" name="Rectangle 1032"/>
          <p:cNvSpPr>
            <a:spLocks noChangeArrowheads="1"/>
          </p:cNvSpPr>
          <p:nvPr/>
        </p:nvSpPr>
        <p:spPr bwMode="auto">
          <a:xfrm>
            <a:off x="304800" y="2705100"/>
            <a:ext cx="2641600" cy="728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i="1"/>
              <a:t>Only 25% of managers have incentives linked to strategy</a:t>
            </a:r>
          </a:p>
        </p:txBody>
      </p:sp>
      <p:sp>
        <p:nvSpPr>
          <p:cNvPr id="151561" name="Rectangle 1033"/>
          <p:cNvSpPr>
            <a:spLocks noChangeArrowheads="1"/>
          </p:cNvSpPr>
          <p:nvPr/>
        </p:nvSpPr>
        <p:spPr bwMode="auto">
          <a:xfrm>
            <a:off x="6197600" y="2705100"/>
            <a:ext cx="2641600" cy="728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i="1"/>
              <a:t>85% of executive teams spend less than one hour per month discussing strategy</a:t>
            </a:r>
          </a:p>
        </p:txBody>
      </p:sp>
      <p:sp>
        <p:nvSpPr>
          <p:cNvPr id="151562" name="Oval 1034"/>
          <p:cNvSpPr>
            <a:spLocks noChangeArrowheads="1"/>
          </p:cNvSpPr>
          <p:nvPr/>
        </p:nvSpPr>
        <p:spPr bwMode="auto">
          <a:xfrm>
            <a:off x="3267075" y="2536825"/>
            <a:ext cx="2549525" cy="10668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600" b="1">
                <a:solidFill>
                  <a:srgbClr val="FFFFFF"/>
                </a:solidFill>
              </a:rPr>
              <a:t>9 of 10 companies fail to execute strategy</a:t>
            </a:r>
          </a:p>
        </p:txBody>
      </p:sp>
      <p:sp>
        <p:nvSpPr>
          <p:cNvPr id="151563" name="Rectangle 1035"/>
          <p:cNvSpPr>
            <a:spLocks noChangeArrowheads="1"/>
          </p:cNvSpPr>
          <p:nvPr/>
        </p:nvSpPr>
        <p:spPr bwMode="auto">
          <a:xfrm>
            <a:off x="304800" y="2413000"/>
            <a:ext cx="26416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b="1">
                <a:solidFill>
                  <a:srgbClr val="990033"/>
                </a:solidFill>
              </a:rPr>
              <a:t>The People Barrier</a:t>
            </a:r>
          </a:p>
        </p:txBody>
      </p:sp>
      <p:sp>
        <p:nvSpPr>
          <p:cNvPr id="151564" name="Rectangle 1036"/>
          <p:cNvSpPr>
            <a:spLocks noChangeArrowheads="1"/>
          </p:cNvSpPr>
          <p:nvPr/>
        </p:nvSpPr>
        <p:spPr bwMode="auto">
          <a:xfrm>
            <a:off x="3219450" y="1295400"/>
            <a:ext cx="26416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b="1">
                <a:solidFill>
                  <a:srgbClr val="990033"/>
                </a:solidFill>
              </a:rPr>
              <a:t>The Vision Barrier</a:t>
            </a:r>
          </a:p>
        </p:txBody>
      </p:sp>
      <p:sp>
        <p:nvSpPr>
          <p:cNvPr id="151565" name="Rectangle 1037"/>
          <p:cNvSpPr>
            <a:spLocks noChangeArrowheads="1"/>
          </p:cNvSpPr>
          <p:nvPr/>
        </p:nvSpPr>
        <p:spPr bwMode="auto">
          <a:xfrm>
            <a:off x="6191250" y="2419350"/>
            <a:ext cx="26416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b="1">
                <a:solidFill>
                  <a:srgbClr val="990033"/>
                </a:solidFill>
              </a:rPr>
              <a:t>The Management Barrier</a:t>
            </a:r>
          </a:p>
        </p:txBody>
      </p:sp>
      <p:sp>
        <p:nvSpPr>
          <p:cNvPr id="151566" name="Rectangle 1038"/>
          <p:cNvSpPr>
            <a:spLocks noChangeArrowheads="1"/>
          </p:cNvSpPr>
          <p:nvPr/>
        </p:nvSpPr>
        <p:spPr bwMode="auto">
          <a:xfrm>
            <a:off x="3219450" y="4552950"/>
            <a:ext cx="26416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b="1">
                <a:solidFill>
                  <a:srgbClr val="990033"/>
                </a:solidFill>
              </a:rPr>
              <a:t>The Resource Barrier</a:t>
            </a:r>
          </a:p>
        </p:txBody>
      </p:sp>
      <p:sp>
        <p:nvSpPr>
          <p:cNvPr id="151567" name="Line 1039"/>
          <p:cNvSpPr>
            <a:spLocks noChangeShapeType="1"/>
          </p:cNvSpPr>
          <p:nvPr/>
        </p:nvSpPr>
        <p:spPr bwMode="auto">
          <a:xfrm>
            <a:off x="987425" y="5905500"/>
            <a:ext cx="7162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238125"/>
            <a:ext cx="8572500" cy="838200"/>
          </a:xfrm>
          <a:noFill/>
          <a:ln/>
        </p:spPr>
        <p:txBody>
          <a:bodyPr lIns="90487" rIns="90487"/>
          <a:lstStyle/>
          <a:p>
            <a:r>
              <a:rPr lang="en-US" altLang="en-US"/>
              <a:t>Balanced Scorecard “Early Adaptors” Have Executed Their Strategies Reliably and Rapidly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284163" y="1371600"/>
            <a:ext cx="8575675" cy="1117600"/>
          </a:xfrm>
          <a:prstGeom prst="rect">
            <a:avLst/>
          </a:prstGeom>
          <a:noFill/>
          <a:ln w="25400">
            <a:solidFill>
              <a:srgbClr val="28667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5232400" y="1389063"/>
            <a:ext cx="7938" cy="1100137"/>
          </a:xfrm>
          <a:prstGeom prst="line">
            <a:avLst/>
          </a:prstGeom>
          <a:noFill/>
          <a:ln w="25400">
            <a:solidFill>
              <a:srgbClr val="28667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403225" y="2049463"/>
            <a:ext cx="12731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1600" b="1">
                <a:solidFill>
                  <a:schemeClr val="tx2"/>
                </a:solidFill>
              </a:rPr>
              <a:t>(USM&amp;R)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2663825" y="1839913"/>
            <a:ext cx="83026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en-US" altLang="en-US" sz="1400" b="1">
                <a:latin typeface="Arial" charset="0"/>
              </a:rPr>
              <a:t>1993</a:t>
            </a:r>
          </a:p>
        </p:txBody>
      </p:sp>
      <p:sp>
        <p:nvSpPr>
          <p:cNvPr id="215047" name="Rectangle 7"/>
          <p:cNvSpPr>
            <a:spLocks noChangeArrowheads="1"/>
          </p:cNvSpPr>
          <p:nvPr/>
        </p:nvSpPr>
        <p:spPr bwMode="auto">
          <a:xfrm>
            <a:off x="3641725" y="1595438"/>
            <a:ext cx="1503363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en-US" altLang="en-US" sz="1400" b="1">
                <a:latin typeface="Arial" charset="0"/>
              </a:rPr>
              <a:t>#6 in profitability</a:t>
            </a:r>
          </a:p>
        </p:txBody>
      </p:sp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5400675" y="1503363"/>
            <a:ext cx="830263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en-US" altLang="en-US" sz="1400" b="1">
                <a:latin typeface="Arial" charset="0"/>
              </a:rPr>
              <a:t>1995</a:t>
            </a: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en-US" altLang="en-US" sz="1400" b="1">
                <a:latin typeface="Arial" charset="0"/>
              </a:rPr>
              <a:t>1996</a:t>
            </a: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en-US" altLang="en-US" sz="1400" b="1">
                <a:latin typeface="Arial" charset="0"/>
              </a:rPr>
              <a:t>1997</a:t>
            </a:r>
          </a:p>
        </p:txBody>
      </p:sp>
      <p:sp>
        <p:nvSpPr>
          <p:cNvPr id="215049" name="Rectangle 9"/>
          <p:cNvSpPr>
            <a:spLocks noChangeArrowheads="1"/>
          </p:cNvSpPr>
          <p:nvPr/>
        </p:nvSpPr>
        <p:spPr bwMode="auto">
          <a:xfrm>
            <a:off x="6480175" y="1503363"/>
            <a:ext cx="2105025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en-US" altLang="en-US" sz="1400" b="1">
                <a:latin typeface="Arial" charset="0"/>
              </a:rPr>
              <a:t>#1 in profitability</a:t>
            </a: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en-US" altLang="en-US" sz="1400" b="1">
                <a:latin typeface="Arial" charset="0"/>
              </a:rPr>
              <a:t>#1 in profitability</a:t>
            </a: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en-US" altLang="en-US" sz="1400" b="1">
                <a:latin typeface="Arial" charset="0"/>
              </a:rPr>
              <a:t>#1 in profitability</a:t>
            </a:r>
          </a:p>
        </p:txBody>
      </p:sp>
      <p:sp>
        <p:nvSpPr>
          <p:cNvPr id="215050" name="Rectangle 10"/>
          <p:cNvSpPr>
            <a:spLocks noChangeArrowheads="1"/>
          </p:cNvSpPr>
          <p:nvPr/>
        </p:nvSpPr>
        <p:spPr bwMode="auto">
          <a:xfrm>
            <a:off x="304800" y="1503363"/>
            <a:ext cx="15589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altLang="en-US" sz="3600" b="1">
                <a:solidFill>
                  <a:srgbClr val="063DE8"/>
                </a:solidFill>
              </a:rPr>
              <a:t>M</a:t>
            </a:r>
            <a:r>
              <a:rPr lang="en-US" altLang="en-US" sz="3600" b="1">
                <a:solidFill>
                  <a:srgbClr val="D60502"/>
                </a:solidFill>
              </a:rPr>
              <a:t>o</a:t>
            </a:r>
            <a:r>
              <a:rPr lang="en-US" altLang="en-US" sz="3600" b="1">
                <a:solidFill>
                  <a:srgbClr val="063DE8"/>
                </a:solidFill>
              </a:rPr>
              <a:t>bil</a:t>
            </a:r>
          </a:p>
        </p:txBody>
      </p:sp>
      <p:sp>
        <p:nvSpPr>
          <p:cNvPr id="215051" name="Rectangle 11"/>
          <p:cNvSpPr>
            <a:spLocks noChangeArrowheads="1"/>
          </p:cNvSpPr>
          <p:nvPr/>
        </p:nvSpPr>
        <p:spPr bwMode="auto">
          <a:xfrm>
            <a:off x="2663825" y="3128963"/>
            <a:ext cx="8302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1993</a:t>
            </a:r>
          </a:p>
        </p:txBody>
      </p:sp>
      <p:pic>
        <p:nvPicPr>
          <p:cNvPr id="215052" name="Picture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2781300"/>
            <a:ext cx="6477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53" name="Rectangle 13"/>
          <p:cNvSpPr>
            <a:spLocks noChangeArrowheads="1"/>
          </p:cNvSpPr>
          <p:nvPr/>
        </p:nvSpPr>
        <p:spPr bwMode="auto">
          <a:xfrm>
            <a:off x="474663" y="3492500"/>
            <a:ext cx="1087437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800" b="1"/>
              <a:t>Property &amp; Casualty</a:t>
            </a:r>
          </a:p>
        </p:txBody>
      </p:sp>
      <p:sp>
        <p:nvSpPr>
          <p:cNvPr id="215054" name="Rectangle 14"/>
          <p:cNvSpPr>
            <a:spLocks noChangeArrowheads="1"/>
          </p:cNvSpPr>
          <p:nvPr/>
        </p:nvSpPr>
        <p:spPr bwMode="auto">
          <a:xfrm>
            <a:off x="469900" y="5780088"/>
            <a:ext cx="19907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1400" b="1">
                <a:solidFill>
                  <a:schemeClr val="tx2"/>
                </a:solidFill>
              </a:rPr>
              <a:t>Retail Bank</a:t>
            </a:r>
          </a:p>
        </p:txBody>
      </p:sp>
      <p:sp>
        <p:nvSpPr>
          <p:cNvPr id="215055" name="Rectangle 15"/>
          <p:cNvSpPr>
            <a:spLocks noChangeArrowheads="1"/>
          </p:cNvSpPr>
          <p:nvPr/>
        </p:nvSpPr>
        <p:spPr bwMode="auto">
          <a:xfrm>
            <a:off x="2663825" y="5662613"/>
            <a:ext cx="8302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1993</a:t>
            </a:r>
          </a:p>
        </p:txBody>
      </p:sp>
      <p:sp>
        <p:nvSpPr>
          <p:cNvPr id="215056" name="Rectangle 16"/>
          <p:cNvSpPr>
            <a:spLocks noChangeArrowheads="1"/>
          </p:cNvSpPr>
          <p:nvPr/>
        </p:nvSpPr>
        <p:spPr bwMode="auto">
          <a:xfrm>
            <a:off x="3586163" y="5662613"/>
            <a:ext cx="16129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Profits = $x</a:t>
            </a:r>
          </a:p>
        </p:txBody>
      </p:sp>
      <p:sp>
        <p:nvSpPr>
          <p:cNvPr id="215057" name="Rectangle 17"/>
          <p:cNvSpPr>
            <a:spLocks noChangeArrowheads="1"/>
          </p:cNvSpPr>
          <p:nvPr/>
        </p:nvSpPr>
        <p:spPr bwMode="auto">
          <a:xfrm>
            <a:off x="5400675" y="5507038"/>
            <a:ext cx="830263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1994</a:t>
            </a:r>
          </a:p>
          <a:p>
            <a:pPr algn="ctr"/>
            <a:r>
              <a:rPr lang="en-US" altLang="en-US" sz="1400" b="1">
                <a:latin typeface="Arial" charset="0"/>
              </a:rPr>
              <a:t>1995</a:t>
            </a:r>
          </a:p>
          <a:p>
            <a:pPr algn="ctr"/>
            <a:r>
              <a:rPr lang="en-US" altLang="en-US" sz="1400" b="1">
                <a:latin typeface="Arial" charset="0"/>
              </a:rPr>
              <a:t>1996</a:t>
            </a:r>
          </a:p>
        </p:txBody>
      </p:sp>
      <p:sp>
        <p:nvSpPr>
          <p:cNvPr id="215058" name="Rectangle 18"/>
          <p:cNvSpPr>
            <a:spLocks noChangeArrowheads="1"/>
          </p:cNvSpPr>
          <p:nvPr/>
        </p:nvSpPr>
        <p:spPr bwMode="auto">
          <a:xfrm>
            <a:off x="6521450" y="5507038"/>
            <a:ext cx="2024063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Profits = $8x</a:t>
            </a:r>
          </a:p>
          <a:p>
            <a:pPr algn="ctr"/>
            <a:r>
              <a:rPr lang="en-US" altLang="en-US" sz="1400" b="1">
                <a:latin typeface="Arial" charset="0"/>
              </a:rPr>
              <a:t>Profits = $13x</a:t>
            </a:r>
          </a:p>
          <a:p>
            <a:pPr algn="ctr"/>
            <a:r>
              <a:rPr lang="en-US" altLang="en-US" sz="1400" b="1">
                <a:latin typeface="Arial" charset="0"/>
              </a:rPr>
              <a:t>Profits = $19x</a:t>
            </a:r>
          </a:p>
        </p:txBody>
      </p:sp>
      <p:pic>
        <p:nvPicPr>
          <p:cNvPr id="215059" name="Picture 1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418138"/>
            <a:ext cx="17907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0" name="Rectangle 20"/>
          <p:cNvSpPr>
            <a:spLocks noChangeArrowheads="1"/>
          </p:cNvSpPr>
          <p:nvPr/>
        </p:nvSpPr>
        <p:spPr bwMode="auto">
          <a:xfrm>
            <a:off x="1624013" y="4014788"/>
            <a:ext cx="287655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1" name="Rectangle 21"/>
          <p:cNvSpPr>
            <a:spLocks noChangeArrowheads="1"/>
          </p:cNvSpPr>
          <p:nvPr/>
        </p:nvSpPr>
        <p:spPr bwMode="auto">
          <a:xfrm>
            <a:off x="395288" y="4543425"/>
            <a:ext cx="23193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1400" b="1">
                <a:solidFill>
                  <a:schemeClr val="tx2"/>
                </a:solidFill>
              </a:rPr>
              <a:t>Brown &amp; Root Engineering (Rockwater)</a:t>
            </a:r>
          </a:p>
        </p:txBody>
      </p:sp>
      <p:sp>
        <p:nvSpPr>
          <p:cNvPr id="215062" name="Rectangle 22"/>
          <p:cNvSpPr>
            <a:spLocks noChangeArrowheads="1"/>
          </p:cNvSpPr>
          <p:nvPr/>
        </p:nvSpPr>
        <p:spPr bwMode="auto">
          <a:xfrm>
            <a:off x="2663825" y="4359275"/>
            <a:ext cx="8302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1993</a:t>
            </a:r>
          </a:p>
        </p:txBody>
      </p:sp>
      <p:sp>
        <p:nvSpPr>
          <p:cNvPr id="215063" name="Rectangle 23"/>
          <p:cNvSpPr>
            <a:spLocks noChangeArrowheads="1"/>
          </p:cNvSpPr>
          <p:nvPr/>
        </p:nvSpPr>
        <p:spPr bwMode="auto">
          <a:xfrm>
            <a:off x="3910013" y="4237038"/>
            <a:ext cx="965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Losing money</a:t>
            </a:r>
          </a:p>
        </p:txBody>
      </p:sp>
      <p:sp>
        <p:nvSpPr>
          <p:cNvPr id="215064" name="Rectangle 24"/>
          <p:cNvSpPr>
            <a:spLocks noChangeArrowheads="1"/>
          </p:cNvSpPr>
          <p:nvPr/>
        </p:nvSpPr>
        <p:spPr bwMode="auto">
          <a:xfrm>
            <a:off x="5400675" y="4359275"/>
            <a:ext cx="8302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1996</a:t>
            </a:r>
          </a:p>
        </p:txBody>
      </p:sp>
      <p:sp>
        <p:nvSpPr>
          <p:cNvPr id="215065" name="Rectangle 25"/>
          <p:cNvSpPr>
            <a:spLocks noChangeArrowheads="1"/>
          </p:cNvSpPr>
          <p:nvPr/>
        </p:nvSpPr>
        <p:spPr bwMode="auto">
          <a:xfrm>
            <a:off x="6780213" y="4114800"/>
            <a:ext cx="1506537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#1 in growth and profitability</a:t>
            </a:r>
          </a:p>
        </p:txBody>
      </p:sp>
      <p:sp>
        <p:nvSpPr>
          <p:cNvPr id="215066" name="Rectangle 26"/>
          <p:cNvSpPr>
            <a:spLocks noChangeArrowheads="1"/>
          </p:cNvSpPr>
          <p:nvPr/>
        </p:nvSpPr>
        <p:spPr bwMode="auto">
          <a:xfrm>
            <a:off x="284163" y="2667000"/>
            <a:ext cx="8575675" cy="1117600"/>
          </a:xfrm>
          <a:prstGeom prst="rect">
            <a:avLst/>
          </a:prstGeom>
          <a:noFill/>
          <a:ln w="25400">
            <a:solidFill>
              <a:srgbClr val="28667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7" name="Line 27"/>
          <p:cNvSpPr>
            <a:spLocks noChangeShapeType="1"/>
          </p:cNvSpPr>
          <p:nvPr/>
        </p:nvSpPr>
        <p:spPr bwMode="auto">
          <a:xfrm>
            <a:off x="5232400" y="2684463"/>
            <a:ext cx="7938" cy="1100137"/>
          </a:xfrm>
          <a:prstGeom prst="line">
            <a:avLst/>
          </a:prstGeom>
          <a:noFill/>
          <a:ln w="25400">
            <a:solidFill>
              <a:srgbClr val="28667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8" name="Rectangle 28"/>
          <p:cNvSpPr>
            <a:spLocks noChangeArrowheads="1"/>
          </p:cNvSpPr>
          <p:nvPr/>
        </p:nvSpPr>
        <p:spPr bwMode="auto">
          <a:xfrm>
            <a:off x="284163" y="3986213"/>
            <a:ext cx="8575675" cy="1117600"/>
          </a:xfrm>
          <a:prstGeom prst="rect">
            <a:avLst/>
          </a:prstGeom>
          <a:noFill/>
          <a:ln w="25400">
            <a:solidFill>
              <a:srgbClr val="28667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9" name="Line 29"/>
          <p:cNvSpPr>
            <a:spLocks noChangeShapeType="1"/>
          </p:cNvSpPr>
          <p:nvPr/>
        </p:nvSpPr>
        <p:spPr bwMode="auto">
          <a:xfrm>
            <a:off x="5232400" y="4003675"/>
            <a:ext cx="7938" cy="1100138"/>
          </a:xfrm>
          <a:prstGeom prst="line">
            <a:avLst/>
          </a:prstGeom>
          <a:noFill/>
          <a:ln w="25400">
            <a:solidFill>
              <a:srgbClr val="28667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0" name="Rectangle 30"/>
          <p:cNvSpPr>
            <a:spLocks noChangeArrowheads="1"/>
          </p:cNvSpPr>
          <p:nvPr/>
        </p:nvSpPr>
        <p:spPr bwMode="auto">
          <a:xfrm>
            <a:off x="284163" y="5275263"/>
            <a:ext cx="8575675" cy="1117600"/>
          </a:xfrm>
          <a:prstGeom prst="rect">
            <a:avLst/>
          </a:prstGeom>
          <a:noFill/>
          <a:ln w="25400">
            <a:solidFill>
              <a:srgbClr val="28667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1" name="Line 31"/>
          <p:cNvSpPr>
            <a:spLocks noChangeShapeType="1"/>
          </p:cNvSpPr>
          <p:nvPr/>
        </p:nvSpPr>
        <p:spPr bwMode="auto">
          <a:xfrm>
            <a:off x="5232400" y="5292725"/>
            <a:ext cx="7938" cy="1100138"/>
          </a:xfrm>
          <a:prstGeom prst="line">
            <a:avLst/>
          </a:prstGeom>
          <a:noFill/>
          <a:ln w="25400">
            <a:solidFill>
              <a:srgbClr val="28667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2" name="Rectangle 32"/>
          <p:cNvSpPr>
            <a:spLocks noChangeArrowheads="1"/>
          </p:cNvSpPr>
          <p:nvPr/>
        </p:nvSpPr>
        <p:spPr bwMode="auto">
          <a:xfrm>
            <a:off x="6369050" y="2663825"/>
            <a:ext cx="12160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 i="1">
                <a:latin typeface="Arial" charset="0"/>
              </a:rPr>
              <a:t>Profit</a:t>
            </a:r>
          </a:p>
        </p:txBody>
      </p:sp>
      <p:sp>
        <p:nvSpPr>
          <p:cNvPr id="215073" name="Rectangle 33"/>
          <p:cNvSpPr>
            <a:spLocks noChangeArrowheads="1"/>
          </p:cNvSpPr>
          <p:nvPr/>
        </p:nvSpPr>
        <p:spPr bwMode="auto">
          <a:xfrm>
            <a:off x="7664450" y="2663825"/>
            <a:ext cx="12160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 i="1">
                <a:latin typeface="Arial" charset="0"/>
              </a:rPr>
              <a:t>Stock</a:t>
            </a:r>
          </a:p>
        </p:txBody>
      </p:sp>
      <p:sp>
        <p:nvSpPr>
          <p:cNvPr id="215074" name="Rectangle 34"/>
          <p:cNvSpPr>
            <a:spLocks noChangeArrowheads="1"/>
          </p:cNvSpPr>
          <p:nvPr/>
        </p:nvSpPr>
        <p:spPr bwMode="auto">
          <a:xfrm>
            <a:off x="3541713" y="2960688"/>
            <a:ext cx="1701800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$275M loss</a:t>
            </a:r>
          </a:p>
          <a:p>
            <a:pPr algn="ctr"/>
            <a:r>
              <a:rPr lang="en-US" altLang="en-US" sz="1400" b="1">
                <a:latin typeface="Arial" charset="0"/>
              </a:rPr>
              <a:t/>
            </a:r>
            <a:br>
              <a:rPr lang="en-US" altLang="en-US" sz="1400" b="1">
                <a:latin typeface="Arial" charset="0"/>
              </a:rPr>
            </a:br>
            <a:r>
              <a:rPr lang="en-US" altLang="en-US" sz="1400" b="1">
                <a:latin typeface="Arial" charset="0"/>
              </a:rPr>
              <a:t>Stock Price = $59</a:t>
            </a:r>
          </a:p>
        </p:txBody>
      </p:sp>
      <p:sp>
        <p:nvSpPr>
          <p:cNvPr id="215075" name="Rectangle 35"/>
          <p:cNvSpPr>
            <a:spLocks noChangeArrowheads="1"/>
          </p:cNvSpPr>
          <p:nvPr/>
        </p:nvSpPr>
        <p:spPr bwMode="auto">
          <a:xfrm>
            <a:off x="5400675" y="2874963"/>
            <a:ext cx="830263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1994</a:t>
            </a:r>
          </a:p>
          <a:p>
            <a:pPr algn="ctr"/>
            <a:r>
              <a:rPr lang="en-US" altLang="en-US" sz="1400" b="1">
                <a:latin typeface="Arial" charset="0"/>
              </a:rPr>
              <a:t>1995</a:t>
            </a:r>
          </a:p>
          <a:p>
            <a:pPr algn="ctr"/>
            <a:r>
              <a:rPr lang="en-US" altLang="en-US" sz="1400" b="1">
                <a:latin typeface="Arial" charset="0"/>
              </a:rPr>
              <a:t>1996</a:t>
            </a:r>
          </a:p>
          <a:p>
            <a:pPr algn="ctr"/>
            <a:r>
              <a:rPr lang="en-US" altLang="en-US" sz="1400" b="1">
                <a:latin typeface="Arial" charset="0"/>
              </a:rPr>
              <a:t>1997</a:t>
            </a:r>
          </a:p>
        </p:txBody>
      </p:sp>
      <p:sp>
        <p:nvSpPr>
          <p:cNvPr id="215076" name="Rectangle 36"/>
          <p:cNvSpPr>
            <a:spLocks noChangeArrowheads="1"/>
          </p:cNvSpPr>
          <p:nvPr/>
        </p:nvSpPr>
        <p:spPr bwMode="auto">
          <a:xfrm>
            <a:off x="6594475" y="2874963"/>
            <a:ext cx="830263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$15M</a:t>
            </a:r>
          </a:p>
          <a:p>
            <a:pPr algn="ctr"/>
            <a:r>
              <a:rPr lang="en-US" altLang="en-US" sz="1400" b="1">
                <a:latin typeface="Arial" charset="0"/>
              </a:rPr>
              <a:t>$60M</a:t>
            </a:r>
          </a:p>
          <a:p>
            <a:pPr algn="ctr"/>
            <a:r>
              <a:rPr lang="en-US" altLang="en-US" sz="1400" b="1">
                <a:latin typeface="Arial" charset="0"/>
              </a:rPr>
              <a:t>$80M</a:t>
            </a:r>
          </a:p>
          <a:p>
            <a:pPr algn="ctr"/>
            <a:r>
              <a:rPr lang="en-US" altLang="en-US" sz="1400" b="1">
                <a:latin typeface="Arial" charset="0"/>
              </a:rPr>
              <a:t>$98M</a:t>
            </a:r>
          </a:p>
        </p:txBody>
      </p:sp>
      <p:sp>
        <p:nvSpPr>
          <p:cNvPr id="215077" name="Rectangle 37"/>
          <p:cNvSpPr>
            <a:spLocks noChangeArrowheads="1"/>
          </p:cNvSpPr>
          <p:nvPr/>
        </p:nvSpPr>
        <p:spPr bwMode="auto">
          <a:xfrm>
            <a:off x="7883525" y="2874963"/>
            <a:ext cx="830263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$74</a:t>
            </a:r>
          </a:p>
          <a:p>
            <a:pPr algn="ctr"/>
            <a:r>
              <a:rPr lang="en-US" altLang="en-US" sz="1400" b="1">
                <a:latin typeface="Arial" charset="0"/>
              </a:rPr>
              <a:t>$114</a:t>
            </a:r>
          </a:p>
          <a:p>
            <a:pPr algn="ctr"/>
            <a:r>
              <a:rPr lang="en-US" altLang="en-US" sz="1400" b="1">
                <a:latin typeface="Arial" charset="0"/>
              </a:rPr>
              <a:t>$146</a:t>
            </a:r>
          </a:p>
          <a:p>
            <a:pPr algn="ctr"/>
            <a:r>
              <a:rPr lang="en-US" altLang="en-US" sz="1400" b="1">
                <a:latin typeface="Arial" charset="0"/>
              </a:rPr>
              <a:t>$205</a:t>
            </a:r>
          </a:p>
        </p:txBody>
      </p:sp>
      <p:pic>
        <p:nvPicPr>
          <p:cNvPr id="215078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4143375"/>
            <a:ext cx="1023938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Arc 2"/>
          <p:cNvSpPr>
            <a:spLocks/>
          </p:cNvSpPr>
          <p:nvPr/>
        </p:nvSpPr>
        <p:spPr bwMode="auto">
          <a:xfrm flipH="1" flipV="1">
            <a:off x="2455863" y="3563938"/>
            <a:ext cx="592137" cy="696912"/>
          </a:xfrm>
          <a:custGeom>
            <a:avLst/>
            <a:gdLst>
              <a:gd name="G0" fmla="+- 0 0 0"/>
              <a:gd name="G1" fmla="+- 19354 0 0"/>
              <a:gd name="G2" fmla="+- 21600 0 0"/>
              <a:gd name="T0" fmla="*/ 9590 w 21600"/>
              <a:gd name="T1" fmla="*/ 0 h 19354"/>
              <a:gd name="T2" fmla="*/ 21600 w 21600"/>
              <a:gd name="T3" fmla="*/ 19354 h 19354"/>
              <a:gd name="T4" fmla="*/ 0 w 21600"/>
              <a:gd name="T5" fmla="*/ 19354 h 19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354" fill="none" extrusionOk="0">
                <a:moveTo>
                  <a:pt x="9590" y="-1"/>
                </a:moveTo>
                <a:cubicBezTo>
                  <a:pt x="16946" y="3644"/>
                  <a:pt x="21600" y="11144"/>
                  <a:pt x="21600" y="19354"/>
                </a:cubicBezTo>
              </a:path>
              <a:path w="21600" h="19354" stroke="0" extrusionOk="0">
                <a:moveTo>
                  <a:pt x="9590" y="-1"/>
                </a:moveTo>
                <a:cubicBezTo>
                  <a:pt x="16946" y="3644"/>
                  <a:pt x="21600" y="11144"/>
                  <a:pt x="21600" y="19354"/>
                </a:cubicBezTo>
                <a:lnTo>
                  <a:pt x="0" y="19354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3" name="Arc 3"/>
          <p:cNvSpPr>
            <a:spLocks/>
          </p:cNvSpPr>
          <p:nvPr/>
        </p:nvSpPr>
        <p:spPr bwMode="auto">
          <a:xfrm flipV="1">
            <a:off x="5943600" y="3563938"/>
            <a:ext cx="592138" cy="696912"/>
          </a:xfrm>
          <a:custGeom>
            <a:avLst/>
            <a:gdLst>
              <a:gd name="G0" fmla="+- 0 0 0"/>
              <a:gd name="G1" fmla="+- 19354 0 0"/>
              <a:gd name="G2" fmla="+- 21600 0 0"/>
              <a:gd name="T0" fmla="*/ 9590 w 21600"/>
              <a:gd name="T1" fmla="*/ 0 h 19354"/>
              <a:gd name="T2" fmla="*/ 21600 w 21600"/>
              <a:gd name="T3" fmla="*/ 19354 h 19354"/>
              <a:gd name="T4" fmla="*/ 0 w 21600"/>
              <a:gd name="T5" fmla="*/ 19354 h 19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354" fill="none" extrusionOk="0">
                <a:moveTo>
                  <a:pt x="9590" y="-1"/>
                </a:moveTo>
                <a:cubicBezTo>
                  <a:pt x="16946" y="3644"/>
                  <a:pt x="21600" y="11144"/>
                  <a:pt x="21600" y="19354"/>
                </a:cubicBezTo>
              </a:path>
              <a:path w="21600" h="19354" stroke="0" extrusionOk="0">
                <a:moveTo>
                  <a:pt x="9590" y="-1"/>
                </a:moveTo>
                <a:cubicBezTo>
                  <a:pt x="16946" y="3644"/>
                  <a:pt x="21600" y="11144"/>
                  <a:pt x="21600" y="19354"/>
                </a:cubicBezTo>
                <a:lnTo>
                  <a:pt x="0" y="19354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BSC “Early Adaptors” Have Executed Their Strategies Reliably and Rapidly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031875" y="4343400"/>
            <a:ext cx="7086600" cy="606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37160" rIns="18288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/>
              <a:t>The Solution Was Already There</a:t>
            </a:r>
          </a:p>
        </p:txBody>
      </p:sp>
      <p:sp>
        <p:nvSpPr>
          <p:cNvPr id="153606" name="Oval 6"/>
          <p:cNvSpPr>
            <a:spLocks noChangeArrowheads="1"/>
          </p:cNvSpPr>
          <p:nvPr/>
        </p:nvSpPr>
        <p:spPr bwMode="auto">
          <a:xfrm>
            <a:off x="838200" y="1600200"/>
            <a:ext cx="3581400" cy="1981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1393825" y="1878013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FFFFFF"/>
                </a:solidFill>
              </a:rPr>
              <a:t>Beat the Odds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1393825" y="2335213"/>
            <a:ext cx="2514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FFFFFF"/>
                </a:solidFill>
              </a:rPr>
              <a:t>9 of 10 companies fail to execute their strategies</a:t>
            </a:r>
          </a:p>
        </p:txBody>
      </p:sp>
      <p:sp>
        <p:nvSpPr>
          <p:cNvPr id="153609" name="Line 9"/>
          <p:cNvSpPr>
            <a:spLocks noChangeShapeType="1"/>
          </p:cNvSpPr>
          <p:nvPr/>
        </p:nvSpPr>
        <p:spPr bwMode="auto">
          <a:xfrm>
            <a:off x="1254125" y="2303463"/>
            <a:ext cx="279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0" name="Oval 10"/>
          <p:cNvSpPr>
            <a:spLocks noChangeArrowheads="1"/>
          </p:cNvSpPr>
          <p:nvPr/>
        </p:nvSpPr>
        <p:spPr bwMode="auto">
          <a:xfrm>
            <a:off x="4724400" y="1600200"/>
            <a:ext cx="3581400" cy="1981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5272088" y="1878013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FFFFFF"/>
                </a:solidFill>
              </a:rPr>
              <a:t>Fast</a:t>
            </a: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5143500" y="2335213"/>
            <a:ext cx="276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FFFFFF"/>
                </a:solidFill>
              </a:rPr>
              <a:t>2 to 3 years to achieve breakthrough results</a:t>
            </a:r>
          </a:p>
        </p:txBody>
      </p:sp>
      <p:sp>
        <p:nvSpPr>
          <p:cNvPr id="153613" name="Line 13"/>
          <p:cNvSpPr>
            <a:spLocks noChangeShapeType="1"/>
          </p:cNvSpPr>
          <p:nvPr/>
        </p:nvSpPr>
        <p:spPr bwMode="auto">
          <a:xfrm>
            <a:off x="5132388" y="2303463"/>
            <a:ext cx="279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990600" y="5394325"/>
            <a:ext cx="708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/>
              <a:t>The BSC helped create focus and alignment to unlock the organization’s “hidden assets”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Line 1026"/>
          <p:cNvSpPr>
            <a:spLocks noChangeShapeType="1"/>
          </p:cNvSpPr>
          <p:nvPr/>
        </p:nvSpPr>
        <p:spPr bwMode="auto">
          <a:xfrm flipV="1">
            <a:off x="4735513" y="4210050"/>
            <a:ext cx="26987" cy="481013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07" name="Oval 1027"/>
          <p:cNvSpPr>
            <a:spLocks noChangeArrowheads="1"/>
          </p:cNvSpPr>
          <p:nvPr/>
        </p:nvSpPr>
        <p:spPr bwMode="auto">
          <a:xfrm>
            <a:off x="3840163" y="2446338"/>
            <a:ext cx="1714500" cy="1714500"/>
          </a:xfrm>
          <a:prstGeom prst="ellipse">
            <a:avLst/>
          </a:prstGeom>
          <a:solidFill>
            <a:srgbClr val="081D58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08" name="Oval 1028"/>
          <p:cNvSpPr>
            <a:spLocks noChangeArrowheads="1"/>
          </p:cNvSpPr>
          <p:nvPr/>
        </p:nvSpPr>
        <p:spPr bwMode="auto">
          <a:xfrm>
            <a:off x="4251325" y="2857500"/>
            <a:ext cx="892175" cy="8921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49212" rIns="101600" bIns="49212" anchor="ctr"/>
          <a:lstStyle>
            <a:lvl1pPr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2725"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74850"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205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8925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4645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365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en-US" sz="1100" b="1">
                <a:solidFill>
                  <a:srgbClr val="FC0128"/>
                </a:solidFill>
                <a:latin typeface="Arial" charset="0"/>
              </a:rPr>
              <a:t>STRATEGY</a:t>
            </a:r>
          </a:p>
        </p:txBody>
      </p:sp>
      <p:sp>
        <p:nvSpPr>
          <p:cNvPr id="149509" name="Rectangle 1029"/>
          <p:cNvSpPr>
            <a:spLocks noChangeArrowheads="1"/>
          </p:cNvSpPr>
          <p:nvPr/>
        </p:nvSpPr>
        <p:spPr bwMode="auto">
          <a:xfrm>
            <a:off x="1249363" y="4846638"/>
            <a:ext cx="19764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850" tIns="36512" rIns="69850" bIns="36512">
            <a:spAutoFit/>
          </a:bodyPr>
          <a:lstStyle>
            <a:lvl1pPr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508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01675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0493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39858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8557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3129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7701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2273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en-US" sz="1400" b="1">
                <a:solidFill>
                  <a:schemeClr val="folHlink"/>
                </a:solidFill>
                <a:latin typeface="Arial" charset="0"/>
              </a:rPr>
              <a:t>HUMAN RESOURCES</a:t>
            </a:r>
          </a:p>
        </p:txBody>
      </p:sp>
      <p:grpSp>
        <p:nvGrpSpPr>
          <p:cNvPr id="149510" name="Group 1030"/>
          <p:cNvGrpSpPr>
            <a:grpSpLocks/>
          </p:cNvGrpSpPr>
          <p:nvPr/>
        </p:nvGrpSpPr>
        <p:grpSpPr bwMode="auto">
          <a:xfrm>
            <a:off x="1435100" y="3776663"/>
            <a:ext cx="1579563" cy="1001712"/>
            <a:chOff x="904" y="2379"/>
            <a:chExt cx="995" cy="631"/>
          </a:xfrm>
        </p:grpSpPr>
        <p:sp>
          <p:nvSpPr>
            <p:cNvPr id="149511" name="AutoShape 1031"/>
            <p:cNvSpPr>
              <a:spLocks noChangeArrowheads="1"/>
            </p:cNvSpPr>
            <p:nvPr/>
          </p:nvSpPr>
          <p:spPr bwMode="auto">
            <a:xfrm>
              <a:off x="904" y="2379"/>
              <a:ext cx="995" cy="631"/>
            </a:xfrm>
            <a:prstGeom prst="roundRect">
              <a:avLst>
                <a:gd name="adj" fmla="val 12495"/>
              </a:avLst>
            </a:prstGeom>
            <a:solidFill>
              <a:srgbClr val="FEF8D7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12" name="Group 1032"/>
            <p:cNvGrpSpPr>
              <a:grpSpLocks/>
            </p:cNvGrpSpPr>
            <p:nvPr/>
          </p:nvGrpSpPr>
          <p:grpSpPr bwMode="auto">
            <a:xfrm>
              <a:off x="1400" y="2437"/>
              <a:ext cx="109" cy="489"/>
              <a:chOff x="1400" y="2437"/>
              <a:chExt cx="109" cy="489"/>
            </a:xfrm>
          </p:grpSpPr>
          <p:grpSp>
            <p:nvGrpSpPr>
              <p:cNvPr id="149513" name="Group 1033"/>
              <p:cNvGrpSpPr>
                <a:grpSpLocks/>
              </p:cNvGrpSpPr>
              <p:nvPr/>
            </p:nvGrpSpPr>
            <p:grpSpPr bwMode="auto">
              <a:xfrm>
                <a:off x="1418" y="2437"/>
                <a:ext cx="54" cy="119"/>
                <a:chOff x="1418" y="2437"/>
                <a:chExt cx="54" cy="119"/>
              </a:xfrm>
            </p:grpSpPr>
            <p:sp>
              <p:nvSpPr>
                <p:cNvPr id="149514" name="Freeform 1034"/>
                <p:cNvSpPr>
                  <a:spLocks/>
                </p:cNvSpPr>
                <p:nvPr/>
              </p:nvSpPr>
              <p:spPr bwMode="auto">
                <a:xfrm>
                  <a:off x="1418" y="2437"/>
                  <a:ext cx="54" cy="92"/>
                </a:xfrm>
                <a:custGeom>
                  <a:avLst/>
                  <a:gdLst>
                    <a:gd name="T0" fmla="*/ 18 w 54"/>
                    <a:gd name="T1" fmla="*/ 1 h 92"/>
                    <a:gd name="T2" fmla="*/ 14 w 54"/>
                    <a:gd name="T3" fmla="*/ 4 h 92"/>
                    <a:gd name="T4" fmla="*/ 8 w 54"/>
                    <a:gd name="T5" fmla="*/ 8 h 92"/>
                    <a:gd name="T6" fmla="*/ 7 w 54"/>
                    <a:gd name="T7" fmla="*/ 13 h 92"/>
                    <a:gd name="T8" fmla="*/ 4 w 54"/>
                    <a:gd name="T9" fmla="*/ 23 h 92"/>
                    <a:gd name="T10" fmla="*/ 1 w 54"/>
                    <a:gd name="T11" fmla="*/ 36 h 92"/>
                    <a:gd name="T12" fmla="*/ 0 w 54"/>
                    <a:gd name="T13" fmla="*/ 46 h 92"/>
                    <a:gd name="T14" fmla="*/ 0 w 54"/>
                    <a:gd name="T15" fmla="*/ 52 h 92"/>
                    <a:gd name="T16" fmla="*/ 1 w 54"/>
                    <a:gd name="T17" fmla="*/ 55 h 92"/>
                    <a:gd name="T18" fmla="*/ 1 w 54"/>
                    <a:gd name="T19" fmla="*/ 65 h 92"/>
                    <a:gd name="T20" fmla="*/ 4 w 54"/>
                    <a:gd name="T21" fmla="*/ 91 h 92"/>
                    <a:gd name="T22" fmla="*/ 8 w 54"/>
                    <a:gd name="T23" fmla="*/ 84 h 92"/>
                    <a:gd name="T24" fmla="*/ 12 w 54"/>
                    <a:gd name="T25" fmla="*/ 82 h 92"/>
                    <a:gd name="T26" fmla="*/ 14 w 54"/>
                    <a:gd name="T27" fmla="*/ 82 h 92"/>
                    <a:gd name="T28" fmla="*/ 18 w 54"/>
                    <a:gd name="T29" fmla="*/ 81 h 92"/>
                    <a:gd name="T30" fmla="*/ 16 w 54"/>
                    <a:gd name="T31" fmla="*/ 66 h 92"/>
                    <a:gd name="T32" fmla="*/ 16 w 54"/>
                    <a:gd name="T33" fmla="*/ 61 h 92"/>
                    <a:gd name="T34" fmla="*/ 14 w 54"/>
                    <a:gd name="T35" fmla="*/ 52 h 92"/>
                    <a:gd name="T36" fmla="*/ 12 w 54"/>
                    <a:gd name="T37" fmla="*/ 37 h 92"/>
                    <a:gd name="T38" fmla="*/ 14 w 54"/>
                    <a:gd name="T39" fmla="*/ 24 h 92"/>
                    <a:gd name="T40" fmla="*/ 22 w 54"/>
                    <a:gd name="T41" fmla="*/ 16 h 92"/>
                    <a:gd name="T42" fmla="*/ 34 w 54"/>
                    <a:gd name="T43" fmla="*/ 14 h 92"/>
                    <a:gd name="T44" fmla="*/ 39 w 54"/>
                    <a:gd name="T45" fmla="*/ 24 h 92"/>
                    <a:gd name="T46" fmla="*/ 39 w 54"/>
                    <a:gd name="T47" fmla="*/ 52 h 92"/>
                    <a:gd name="T48" fmla="*/ 34 w 54"/>
                    <a:gd name="T49" fmla="*/ 61 h 92"/>
                    <a:gd name="T50" fmla="*/ 32 w 54"/>
                    <a:gd name="T51" fmla="*/ 81 h 92"/>
                    <a:gd name="T52" fmla="*/ 34 w 54"/>
                    <a:gd name="T53" fmla="*/ 76 h 92"/>
                    <a:gd name="T54" fmla="*/ 37 w 54"/>
                    <a:gd name="T55" fmla="*/ 81 h 92"/>
                    <a:gd name="T56" fmla="*/ 43 w 54"/>
                    <a:gd name="T57" fmla="*/ 82 h 92"/>
                    <a:gd name="T58" fmla="*/ 44 w 54"/>
                    <a:gd name="T59" fmla="*/ 82 h 92"/>
                    <a:gd name="T60" fmla="*/ 46 w 54"/>
                    <a:gd name="T61" fmla="*/ 84 h 92"/>
                    <a:gd name="T62" fmla="*/ 50 w 54"/>
                    <a:gd name="T63" fmla="*/ 66 h 92"/>
                    <a:gd name="T64" fmla="*/ 53 w 54"/>
                    <a:gd name="T65" fmla="*/ 55 h 92"/>
                    <a:gd name="T66" fmla="*/ 53 w 54"/>
                    <a:gd name="T67" fmla="*/ 48 h 92"/>
                    <a:gd name="T68" fmla="*/ 53 w 54"/>
                    <a:gd name="T69" fmla="*/ 43 h 92"/>
                    <a:gd name="T70" fmla="*/ 53 w 54"/>
                    <a:gd name="T71" fmla="*/ 37 h 92"/>
                    <a:gd name="T72" fmla="*/ 53 w 54"/>
                    <a:gd name="T73" fmla="*/ 32 h 92"/>
                    <a:gd name="T74" fmla="*/ 50 w 54"/>
                    <a:gd name="T75" fmla="*/ 30 h 92"/>
                    <a:gd name="T76" fmla="*/ 50 w 54"/>
                    <a:gd name="T77" fmla="*/ 24 h 92"/>
                    <a:gd name="T78" fmla="*/ 50 w 54"/>
                    <a:gd name="T79" fmla="*/ 23 h 92"/>
                    <a:gd name="T80" fmla="*/ 46 w 54"/>
                    <a:gd name="T81" fmla="*/ 16 h 92"/>
                    <a:gd name="T82" fmla="*/ 46 w 54"/>
                    <a:gd name="T83" fmla="*/ 13 h 92"/>
                    <a:gd name="T84" fmla="*/ 43 w 54"/>
                    <a:gd name="T85" fmla="*/ 7 h 92"/>
                    <a:gd name="T86" fmla="*/ 37 w 54"/>
                    <a:gd name="T87" fmla="*/ 1 h 92"/>
                    <a:gd name="T88" fmla="*/ 32 w 54"/>
                    <a:gd name="T89" fmla="*/ 1 h 92"/>
                    <a:gd name="T90" fmla="*/ 27 w 54"/>
                    <a:gd name="T91" fmla="*/ 0 h 92"/>
                    <a:gd name="T92" fmla="*/ 18 w 54"/>
                    <a:gd name="T93" fmla="*/ 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54" h="92">
                      <a:moveTo>
                        <a:pt x="18" y="1"/>
                      </a:moveTo>
                      <a:lnTo>
                        <a:pt x="14" y="4"/>
                      </a:lnTo>
                      <a:lnTo>
                        <a:pt x="8" y="8"/>
                      </a:lnTo>
                      <a:lnTo>
                        <a:pt x="7" y="13"/>
                      </a:lnTo>
                      <a:lnTo>
                        <a:pt x="4" y="23"/>
                      </a:lnTo>
                      <a:lnTo>
                        <a:pt x="1" y="36"/>
                      </a:lnTo>
                      <a:lnTo>
                        <a:pt x="0" y="46"/>
                      </a:lnTo>
                      <a:lnTo>
                        <a:pt x="0" y="52"/>
                      </a:lnTo>
                      <a:lnTo>
                        <a:pt x="1" y="55"/>
                      </a:lnTo>
                      <a:lnTo>
                        <a:pt x="1" y="65"/>
                      </a:lnTo>
                      <a:lnTo>
                        <a:pt x="4" y="91"/>
                      </a:lnTo>
                      <a:lnTo>
                        <a:pt x="8" y="84"/>
                      </a:lnTo>
                      <a:lnTo>
                        <a:pt x="12" y="82"/>
                      </a:lnTo>
                      <a:lnTo>
                        <a:pt x="14" y="82"/>
                      </a:lnTo>
                      <a:lnTo>
                        <a:pt x="18" y="81"/>
                      </a:lnTo>
                      <a:lnTo>
                        <a:pt x="16" y="66"/>
                      </a:lnTo>
                      <a:lnTo>
                        <a:pt x="16" y="61"/>
                      </a:lnTo>
                      <a:lnTo>
                        <a:pt x="14" y="52"/>
                      </a:lnTo>
                      <a:lnTo>
                        <a:pt x="12" y="37"/>
                      </a:lnTo>
                      <a:lnTo>
                        <a:pt x="14" y="24"/>
                      </a:lnTo>
                      <a:lnTo>
                        <a:pt x="22" y="16"/>
                      </a:lnTo>
                      <a:lnTo>
                        <a:pt x="34" y="14"/>
                      </a:lnTo>
                      <a:lnTo>
                        <a:pt x="39" y="24"/>
                      </a:lnTo>
                      <a:lnTo>
                        <a:pt x="39" y="52"/>
                      </a:lnTo>
                      <a:lnTo>
                        <a:pt x="34" y="61"/>
                      </a:lnTo>
                      <a:lnTo>
                        <a:pt x="32" y="81"/>
                      </a:lnTo>
                      <a:lnTo>
                        <a:pt x="34" y="76"/>
                      </a:lnTo>
                      <a:lnTo>
                        <a:pt x="37" y="81"/>
                      </a:lnTo>
                      <a:lnTo>
                        <a:pt x="43" y="82"/>
                      </a:lnTo>
                      <a:lnTo>
                        <a:pt x="44" y="82"/>
                      </a:lnTo>
                      <a:lnTo>
                        <a:pt x="46" y="84"/>
                      </a:lnTo>
                      <a:lnTo>
                        <a:pt x="50" y="66"/>
                      </a:lnTo>
                      <a:lnTo>
                        <a:pt x="53" y="55"/>
                      </a:lnTo>
                      <a:lnTo>
                        <a:pt x="53" y="48"/>
                      </a:lnTo>
                      <a:lnTo>
                        <a:pt x="53" y="43"/>
                      </a:lnTo>
                      <a:lnTo>
                        <a:pt x="53" y="37"/>
                      </a:lnTo>
                      <a:lnTo>
                        <a:pt x="53" y="32"/>
                      </a:lnTo>
                      <a:lnTo>
                        <a:pt x="50" y="30"/>
                      </a:lnTo>
                      <a:lnTo>
                        <a:pt x="50" y="24"/>
                      </a:lnTo>
                      <a:lnTo>
                        <a:pt x="50" y="23"/>
                      </a:lnTo>
                      <a:lnTo>
                        <a:pt x="46" y="16"/>
                      </a:lnTo>
                      <a:lnTo>
                        <a:pt x="46" y="13"/>
                      </a:lnTo>
                      <a:lnTo>
                        <a:pt x="43" y="7"/>
                      </a:lnTo>
                      <a:lnTo>
                        <a:pt x="37" y="1"/>
                      </a:lnTo>
                      <a:lnTo>
                        <a:pt x="32" y="1"/>
                      </a:lnTo>
                      <a:lnTo>
                        <a:pt x="27" y="0"/>
                      </a:lnTo>
                      <a:lnTo>
                        <a:pt x="18" y="1"/>
                      </a:lnTo>
                    </a:path>
                  </a:pathLst>
                </a:custGeom>
                <a:solidFill>
                  <a:srgbClr val="BF3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15" name="Freeform 1035"/>
                <p:cNvSpPr>
                  <a:spLocks/>
                </p:cNvSpPr>
                <p:nvPr/>
              </p:nvSpPr>
              <p:spPr bwMode="auto">
                <a:xfrm>
                  <a:off x="1425" y="2453"/>
                  <a:ext cx="47" cy="103"/>
                </a:xfrm>
                <a:custGeom>
                  <a:avLst/>
                  <a:gdLst>
                    <a:gd name="T0" fmla="*/ 16 w 47"/>
                    <a:gd name="T1" fmla="*/ 0 h 103"/>
                    <a:gd name="T2" fmla="*/ 12 w 47"/>
                    <a:gd name="T3" fmla="*/ 1 h 103"/>
                    <a:gd name="T4" fmla="*/ 9 w 47"/>
                    <a:gd name="T5" fmla="*/ 4 h 103"/>
                    <a:gd name="T6" fmla="*/ 9 w 47"/>
                    <a:gd name="T7" fmla="*/ 8 h 103"/>
                    <a:gd name="T8" fmla="*/ 7 w 47"/>
                    <a:gd name="T9" fmla="*/ 14 h 103"/>
                    <a:gd name="T10" fmla="*/ 7 w 47"/>
                    <a:gd name="T11" fmla="*/ 22 h 103"/>
                    <a:gd name="T12" fmla="*/ 9 w 47"/>
                    <a:gd name="T13" fmla="*/ 36 h 103"/>
                    <a:gd name="T14" fmla="*/ 9 w 47"/>
                    <a:gd name="T15" fmla="*/ 42 h 103"/>
                    <a:gd name="T16" fmla="*/ 12 w 47"/>
                    <a:gd name="T17" fmla="*/ 45 h 103"/>
                    <a:gd name="T18" fmla="*/ 12 w 47"/>
                    <a:gd name="T19" fmla="*/ 61 h 103"/>
                    <a:gd name="T20" fmla="*/ 0 w 47"/>
                    <a:gd name="T21" fmla="*/ 70 h 103"/>
                    <a:gd name="T22" fmla="*/ 23 w 47"/>
                    <a:gd name="T23" fmla="*/ 102 h 103"/>
                    <a:gd name="T24" fmla="*/ 46 w 47"/>
                    <a:gd name="T25" fmla="*/ 70 h 103"/>
                    <a:gd name="T26" fmla="*/ 30 w 47"/>
                    <a:gd name="T27" fmla="*/ 58 h 103"/>
                    <a:gd name="T28" fmla="*/ 30 w 47"/>
                    <a:gd name="T29" fmla="*/ 45 h 103"/>
                    <a:gd name="T30" fmla="*/ 32 w 47"/>
                    <a:gd name="T31" fmla="*/ 38 h 103"/>
                    <a:gd name="T32" fmla="*/ 35 w 47"/>
                    <a:gd name="T33" fmla="*/ 36 h 103"/>
                    <a:gd name="T34" fmla="*/ 35 w 47"/>
                    <a:gd name="T35" fmla="*/ 22 h 103"/>
                    <a:gd name="T36" fmla="*/ 35 w 47"/>
                    <a:gd name="T37" fmla="*/ 19 h 103"/>
                    <a:gd name="T38" fmla="*/ 35 w 47"/>
                    <a:gd name="T39" fmla="*/ 13 h 103"/>
                    <a:gd name="T40" fmla="*/ 35 w 47"/>
                    <a:gd name="T41" fmla="*/ 7 h 103"/>
                    <a:gd name="T42" fmla="*/ 32 w 47"/>
                    <a:gd name="T43" fmla="*/ 1 h 103"/>
                    <a:gd name="T44" fmla="*/ 30 w 47"/>
                    <a:gd name="T45" fmla="*/ 0 h 103"/>
                    <a:gd name="T46" fmla="*/ 24 w 47"/>
                    <a:gd name="T47" fmla="*/ 0 h 103"/>
                    <a:gd name="T48" fmla="*/ 20 w 47"/>
                    <a:gd name="T49" fmla="*/ 0 h 103"/>
                    <a:gd name="T50" fmla="*/ 16 w 47"/>
                    <a:gd name="T51" fmla="*/ 0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47" h="103">
                      <a:moveTo>
                        <a:pt x="16" y="0"/>
                      </a:moveTo>
                      <a:lnTo>
                        <a:pt x="12" y="1"/>
                      </a:lnTo>
                      <a:lnTo>
                        <a:pt x="9" y="4"/>
                      </a:ln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22"/>
                      </a:lnTo>
                      <a:lnTo>
                        <a:pt x="9" y="36"/>
                      </a:lnTo>
                      <a:lnTo>
                        <a:pt x="9" y="42"/>
                      </a:lnTo>
                      <a:lnTo>
                        <a:pt x="12" y="45"/>
                      </a:lnTo>
                      <a:lnTo>
                        <a:pt x="12" y="61"/>
                      </a:lnTo>
                      <a:lnTo>
                        <a:pt x="0" y="70"/>
                      </a:lnTo>
                      <a:lnTo>
                        <a:pt x="23" y="102"/>
                      </a:lnTo>
                      <a:lnTo>
                        <a:pt x="46" y="70"/>
                      </a:lnTo>
                      <a:lnTo>
                        <a:pt x="30" y="58"/>
                      </a:lnTo>
                      <a:lnTo>
                        <a:pt x="30" y="45"/>
                      </a:lnTo>
                      <a:lnTo>
                        <a:pt x="32" y="38"/>
                      </a:lnTo>
                      <a:lnTo>
                        <a:pt x="35" y="36"/>
                      </a:lnTo>
                      <a:lnTo>
                        <a:pt x="35" y="22"/>
                      </a:lnTo>
                      <a:lnTo>
                        <a:pt x="35" y="19"/>
                      </a:lnTo>
                      <a:lnTo>
                        <a:pt x="35" y="13"/>
                      </a:lnTo>
                      <a:lnTo>
                        <a:pt x="35" y="7"/>
                      </a:lnTo>
                      <a:lnTo>
                        <a:pt x="32" y="1"/>
                      </a:lnTo>
                      <a:lnTo>
                        <a:pt x="30" y="0"/>
                      </a:lnTo>
                      <a:lnTo>
                        <a:pt x="24" y="0"/>
                      </a:lnTo>
                      <a:lnTo>
                        <a:pt x="20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16" name="Freeform 1036"/>
                <p:cNvSpPr>
                  <a:spLocks/>
                </p:cNvSpPr>
                <p:nvPr/>
              </p:nvSpPr>
              <p:spPr bwMode="auto">
                <a:xfrm>
                  <a:off x="1436" y="2471"/>
                  <a:ext cx="25" cy="25"/>
                </a:xfrm>
                <a:custGeom>
                  <a:avLst/>
                  <a:gdLst>
                    <a:gd name="T0" fmla="*/ 3 w 25"/>
                    <a:gd name="T1" fmla="*/ 0 h 25"/>
                    <a:gd name="T2" fmla="*/ 7 w 25"/>
                    <a:gd name="T3" fmla="*/ 0 h 25"/>
                    <a:gd name="T4" fmla="*/ 15 w 25"/>
                    <a:gd name="T5" fmla="*/ 0 h 25"/>
                    <a:gd name="T6" fmla="*/ 15 w 25"/>
                    <a:gd name="T7" fmla="*/ 19 h 25"/>
                    <a:gd name="T8" fmla="*/ 24 w 25"/>
                    <a:gd name="T9" fmla="*/ 19 h 25"/>
                    <a:gd name="T10" fmla="*/ 19 w 25"/>
                    <a:gd name="T11" fmla="*/ 24 h 25"/>
                    <a:gd name="T12" fmla="*/ 15 w 25"/>
                    <a:gd name="T13" fmla="*/ 19 h 25"/>
                    <a:gd name="T14" fmla="*/ 15 w 25"/>
                    <a:gd name="T15" fmla="*/ 6 h 25"/>
                    <a:gd name="T16" fmla="*/ 7 w 25"/>
                    <a:gd name="T17" fmla="*/ 6 h 25"/>
                    <a:gd name="T18" fmla="*/ 12 w 25"/>
                    <a:gd name="T19" fmla="*/ 3 h 25"/>
                    <a:gd name="T20" fmla="*/ 3 w 25"/>
                    <a:gd name="T21" fmla="*/ 3 h 25"/>
                    <a:gd name="T22" fmla="*/ 0 w 25"/>
                    <a:gd name="T23" fmla="*/ 3 h 25"/>
                    <a:gd name="T24" fmla="*/ 3 w 25"/>
                    <a:gd name="T25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5" h="25">
                      <a:moveTo>
                        <a:pt x="3" y="0"/>
                      </a:moveTo>
                      <a:lnTo>
                        <a:pt x="7" y="0"/>
                      </a:lnTo>
                      <a:lnTo>
                        <a:pt x="15" y="0"/>
                      </a:lnTo>
                      <a:lnTo>
                        <a:pt x="15" y="19"/>
                      </a:lnTo>
                      <a:lnTo>
                        <a:pt x="24" y="19"/>
                      </a:lnTo>
                      <a:lnTo>
                        <a:pt x="19" y="24"/>
                      </a:lnTo>
                      <a:lnTo>
                        <a:pt x="15" y="19"/>
                      </a:lnTo>
                      <a:lnTo>
                        <a:pt x="15" y="6"/>
                      </a:lnTo>
                      <a:lnTo>
                        <a:pt x="7" y="6"/>
                      </a:lnTo>
                      <a:lnTo>
                        <a:pt x="12" y="3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BF3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9517" name="Group 1037"/>
              <p:cNvGrpSpPr>
                <a:grpSpLocks/>
              </p:cNvGrpSpPr>
              <p:nvPr/>
            </p:nvGrpSpPr>
            <p:grpSpPr bwMode="auto">
              <a:xfrm>
                <a:off x="1417" y="2676"/>
                <a:ext cx="92" cy="228"/>
                <a:chOff x="1417" y="2676"/>
                <a:chExt cx="92" cy="228"/>
              </a:xfrm>
            </p:grpSpPr>
            <p:grpSp>
              <p:nvGrpSpPr>
                <p:cNvPr id="149518" name="Group 1038"/>
                <p:cNvGrpSpPr>
                  <a:grpSpLocks/>
                </p:cNvGrpSpPr>
                <p:nvPr/>
              </p:nvGrpSpPr>
              <p:grpSpPr bwMode="auto">
                <a:xfrm>
                  <a:off x="1417" y="2676"/>
                  <a:ext cx="92" cy="228"/>
                  <a:chOff x="1417" y="2676"/>
                  <a:chExt cx="92" cy="228"/>
                </a:xfrm>
              </p:grpSpPr>
              <p:sp>
                <p:nvSpPr>
                  <p:cNvPr id="149519" name="Freeform 1039"/>
                  <p:cNvSpPr>
                    <a:spLocks/>
                  </p:cNvSpPr>
                  <p:nvPr/>
                </p:nvSpPr>
                <p:spPr bwMode="auto">
                  <a:xfrm>
                    <a:off x="1417" y="2722"/>
                    <a:ext cx="59" cy="182"/>
                  </a:xfrm>
                  <a:custGeom>
                    <a:avLst/>
                    <a:gdLst>
                      <a:gd name="T0" fmla="*/ 8 w 59"/>
                      <a:gd name="T1" fmla="*/ 4 h 182"/>
                      <a:gd name="T2" fmla="*/ 8 w 59"/>
                      <a:gd name="T3" fmla="*/ 56 h 182"/>
                      <a:gd name="T4" fmla="*/ 8 w 59"/>
                      <a:gd name="T5" fmla="*/ 99 h 182"/>
                      <a:gd name="T6" fmla="*/ 13 w 59"/>
                      <a:gd name="T7" fmla="*/ 140 h 182"/>
                      <a:gd name="T8" fmla="*/ 7 w 59"/>
                      <a:gd name="T9" fmla="*/ 159 h 182"/>
                      <a:gd name="T10" fmla="*/ 1 w 59"/>
                      <a:gd name="T11" fmla="*/ 172 h 182"/>
                      <a:gd name="T12" fmla="*/ 0 w 59"/>
                      <a:gd name="T13" fmla="*/ 175 h 182"/>
                      <a:gd name="T14" fmla="*/ 1 w 59"/>
                      <a:gd name="T15" fmla="*/ 181 h 182"/>
                      <a:gd name="T16" fmla="*/ 13 w 59"/>
                      <a:gd name="T17" fmla="*/ 181 h 182"/>
                      <a:gd name="T18" fmla="*/ 21 w 59"/>
                      <a:gd name="T19" fmla="*/ 157 h 182"/>
                      <a:gd name="T20" fmla="*/ 21 w 59"/>
                      <a:gd name="T21" fmla="*/ 140 h 182"/>
                      <a:gd name="T22" fmla="*/ 30 w 59"/>
                      <a:gd name="T23" fmla="*/ 91 h 182"/>
                      <a:gd name="T24" fmla="*/ 30 w 59"/>
                      <a:gd name="T25" fmla="*/ 77 h 182"/>
                      <a:gd name="T26" fmla="*/ 30 w 59"/>
                      <a:gd name="T27" fmla="*/ 101 h 182"/>
                      <a:gd name="T28" fmla="*/ 31 w 59"/>
                      <a:gd name="T29" fmla="*/ 136 h 182"/>
                      <a:gd name="T30" fmla="*/ 31 w 59"/>
                      <a:gd name="T31" fmla="*/ 152 h 182"/>
                      <a:gd name="T32" fmla="*/ 37 w 59"/>
                      <a:gd name="T33" fmla="*/ 166 h 182"/>
                      <a:gd name="T34" fmla="*/ 42 w 59"/>
                      <a:gd name="T35" fmla="*/ 178 h 182"/>
                      <a:gd name="T36" fmla="*/ 51 w 59"/>
                      <a:gd name="T37" fmla="*/ 178 h 182"/>
                      <a:gd name="T38" fmla="*/ 55 w 59"/>
                      <a:gd name="T39" fmla="*/ 175 h 182"/>
                      <a:gd name="T40" fmla="*/ 43 w 59"/>
                      <a:gd name="T41" fmla="*/ 152 h 182"/>
                      <a:gd name="T42" fmla="*/ 43 w 59"/>
                      <a:gd name="T43" fmla="*/ 137 h 182"/>
                      <a:gd name="T44" fmla="*/ 48 w 59"/>
                      <a:gd name="T45" fmla="*/ 115 h 182"/>
                      <a:gd name="T46" fmla="*/ 49 w 59"/>
                      <a:gd name="T47" fmla="*/ 76 h 182"/>
                      <a:gd name="T48" fmla="*/ 58 w 59"/>
                      <a:gd name="T49" fmla="*/ 0 h 182"/>
                      <a:gd name="T50" fmla="*/ 8 w 59"/>
                      <a:gd name="T51" fmla="*/ 4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59" h="182">
                        <a:moveTo>
                          <a:pt x="8" y="4"/>
                        </a:moveTo>
                        <a:lnTo>
                          <a:pt x="8" y="56"/>
                        </a:lnTo>
                        <a:lnTo>
                          <a:pt x="8" y="99"/>
                        </a:lnTo>
                        <a:lnTo>
                          <a:pt x="13" y="140"/>
                        </a:lnTo>
                        <a:lnTo>
                          <a:pt x="7" y="159"/>
                        </a:lnTo>
                        <a:lnTo>
                          <a:pt x="1" y="172"/>
                        </a:lnTo>
                        <a:lnTo>
                          <a:pt x="0" y="175"/>
                        </a:lnTo>
                        <a:lnTo>
                          <a:pt x="1" y="181"/>
                        </a:lnTo>
                        <a:lnTo>
                          <a:pt x="13" y="181"/>
                        </a:lnTo>
                        <a:lnTo>
                          <a:pt x="21" y="157"/>
                        </a:lnTo>
                        <a:lnTo>
                          <a:pt x="21" y="140"/>
                        </a:lnTo>
                        <a:lnTo>
                          <a:pt x="30" y="91"/>
                        </a:lnTo>
                        <a:lnTo>
                          <a:pt x="30" y="77"/>
                        </a:lnTo>
                        <a:lnTo>
                          <a:pt x="30" y="101"/>
                        </a:lnTo>
                        <a:lnTo>
                          <a:pt x="31" y="136"/>
                        </a:lnTo>
                        <a:lnTo>
                          <a:pt x="31" y="152"/>
                        </a:lnTo>
                        <a:lnTo>
                          <a:pt x="37" y="166"/>
                        </a:lnTo>
                        <a:lnTo>
                          <a:pt x="42" y="178"/>
                        </a:lnTo>
                        <a:lnTo>
                          <a:pt x="51" y="178"/>
                        </a:lnTo>
                        <a:lnTo>
                          <a:pt x="55" y="175"/>
                        </a:lnTo>
                        <a:lnTo>
                          <a:pt x="43" y="152"/>
                        </a:lnTo>
                        <a:lnTo>
                          <a:pt x="43" y="137"/>
                        </a:lnTo>
                        <a:lnTo>
                          <a:pt x="48" y="115"/>
                        </a:lnTo>
                        <a:lnTo>
                          <a:pt x="49" y="76"/>
                        </a:lnTo>
                        <a:lnTo>
                          <a:pt x="58" y="0"/>
                        </a:lnTo>
                        <a:lnTo>
                          <a:pt x="8" y="4"/>
                        </a:lnTo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20" name="Freeform 1040"/>
                  <p:cNvSpPr>
                    <a:spLocks/>
                  </p:cNvSpPr>
                  <p:nvPr/>
                </p:nvSpPr>
                <p:spPr bwMode="auto">
                  <a:xfrm>
                    <a:off x="1485" y="2676"/>
                    <a:ext cx="24" cy="24"/>
                  </a:xfrm>
                  <a:custGeom>
                    <a:avLst/>
                    <a:gdLst>
                      <a:gd name="T0" fmla="*/ 23 w 24"/>
                      <a:gd name="T1" fmla="*/ 0 h 24"/>
                      <a:gd name="T2" fmla="*/ 23 w 24"/>
                      <a:gd name="T3" fmla="*/ 12 h 24"/>
                      <a:gd name="T4" fmla="*/ 0 w 24"/>
                      <a:gd name="T5" fmla="*/ 23 h 24"/>
                      <a:gd name="T6" fmla="*/ 13 w 24"/>
                      <a:gd name="T7" fmla="*/ 0 h 24"/>
                      <a:gd name="T8" fmla="*/ 23 w 24"/>
                      <a:gd name="T9" fmla="*/ 0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4" h="24">
                        <a:moveTo>
                          <a:pt x="23" y="0"/>
                        </a:moveTo>
                        <a:lnTo>
                          <a:pt x="23" y="12"/>
                        </a:lnTo>
                        <a:lnTo>
                          <a:pt x="0" y="23"/>
                        </a:lnTo>
                        <a:lnTo>
                          <a:pt x="13" y="0"/>
                        </a:lnTo>
                        <a:lnTo>
                          <a:pt x="23" y="0"/>
                        </a:lnTo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521" name="Freeform 1041"/>
                <p:cNvSpPr>
                  <a:spLocks/>
                </p:cNvSpPr>
                <p:nvPr/>
              </p:nvSpPr>
              <p:spPr bwMode="auto">
                <a:xfrm>
                  <a:off x="1447" y="2728"/>
                  <a:ext cx="24" cy="79"/>
                </a:xfrm>
                <a:custGeom>
                  <a:avLst/>
                  <a:gdLst>
                    <a:gd name="T0" fmla="*/ 23 w 24"/>
                    <a:gd name="T1" fmla="*/ 0 h 79"/>
                    <a:gd name="T2" fmla="*/ 23 w 24"/>
                    <a:gd name="T3" fmla="*/ 26 h 79"/>
                    <a:gd name="T4" fmla="*/ 13 w 24"/>
                    <a:gd name="T5" fmla="*/ 40 h 79"/>
                    <a:gd name="T6" fmla="*/ 13 w 24"/>
                    <a:gd name="T7" fmla="*/ 58 h 79"/>
                    <a:gd name="T8" fmla="*/ 0 w 24"/>
                    <a:gd name="T9" fmla="*/ 75 h 79"/>
                    <a:gd name="T10" fmla="*/ 0 w 24"/>
                    <a:gd name="T11" fmla="*/ 78 h 79"/>
                    <a:gd name="T12" fmla="*/ 23 w 24"/>
                    <a:gd name="T13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79">
                      <a:moveTo>
                        <a:pt x="23" y="0"/>
                      </a:moveTo>
                      <a:lnTo>
                        <a:pt x="23" y="26"/>
                      </a:lnTo>
                      <a:lnTo>
                        <a:pt x="13" y="40"/>
                      </a:lnTo>
                      <a:lnTo>
                        <a:pt x="13" y="58"/>
                      </a:lnTo>
                      <a:lnTo>
                        <a:pt x="0" y="75"/>
                      </a:lnTo>
                      <a:lnTo>
                        <a:pt x="0" y="78"/>
                      </a:lnTo>
                      <a:lnTo>
                        <a:pt x="23" y="0"/>
                      </a:lnTo>
                    </a:path>
                  </a:pathLst>
                </a:custGeom>
                <a:solidFill>
                  <a:srgbClr val="FF5F1F"/>
                </a:solidFill>
                <a:ln w="12700" cap="rnd" cmpd="sng">
                  <a:solidFill>
                    <a:srgbClr val="FF5F1F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9522" name="Group 1042"/>
              <p:cNvGrpSpPr>
                <a:grpSpLocks/>
              </p:cNvGrpSpPr>
              <p:nvPr/>
            </p:nvGrpSpPr>
            <p:grpSpPr bwMode="auto">
              <a:xfrm>
                <a:off x="1412" y="2878"/>
                <a:ext cx="67" cy="48"/>
                <a:chOff x="1412" y="2878"/>
                <a:chExt cx="67" cy="48"/>
              </a:xfrm>
            </p:grpSpPr>
            <p:sp>
              <p:nvSpPr>
                <p:cNvPr id="149523" name="Freeform 1043"/>
                <p:cNvSpPr>
                  <a:spLocks/>
                </p:cNvSpPr>
                <p:nvPr/>
              </p:nvSpPr>
              <p:spPr bwMode="auto">
                <a:xfrm>
                  <a:off x="1448" y="2878"/>
                  <a:ext cx="31" cy="45"/>
                </a:xfrm>
                <a:custGeom>
                  <a:avLst/>
                  <a:gdLst>
                    <a:gd name="T0" fmla="*/ 1 w 31"/>
                    <a:gd name="T1" fmla="*/ 0 h 45"/>
                    <a:gd name="T2" fmla="*/ 0 w 31"/>
                    <a:gd name="T3" fmla="*/ 4 h 45"/>
                    <a:gd name="T4" fmla="*/ 0 w 31"/>
                    <a:gd name="T5" fmla="*/ 19 h 45"/>
                    <a:gd name="T6" fmla="*/ 1 w 31"/>
                    <a:gd name="T7" fmla="*/ 14 h 45"/>
                    <a:gd name="T8" fmla="*/ 7 w 31"/>
                    <a:gd name="T9" fmla="*/ 19 h 45"/>
                    <a:gd name="T10" fmla="*/ 7 w 31"/>
                    <a:gd name="T11" fmla="*/ 28 h 45"/>
                    <a:gd name="T12" fmla="*/ 12 w 31"/>
                    <a:gd name="T13" fmla="*/ 37 h 45"/>
                    <a:gd name="T14" fmla="*/ 20 w 31"/>
                    <a:gd name="T15" fmla="*/ 41 h 45"/>
                    <a:gd name="T16" fmla="*/ 24 w 31"/>
                    <a:gd name="T17" fmla="*/ 44 h 45"/>
                    <a:gd name="T18" fmla="*/ 30 w 31"/>
                    <a:gd name="T19" fmla="*/ 41 h 45"/>
                    <a:gd name="T20" fmla="*/ 30 w 31"/>
                    <a:gd name="T21" fmla="*/ 34 h 45"/>
                    <a:gd name="T22" fmla="*/ 24 w 31"/>
                    <a:gd name="T23" fmla="*/ 22 h 45"/>
                    <a:gd name="T24" fmla="*/ 21 w 31"/>
                    <a:gd name="T25" fmla="*/ 23 h 45"/>
                    <a:gd name="T26" fmla="*/ 20 w 31"/>
                    <a:gd name="T27" fmla="*/ 23 h 45"/>
                    <a:gd name="T28" fmla="*/ 12 w 31"/>
                    <a:gd name="T29" fmla="*/ 23 h 45"/>
                    <a:gd name="T30" fmla="*/ 9 w 31"/>
                    <a:gd name="T31" fmla="*/ 15 h 45"/>
                    <a:gd name="T32" fmla="*/ 4 w 31"/>
                    <a:gd name="T33" fmla="*/ 8 h 45"/>
                    <a:gd name="T34" fmla="*/ 1 w 31"/>
                    <a:gd name="T35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1" h="45">
                      <a:moveTo>
                        <a:pt x="1" y="0"/>
                      </a:moveTo>
                      <a:lnTo>
                        <a:pt x="0" y="4"/>
                      </a:lnTo>
                      <a:lnTo>
                        <a:pt x="0" y="19"/>
                      </a:lnTo>
                      <a:lnTo>
                        <a:pt x="1" y="14"/>
                      </a:lnTo>
                      <a:lnTo>
                        <a:pt x="7" y="19"/>
                      </a:lnTo>
                      <a:lnTo>
                        <a:pt x="7" y="28"/>
                      </a:lnTo>
                      <a:lnTo>
                        <a:pt x="12" y="37"/>
                      </a:lnTo>
                      <a:lnTo>
                        <a:pt x="20" y="41"/>
                      </a:lnTo>
                      <a:lnTo>
                        <a:pt x="24" y="44"/>
                      </a:lnTo>
                      <a:lnTo>
                        <a:pt x="30" y="41"/>
                      </a:lnTo>
                      <a:lnTo>
                        <a:pt x="30" y="34"/>
                      </a:lnTo>
                      <a:lnTo>
                        <a:pt x="24" y="22"/>
                      </a:lnTo>
                      <a:lnTo>
                        <a:pt x="21" y="23"/>
                      </a:lnTo>
                      <a:lnTo>
                        <a:pt x="20" y="23"/>
                      </a:lnTo>
                      <a:lnTo>
                        <a:pt x="12" y="23"/>
                      </a:lnTo>
                      <a:lnTo>
                        <a:pt x="9" y="15"/>
                      </a:lnTo>
                      <a:lnTo>
                        <a:pt x="4" y="8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7F5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24" name="Freeform 1044"/>
                <p:cNvSpPr>
                  <a:spLocks/>
                </p:cNvSpPr>
                <p:nvPr/>
              </p:nvSpPr>
              <p:spPr bwMode="auto">
                <a:xfrm>
                  <a:off x="1412" y="2878"/>
                  <a:ext cx="25" cy="48"/>
                </a:xfrm>
                <a:custGeom>
                  <a:avLst/>
                  <a:gdLst>
                    <a:gd name="T0" fmla="*/ 24 w 25"/>
                    <a:gd name="T1" fmla="*/ 0 h 48"/>
                    <a:gd name="T2" fmla="*/ 24 w 25"/>
                    <a:gd name="T3" fmla="*/ 18 h 48"/>
                    <a:gd name="T4" fmla="*/ 21 w 25"/>
                    <a:gd name="T5" fmla="*/ 14 h 48"/>
                    <a:gd name="T6" fmla="*/ 21 w 25"/>
                    <a:gd name="T7" fmla="*/ 18 h 48"/>
                    <a:gd name="T8" fmla="*/ 18 w 25"/>
                    <a:gd name="T9" fmla="*/ 28 h 48"/>
                    <a:gd name="T10" fmla="*/ 15 w 25"/>
                    <a:gd name="T11" fmla="*/ 37 h 48"/>
                    <a:gd name="T12" fmla="*/ 10 w 25"/>
                    <a:gd name="T13" fmla="*/ 40 h 48"/>
                    <a:gd name="T14" fmla="*/ 7 w 25"/>
                    <a:gd name="T15" fmla="*/ 44 h 48"/>
                    <a:gd name="T16" fmla="*/ 1 w 25"/>
                    <a:gd name="T17" fmla="*/ 47 h 48"/>
                    <a:gd name="T18" fmla="*/ 0 w 25"/>
                    <a:gd name="T19" fmla="*/ 44 h 48"/>
                    <a:gd name="T20" fmla="*/ 0 w 25"/>
                    <a:gd name="T21" fmla="*/ 38 h 48"/>
                    <a:gd name="T22" fmla="*/ 0 w 25"/>
                    <a:gd name="T23" fmla="*/ 33 h 48"/>
                    <a:gd name="T24" fmla="*/ 0 w 25"/>
                    <a:gd name="T25" fmla="*/ 31 h 48"/>
                    <a:gd name="T26" fmla="*/ 1 w 25"/>
                    <a:gd name="T27" fmla="*/ 21 h 48"/>
                    <a:gd name="T28" fmla="*/ 4 w 25"/>
                    <a:gd name="T29" fmla="*/ 24 h 48"/>
                    <a:gd name="T30" fmla="*/ 10 w 25"/>
                    <a:gd name="T31" fmla="*/ 24 h 48"/>
                    <a:gd name="T32" fmla="*/ 14 w 25"/>
                    <a:gd name="T33" fmla="*/ 24 h 48"/>
                    <a:gd name="T34" fmla="*/ 21 w 25"/>
                    <a:gd name="T35" fmla="*/ 8 h 48"/>
                    <a:gd name="T36" fmla="*/ 24 w 25"/>
                    <a:gd name="T3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5" h="48">
                      <a:moveTo>
                        <a:pt x="24" y="0"/>
                      </a:moveTo>
                      <a:lnTo>
                        <a:pt x="24" y="18"/>
                      </a:lnTo>
                      <a:lnTo>
                        <a:pt x="21" y="14"/>
                      </a:lnTo>
                      <a:lnTo>
                        <a:pt x="21" y="18"/>
                      </a:lnTo>
                      <a:lnTo>
                        <a:pt x="18" y="28"/>
                      </a:lnTo>
                      <a:lnTo>
                        <a:pt x="15" y="37"/>
                      </a:lnTo>
                      <a:lnTo>
                        <a:pt x="10" y="40"/>
                      </a:lnTo>
                      <a:lnTo>
                        <a:pt x="7" y="44"/>
                      </a:lnTo>
                      <a:lnTo>
                        <a:pt x="1" y="47"/>
                      </a:lnTo>
                      <a:lnTo>
                        <a:pt x="0" y="44"/>
                      </a:lnTo>
                      <a:lnTo>
                        <a:pt x="0" y="38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1" y="21"/>
                      </a:lnTo>
                      <a:lnTo>
                        <a:pt x="4" y="24"/>
                      </a:lnTo>
                      <a:lnTo>
                        <a:pt x="10" y="24"/>
                      </a:lnTo>
                      <a:lnTo>
                        <a:pt x="14" y="24"/>
                      </a:lnTo>
                      <a:lnTo>
                        <a:pt x="21" y="8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7F5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9525" name="Group 1045"/>
              <p:cNvGrpSpPr>
                <a:grpSpLocks/>
              </p:cNvGrpSpPr>
              <p:nvPr/>
            </p:nvGrpSpPr>
            <p:grpSpPr bwMode="auto">
              <a:xfrm>
                <a:off x="1400" y="2519"/>
                <a:ext cx="101" cy="354"/>
                <a:chOff x="1400" y="2519"/>
                <a:chExt cx="101" cy="354"/>
              </a:xfrm>
            </p:grpSpPr>
            <p:grpSp>
              <p:nvGrpSpPr>
                <p:cNvPr id="149526" name="Group 1046"/>
                <p:cNvGrpSpPr>
                  <a:grpSpLocks/>
                </p:cNvGrpSpPr>
                <p:nvPr/>
              </p:nvGrpSpPr>
              <p:grpSpPr bwMode="auto">
                <a:xfrm>
                  <a:off x="1400" y="2519"/>
                  <a:ext cx="101" cy="354"/>
                  <a:chOff x="1400" y="2519"/>
                  <a:chExt cx="101" cy="354"/>
                </a:xfrm>
              </p:grpSpPr>
              <p:sp>
                <p:nvSpPr>
                  <p:cNvPr id="149527" name="Freeform 1047"/>
                  <p:cNvSpPr>
                    <a:spLocks/>
                  </p:cNvSpPr>
                  <p:nvPr/>
                </p:nvSpPr>
                <p:spPr bwMode="auto">
                  <a:xfrm>
                    <a:off x="1400" y="2519"/>
                    <a:ext cx="101" cy="354"/>
                  </a:xfrm>
                  <a:custGeom>
                    <a:avLst/>
                    <a:gdLst>
                      <a:gd name="T0" fmla="*/ 27 w 101"/>
                      <a:gd name="T1" fmla="*/ 4 h 354"/>
                      <a:gd name="T2" fmla="*/ 7 w 101"/>
                      <a:gd name="T3" fmla="*/ 14 h 354"/>
                      <a:gd name="T4" fmla="*/ 1 w 101"/>
                      <a:gd name="T5" fmla="*/ 26 h 354"/>
                      <a:gd name="T6" fmla="*/ 0 w 101"/>
                      <a:gd name="T7" fmla="*/ 105 h 354"/>
                      <a:gd name="T8" fmla="*/ 0 w 101"/>
                      <a:gd name="T9" fmla="*/ 127 h 354"/>
                      <a:gd name="T10" fmla="*/ 13 w 101"/>
                      <a:gd name="T11" fmla="*/ 122 h 354"/>
                      <a:gd name="T12" fmla="*/ 13 w 101"/>
                      <a:gd name="T13" fmla="*/ 170 h 354"/>
                      <a:gd name="T14" fmla="*/ 16 w 101"/>
                      <a:gd name="T15" fmla="*/ 170 h 354"/>
                      <a:gd name="T16" fmla="*/ 24 w 101"/>
                      <a:gd name="T17" fmla="*/ 271 h 354"/>
                      <a:gd name="T18" fmla="*/ 24 w 101"/>
                      <a:gd name="T19" fmla="*/ 324 h 354"/>
                      <a:gd name="T20" fmla="*/ 24 w 101"/>
                      <a:gd name="T21" fmla="*/ 346 h 354"/>
                      <a:gd name="T22" fmla="*/ 30 w 101"/>
                      <a:gd name="T23" fmla="*/ 353 h 354"/>
                      <a:gd name="T24" fmla="*/ 40 w 101"/>
                      <a:gd name="T25" fmla="*/ 346 h 354"/>
                      <a:gd name="T26" fmla="*/ 44 w 101"/>
                      <a:gd name="T27" fmla="*/ 307 h 354"/>
                      <a:gd name="T28" fmla="*/ 48 w 101"/>
                      <a:gd name="T29" fmla="*/ 350 h 354"/>
                      <a:gd name="T30" fmla="*/ 55 w 101"/>
                      <a:gd name="T31" fmla="*/ 353 h 354"/>
                      <a:gd name="T32" fmla="*/ 61 w 101"/>
                      <a:gd name="T33" fmla="*/ 350 h 354"/>
                      <a:gd name="T34" fmla="*/ 68 w 101"/>
                      <a:gd name="T35" fmla="*/ 267 h 354"/>
                      <a:gd name="T36" fmla="*/ 78 w 101"/>
                      <a:gd name="T37" fmla="*/ 210 h 354"/>
                      <a:gd name="T38" fmla="*/ 91 w 101"/>
                      <a:gd name="T39" fmla="*/ 153 h 354"/>
                      <a:gd name="T40" fmla="*/ 100 w 101"/>
                      <a:gd name="T41" fmla="*/ 153 h 354"/>
                      <a:gd name="T42" fmla="*/ 91 w 101"/>
                      <a:gd name="T43" fmla="*/ 80 h 354"/>
                      <a:gd name="T44" fmla="*/ 91 w 101"/>
                      <a:gd name="T45" fmla="*/ 20 h 354"/>
                      <a:gd name="T46" fmla="*/ 90 w 101"/>
                      <a:gd name="T47" fmla="*/ 14 h 354"/>
                      <a:gd name="T48" fmla="*/ 66 w 101"/>
                      <a:gd name="T49" fmla="*/ 0 h 354"/>
                      <a:gd name="T50" fmla="*/ 48 w 101"/>
                      <a:gd name="T51" fmla="*/ 31 h 354"/>
                      <a:gd name="T52" fmla="*/ 27 w 101"/>
                      <a:gd name="T53" fmla="*/ 4 h 3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101" h="354">
                        <a:moveTo>
                          <a:pt x="27" y="4"/>
                        </a:moveTo>
                        <a:lnTo>
                          <a:pt x="7" y="14"/>
                        </a:lnTo>
                        <a:lnTo>
                          <a:pt x="1" y="26"/>
                        </a:lnTo>
                        <a:lnTo>
                          <a:pt x="0" y="105"/>
                        </a:lnTo>
                        <a:lnTo>
                          <a:pt x="0" y="127"/>
                        </a:lnTo>
                        <a:lnTo>
                          <a:pt x="13" y="122"/>
                        </a:lnTo>
                        <a:lnTo>
                          <a:pt x="13" y="170"/>
                        </a:lnTo>
                        <a:lnTo>
                          <a:pt x="16" y="170"/>
                        </a:lnTo>
                        <a:lnTo>
                          <a:pt x="24" y="271"/>
                        </a:lnTo>
                        <a:lnTo>
                          <a:pt x="24" y="324"/>
                        </a:lnTo>
                        <a:lnTo>
                          <a:pt x="24" y="346"/>
                        </a:lnTo>
                        <a:lnTo>
                          <a:pt x="30" y="353"/>
                        </a:lnTo>
                        <a:lnTo>
                          <a:pt x="40" y="346"/>
                        </a:lnTo>
                        <a:lnTo>
                          <a:pt x="44" y="307"/>
                        </a:lnTo>
                        <a:lnTo>
                          <a:pt x="48" y="350"/>
                        </a:lnTo>
                        <a:lnTo>
                          <a:pt x="55" y="353"/>
                        </a:lnTo>
                        <a:lnTo>
                          <a:pt x="61" y="350"/>
                        </a:lnTo>
                        <a:lnTo>
                          <a:pt x="68" y="267"/>
                        </a:lnTo>
                        <a:lnTo>
                          <a:pt x="78" y="210"/>
                        </a:lnTo>
                        <a:lnTo>
                          <a:pt x="91" y="153"/>
                        </a:lnTo>
                        <a:lnTo>
                          <a:pt x="100" y="153"/>
                        </a:lnTo>
                        <a:lnTo>
                          <a:pt x="91" y="80"/>
                        </a:lnTo>
                        <a:lnTo>
                          <a:pt x="91" y="20"/>
                        </a:lnTo>
                        <a:lnTo>
                          <a:pt x="90" y="14"/>
                        </a:lnTo>
                        <a:lnTo>
                          <a:pt x="66" y="0"/>
                        </a:lnTo>
                        <a:lnTo>
                          <a:pt x="48" y="31"/>
                        </a:lnTo>
                        <a:lnTo>
                          <a:pt x="27" y="4"/>
                        </a:lnTo>
                      </a:path>
                    </a:pathLst>
                  </a:custGeom>
                  <a:solidFill>
                    <a:srgbClr val="7F5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49528" name="Group 1048"/>
                  <p:cNvGrpSpPr>
                    <a:grpSpLocks/>
                  </p:cNvGrpSpPr>
                  <p:nvPr/>
                </p:nvGrpSpPr>
                <p:grpSpPr bwMode="auto">
                  <a:xfrm>
                    <a:off x="1413" y="2615"/>
                    <a:ext cx="47" cy="78"/>
                    <a:chOff x="1413" y="2615"/>
                    <a:chExt cx="47" cy="78"/>
                  </a:xfrm>
                </p:grpSpPr>
                <p:sp>
                  <p:nvSpPr>
                    <p:cNvPr id="149529" name="Freeform 1049"/>
                    <p:cNvSpPr>
                      <a:spLocks/>
                    </p:cNvSpPr>
                    <p:nvPr/>
                  </p:nvSpPr>
                  <p:spPr bwMode="auto">
                    <a:xfrm>
                      <a:off x="1418" y="2615"/>
                      <a:ext cx="42" cy="78"/>
                    </a:xfrm>
                    <a:custGeom>
                      <a:avLst/>
                      <a:gdLst>
                        <a:gd name="T0" fmla="*/ 0 w 42"/>
                        <a:gd name="T1" fmla="*/ 77 h 78"/>
                        <a:gd name="T2" fmla="*/ 41 w 42"/>
                        <a:gd name="T3" fmla="*/ 74 h 78"/>
                        <a:gd name="T4" fmla="*/ 41 w 42"/>
                        <a:gd name="T5" fmla="*/ 0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2" h="78">
                          <a:moveTo>
                            <a:pt x="0" y="77"/>
                          </a:moveTo>
                          <a:lnTo>
                            <a:pt x="41" y="74"/>
                          </a:lnTo>
                          <a:lnTo>
                            <a:pt x="41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5F3F1F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530" name="Freeform 1050"/>
                    <p:cNvSpPr>
                      <a:spLocks/>
                    </p:cNvSpPr>
                    <p:nvPr/>
                  </p:nvSpPr>
                  <p:spPr bwMode="auto">
                    <a:xfrm>
                      <a:off x="1413" y="2627"/>
                      <a:ext cx="46" cy="24"/>
                    </a:xfrm>
                    <a:custGeom>
                      <a:avLst/>
                      <a:gdLst>
                        <a:gd name="T0" fmla="*/ 0 w 46"/>
                        <a:gd name="T1" fmla="*/ 23 h 24"/>
                        <a:gd name="T2" fmla="*/ 14 w 46"/>
                        <a:gd name="T3" fmla="*/ 15 h 24"/>
                        <a:gd name="T4" fmla="*/ 45 w 46"/>
                        <a:gd name="T5" fmla="*/ 0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6" h="24">
                          <a:moveTo>
                            <a:pt x="0" y="23"/>
                          </a:moveTo>
                          <a:lnTo>
                            <a:pt x="14" y="15"/>
                          </a:lnTo>
                          <a:lnTo>
                            <a:pt x="45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5F3F1F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9531" name="Group 1051"/>
                <p:cNvGrpSpPr>
                  <a:grpSpLocks/>
                </p:cNvGrpSpPr>
                <p:nvPr/>
              </p:nvGrpSpPr>
              <p:grpSpPr bwMode="auto">
                <a:xfrm>
                  <a:off x="1412" y="2556"/>
                  <a:ext cx="64" cy="85"/>
                  <a:chOff x="1412" y="2556"/>
                  <a:chExt cx="64" cy="85"/>
                </a:xfrm>
              </p:grpSpPr>
              <p:sp>
                <p:nvSpPr>
                  <p:cNvPr id="149532" name="Freeform 1052"/>
                  <p:cNvSpPr>
                    <a:spLocks/>
                  </p:cNvSpPr>
                  <p:nvPr/>
                </p:nvSpPr>
                <p:spPr bwMode="auto">
                  <a:xfrm>
                    <a:off x="1419" y="2556"/>
                    <a:ext cx="53" cy="66"/>
                  </a:xfrm>
                  <a:custGeom>
                    <a:avLst/>
                    <a:gdLst>
                      <a:gd name="T0" fmla="*/ 0 w 53"/>
                      <a:gd name="T1" fmla="*/ 22 h 66"/>
                      <a:gd name="T2" fmla="*/ 31 w 53"/>
                      <a:gd name="T3" fmla="*/ 0 h 66"/>
                      <a:gd name="T4" fmla="*/ 52 w 53"/>
                      <a:gd name="T5" fmla="*/ 43 h 66"/>
                      <a:gd name="T6" fmla="*/ 16 w 53"/>
                      <a:gd name="T7" fmla="*/ 65 h 66"/>
                      <a:gd name="T8" fmla="*/ 0 w 53"/>
                      <a:gd name="T9" fmla="*/ 22 h 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3" h="66">
                        <a:moveTo>
                          <a:pt x="0" y="22"/>
                        </a:moveTo>
                        <a:lnTo>
                          <a:pt x="31" y="0"/>
                        </a:lnTo>
                        <a:lnTo>
                          <a:pt x="52" y="43"/>
                        </a:lnTo>
                        <a:lnTo>
                          <a:pt x="16" y="65"/>
                        </a:lnTo>
                        <a:lnTo>
                          <a:pt x="0" y="22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33" name="Freeform 1053"/>
                  <p:cNvSpPr>
                    <a:spLocks/>
                  </p:cNvSpPr>
                  <p:nvPr/>
                </p:nvSpPr>
                <p:spPr bwMode="auto">
                  <a:xfrm>
                    <a:off x="1451" y="2585"/>
                    <a:ext cx="25" cy="34"/>
                  </a:xfrm>
                  <a:custGeom>
                    <a:avLst/>
                    <a:gdLst>
                      <a:gd name="T0" fmla="*/ 0 w 25"/>
                      <a:gd name="T1" fmla="*/ 19 h 34"/>
                      <a:gd name="T2" fmla="*/ 4 w 25"/>
                      <a:gd name="T3" fmla="*/ 14 h 34"/>
                      <a:gd name="T4" fmla="*/ 9 w 25"/>
                      <a:gd name="T5" fmla="*/ 4 h 34"/>
                      <a:gd name="T6" fmla="*/ 13 w 25"/>
                      <a:gd name="T7" fmla="*/ 1 h 34"/>
                      <a:gd name="T8" fmla="*/ 15 w 25"/>
                      <a:gd name="T9" fmla="*/ 0 h 34"/>
                      <a:gd name="T10" fmla="*/ 18 w 25"/>
                      <a:gd name="T11" fmla="*/ 0 h 34"/>
                      <a:gd name="T12" fmla="*/ 18 w 25"/>
                      <a:gd name="T13" fmla="*/ 1 h 34"/>
                      <a:gd name="T14" fmla="*/ 24 w 25"/>
                      <a:gd name="T15" fmla="*/ 6 h 34"/>
                      <a:gd name="T16" fmla="*/ 24 w 25"/>
                      <a:gd name="T17" fmla="*/ 14 h 34"/>
                      <a:gd name="T18" fmla="*/ 24 w 25"/>
                      <a:gd name="T19" fmla="*/ 20 h 34"/>
                      <a:gd name="T20" fmla="*/ 15 w 25"/>
                      <a:gd name="T21" fmla="*/ 26 h 34"/>
                      <a:gd name="T22" fmla="*/ 1 w 25"/>
                      <a:gd name="T23" fmla="*/ 33 h 34"/>
                      <a:gd name="T24" fmla="*/ 0 w 25"/>
                      <a:gd name="T25" fmla="*/ 19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5" h="34">
                        <a:moveTo>
                          <a:pt x="0" y="19"/>
                        </a:moveTo>
                        <a:lnTo>
                          <a:pt x="4" y="14"/>
                        </a:lnTo>
                        <a:lnTo>
                          <a:pt x="9" y="4"/>
                        </a:lnTo>
                        <a:lnTo>
                          <a:pt x="13" y="1"/>
                        </a:lnTo>
                        <a:lnTo>
                          <a:pt x="15" y="0"/>
                        </a:lnTo>
                        <a:lnTo>
                          <a:pt x="18" y="0"/>
                        </a:lnTo>
                        <a:lnTo>
                          <a:pt x="18" y="1"/>
                        </a:lnTo>
                        <a:lnTo>
                          <a:pt x="24" y="6"/>
                        </a:lnTo>
                        <a:lnTo>
                          <a:pt x="24" y="14"/>
                        </a:lnTo>
                        <a:lnTo>
                          <a:pt x="24" y="20"/>
                        </a:lnTo>
                        <a:lnTo>
                          <a:pt x="15" y="26"/>
                        </a:lnTo>
                        <a:lnTo>
                          <a:pt x="1" y="33"/>
                        </a:lnTo>
                        <a:lnTo>
                          <a:pt x="0" y="19"/>
                        </a:lnTo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34" name="Freeform 1054"/>
                  <p:cNvSpPr>
                    <a:spLocks/>
                  </p:cNvSpPr>
                  <p:nvPr/>
                </p:nvSpPr>
                <p:spPr bwMode="auto">
                  <a:xfrm>
                    <a:off x="1412" y="2604"/>
                    <a:ext cx="43" cy="37"/>
                  </a:xfrm>
                  <a:custGeom>
                    <a:avLst/>
                    <a:gdLst>
                      <a:gd name="T0" fmla="*/ 0 w 43"/>
                      <a:gd name="T1" fmla="*/ 36 h 37"/>
                      <a:gd name="T2" fmla="*/ 16 w 43"/>
                      <a:gd name="T3" fmla="*/ 30 h 37"/>
                      <a:gd name="T4" fmla="*/ 28 w 43"/>
                      <a:gd name="T5" fmla="*/ 22 h 37"/>
                      <a:gd name="T6" fmla="*/ 42 w 43"/>
                      <a:gd name="T7" fmla="*/ 15 h 37"/>
                      <a:gd name="T8" fmla="*/ 36 w 43"/>
                      <a:gd name="T9" fmla="*/ 0 h 37"/>
                      <a:gd name="T10" fmla="*/ 13 w 43"/>
                      <a:gd name="T11" fmla="*/ 8 h 37"/>
                      <a:gd name="T12" fmla="*/ 1 w 43"/>
                      <a:gd name="T13" fmla="*/ 14 h 37"/>
                      <a:gd name="T14" fmla="*/ 0 w 43"/>
                      <a:gd name="T15" fmla="*/ 12 h 37"/>
                      <a:gd name="T16" fmla="*/ 0 w 43"/>
                      <a:gd name="T17" fmla="*/ 36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3" h="37">
                        <a:moveTo>
                          <a:pt x="0" y="36"/>
                        </a:moveTo>
                        <a:lnTo>
                          <a:pt x="16" y="30"/>
                        </a:lnTo>
                        <a:lnTo>
                          <a:pt x="28" y="22"/>
                        </a:lnTo>
                        <a:lnTo>
                          <a:pt x="42" y="15"/>
                        </a:lnTo>
                        <a:lnTo>
                          <a:pt x="36" y="0"/>
                        </a:lnTo>
                        <a:lnTo>
                          <a:pt x="13" y="8"/>
                        </a:lnTo>
                        <a:lnTo>
                          <a:pt x="1" y="14"/>
                        </a:lnTo>
                        <a:lnTo>
                          <a:pt x="0" y="12"/>
                        </a:lnTo>
                        <a:lnTo>
                          <a:pt x="0" y="36"/>
                        </a:lnTo>
                      </a:path>
                    </a:pathLst>
                  </a:custGeom>
                  <a:solidFill>
                    <a:srgbClr val="7F5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49535" name="Freeform 1055"/>
              <p:cNvSpPr>
                <a:spLocks/>
              </p:cNvSpPr>
              <p:nvPr/>
            </p:nvSpPr>
            <p:spPr bwMode="auto">
              <a:xfrm>
                <a:off x="1447" y="2702"/>
                <a:ext cx="24" cy="131"/>
              </a:xfrm>
              <a:custGeom>
                <a:avLst/>
                <a:gdLst>
                  <a:gd name="T0" fmla="*/ 23 w 24"/>
                  <a:gd name="T1" fmla="*/ 0 h 131"/>
                  <a:gd name="T2" fmla="*/ 13 w 24"/>
                  <a:gd name="T3" fmla="*/ 71 h 131"/>
                  <a:gd name="T4" fmla="*/ 0 w 24"/>
                  <a:gd name="T5" fmla="*/ 13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131">
                    <a:moveTo>
                      <a:pt x="23" y="0"/>
                    </a:moveTo>
                    <a:lnTo>
                      <a:pt x="13" y="71"/>
                    </a:lnTo>
                    <a:lnTo>
                      <a:pt x="0" y="130"/>
                    </a:lnTo>
                  </a:path>
                </a:pathLst>
              </a:custGeom>
              <a:noFill/>
              <a:ln w="12700" cap="rnd" cmpd="sng">
                <a:solidFill>
                  <a:srgbClr val="5F3F1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9536" name="Group 1056"/>
            <p:cNvGrpSpPr>
              <a:grpSpLocks/>
            </p:cNvGrpSpPr>
            <p:nvPr/>
          </p:nvGrpSpPr>
          <p:grpSpPr bwMode="auto">
            <a:xfrm>
              <a:off x="1572" y="2424"/>
              <a:ext cx="145" cy="465"/>
              <a:chOff x="1572" y="2424"/>
              <a:chExt cx="145" cy="465"/>
            </a:xfrm>
          </p:grpSpPr>
          <p:grpSp>
            <p:nvGrpSpPr>
              <p:cNvPr id="149537" name="Group 1057"/>
              <p:cNvGrpSpPr>
                <a:grpSpLocks/>
              </p:cNvGrpSpPr>
              <p:nvPr/>
            </p:nvGrpSpPr>
            <p:grpSpPr bwMode="auto">
              <a:xfrm>
                <a:off x="1572" y="2492"/>
                <a:ext cx="145" cy="130"/>
                <a:chOff x="1572" y="2492"/>
                <a:chExt cx="145" cy="130"/>
              </a:xfrm>
            </p:grpSpPr>
            <p:sp>
              <p:nvSpPr>
                <p:cNvPr id="149538" name="Freeform 1058"/>
                <p:cNvSpPr>
                  <a:spLocks/>
                </p:cNvSpPr>
                <p:nvPr/>
              </p:nvSpPr>
              <p:spPr bwMode="auto">
                <a:xfrm>
                  <a:off x="1572" y="2492"/>
                  <a:ext cx="145" cy="130"/>
                </a:xfrm>
                <a:custGeom>
                  <a:avLst/>
                  <a:gdLst>
                    <a:gd name="T0" fmla="*/ 55 w 145"/>
                    <a:gd name="T1" fmla="*/ 0 h 130"/>
                    <a:gd name="T2" fmla="*/ 36 w 145"/>
                    <a:gd name="T3" fmla="*/ 8 h 130"/>
                    <a:gd name="T4" fmla="*/ 19 w 145"/>
                    <a:gd name="T5" fmla="*/ 19 h 130"/>
                    <a:gd name="T6" fmla="*/ 7 w 145"/>
                    <a:gd name="T7" fmla="*/ 54 h 130"/>
                    <a:gd name="T8" fmla="*/ 0 w 145"/>
                    <a:gd name="T9" fmla="*/ 83 h 130"/>
                    <a:gd name="T10" fmla="*/ 0 w 145"/>
                    <a:gd name="T11" fmla="*/ 88 h 130"/>
                    <a:gd name="T12" fmla="*/ 7 w 145"/>
                    <a:gd name="T13" fmla="*/ 105 h 130"/>
                    <a:gd name="T14" fmla="*/ 13 w 145"/>
                    <a:gd name="T15" fmla="*/ 108 h 130"/>
                    <a:gd name="T16" fmla="*/ 19 w 145"/>
                    <a:gd name="T17" fmla="*/ 108 h 130"/>
                    <a:gd name="T18" fmla="*/ 19 w 145"/>
                    <a:gd name="T19" fmla="*/ 114 h 130"/>
                    <a:gd name="T20" fmla="*/ 26 w 145"/>
                    <a:gd name="T21" fmla="*/ 107 h 130"/>
                    <a:gd name="T22" fmla="*/ 26 w 145"/>
                    <a:gd name="T23" fmla="*/ 123 h 130"/>
                    <a:gd name="T24" fmla="*/ 30 w 145"/>
                    <a:gd name="T25" fmla="*/ 129 h 130"/>
                    <a:gd name="T26" fmla="*/ 116 w 145"/>
                    <a:gd name="T27" fmla="*/ 129 h 130"/>
                    <a:gd name="T28" fmla="*/ 122 w 145"/>
                    <a:gd name="T29" fmla="*/ 120 h 130"/>
                    <a:gd name="T30" fmla="*/ 122 w 145"/>
                    <a:gd name="T31" fmla="*/ 107 h 130"/>
                    <a:gd name="T32" fmla="*/ 129 w 145"/>
                    <a:gd name="T33" fmla="*/ 119 h 130"/>
                    <a:gd name="T34" fmla="*/ 144 w 145"/>
                    <a:gd name="T35" fmla="*/ 91 h 130"/>
                    <a:gd name="T36" fmla="*/ 116 w 145"/>
                    <a:gd name="T37" fmla="*/ 14 h 130"/>
                    <a:gd name="T38" fmla="*/ 91 w 145"/>
                    <a:gd name="T39" fmla="*/ 4 h 130"/>
                    <a:gd name="T40" fmla="*/ 80 w 145"/>
                    <a:gd name="T41" fmla="*/ 0 h 130"/>
                    <a:gd name="T42" fmla="*/ 66 w 145"/>
                    <a:gd name="T43" fmla="*/ 13 h 130"/>
                    <a:gd name="T44" fmla="*/ 55 w 145"/>
                    <a:gd name="T45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45" h="130">
                      <a:moveTo>
                        <a:pt x="55" y="0"/>
                      </a:moveTo>
                      <a:lnTo>
                        <a:pt x="36" y="8"/>
                      </a:lnTo>
                      <a:lnTo>
                        <a:pt x="19" y="19"/>
                      </a:lnTo>
                      <a:lnTo>
                        <a:pt x="7" y="54"/>
                      </a:lnTo>
                      <a:lnTo>
                        <a:pt x="0" y="83"/>
                      </a:lnTo>
                      <a:lnTo>
                        <a:pt x="0" y="88"/>
                      </a:lnTo>
                      <a:lnTo>
                        <a:pt x="7" y="105"/>
                      </a:lnTo>
                      <a:lnTo>
                        <a:pt x="13" y="108"/>
                      </a:lnTo>
                      <a:lnTo>
                        <a:pt x="19" y="108"/>
                      </a:lnTo>
                      <a:lnTo>
                        <a:pt x="19" y="114"/>
                      </a:lnTo>
                      <a:lnTo>
                        <a:pt x="26" y="107"/>
                      </a:lnTo>
                      <a:lnTo>
                        <a:pt x="26" y="123"/>
                      </a:lnTo>
                      <a:lnTo>
                        <a:pt x="30" y="129"/>
                      </a:lnTo>
                      <a:lnTo>
                        <a:pt x="116" y="129"/>
                      </a:lnTo>
                      <a:lnTo>
                        <a:pt x="122" y="120"/>
                      </a:lnTo>
                      <a:lnTo>
                        <a:pt x="122" y="107"/>
                      </a:lnTo>
                      <a:lnTo>
                        <a:pt x="129" y="119"/>
                      </a:lnTo>
                      <a:lnTo>
                        <a:pt x="144" y="91"/>
                      </a:lnTo>
                      <a:lnTo>
                        <a:pt x="116" y="14"/>
                      </a:lnTo>
                      <a:lnTo>
                        <a:pt x="91" y="4"/>
                      </a:lnTo>
                      <a:lnTo>
                        <a:pt x="80" y="0"/>
                      </a:lnTo>
                      <a:lnTo>
                        <a:pt x="66" y="13"/>
                      </a:lnTo>
                      <a:lnTo>
                        <a:pt x="55" y="0"/>
                      </a:lnTo>
                    </a:path>
                  </a:pathLst>
                </a:custGeom>
                <a:solidFill>
                  <a:srgbClr val="3F7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9539" name="Group 1059"/>
                <p:cNvGrpSpPr>
                  <a:grpSpLocks/>
                </p:cNvGrpSpPr>
                <p:nvPr/>
              </p:nvGrpSpPr>
              <p:grpSpPr bwMode="auto">
                <a:xfrm>
                  <a:off x="1600" y="2506"/>
                  <a:ext cx="101" cy="116"/>
                  <a:chOff x="1600" y="2506"/>
                  <a:chExt cx="101" cy="116"/>
                </a:xfrm>
              </p:grpSpPr>
              <p:sp>
                <p:nvSpPr>
                  <p:cNvPr id="149540" name="Freeform 1060"/>
                  <p:cNvSpPr>
                    <a:spLocks/>
                  </p:cNvSpPr>
                  <p:nvPr/>
                </p:nvSpPr>
                <p:spPr bwMode="auto">
                  <a:xfrm>
                    <a:off x="1634" y="2506"/>
                    <a:ext cx="24" cy="116"/>
                  </a:xfrm>
                  <a:custGeom>
                    <a:avLst/>
                    <a:gdLst>
                      <a:gd name="T0" fmla="*/ 6 w 24"/>
                      <a:gd name="T1" fmla="*/ 0 h 116"/>
                      <a:gd name="T2" fmla="*/ 2 w 24"/>
                      <a:gd name="T3" fmla="*/ 7 h 116"/>
                      <a:gd name="T4" fmla="*/ 6 w 24"/>
                      <a:gd name="T5" fmla="*/ 8 h 116"/>
                      <a:gd name="T6" fmla="*/ 0 w 24"/>
                      <a:gd name="T7" fmla="*/ 91 h 116"/>
                      <a:gd name="T8" fmla="*/ 0 w 24"/>
                      <a:gd name="T9" fmla="*/ 106 h 116"/>
                      <a:gd name="T10" fmla="*/ 12 w 24"/>
                      <a:gd name="T11" fmla="*/ 115 h 116"/>
                      <a:gd name="T12" fmla="*/ 23 w 24"/>
                      <a:gd name="T13" fmla="*/ 105 h 116"/>
                      <a:gd name="T14" fmla="*/ 23 w 24"/>
                      <a:gd name="T15" fmla="*/ 87 h 116"/>
                      <a:gd name="T16" fmla="*/ 14 w 24"/>
                      <a:gd name="T17" fmla="*/ 8 h 116"/>
                      <a:gd name="T18" fmla="*/ 16 w 24"/>
                      <a:gd name="T19" fmla="*/ 7 h 116"/>
                      <a:gd name="T20" fmla="*/ 14 w 24"/>
                      <a:gd name="T21" fmla="*/ 0 h 116"/>
                      <a:gd name="T22" fmla="*/ 8 w 24"/>
                      <a:gd name="T23" fmla="*/ 1 h 116"/>
                      <a:gd name="T24" fmla="*/ 6 w 24"/>
                      <a:gd name="T25" fmla="*/ 0 h 1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4" h="116">
                        <a:moveTo>
                          <a:pt x="6" y="0"/>
                        </a:moveTo>
                        <a:lnTo>
                          <a:pt x="2" y="7"/>
                        </a:lnTo>
                        <a:lnTo>
                          <a:pt x="6" y="8"/>
                        </a:lnTo>
                        <a:lnTo>
                          <a:pt x="0" y="91"/>
                        </a:lnTo>
                        <a:lnTo>
                          <a:pt x="0" y="106"/>
                        </a:lnTo>
                        <a:lnTo>
                          <a:pt x="12" y="115"/>
                        </a:lnTo>
                        <a:lnTo>
                          <a:pt x="23" y="105"/>
                        </a:lnTo>
                        <a:lnTo>
                          <a:pt x="23" y="87"/>
                        </a:lnTo>
                        <a:lnTo>
                          <a:pt x="14" y="8"/>
                        </a:lnTo>
                        <a:lnTo>
                          <a:pt x="16" y="7"/>
                        </a:lnTo>
                        <a:lnTo>
                          <a:pt x="14" y="0"/>
                        </a:lnTo>
                        <a:lnTo>
                          <a:pt x="8" y="1"/>
                        </a:lnTo>
                        <a:lnTo>
                          <a:pt x="6" y="0"/>
                        </a:lnTo>
                      </a:path>
                    </a:pathLst>
                  </a:custGeom>
                  <a:solidFill>
                    <a:srgbClr val="001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49541" name="Group 1061"/>
                  <p:cNvGrpSpPr>
                    <a:grpSpLocks/>
                  </p:cNvGrpSpPr>
                  <p:nvPr/>
                </p:nvGrpSpPr>
                <p:grpSpPr bwMode="auto">
                  <a:xfrm>
                    <a:off x="1600" y="2555"/>
                    <a:ext cx="101" cy="40"/>
                    <a:chOff x="1600" y="2555"/>
                    <a:chExt cx="101" cy="40"/>
                  </a:xfrm>
                </p:grpSpPr>
                <p:sp>
                  <p:nvSpPr>
                    <p:cNvPr id="149542" name="Freeform 1062"/>
                    <p:cNvSpPr>
                      <a:spLocks/>
                    </p:cNvSpPr>
                    <p:nvPr/>
                  </p:nvSpPr>
                  <p:spPr bwMode="auto">
                    <a:xfrm>
                      <a:off x="1622" y="2565"/>
                      <a:ext cx="78" cy="23"/>
                    </a:xfrm>
                    <a:custGeom>
                      <a:avLst/>
                      <a:gdLst>
                        <a:gd name="T0" fmla="*/ 7 w 78"/>
                        <a:gd name="T1" fmla="*/ 13 h 23"/>
                        <a:gd name="T2" fmla="*/ 57 w 78"/>
                        <a:gd name="T3" fmla="*/ 0 h 23"/>
                        <a:gd name="T4" fmla="*/ 77 w 78"/>
                        <a:gd name="T5" fmla="*/ 0 h 23"/>
                        <a:gd name="T6" fmla="*/ 13 w 78"/>
                        <a:gd name="T7" fmla="*/ 22 h 23"/>
                        <a:gd name="T8" fmla="*/ 0 w 78"/>
                        <a:gd name="T9" fmla="*/ 16 h 23"/>
                        <a:gd name="T10" fmla="*/ 7 w 78"/>
                        <a:gd name="T11" fmla="*/ 13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78" h="23">
                          <a:moveTo>
                            <a:pt x="7" y="13"/>
                          </a:moveTo>
                          <a:lnTo>
                            <a:pt x="57" y="0"/>
                          </a:lnTo>
                          <a:lnTo>
                            <a:pt x="77" y="0"/>
                          </a:lnTo>
                          <a:lnTo>
                            <a:pt x="13" y="22"/>
                          </a:lnTo>
                          <a:lnTo>
                            <a:pt x="0" y="16"/>
                          </a:lnTo>
                          <a:lnTo>
                            <a:pt x="7" y="13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543" name="Freeform 1063"/>
                    <p:cNvSpPr>
                      <a:spLocks/>
                    </p:cNvSpPr>
                    <p:nvPr/>
                  </p:nvSpPr>
                  <p:spPr bwMode="auto">
                    <a:xfrm>
                      <a:off x="1657" y="2563"/>
                      <a:ext cx="44" cy="29"/>
                    </a:xfrm>
                    <a:custGeom>
                      <a:avLst/>
                      <a:gdLst>
                        <a:gd name="T0" fmla="*/ 22 w 44"/>
                        <a:gd name="T1" fmla="*/ 0 h 29"/>
                        <a:gd name="T2" fmla="*/ 4 w 44"/>
                        <a:gd name="T3" fmla="*/ 4 h 29"/>
                        <a:gd name="T4" fmla="*/ 4 w 44"/>
                        <a:gd name="T5" fmla="*/ 9 h 29"/>
                        <a:gd name="T6" fmla="*/ 0 w 44"/>
                        <a:gd name="T7" fmla="*/ 14 h 29"/>
                        <a:gd name="T8" fmla="*/ 7 w 44"/>
                        <a:gd name="T9" fmla="*/ 21 h 29"/>
                        <a:gd name="T10" fmla="*/ 16 w 44"/>
                        <a:gd name="T11" fmla="*/ 28 h 29"/>
                        <a:gd name="T12" fmla="*/ 29 w 44"/>
                        <a:gd name="T13" fmla="*/ 28 h 29"/>
                        <a:gd name="T14" fmla="*/ 43 w 44"/>
                        <a:gd name="T15" fmla="*/ 14 h 29"/>
                        <a:gd name="T16" fmla="*/ 43 w 44"/>
                        <a:gd name="T17" fmla="*/ 0 h 29"/>
                        <a:gd name="T18" fmla="*/ 29 w 44"/>
                        <a:gd name="T19" fmla="*/ 7 h 29"/>
                        <a:gd name="T20" fmla="*/ 22 w 44"/>
                        <a:gd name="T21" fmla="*/ 0 h 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44" h="29">
                          <a:moveTo>
                            <a:pt x="22" y="0"/>
                          </a:moveTo>
                          <a:lnTo>
                            <a:pt x="4" y="4"/>
                          </a:lnTo>
                          <a:lnTo>
                            <a:pt x="4" y="9"/>
                          </a:lnTo>
                          <a:lnTo>
                            <a:pt x="0" y="14"/>
                          </a:lnTo>
                          <a:lnTo>
                            <a:pt x="7" y="21"/>
                          </a:lnTo>
                          <a:lnTo>
                            <a:pt x="16" y="28"/>
                          </a:lnTo>
                          <a:lnTo>
                            <a:pt x="29" y="28"/>
                          </a:lnTo>
                          <a:lnTo>
                            <a:pt x="43" y="14"/>
                          </a:lnTo>
                          <a:lnTo>
                            <a:pt x="43" y="0"/>
                          </a:lnTo>
                          <a:lnTo>
                            <a:pt x="29" y="7"/>
                          </a:lnTo>
                          <a:lnTo>
                            <a:pt x="22" y="0"/>
                          </a:lnTo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544" name="Freeform 1064"/>
                    <p:cNvSpPr>
                      <a:spLocks/>
                    </p:cNvSpPr>
                    <p:nvPr/>
                  </p:nvSpPr>
                  <p:spPr bwMode="auto">
                    <a:xfrm>
                      <a:off x="1600" y="2555"/>
                      <a:ext cx="34" cy="40"/>
                    </a:xfrm>
                    <a:custGeom>
                      <a:avLst/>
                      <a:gdLst>
                        <a:gd name="T0" fmla="*/ 0 w 34"/>
                        <a:gd name="T1" fmla="*/ 21 h 40"/>
                        <a:gd name="T2" fmla="*/ 1 w 34"/>
                        <a:gd name="T3" fmla="*/ 15 h 40"/>
                        <a:gd name="T4" fmla="*/ 7 w 34"/>
                        <a:gd name="T5" fmla="*/ 7 h 40"/>
                        <a:gd name="T6" fmla="*/ 7 w 34"/>
                        <a:gd name="T7" fmla="*/ 1 h 40"/>
                        <a:gd name="T8" fmla="*/ 20 w 34"/>
                        <a:gd name="T9" fmla="*/ 0 h 40"/>
                        <a:gd name="T10" fmla="*/ 27 w 34"/>
                        <a:gd name="T11" fmla="*/ 0 h 40"/>
                        <a:gd name="T12" fmla="*/ 33 w 34"/>
                        <a:gd name="T13" fmla="*/ 17 h 40"/>
                        <a:gd name="T14" fmla="*/ 30 w 34"/>
                        <a:gd name="T15" fmla="*/ 21 h 40"/>
                        <a:gd name="T16" fmla="*/ 27 w 34"/>
                        <a:gd name="T17" fmla="*/ 28 h 40"/>
                        <a:gd name="T18" fmla="*/ 20 w 34"/>
                        <a:gd name="T19" fmla="*/ 30 h 40"/>
                        <a:gd name="T20" fmla="*/ 14 w 34"/>
                        <a:gd name="T21" fmla="*/ 30 h 40"/>
                        <a:gd name="T22" fmla="*/ 11 w 34"/>
                        <a:gd name="T23" fmla="*/ 30 h 40"/>
                        <a:gd name="T24" fmla="*/ 10 w 34"/>
                        <a:gd name="T25" fmla="*/ 36 h 40"/>
                        <a:gd name="T26" fmla="*/ 1 w 34"/>
                        <a:gd name="T27" fmla="*/ 39 h 40"/>
                        <a:gd name="T28" fmla="*/ 0 w 34"/>
                        <a:gd name="T29" fmla="*/ 39 h 40"/>
                        <a:gd name="T30" fmla="*/ 0 w 34"/>
                        <a:gd name="T31" fmla="*/ 21 h 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34" h="40">
                          <a:moveTo>
                            <a:pt x="0" y="21"/>
                          </a:moveTo>
                          <a:lnTo>
                            <a:pt x="1" y="15"/>
                          </a:lnTo>
                          <a:lnTo>
                            <a:pt x="7" y="7"/>
                          </a:lnTo>
                          <a:lnTo>
                            <a:pt x="7" y="1"/>
                          </a:lnTo>
                          <a:lnTo>
                            <a:pt x="20" y="0"/>
                          </a:lnTo>
                          <a:lnTo>
                            <a:pt x="27" y="0"/>
                          </a:lnTo>
                          <a:lnTo>
                            <a:pt x="33" y="17"/>
                          </a:lnTo>
                          <a:lnTo>
                            <a:pt x="30" y="21"/>
                          </a:lnTo>
                          <a:lnTo>
                            <a:pt x="27" y="28"/>
                          </a:lnTo>
                          <a:lnTo>
                            <a:pt x="20" y="30"/>
                          </a:lnTo>
                          <a:lnTo>
                            <a:pt x="14" y="30"/>
                          </a:lnTo>
                          <a:lnTo>
                            <a:pt x="11" y="30"/>
                          </a:lnTo>
                          <a:lnTo>
                            <a:pt x="10" y="36"/>
                          </a:lnTo>
                          <a:lnTo>
                            <a:pt x="1" y="39"/>
                          </a:lnTo>
                          <a:lnTo>
                            <a:pt x="0" y="39"/>
                          </a:lnTo>
                          <a:lnTo>
                            <a:pt x="0" y="21"/>
                          </a:lnTo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49545" name="Group 1065"/>
              <p:cNvGrpSpPr>
                <a:grpSpLocks/>
              </p:cNvGrpSpPr>
              <p:nvPr/>
            </p:nvGrpSpPr>
            <p:grpSpPr bwMode="auto">
              <a:xfrm>
                <a:off x="1577" y="2424"/>
                <a:ext cx="136" cy="465"/>
                <a:chOff x="1577" y="2424"/>
                <a:chExt cx="136" cy="465"/>
              </a:xfrm>
            </p:grpSpPr>
            <p:grpSp>
              <p:nvGrpSpPr>
                <p:cNvPr id="149546" name="Group 1066"/>
                <p:cNvGrpSpPr>
                  <a:grpSpLocks/>
                </p:cNvGrpSpPr>
                <p:nvPr/>
              </p:nvGrpSpPr>
              <p:grpSpPr bwMode="auto">
                <a:xfrm>
                  <a:off x="1620" y="2424"/>
                  <a:ext cx="47" cy="84"/>
                  <a:chOff x="1620" y="2424"/>
                  <a:chExt cx="47" cy="84"/>
                </a:xfrm>
              </p:grpSpPr>
              <p:sp>
                <p:nvSpPr>
                  <p:cNvPr id="149547" name="Freeform 1067"/>
                  <p:cNvSpPr>
                    <a:spLocks/>
                  </p:cNvSpPr>
                  <p:nvPr/>
                </p:nvSpPr>
                <p:spPr bwMode="auto">
                  <a:xfrm>
                    <a:off x="1623" y="2431"/>
                    <a:ext cx="43" cy="77"/>
                  </a:xfrm>
                  <a:custGeom>
                    <a:avLst/>
                    <a:gdLst>
                      <a:gd name="T0" fmla="*/ 0 w 43"/>
                      <a:gd name="T1" fmla="*/ 32 h 77"/>
                      <a:gd name="T2" fmla="*/ 0 w 43"/>
                      <a:gd name="T3" fmla="*/ 37 h 77"/>
                      <a:gd name="T4" fmla="*/ 1 w 43"/>
                      <a:gd name="T5" fmla="*/ 41 h 77"/>
                      <a:gd name="T6" fmla="*/ 4 w 43"/>
                      <a:gd name="T7" fmla="*/ 44 h 77"/>
                      <a:gd name="T8" fmla="*/ 7 w 43"/>
                      <a:gd name="T9" fmla="*/ 44 h 77"/>
                      <a:gd name="T10" fmla="*/ 7 w 43"/>
                      <a:gd name="T11" fmla="*/ 60 h 77"/>
                      <a:gd name="T12" fmla="*/ 19 w 43"/>
                      <a:gd name="T13" fmla="*/ 76 h 77"/>
                      <a:gd name="T14" fmla="*/ 32 w 43"/>
                      <a:gd name="T15" fmla="*/ 62 h 77"/>
                      <a:gd name="T16" fmla="*/ 33 w 43"/>
                      <a:gd name="T17" fmla="*/ 60 h 77"/>
                      <a:gd name="T18" fmla="*/ 33 w 43"/>
                      <a:gd name="T19" fmla="*/ 55 h 77"/>
                      <a:gd name="T20" fmla="*/ 36 w 43"/>
                      <a:gd name="T21" fmla="*/ 51 h 77"/>
                      <a:gd name="T22" fmla="*/ 39 w 43"/>
                      <a:gd name="T23" fmla="*/ 47 h 77"/>
                      <a:gd name="T24" fmla="*/ 42 w 43"/>
                      <a:gd name="T25" fmla="*/ 39 h 77"/>
                      <a:gd name="T26" fmla="*/ 42 w 43"/>
                      <a:gd name="T27" fmla="*/ 34 h 77"/>
                      <a:gd name="T28" fmla="*/ 42 w 43"/>
                      <a:gd name="T29" fmla="*/ 22 h 77"/>
                      <a:gd name="T30" fmla="*/ 42 w 43"/>
                      <a:gd name="T31" fmla="*/ 16 h 77"/>
                      <a:gd name="T32" fmla="*/ 42 w 43"/>
                      <a:gd name="T33" fmla="*/ 8 h 77"/>
                      <a:gd name="T34" fmla="*/ 39 w 43"/>
                      <a:gd name="T35" fmla="*/ 4 h 77"/>
                      <a:gd name="T36" fmla="*/ 33 w 43"/>
                      <a:gd name="T37" fmla="*/ 1 h 77"/>
                      <a:gd name="T38" fmla="*/ 28 w 43"/>
                      <a:gd name="T39" fmla="*/ 0 h 77"/>
                      <a:gd name="T40" fmla="*/ 21 w 43"/>
                      <a:gd name="T41" fmla="*/ 0 h 77"/>
                      <a:gd name="T42" fmla="*/ 16 w 43"/>
                      <a:gd name="T43" fmla="*/ 0 h 77"/>
                      <a:gd name="T44" fmla="*/ 12 w 43"/>
                      <a:gd name="T45" fmla="*/ 1 h 77"/>
                      <a:gd name="T46" fmla="*/ 7 w 43"/>
                      <a:gd name="T47" fmla="*/ 4 h 77"/>
                      <a:gd name="T48" fmla="*/ 4 w 43"/>
                      <a:gd name="T49" fmla="*/ 7 h 77"/>
                      <a:gd name="T50" fmla="*/ 1 w 43"/>
                      <a:gd name="T51" fmla="*/ 13 h 77"/>
                      <a:gd name="T52" fmla="*/ 0 w 43"/>
                      <a:gd name="T53" fmla="*/ 14 h 77"/>
                      <a:gd name="T54" fmla="*/ 0 w 43"/>
                      <a:gd name="T55" fmla="*/ 18 h 77"/>
                      <a:gd name="T56" fmla="*/ 0 w 43"/>
                      <a:gd name="T57" fmla="*/ 24 h 77"/>
                      <a:gd name="T58" fmla="*/ 0 w 43"/>
                      <a:gd name="T59" fmla="*/ 30 h 77"/>
                      <a:gd name="T60" fmla="*/ 0 w 43"/>
                      <a:gd name="T61" fmla="*/ 32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</a:cxnLst>
                    <a:rect l="0" t="0" r="r" b="b"/>
                    <a:pathLst>
                      <a:path w="43" h="77">
                        <a:moveTo>
                          <a:pt x="0" y="32"/>
                        </a:moveTo>
                        <a:lnTo>
                          <a:pt x="0" y="37"/>
                        </a:lnTo>
                        <a:lnTo>
                          <a:pt x="1" y="41"/>
                        </a:lnTo>
                        <a:lnTo>
                          <a:pt x="4" y="44"/>
                        </a:lnTo>
                        <a:lnTo>
                          <a:pt x="7" y="44"/>
                        </a:lnTo>
                        <a:lnTo>
                          <a:pt x="7" y="60"/>
                        </a:lnTo>
                        <a:lnTo>
                          <a:pt x="19" y="76"/>
                        </a:lnTo>
                        <a:lnTo>
                          <a:pt x="32" y="62"/>
                        </a:lnTo>
                        <a:lnTo>
                          <a:pt x="33" y="60"/>
                        </a:lnTo>
                        <a:lnTo>
                          <a:pt x="33" y="55"/>
                        </a:lnTo>
                        <a:lnTo>
                          <a:pt x="36" y="51"/>
                        </a:lnTo>
                        <a:lnTo>
                          <a:pt x="39" y="47"/>
                        </a:lnTo>
                        <a:lnTo>
                          <a:pt x="42" y="39"/>
                        </a:lnTo>
                        <a:lnTo>
                          <a:pt x="42" y="34"/>
                        </a:lnTo>
                        <a:lnTo>
                          <a:pt x="42" y="22"/>
                        </a:lnTo>
                        <a:lnTo>
                          <a:pt x="42" y="16"/>
                        </a:lnTo>
                        <a:lnTo>
                          <a:pt x="42" y="8"/>
                        </a:lnTo>
                        <a:lnTo>
                          <a:pt x="39" y="4"/>
                        </a:lnTo>
                        <a:lnTo>
                          <a:pt x="33" y="1"/>
                        </a:lnTo>
                        <a:lnTo>
                          <a:pt x="28" y="0"/>
                        </a:lnTo>
                        <a:lnTo>
                          <a:pt x="21" y="0"/>
                        </a:lnTo>
                        <a:lnTo>
                          <a:pt x="16" y="0"/>
                        </a:lnTo>
                        <a:lnTo>
                          <a:pt x="12" y="1"/>
                        </a:lnTo>
                        <a:lnTo>
                          <a:pt x="7" y="4"/>
                        </a:lnTo>
                        <a:lnTo>
                          <a:pt x="4" y="7"/>
                        </a:lnTo>
                        <a:lnTo>
                          <a:pt x="1" y="13"/>
                        </a:lnTo>
                        <a:lnTo>
                          <a:pt x="0" y="14"/>
                        </a:lnTo>
                        <a:lnTo>
                          <a:pt x="0" y="18"/>
                        </a:lnTo>
                        <a:lnTo>
                          <a:pt x="0" y="24"/>
                        </a:lnTo>
                        <a:lnTo>
                          <a:pt x="0" y="30"/>
                        </a:lnTo>
                        <a:lnTo>
                          <a:pt x="0" y="32"/>
                        </a:lnTo>
                      </a:path>
                    </a:pathLst>
                  </a:custGeom>
                  <a:solidFill>
                    <a:srgbClr val="FF9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48" name="Freeform 1068"/>
                  <p:cNvSpPr>
                    <a:spLocks/>
                  </p:cNvSpPr>
                  <p:nvPr/>
                </p:nvSpPr>
                <p:spPr bwMode="auto">
                  <a:xfrm>
                    <a:off x="1621" y="2434"/>
                    <a:ext cx="30" cy="73"/>
                  </a:xfrm>
                  <a:custGeom>
                    <a:avLst/>
                    <a:gdLst>
                      <a:gd name="T0" fmla="*/ 1 w 30"/>
                      <a:gd name="T1" fmla="*/ 4 h 73"/>
                      <a:gd name="T2" fmla="*/ 4 w 30"/>
                      <a:gd name="T3" fmla="*/ 1 h 73"/>
                      <a:gd name="T4" fmla="*/ 7 w 30"/>
                      <a:gd name="T5" fmla="*/ 0 h 73"/>
                      <a:gd name="T6" fmla="*/ 15 w 30"/>
                      <a:gd name="T7" fmla="*/ 7 h 73"/>
                      <a:gd name="T8" fmla="*/ 15 w 30"/>
                      <a:gd name="T9" fmla="*/ 20 h 73"/>
                      <a:gd name="T10" fmla="*/ 22 w 30"/>
                      <a:gd name="T11" fmla="*/ 22 h 73"/>
                      <a:gd name="T12" fmla="*/ 29 w 30"/>
                      <a:gd name="T13" fmla="*/ 22 h 73"/>
                      <a:gd name="T14" fmla="*/ 29 w 30"/>
                      <a:gd name="T15" fmla="*/ 37 h 73"/>
                      <a:gd name="T16" fmla="*/ 26 w 30"/>
                      <a:gd name="T17" fmla="*/ 37 h 73"/>
                      <a:gd name="T18" fmla="*/ 22 w 30"/>
                      <a:gd name="T19" fmla="*/ 37 h 73"/>
                      <a:gd name="T20" fmla="*/ 22 w 30"/>
                      <a:gd name="T21" fmla="*/ 24 h 73"/>
                      <a:gd name="T22" fmla="*/ 15 w 30"/>
                      <a:gd name="T23" fmla="*/ 27 h 73"/>
                      <a:gd name="T24" fmla="*/ 14 w 30"/>
                      <a:gd name="T25" fmla="*/ 27 h 73"/>
                      <a:gd name="T26" fmla="*/ 12 w 30"/>
                      <a:gd name="T27" fmla="*/ 33 h 73"/>
                      <a:gd name="T28" fmla="*/ 15 w 30"/>
                      <a:gd name="T29" fmla="*/ 37 h 73"/>
                      <a:gd name="T30" fmla="*/ 12 w 30"/>
                      <a:gd name="T31" fmla="*/ 40 h 73"/>
                      <a:gd name="T32" fmla="*/ 12 w 30"/>
                      <a:gd name="T33" fmla="*/ 50 h 73"/>
                      <a:gd name="T34" fmla="*/ 15 w 30"/>
                      <a:gd name="T35" fmla="*/ 52 h 73"/>
                      <a:gd name="T36" fmla="*/ 21 w 30"/>
                      <a:gd name="T37" fmla="*/ 56 h 73"/>
                      <a:gd name="T38" fmla="*/ 19 w 30"/>
                      <a:gd name="T39" fmla="*/ 72 h 73"/>
                      <a:gd name="T40" fmla="*/ 7 w 30"/>
                      <a:gd name="T41" fmla="*/ 56 h 73"/>
                      <a:gd name="T42" fmla="*/ 7 w 30"/>
                      <a:gd name="T43" fmla="*/ 40 h 73"/>
                      <a:gd name="T44" fmla="*/ 1 w 30"/>
                      <a:gd name="T45" fmla="*/ 40 h 73"/>
                      <a:gd name="T46" fmla="*/ 0 w 30"/>
                      <a:gd name="T47" fmla="*/ 27 h 73"/>
                      <a:gd name="T48" fmla="*/ 0 w 30"/>
                      <a:gd name="T49" fmla="*/ 24 h 73"/>
                      <a:gd name="T50" fmla="*/ 0 w 30"/>
                      <a:gd name="T51" fmla="*/ 20 h 73"/>
                      <a:gd name="T52" fmla="*/ 0 w 30"/>
                      <a:gd name="T53" fmla="*/ 16 h 73"/>
                      <a:gd name="T54" fmla="*/ 0 w 30"/>
                      <a:gd name="T55" fmla="*/ 14 h 73"/>
                      <a:gd name="T56" fmla="*/ 0 w 30"/>
                      <a:gd name="T57" fmla="*/ 9 h 73"/>
                      <a:gd name="T58" fmla="*/ 1 w 30"/>
                      <a:gd name="T59" fmla="*/ 4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30" h="73">
                        <a:moveTo>
                          <a:pt x="1" y="4"/>
                        </a:moveTo>
                        <a:lnTo>
                          <a:pt x="4" y="1"/>
                        </a:lnTo>
                        <a:lnTo>
                          <a:pt x="7" y="0"/>
                        </a:lnTo>
                        <a:lnTo>
                          <a:pt x="15" y="7"/>
                        </a:lnTo>
                        <a:lnTo>
                          <a:pt x="15" y="20"/>
                        </a:lnTo>
                        <a:lnTo>
                          <a:pt x="22" y="22"/>
                        </a:lnTo>
                        <a:lnTo>
                          <a:pt x="29" y="22"/>
                        </a:lnTo>
                        <a:lnTo>
                          <a:pt x="29" y="37"/>
                        </a:lnTo>
                        <a:lnTo>
                          <a:pt x="26" y="37"/>
                        </a:lnTo>
                        <a:lnTo>
                          <a:pt x="22" y="37"/>
                        </a:lnTo>
                        <a:lnTo>
                          <a:pt x="22" y="24"/>
                        </a:lnTo>
                        <a:lnTo>
                          <a:pt x="15" y="27"/>
                        </a:lnTo>
                        <a:lnTo>
                          <a:pt x="14" y="27"/>
                        </a:lnTo>
                        <a:lnTo>
                          <a:pt x="12" y="33"/>
                        </a:lnTo>
                        <a:lnTo>
                          <a:pt x="15" y="37"/>
                        </a:lnTo>
                        <a:lnTo>
                          <a:pt x="12" y="40"/>
                        </a:lnTo>
                        <a:lnTo>
                          <a:pt x="12" y="50"/>
                        </a:lnTo>
                        <a:lnTo>
                          <a:pt x="15" y="52"/>
                        </a:lnTo>
                        <a:lnTo>
                          <a:pt x="21" y="56"/>
                        </a:lnTo>
                        <a:lnTo>
                          <a:pt x="19" y="72"/>
                        </a:lnTo>
                        <a:lnTo>
                          <a:pt x="7" y="56"/>
                        </a:lnTo>
                        <a:lnTo>
                          <a:pt x="7" y="40"/>
                        </a:lnTo>
                        <a:lnTo>
                          <a:pt x="1" y="40"/>
                        </a:lnTo>
                        <a:lnTo>
                          <a:pt x="0" y="27"/>
                        </a:lnTo>
                        <a:lnTo>
                          <a:pt x="0" y="24"/>
                        </a:lnTo>
                        <a:lnTo>
                          <a:pt x="0" y="20"/>
                        </a:lnTo>
                        <a:lnTo>
                          <a:pt x="0" y="16"/>
                        </a:lnTo>
                        <a:lnTo>
                          <a:pt x="0" y="14"/>
                        </a:lnTo>
                        <a:lnTo>
                          <a:pt x="0" y="9"/>
                        </a:lnTo>
                        <a:lnTo>
                          <a:pt x="1" y="4"/>
                        </a:lnTo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49" name="Freeform 1069"/>
                  <p:cNvSpPr>
                    <a:spLocks/>
                  </p:cNvSpPr>
                  <p:nvPr/>
                </p:nvSpPr>
                <p:spPr bwMode="auto">
                  <a:xfrm>
                    <a:off x="1620" y="2424"/>
                    <a:ext cx="47" cy="40"/>
                  </a:xfrm>
                  <a:custGeom>
                    <a:avLst/>
                    <a:gdLst>
                      <a:gd name="T0" fmla="*/ 0 w 47"/>
                      <a:gd name="T1" fmla="*/ 30 h 40"/>
                      <a:gd name="T2" fmla="*/ 0 w 47"/>
                      <a:gd name="T3" fmla="*/ 25 h 40"/>
                      <a:gd name="T4" fmla="*/ 1 w 47"/>
                      <a:gd name="T5" fmla="*/ 21 h 40"/>
                      <a:gd name="T6" fmla="*/ 1 w 47"/>
                      <a:gd name="T7" fmla="*/ 14 h 40"/>
                      <a:gd name="T8" fmla="*/ 4 w 47"/>
                      <a:gd name="T9" fmla="*/ 8 h 40"/>
                      <a:gd name="T10" fmla="*/ 7 w 47"/>
                      <a:gd name="T11" fmla="*/ 7 h 40"/>
                      <a:gd name="T12" fmla="*/ 8 w 47"/>
                      <a:gd name="T13" fmla="*/ 4 h 40"/>
                      <a:gd name="T14" fmla="*/ 10 w 47"/>
                      <a:gd name="T15" fmla="*/ 1 h 40"/>
                      <a:gd name="T16" fmla="*/ 16 w 47"/>
                      <a:gd name="T17" fmla="*/ 1 h 40"/>
                      <a:gd name="T18" fmla="*/ 21 w 47"/>
                      <a:gd name="T19" fmla="*/ 0 h 40"/>
                      <a:gd name="T20" fmla="*/ 25 w 47"/>
                      <a:gd name="T21" fmla="*/ 0 h 40"/>
                      <a:gd name="T22" fmla="*/ 30 w 47"/>
                      <a:gd name="T23" fmla="*/ 0 h 40"/>
                      <a:gd name="T24" fmla="*/ 36 w 47"/>
                      <a:gd name="T25" fmla="*/ 1 h 40"/>
                      <a:gd name="T26" fmla="*/ 37 w 47"/>
                      <a:gd name="T27" fmla="*/ 4 h 40"/>
                      <a:gd name="T28" fmla="*/ 40 w 47"/>
                      <a:gd name="T29" fmla="*/ 7 h 40"/>
                      <a:gd name="T30" fmla="*/ 46 w 47"/>
                      <a:gd name="T31" fmla="*/ 10 h 40"/>
                      <a:gd name="T32" fmla="*/ 43 w 47"/>
                      <a:gd name="T33" fmla="*/ 14 h 40"/>
                      <a:gd name="T34" fmla="*/ 43 w 47"/>
                      <a:gd name="T35" fmla="*/ 17 h 40"/>
                      <a:gd name="T36" fmla="*/ 43 w 47"/>
                      <a:gd name="T37" fmla="*/ 18 h 40"/>
                      <a:gd name="T38" fmla="*/ 46 w 47"/>
                      <a:gd name="T39" fmla="*/ 24 h 40"/>
                      <a:gd name="T40" fmla="*/ 46 w 47"/>
                      <a:gd name="T41" fmla="*/ 29 h 40"/>
                      <a:gd name="T42" fmla="*/ 43 w 47"/>
                      <a:gd name="T43" fmla="*/ 34 h 40"/>
                      <a:gd name="T44" fmla="*/ 43 w 47"/>
                      <a:gd name="T45" fmla="*/ 25 h 40"/>
                      <a:gd name="T46" fmla="*/ 43 w 47"/>
                      <a:gd name="T47" fmla="*/ 21 h 40"/>
                      <a:gd name="T48" fmla="*/ 40 w 47"/>
                      <a:gd name="T49" fmla="*/ 18 h 40"/>
                      <a:gd name="T50" fmla="*/ 40 w 47"/>
                      <a:gd name="T51" fmla="*/ 17 h 40"/>
                      <a:gd name="T52" fmla="*/ 37 w 47"/>
                      <a:gd name="T53" fmla="*/ 17 h 40"/>
                      <a:gd name="T54" fmla="*/ 33 w 47"/>
                      <a:gd name="T55" fmla="*/ 17 h 40"/>
                      <a:gd name="T56" fmla="*/ 30 w 47"/>
                      <a:gd name="T57" fmla="*/ 17 h 40"/>
                      <a:gd name="T58" fmla="*/ 28 w 47"/>
                      <a:gd name="T59" fmla="*/ 17 h 40"/>
                      <a:gd name="T60" fmla="*/ 23 w 47"/>
                      <a:gd name="T61" fmla="*/ 17 h 40"/>
                      <a:gd name="T62" fmla="*/ 25 w 47"/>
                      <a:gd name="T63" fmla="*/ 18 h 40"/>
                      <a:gd name="T64" fmla="*/ 23 w 47"/>
                      <a:gd name="T65" fmla="*/ 18 h 40"/>
                      <a:gd name="T66" fmla="*/ 21 w 47"/>
                      <a:gd name="T67" fmla="*/ 18 h 40"/>
                      <a:gd name="T68" fmla="*/ 16 w 47"/>
                      <a:gd name="T69" fmla="*/ 18 h 40"/>
                      <a:gd name="T70" fmla="*/ 14 w 47"/>
                      <a:gd name="T71" fmla="*/ 17 h 40"/>
                      <a:gd name="T72" fmla="*/ 10 w 47"/>
                      <a:gd name="T73" fmla="*/ 17 h 40"/>
                      <a:gd name="T74" fmla="*/ 8 w 47"/>
                      <a:gd name="T75" fmla="*/ 17 h 40"/>
                      <a:gd name="T76" fmla="*/ 10 w 47"/>
                      <a:gd name="T77" fmla="*/ 18 h 40"/>
                      <a:gd name="T78" fmla="*/ 10 w 47"/>
                      <a:gd name="T79" fmla="*/ 21 h 40"/>
                      <a:gd name="T80" fmla="*/ 10 w 47"/>
                      <a:gd name="T81" fmla="*/ 24 h 40"/>
                      <a:gd name="T82" fmla="*/ 8 w 47"/>
                      <a:gd name="T83" fmla="*/ 25 h 40"/>
                      <a:gd name="T84" fmla="*/ 8 w 47"/>
                      <a:gd name="T85" fmla="*/ 30 h 40"/>
                      <a:gd name="T86" fmla="*/ 8 w 47"/>
                      <a:gd name="T87" fmla="*/ 34 h 40"/>
                      <a:gd name="T88" fmla="*/ 8 w 47"/>
                      <a:gd name="T89" fmla="*/ 39 h 40"/>
                      <a:gd name="T90" fmla="*/ 7 w 47"/>
                      <a:gd name="T91" fmla="*/ 36 h 40"/>
                      <a:gd name="T92" fmla="*/ 1 w 47"/>
                      <a:gd name="T93" fmla="*/ 34 h 40"/>
                      <a:gd name="T94" fmla="*/ 1 w 47"/>
                      <a:gd name="T95" fmla="*/ 36 h 40"/>
                      <a:gd name="T96" fmla="*/ 0 w 47"/>
                      <a:gd name="T97" fmla="*/ 30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47" h="40">
                        <a:moveTo>
                          <a:pt x="0" y="30"/>
                        </a:moveTo>
                        <a:lnTo>
                          <a:pt x="0" y="25"/>
                        </a:lnTo>
                        <a:lnTo>
                          <a:pt x="1" y="21"/>
                        </a:lnTo>
                        <a:lnTo>
                          <a:pt x="1" y="14"/>
                        </a:lnTo>
                        <a:lnTo>
                          <a:pt x="4" y="8"/>
                        </a:lnTo>
                        <a:lnTo>
                          <a:pt x="7" y="7"/>
                        </a:lnTo>
                        <a:lnTo>
                          <a:pt x="8" y="4"/>
                        </a:lnTo>
                        <a:lnTo>
                          <a:pt x="10" y="1"/>
                        </a:lnTo>
                        <a:lnTo>
                          <a:pt x="16" y="1"/>
                        </a:lnTo>
                        <a:lnTo>
                          <a:pt x="21" y="0"/>
                        </a:lnTo>
                        <a:lnTo>
                          <a:pt x="25" y="0"/>
                        </a:lnTo>
                        <a:lnTo>
                          <a:pt x="30" y="0"/>
                        </a:lnTo>
                        <a:lnTo>
                          <a:pt x="36" y="1"/>
                        </a:lnTo>
                        <a:lnTo>
                          <a:pt x="37" y="4"/>
                        </a:lnTo>
                        <a:lnTo>
                          <a:pt x="40" y="7"/>
                        </a:lnTo>
                        <a:lnTo>
                          <a:pt x="46" y="10"/>
                        </a:lnTo>
                        <a:lnTo>
                          <a:pt x="43" y="14"/>
                        </a:lnTo>
                        <a:lnTo>
                          <a:pt x="43" y="17"/>
                        </a:lnTo>
                        <a:lnTo>
                          <a:pt x="43" y="18"/>
                        </a:lnTo>
                        <a:lnTo>
                          <a:pt x="46" y="24"/>
                        </a:lnTo>
                        <a:lnTo>
                          <a:pt x="46" y="29"/>
                        </a:lnTo>
                        <a:lnTo>
                          <a:pt x="43" y="34"/>
                        </a:lnTo>
                        <a:lnTo>
                          <a:pt x="43" y="25"/>
                        </a:lnTo>
                        <a:lnTo>
                          <a:pt x="43" y="21"/>
                        </a:lnTo>
                        <a:lnTo>
                          <a:pt x="40" y="18"/>
                        </a:lnTo>
                        <a:lnTo>
                          <a:pt x="40" y="17"/>
                        </a:lnTo>
                        <a:lnTo>
                          <a:pt x="37" y="17"/>
                        </a:lnTo>
                        <a:lnTo>
                          <a:pt x="33" y="17"/>
                        </a:lnTo>
                        <a:lnTo>
                          <a:pt x="30" y="17"/>
                        </a:lnTo>
                        <a:lnTo>
                          <a:pt x="28" y="17"/>
                        </a:lnTo>
                        <a:lnTo>
                          <a:pt x="23" y="17"/>
                        </a:lnTo>
                        <a:lnTo>
                          <a:pt x="25" y="18"/>
                        </a:lnTo>
                        <a:lnTo>
                          <a:pt x="23" y="18"/>
                        </a:lnTo>
                        <a:lnTo>
                          <a:pt x="21" y="18"/>
                        </a:lnTo>
                        <a:lnTo>
                          <a:pt x="16" y="18"/>
                        </a:lnTo>
                        <a:lnTo>
                          <a:pt x="14" y="17"/>
                        </a:lnTo>
                        <a:lnTo>
                          <a:pt x="10" y="17"/>
                        </a:lnTo>
                        <a:lnTo>
                          <a:pt x="8" y="17"/>
                        </a:lnTo>
                        <a:lnTo>
                          <a:pt x="10" y="18"/>
                        </a:lnTo>
                        <a:lnTo>
                          <a:pt x="10" y="21"/>
                        </a:lnTo>
                        <a:lnTo>
                          <a:pt x="10" y="24"/>
                        </a:lnTo>
                        <a:lnTo>
                          <a:pt x="8" y="25"/>
                        </a:lnTo>
                        <a:lnTo>
                          <a:pt x="8" y="30"/>
                        </a:lnTo>
                        <a:lnTo>
                          <a:pt x="8" y="34"/>
                        </a:lnTo>
                        <a:lnTo>
                          <a:pt x="8" y="39"/>
                        </a:lnTo>
                        <a:lnTo>
                          <a:pt x="7" y="36"/>
                        </a:lnTo>
                        <a:lnTo>
                          <a:pt x="1" y="34"/>
                        </a:lnTo>
                        <a:lnTo>
                          <a:pt x="1" y="36"/>
                        </a:lnTo>
                        <a:lnTo>
                          <a:pt x="0" y="3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50" name="Group 1070"/>
                <p:cNvGrpSpPr>
                  <a:grpSpLocks/>
                </p:cNvGrpSpPr>
                <p:nvPr/>
              </p:nvGrpSpPr>
              <p:grpSpPr bwMode="auto">
                <a:xfrm>
                  <a:off x="1577" y="2858"/>
                  <a:ext cx="136" cy="31"/>
                  <a:chOff x="1577" y="2858"/>
                  <a:chExt cx="136" cy="31"/>
                </a:xfrm>
              </p:grpSpPr>
              <p:sp>
                <p:nvSpPr>
                  <p:cNvPr id="149551" name="Freeform 1071"/>
                  <p:cNvSpPr>
                    <a:spLocks/>
                  </p:cNvSpPr>
                  <p:nvPr/>
                </p:nvSpPr>
                <p:spPr bwMode="auto">
                  <a:xfrm>
                    <a:off x="1577" y="2858"/>
                    <a:ext cx="58" cy="31"/>
                  </a:xfrm>
                  <a:custGeom>
                    <a:avLst/>
                    <a:gdLst>
                      <a:gd name="T0" fmla="*/ 26 w 58"/>
                      <a:gd name="T1" fmla="*/ 1 h 31"/>
                      <a:gd name="T2" fmla="*/ 19 w 58"/>
                      <a:gd name="T3" fmla="*/ 8 h 31"/>
                      <a:gd name="T4" fmla="*/ 13 w 58"/>
                      <a:gd name="T5" fmla="*/ 13 h 31"/>
                      <a:gd name="T6" fmla="*/ 4 w 58"/>
                      <a:gd name="T7" fmla="*/ 16 h 31"/>
                      <a:gd name="T8" fmla="*/ 0 w 58"/>
                      <a:gd name="T9" fmla="*/ 20 h 31"/>
                      <a:gd name="T10" fmla="*/ 0 w 58"/>
                      <a:gd name="T11" fmla="*/ 25 h 31"/>
                      <a:gd name="T12" fmla="*/ 4 w 58"/>
                      <a:gd name="T13" fmla="*/ 27 h 31"/>
                      <a:gd name="T14" fmla="*/ 13 w 58"/>
                      <a:gd name="T15" fmla="*/ 30 h 31"/>
                      <a:gd name="T16" fmla="*/ 19 w 58"/>
                      <a:gd name="T17" fmla="*/ 30 h 31"/>
                      <a:gd name="T18" fmla="*/ 26 w 58"/>
                      <a:gd name="T19" fmla="*/ 30 h 31"/>
                      <a:gd name="T20" fmla="*/ 30 w 58"/>
                      <a:gd name="T21" fmla="*/ 25 h 31"/>
                      <a:gd name="T22" fmla="*/ 41 w 58"/>
                      <a:gd name="T23" fmla="*/ 22 h 31"/>
                      <a:gd name="T24" fmla="*/ 57 w 58"/>
                      <a:gd name="T25" fmla="*/ 16 h 31"/>
                      <a:gd name="T26" fmla="*/ 57 w 58"/>
                      <a:gd name="T27" fmla="*/ 6 h 31"/>
                      <a:gd name="T28" fmla="*/ 54 w 58"/>
                      <a:gd name="T29" fmla="*/ 0 h 31"/>
                      <a:gd name="T30" fmla="*/ 26 w 58"/>
                      <a:gd name="T31" fmla="*/ 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8" h="31">
                        <a:moveTo>
                          <a:pt x="26" y="1"/>
                        </a:moveTo>
                        <a:lnTo>
                          <a:pt x="19" y="8"/>
                        </a:lnTo>
                        <a:lnTo>
                          <a:pt x="13" y="13"/>
                        </a:lnTo>
                        <a:lnTo>
                          <a:pt x="4" y="16"/>
                        </a:lnTo>
                        <a:lnTo>
                          <a:pt x="0" y="20"/>
                        </a:lnTo>
                        <a:lnTo>
                          <a:pt x="0" y="25"/>
                        </a:lnTo>
                        <a:lnTo>
                          <a:pt x="4" y="27"/>
                        </a:lnTo>
                        <a:lnTo>
                          <a:pt x="13" y="30"/>
                        </a:lnTo>
                        <a:lnTo>
                          <a:pt x="19" y="30"/>
                        </a:lnTo>
                        <a:lnTo>
                          <a:pt x="26" y="30"/>
                        </a:lnTo>
                        <a:lnTo>
                          <a:pt x="30" y="25"/>
                        </a:lnTo>
                        <a:lnTo>
                          <a:pt x="41" y="22"/>
                        </a:lnTo>
                        <a:lnTo>
                          <a:pt x="57" y="16"/>
                        </a:lnTo>
                        <a:lnTo>
                          <a:pt x="57" y="6"/>
                        </a:lnTo>
                        <a:lnTo>
                          <a:pt x="54" y="0"/>
                        </a:lnTo>
                        <a:lnTo>
                          <a:pt x="26" y="1"/>
                        </a:lnTo>
                      </a:path>
                    </a:pathLst>
                  </a:custGeom>
                  <a:solidFill>
                    <a:srgbClr val="3F1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52" name="Freeform 1072"/>
                  <p:cNvSpPr>
                    <a:spLocks/>
                  </p:cNvSpPr>
                  <p:nvPr/>
                </p:nvSpPr>
                <p:spPr bwMode="auto">
                  <a:xfrm>
                    <a:off x="1650" y="2859"/>
                    <a:ext cx="63" cy="26"/>
                  </a:xfrm>
                  <a:custGeom>
                    <a:avLst/>
                    <a:gdLst>
                      <a:gd name="T0" fmla="*/ 1 w 63"/>
                      <a:gd name="T1" fmla="*/ 0 h 26"/>
                      <a:gd name="T2" fmla="*/ 0 w 63"/>
                      <a:gd name="T3" fmla="*/ 8 h 26"/>
                      <a:gd name="T4" fmla="*/ 1 w 63"/>
                      <a:gd name="T5" fmla="*/ 14 h 26"/>
                      <a:gd name="T6" fmla="*/ 14 w 63"/>
                      <a:gd name="T7" fmla="*/ 20 h 26"/>
                      <a:gd name="T8" fmla="*/ 22 w 63"/>
                      <a:gd name="T9" fmla="*/ 20 h 26"/>
                      <a:gd name="T10" fmla="*/ 33 w 63"/>
                      <a:gd name="T11" fmla="*/ 22 h 26"/>
                      <a:gd name="T12" fmla="*/ 46 w 63"/>
                      <a:gd name="T13" fmla="*/ 25 h 26"/>
                      <a:gd name="T14" fmla="*/ 62 w 63"/>
                      <a:gd name="T15" fmla="*/ 25 h 26"/>
                      <a:gd name="T16" fmla="*/ 62 w 63"/>
                      <a:gd name="T17" fmla="*/ 20 h 26"/>
                      <a:gd name="T18" fmla="*/ 62 w 63"/>
                      <a:gd name="T19" fmla="*/ 17 h 26"/>
                      <a:gd name="T20" fmla="*/ 48 w 63"/>
                      <a:gd name="T21" fmla="*/ 10 h 26"/>
                      <a:gd name="T22" fmla="*/ 35 w 63"/>
                      <a:gd name="T23" fmla="*/ 2 h 26"/>
                      <a:gd name="T24" fmla="*/ 27 w 63"/>
                      <a:gd name="T25" fmla="*/ 0 h 26"/>
                      <a:gd name="T26" fmla="*/ 1 w 63"/>
                      <a:gd name="T27" fmla="*/ 0 h 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63" h="26">
                        <a:moveTo>
                          <a:pt x="1" y="0"/>
                        </a:moveTo>
                        <a:lnTo>
                          <a:pt x="0" y="8"/>
                        </a:lnTo>
                        <a:lnTo>
                          <a:pt x="1" y="14"/>
                        </a:lnTo>
                        <a:lnTo>
                          <a:pt x="14" y="20"/>
                        </a:lnTo>
                        <a:lnTo>
                          <a:pt x="22" y="20"/>
                        </a:lnTo>
                        <a:lnTo>
                          <a:pt x="33" y="22"/>
                        </a:lnTo>
                        <a:lnTo>
                          <a:pt x="46" y="25"/>
                        </a:lnTo>
                        <a:lnTo>
                          <a:pt x="62" y="25"/>
                        </a:lnTo>
                        <a:lnTo>
                          <a:pt x="62" y="20"/>
                        </a:lnTo>
                        <a:lnTo>
                          <a:pt x="62" y="17"/>
                        </a:lnTo>
                        <a:lnTo>
                          <a:pt x="48" y="10"/>
                        </a:lnTo>
                        <a:lnTo>
                          <a:pt x="35" y="2"/>
                        </a:lnTo>
                        <a:lnTo>
                          <a:pt x="27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3F1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553" name="Freeform 1073"/>
                <p:cNvSpPr>
                  <a:spLocks/>
                </p:cNvSpPr>
                <p:nvPr/>
              </p:nvSpPr>
              <p:spPr bwMode="auto">
                <a:xfrm>
                  <a:off x="1598" y="2622"/>
                  <a:ext cx="95" cy="244"/>
                </a:xfrm>
                <a:custGeom>
                  <a:avLst/>
                  <a:gdLst>
                    <a:gd name="T0" fmla="*/ 1 w 95"/>
                    <a:gd name="T1" fmla="*/ 0 h 244"/>
                    <a:gd name="T2" fmla="*/ 0 w 95"/>
                    <a:gd name="T3" fmla="*/ 20 h 244"/>
                    <a:gd name="T4" fmla="*/ 0 w 95"/>
                    <a:gd name="T5" fmla="*/ 55 h 244"/>
                    <a:gd name="T6" fmla="*/ 0 w 95"/>
                    <a:gd name="T7" fmla="*/ 91 h 244"/>
                    <a:gd name="T8" fmla="*/ 1 w 95"/>
                    <a:gd name="T9" fmla="*/ 115 h 244"/>
                    <a:gd name="T10" fmla="*/ 1 w 95"/>
                    <a:gd name="T11" fmla="*/ 126 h 244"/>
                    <a:gd name="T12" fmla="*/ 1 w 95"/>
                    <a:gd name="T13" fmla="*/ 163 h 244"/>
                    <a:gd name="T14" fmla="*/ 1 w 95"/>
                    <a:gd name="T15" fmla="*/ 190 h 244"/>
                    <a:gd name="T16" fmla="*/ 4 w 95"/>
                    <a:gd name="T17" fmla="*/ 227 h 244"/>
                    <a:gd name="T18" fmla="*/ 4 w 95"/>
                    <a:gd name="T19" fmla="*/ 236 h 244"/>
                    <a:gd name="T20" fmla="*/ 8 w 95"/>
                    <a:gd name="T21" fmla="*/ 243 h 244"/>
                    <a:gd name="T22" fmla="*/ 33 w 95"/>
                    <a:gd name="T23" fmla="*/ 236 h 244"/>
                    <a:gd name="T24" fmla="*/ 40 w 95"/>
                    <a:gd name="T25" fmla="*/ 157 h 244"/>
                    <a:gd name="T26" fmla="*/ 40 w 95"/>
                    <a:gd name="T27" fmla="*/ 108 h 244"/>
                    <a:gd name="T28" fmla="*/ 43 w 95"/>
                    <a:gd name="T29" fmla="*/ 66 h 244"/>
                    <a:gd name="T30" fmla="*/ 49 w 95"/>
                    <a:gd name="T31" fmla="*/ 133 h 244"/>
                    <a:gd name="T32" fmla="*/ 51 w 95"/>
                    <a:gd name="T33" fmla="*/ 234 h 244"/>
                    <a:gd name="T34" fmla="*/ 74 w 95"/>
                    <a:gd name="T35" fmla="*/ 243 h 244"/>
                    <a:gd name="T36" fmla="*/ 79 w 95"/>
                    <a:gd name="T37" fmla="*/ 236 h 244"/>
                    <a:gd name="T38" fmla="*/ 85 w 95"/>
                    <a:gd name="T39" fmla="*/ 147 h 244"/>
                    <a:gd name="T40" fmla="*/ 85 w 95"/>
                    <a:gd name="T41" fmla="*/ 104 h 244"/>
                    <a:gd name="T42" fmla="*/ 94 w 95"/>
                    <a:gd name="T43" fmla="*/ 9 h 244"/>
                    <a:gd name="T44" fmla="*/ 91 w 95"/>
                    <a:gd name="T45" fmla="*/ 0 h 244"/>
                    <a:gd name="T46" fmla="*/ 1 w 95"/>
                    <a:gd name="T47" fmla="*/ 0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95" h="244">
                      <a:moveTo>
                        <a:pt x="1" y="0"/>
                      </a:moveTo>
                      <a:lnTo>
                        <a:pt x="0" y="20"/>
                      </a:lnTo>
                      <a:lnTo>
                        <a:pt x="0" y="55"/>
                      </a:lnTo>
                      <a:lnTo>
                        <a:pt x="0" y="91"/>
                      </a:lnTo>
                      <a:lnTo>
                        <a:pt x="1" y="115"/>
                      </a:lnTo>
                      <a:lnTo>
                        <a:pt x="1" y="126"/>
                      </a:lnTo>
                      <a:lnTo>
                        <a:pt x="1" y="163"/>
                      </a:lnTo>
                      <a:lnTo>
                        <a:pt x="1" y="190"/>
                      </a:lnTo>
                      <a:lnTo>
                        <a:pt x="4" y="227"/>
                      </a:lnTo>
                      <a:lnTo>
                        <a:pt x="4" y="236"/>
                      </a:lnTo>
                      <a:lnTo>
                        <a:pt x="8" y="243"/>
                      </a:lnTo>
                      <a:lnTo>
                        <a:pt x="33" y="236"/>
                      </a:lnTo>
                      <a:lnTo>
                        <a:pt x="40" y="157"/>
                      </a:lnTo>
                      <a:lnTo>
                        <a:pt x="40" y="108"/>
                      </a:lnTo>
                      <a:lnTo>
                        <a:pt x="43" y="66"/>
                      </a:lnTo>
                      <a:lnTo>
                        <a:pt x="49" y="133"/>
                      </a:lnTo>
                      <a:lnTo>
                        <a:pt x="51" y="234"/>
                      </a:lnTo>
                      <a:lnTo>
                        <a:pt x="74" y="243"/>
                      </a:lnTo>
                      <a:lnTo>
                        <a:pt x="79" y="236"/>
                      </a:lnTo>
                      <a:lnTo>
                        <a:pt x="85" y="147"/>
                      </a:lnTo>
                      <a:lnTo>
                        <a:pt x="85" y="104"/>
                      </a:lnTo>
                      <a:lnTo>
                        <a:pt x="94" y="9"/>
                      </a:lnTo>
                      <a:lnTo>
                        <a:pt x="91" y="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9554" name="Group 1074"/>
            <p:cNvGrpSpPr>
              <a:grpSpLocks/>
            </p:cNvGrpSpPr>
            <p:nvPr/>
          </p:nvGrpSpPr>
          <p:grpSpPr bwMode="auto">
            <a:xfrm>
              <a:off x="1478" y="2453"/>
              <a:ext cx="153" cy="468"/>
              <a:chOff x="1478" y="2453"/>
              <a:chExt cx="153" cy="468"/>
            </a:xfrm>
          </p:grpSpPr>
          <p:grpSp>
            <p:nvGrpSpPr>
              <p:cNvPr id="149555" name="Group 1075"/>
              <p:cNvGrpSpPr>
                <a:grpSpLocks/>
              </p:cNvGrpSpPr>
              <p:nvPr/>
            </p:nvGrpSpPr>
            <p:grpSpPr bwMode="auto">
              <a:xfrm>
                <a:off x="1478" y="2513"/>
                <a:ext cx="153" cy="408"/>
                <a:chOff x="1478" y="2513"/>
                <a:chExt cx="153" cy="408"/>
              </a:xfrm>
            </p:grpSpPr>
            <p:grpSp>
              <p:nvGrpSpPr>
                <p:cNvPr id="149556" name="Group 1076"/>
                <p:cNvGrpSpPr>
                  <a:grpSpLocks/>
                </p:cNvGrpSpPr>
                <p:nvPr/>
              </p:nvGrpSpPr>
              <p:grpSpPr bwMode="auto">
                <a:xfrm>
                  <a:off x="1480" y="2878"/>
                  <a:ext cx="138" cy="43"/>
                  <a:chOff x="1480" y="2878"/>
                  <a:chExt cx="138" cy="43"/>
                </a:xfrm>
              </p:grpSpPr>
              <p:sp>
                <p:nvSpPr>
                  <p:cNvPr id="149557" name="Freeform 1077"/>
                  <p:cNvSpPr>
                    <a:spLocks/>
                  </p:cNvSpPr>
                  <p:nvPr/>
                </p:nvSpPr>
                <p:spPr bwMode="auto">
                  <a:xfrm>
                    <a:off x="1480" y="2887"/>
                    <a:ext cx="41" cy="34"/>
                  </a:xfrm>
                  <a:custGeom>
                    <a:avLst/>
                    <a:gdLst>
                      <a:gd name="T0" fmla="*/ 14 w 41"/>
                      <a:gd name="T1" fmla="*/ 4 h 34"/>
                      <a:gd name="T2" fmla="*/ 4 w 41"/>
                      <a:gd name="T3" fmla="*/ 14 h 34"/>
                      <a:gd name="T4" fmla="*/ 0 w 41"/>
                      <a:gd name="T5" fmla="*/ 21 h 34"/>
                      <a:gd name="T6" fmla="*/ 0 w 41"/>
                      <a:gd name="T7" fmla="*/ 30 h 34"/>
                      <a:gd name="T8" fmla="*/ 4 w 41"/>
                      <a:gd name="T9" fmla="*/ 33 h 34"/>
                      <a:gd name="T10" fmla="*/ 18 w 41"/>
                      <a:gd name="T11" fmla="*/ 30 h 34"/>
                      <a:gd name="T12" fmla="*/ 25 w 41"/>
                      <a:gd name="T13" fmla="*/ 27 h 34"/>
                      <a:gd name="T14" fmla="*/ 29 w 41"/>
                      <a:gd name="T15" fmla="*/ 20 h 34"/>
                      <a:gd name="T16" fmla="*/ 40 w 41"/>
                      <a:gd name="T17" fmla="*/ 14 h 34"/>
                      <a:gd name="T18" fmla="*/ 40 w 41"/>
                      <a:gd name="T19" fmla="*/ 7 h 34"/>
                      <a:gd name="T20" fmla="*/ 37 w 41"/>
                      <a:gd name="T21" fmla="*/ 0 h 34"/>
                      <a:gd name="T22" fmla="*/ 26 w 41"/>
                      <a:gd name="T23" fmla="*/ 4 h 34"/>
                      <a:gd name="T24" fmla="*/ 14 w 41"/>
                      <a:gd name="T25" fmla="*/ 4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41" h="34">
                        <a:moveTo>
                          <a:pt x="14" y="4"/>
                        </a:moveTo>
                        <a:lnTo>
                          <a:pt x="4" y="14"/>
                        </a:lnTo>
                        <a:lnTo>
                          <a:pt x="0" y="21"/>
                        </a:lnTo>
                        <a:lnTo>
                          <a:pt x="0" y="30"/>
                        </a:lnTo>
                        <a:lnTo>
                          <a:pt x="4" y="33"/>
                        </a:lnTo>
                        <a:lnTo>
                          <a:pt x="18" y="30"/>
                        </a:lnTo>
                        <a:lnTo>
                          <a:pt x="25" y="27"/>
                        </a:lnTo>
                        <a:lnTo>
                          <a:pt x="29" y="20"/>
                        </a:lnTo>
                        <a:lnTo>
                          <a:pt x="40" y="14"/>
                        </a:lnTo>
                        <a:lnTo>
                          <a:pt x="40" y="7"/>
                        </a:lnTo>
                        <a:lnTo>
                          <a:pt x="37" y="0"/>
                        </a:lnTo>
                        <a:lnTo>
                          <a:pt x="26" y="4"/>
                        </a:lnTo>
                        <a:lnTo>
                          <a:pt x="14" y="4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58" name="Freeform 1078"/>
                  <p:cNvSpPr>
                    <a:spLocks/>
                  </p:cNvSpPr>
                  <p:nvPr/>
                </p:nvSpPr>
                <p:spPr bwMode="auto">
                  <a:xfrm>
                    <a:off x="1573" y="2878"/>
                    <a:ext cx="45" cy="34"/>
                  </a:xfrm>
                  <a:custGeom>
                    <a:avLst/>
                    <a:gdLst>
                      <a:gd name="T0" fmla="*/ 0 w 45"/>
                      <a:gd name="T1" fmla="*/ 1 h 34"/>
                      <a:gd name="T2" fmla="*/ 0 w 45"/>
                      <a:gd name="T3" fmla="*/ 13 h 34"/>
                      <a:gd name="T4" fmla="*/ 4 w 45"/>
                      <a:gd name="T5" fmla="*/ 18 h 34"/>
                      <a:gd name="T6" fmla="*/ 11 w 45"/>
                      <a:gd name="T7" fmla="*/ 19 h 34"/>
                      <a:gd name="T8" fmla="*/ 16 w 45"/>
                      <a:gd name="T9" fmla="*/ 23 h 34"/>
                      <a:gd name="T10" fmla="*/ 23 w 45"/>
                      <a:gd name="T11" fmla="*/ 28 h 34"/>
                      <a:gd name="T12" fmla="*/ 35 w 45"/>
                      <a:gd name="T13" fmla="*/ 33 h 34"/>
                      <a:gd name="T14" fmla="*/ 41 w 45"/>
                      <a:gd name="T15" fmla="*/ 30 h 34"/>
                      <a:gd name="T16" fmla="*/ 44 w 45"/>
                      <a:gd name="T17" fmla="*/ 28 h 34"/>
                      <a:gd name="T18" fmla="*/ 44 w 45"/>
                      <a:gd name="T19" fmla="*/ 24 h 34"/>
                      <a:gd name="T20" fmla="*/ 38 w 45"/>
                      <a:gd name="T21" fmla="*/ 18 h 34"/>
                      <a:gd name="T22" fmla="*/ 28 w 45"/>
                      <a:gd name="T23" fmla="*/ 11 h 34"/>
                      <a:gd name="T24" fmla="*/ 21 w 45"/>
                      <a:gd name="T25" fmla="*/ 2 h 34"/>
                      <a:gd name="T26" fmla="*/ 19 w 45"/>
                      <a:gd name="T27" fmla="*/ 0 h 34"/>
                      <a:gd name="T28" fmla="*/ 0 w 45"/>
                      <a:gd name="T29" fmla="*/ 1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45" h="34">
                        <a:moveTo>
                          <a:pt x="0" y="1"/>
                        </a:moveTo>
                        <a:lnTo>
                          <a:pt x="0" y="13"/>
                        </a:lnTo>
                        <a:lnTo>
                          <a:pt x="4" y="18"/>
                        </a:lnTo>
                        <a:lnTo>
                          <a:pt x="11" y="19"/>
                        </a:lnTo>
                        <a:lnTo>
                          <a:pt x="16" y="23"/>
                        </a:lnTo>
                        <a:lnTo>
                          <a:pt x="23" y="28"/>
                        </a:lnTo>
                        <a:lnTo>
                          <a:pt x="35" y="33"/>
                        </a:lnTo>
                        <a:lnTo>
                          <a:pt x="41" y="30"/>
                        </a:lnTo>
                        <a:lnTo>
                          <a:pt x="44" y="28"/>
                        </a:lnTo>
                        <a:lnTo>
                          <a:pt x="44" y="24"/>
                        </a:lnTo>
                        <a:lnTo>
                          <a:pt x="38" y="18"/>
                        </a:lnTo>
                        <a:lnTo>
                          <a:pt x="28" y="11"/>
                        </a:lnTo>
                        <a:lnTo>
                          <a:pt x="21" y="2"/>
                        </a:lnTo>
                        <a:lnTo>
                          <a:pt x="19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59" name="Group 1079"/>
                <p:cNvGrpSpPr>
                  <a:grpSpLocks/>
                </p:cNvGrpSpPr>
                <p:nvPr/>
              </p:nvGrpSpPr>
              <p:grpSpPr bwMode="auto">
                <a:xfrm>
                  <a:off x="1478" y="2513"/>
                  <a:ext cx="153" cy="383"/>
                  <a:chOff x="1478" y="2513"/>
                  <a:chExt cx="153" cy="383"/>
                </a:xfrm>
              </p:grpSpPr>
              <p:grpSp>
                <p:nvGrpSpPr>
                  <p:cNvPr id="149560" name="Group 1080"/>
                  <p:cNvGrpSpPr>
                    <a:grpSpLocks/>
                  </p:cNvGrpSpPr>
                  <p:nvPr/>
                </p:nvGrpSpPr>
                <p:grpSpPr bwMode="auto">
                  <a:xfrm>
                    <a:off x="1496" y="2513"/>
                    <a:ext cx="98" cy="122"/>
                    <a:chOff x="1496" y="2513"/>
                    <a:chExt cx="98" cy="122"/>
                  </a:xfrm>
                </p:grpSpPr>
                <p:sp>
                  <p:nvSpPr>
                    <p:cNvPr id="149561" name="Freeform 1081"/>
                    <p:cNvSpPr>
                      <a:spLocks/>
                    </p:cNvSpPr>
                    <p:nvPr/>
                  </p:nvSpPr>
                  <p:spPr bwMode="auto">
                    <a:xfrm>
                      <a:off x="1496" y="2519"/>
                      <a:ext cx="98" cy="116"/>
                    </a:xfrm>
                    <a:custGeom>
                      <a:avLst/>
                      <a:gdLst>
                        <a:gd name="T0" fmla="*/ 0 w 98"/>
                        <a:gd name="T1" fmla="*/ 20 h 116"/>
                        <a:gd name="T2" fmla="*/ 29 w 98"/>
                        <a:gd name="T3" fmla="*/ 0 h 116"/>
                        <a:gd name="T4" fmla="*/ 59 w 98"/>
                        <a:gd name="T5" fmla="*/ 49 h 116"/>
                        <a:gd name="T6" fmla="*/ 65 w 98"/>
                        <a:gd name="T7" fmla="*/ 1 h 116"/>
                        <a:gd name="T8" fmla="*/ 87 w 98"/>
                        <a:gd name="T9" fmla="*/ 7 h 116"/>
                        <a:gd name="T10" fmla="*/ 97 w 98"/>
                        <a:gd name="T11" fmla="*/ 26 h 116"/>
                        <a:gd name="T12" fmla="*/ 94 w 98"/>
                        <a:gd name="T13" fmla="*/ 115 h 116"/>
                        <a:gd name="T14" fmla="*/ 8 w 98"/>
                        <a:gd name="T15" fmla="*/ 115 h 116"/>
                        <a:gd name="T16" fmla="*/ 0 w 98"/>
                        <a:gd name="T17" fmla="*/ 20 h 1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98" h="116">
                          <a:moveTo>
                            <a:pt x="0" y="20"/>
                          </a:moveTo>
                          <a:lnTo>
                            <a:pt x="29" y="0"/>
                          </a:lnTo>
                          <a:lnTo>
                            <a:pt x="59" y="49"/>
                          </a:lnTo>
                          <a:lnTo>
                            <a:pt x="65" y="1"/>
                          </a:lnTo>
                          <a:lnTo>
                            <a:pt x="87" y="7"/>
                          </a:lnTo>
                          <a:lnTo>
                            <a:pt x="97" y="26"/>
                          </a:lnTo>
                          <a:lnTo>
                            <a:pt x="94" y="115"/>
                          </a:lnTo>
                          <a:lnTo>
                            <a:pt x="8" y="115"/>
                          </a:lnTo>
                          <a:lnTo>
                            <a:pt x="0" y="20"/>
                          </a:lnTo>
                        </a:path>
                      </a:pathLst>
                    </a:custGeom>
                    <a:solidFill>
                      <a:srgbClr val="7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562" name="Freeform 1082"/>
                    <p:cNvSpPr>
                      <a:spLocks/>
                    </p:cNvSpPr>
                    <p:nvPr/>
                  </p:nvSpPr>
                  <p:spPr bwMode="auto">
                    <a:xfrm>
                      <a:off x="1525" y="2513"/>
                      <a:ext cx="38" cy="67"/>
                    </a:xfrm>
                    <a:custGeom>
                      <a:avLst/>
                      <a:gdLst>
                        <a:gd name="T0" fmla="*/ 0 w 38"/>
                        <a:gd name="T1" fmla="*/ 7 h 67"/>
                        <a:gd name="T2" fmla="*/ 1 w 38"/>
                        <a:gd name="T3" fmla="*/ 0 h 67"/>
                        <a:gd name="T4" fmla="*/ 25 w 38"/>
                        <a:gd name="T5" fmla="*/ 13 h 67"/>
                        <a:gd name="T6" fmla="*/ 31 w 38"/>
                        <a:gd name="T7" fmla="*/ 4 h 67"/>
                        <a:gd name="T8" fmla="*/ 34 w 38"/>
                        <a:gd name="T9" fmla="*/ 7 h 67"/>
                        <a:gd name="T10" fmla="*/ 37 w 38"/>
                        <a:gd name="T11" fmla="*/ 45 h 67"/>
                        <a:gd name="T12" fmla="*/ 37 w 38"/>
                        <a:gd name="T13" fmla="*/ 66 h 67"/>
                        <a:gd name="T14" fmla="*/ 0 w 38"/>
                        <a:gd name="T15" fmla="*/ 7 h 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38" h="67">
                          <a:moveTo>
                            <a:pt x="0" y="7"/>
                          </a:moveTo>
                          <a:lnTo>
                            <a:pt x="1" y="0"/>
                          </a:lnTo>
                          <a:lnTo>
                            <a:pt x="25" y="13"/>
                          </a:lnTo>
                          <a:lnTo>
                            <a:pt x="31" y="4"/>
                          </a:lnTo>
                          <a:lnTo>
                            <a:pt x="34" y="7"/>
                          </a:lnTo>
                          <a:lnTo>
                            <a:pt x="37" y="45"/>
                          </a:lnTo>
                          <a:lnTo>
                            <a:pt x="37" y="66"/>
                          </a:lnTo>
                          <a:lnTo>
                            <a:pt x="0" y="7"/>
                          </a:lnTo>
                        </a:path>
                      </a:pathLst>
                    </a:custGeom>
                    <a:solidFill>
                      <a:srgbClr val="FFD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563" name="Freeform 1083"/>
                    <p:cNvSpPr>
                      <a:spLocks/>
                    </p:cNvSpPr>
                    <p:nvPr/>
                  </p:nvSpPr>
                  <p:spPr bwMode="auto">
                    <a:xfrm>
                      <a:off x="1536" y="2524"/>
                      <a:ext cx="26" cy="24"/>
                    </a:xfrm>
                    <a:custGeom>
                      <a:avLst/>
                      <a:gdLst>
                        <a:gd name="T0" fmla="*/ 0 w 26"/>
                        <a:gd name="T1" fmla="*/ 23 h 24"/>
                        <a:gd name="T2" fmla="*/ 13 w 26"/>
                        <a:gd name="T3" fmla="*/ 0 h 24"/>
                        <a:gd name="T4" fmla="*/ 25 w 26"/>
                        <a:gd name="T5" fmla="*/ 18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6" h="24">
                          <a:moveTo>
                            <a:pt x="0" y="23"/>
                          </a:moveTo>
                          <a:lnTo>
                            <a:pt x="13" y="0"/>
                          </a:lnTo>
                          <a:lnTo>
                            <a:pt x="25" y="18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9564" name="Group 1084"/>
                  <p:cNvGrpSpPr>
                    <a:grpSpLocks/>
                  </p:cNvGrpSpPr>
                  <p:nvPr/>
                </p:nvGrpSpPr>
                <p:grpSpPr bwMode="auto">
                  <a:xfrm>
                    <a:off x="1478" y="2518"/>
                    <a:ext cx="153" cy="378"/>
                    <a:chOff x="1478" y="2518"/>
                    <a:chExt cx="153" cy="378"/>
                  </a:xfrm>
                </p:grpSpPr>
                <p:sp>
                  <p:nvSpPr>
                    <p:cNvPr id="149565" name="Freeform 1085"/>
                    <p:cNvSpPr>
                      <a:spLocks/>
                    </p:cNvSpPr>
                    <p:nvPr/>
                  </p:nvSpPr>
                  <p:spPr bwMode="auto">
                    <a:xfrm>
                      <a:off x="1478" y="2518"/>
                      <a:ext cx="153" cy="378"/>
                    </a:xfrm>
                    <a:custGeom>
                      <a:avLst/>
                      <a:gdLst>
                        <a:gd name="T0" fmla="*/ 45 w 153"/>
                        <a:gd name="T1" fmla="*/ 0 h 378"/>
                        <a:gd name="T2" fmla="*/ 8 w 153"/>
                        <a:gd name="T3" fmla="*/ 27 h 378"/>
                        <a:gd name="T4" fmla="*/ 0 w 153"/>
                        <a:gd name="T5" fmla="*/ 117 h 378"/>
                        <a:gd name="T6" fmla="*/ 27 w 153"/>
                        <a:gd name="T7" fmla="*/ 174 h 378"/>
                        <a:gd name="T8" fmla="*/ 27 w 153"/>
                        <a:gd name="T9" fmla="*/ 186 h 378"/>
                        <a:gd name="T10" fmla="*/ 29 w 153"/>
                        <a:gd name="T11" fmla="*/ 201 h 378"/>
                        <a:gd name="T12" fmla="*/ 33 w 153"/>
                        <a:gd name="T13" fmla="*/ 208 h 378"/>
                        <a:gd name="T14" fmla="*/ 27 w 153"/>
                        <a:gd name="T15" fmla="*/ 270 h 378"/>
                        <a:gd name="T16" fmla="*/ 20 w 153"/>
                        <a:gd name="T17" fmla="*/ 374 h 378"/>
                        <a:gd name="T18" fmla="*/ 27 w 153"/>
                        <a:gd name="T19" fmla="*/ 377 h 378"/>
                        <a:gd name="T20" fmla="*/ 45 w 153"/>
                        <a:gd name="T21" fmla="*/ 370 h 378"/>
                        <a:gd name="T22" fmla="*/ 56 w 153"/>
                        <a:gd name="T23" fmla="*/ 300 h 378"/>
                        <a:gd name="T24" fmla="*/ 62 w 153"/>
                        <a:gd name="T25" fmla="*/ 276 h 378"/>
                        <a:gd name="T26" fmla="*/ 78 w 153"/>
                        <a:gd name="T27" fmla="*/ 208 h 378"/>
                        <a:gd name="T28" fmla="*/ 81 w 153"/>
                        <a:gd name="T29" fmla="*/ 279 h 378"/>
                        <a:gd name="T30" fmla="*/ 88 w 153"/>
                        <a:gd name="T31" fmla="*/ 362 h 378"/>
                        <a:gd name="T32" fmla="*/ 114 w 153"/>
                        <a:gd name="T33" fmla="*/ 364 h 378"/>
                        <a:gd name="T34" fmla="*/ 117 w 153"/>
                        <a:gd name="T35" fmla="*/ 274 h 378"/>
                        <a:gd name="T36" fmla="*/ 114 w 153"/>
                        <a:gd name="T37" fmla="*/ 182 h 378"/>
                        <a:gd name="T38" fmla="*/ 114 w 153"/>
                        <a:gd name="T39" fmla="*/ 138 h 378"/>
                        <a:gd name="T40" fmla="*/ 120 w 153"/>
                        <a:gd name="T41" fmla="*/ 122 h 378"/>
                        <a:gd name="T42" fmla="*/ 123 w 153"/>
                        <a:gd name="T43" fmla="*/ 124 h 378"/>
                        <a:gd name="T44" fmla="*/ 149 w 153"/>
                        <a:gd name="T45" fmla="*/ 109 h 378"/>
                        <a:gd name="T46" fmla="*/ 152 w 153"/>
                        <a:gd name="T47" fmla="*/ 80 h 378"/>
                        <a:gd name="T48" fmla="*/ 110 w 153"/>
                        <a:gd name="T49" fmla="*/ 9 h 378"/>
                        <a:gd name="T50" fmla="*/ 81 w 153"/>
                        <a:gd name="T51" fmla="*/ 0 h 378"/>
                        <a:gd name="T52" fmla="*/ 87 w 153"/>
                        <a:gd name="T53" fmla="*/ 45 h 378"/>
                        <a:gd name="T54" fmla="*/ 81 w 153"/>
                        <a:gd name="T55" fmla="*/ 93 h 378"/>
                        <a:gd name="T56" fmla="*/ 69 w 153"/>
                        <a:gd name="T57" fmla="*/ 49 h 378"/>
                        <a:gd name="T58" fmla="*/ 45 w 153"/>
                        <a:gd name="T59" fmla="*/ 0 h 3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153" h="378">
                          <a:moveTo>
                            <a:pt x="45" y="0"/>
                          </a:moveTo>
                          <a:lnTo>
                            <a:pt x="8" y="27"/>
                          </a:lnTo>
                          <a:lnTo>
                            <a:pt x="0" y="117"/>
                          </a:lnTo>
                          <a:lnTo>
                            <a:pt x="27" y="174"/>
                          </a:lnTo>
                          <a:lnTo>
                            <a:pt x="27" y="186"/>
                          </a:lnTo>
                          <a:lnTo>
                            <a:pt x="29" y="201"/>
                          </a:lnTo>
                          <a:lnTo>
                            <a:pt x="33" y="208"/>
                          </a:lnTo>
                          <a:lnTo>
                            <a:pt x="27" y="270"/>
                          </a:lnTo>
                          <a:lnTo>
                            <a:pt x="20" y="374"/>
                          </a:lnTo>
                          <a:lnTo>
                            <a:pt x="27" y="377"/>
                          </a:lnTo>
                          <a:lnTo>
                            <a:pt x="45" y="370"/>
                          </a:lnTo>
                          <a:lnTo>
                            <a:pt x="56" y="300"/>
                          </a:lnTo>
                          <a:lnTo>
                            <a:pt x="62" y="276"/>
                          </a:lnTo>
                          <a:lnTo>
                            <a:pt x="78" y="208"/>
                          </a:lnTo>
                          <a:lnTo>
                            <a:pt x="81" y="279"/>
                          </a:lnTo>
                          <a:lnTo>
                            <a:pt x="88" y="362"/>
                          </a:lnTo>
                          <a:lnTo>
                            <a:pt x="114" y="364"/>
                          </a:lnTo>
                          <a:lnTo>
                            <a:pt x="117" y="274"/>
                          </a:lnTo>
                          <a:lnTo>
                            <a:pt x="114" y="182"/>
                          </a:lnTo>
                          <a:lnTo>
                            <a:pt x="114" y="138"/>
                          </a:lnTo>
                          <a:lnTo>
                            <a:pt x="120" y="122"/>
                          </a:lnTo>
                          <a:lnTo>
                            <a:pt x="123" y="124"/>
                          </a:lnTo>
                          <a:lnTo>
                            <a:pt x="149" y="109"/>
                          </a:lnTo>
                          <a:lnTo>
                            <a:pt x="152" y="80"/>
                          </a:lnTo>
                          <a:lnTo>
                            <a:pt x="110" y="9"/>
                          </a:lnTo>
                          <a:lnTo>
                            <a:pt x="81" y="0"/>
                          </a:lnTo>
                          <a:lnTo>
                            <a:pt x="87" y="45"/>
                          </a:lnTo>
                          <a:lnTo>
                            <a:pt x="81" y="93"/>
                          </a:lnTo>
                          <a:lnTo>
                            <a:pt x="69" y="49"/>
                          </a:lnTo>
                          <a:lnTo>
                            <a:pt x="45" y="0"/>
                          </a:lnTo>
                        </a:path>
                      </a:pathLst>
                    </a:custGeom>
                    <a:solidFill>
                      <a:srgbClr val="5F3F1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566" name="Freeform 1086"/>
                    <p:cNvSpPr>
                      <a:spLocks/>
                    </p:cNvSpPr>
                    <p:nvPr/>
                  </p:nvSpPr>
                  <p:spPr bwMode="auto">
                    <a:xfrm>
                      <a:off x="1485" y="2560"/>
                      <a:ext cx="36" cy="95"/>
                    </a:xfrm>
                    <a:custGeom>
                      <a:avLst/>
                      <a:gdLst>
                        <a:gd name="T0" fmla="*/ 14 w 36"/>
                        <a:gd name="T1" fmla="*/ 0 h 95"/>
                        <a:gd name="T2" fmla="*/ 20 w 36"/>
                        <a:gd name="T3" fmla="*/ 21 h 95"/>
                        <a:gd name="T4" fmla="*/ 19 w 36"/>
                        <a:gd name="T5" fmla="*/ 55 h 95"/>
                        <a:gd name="T6" fmla="*/ 0 w 36"/>
                        <a:gd name="T7" fmla="*/ 60 h 95"/>
                        <a:gd name="T8" fmla="*/ 19 w 36"/>
                        <a:gd name="T9" fmla="*/ 62 h 95"/>
                        <a:gd name="T10" fmla="*/ 22 w 36"/>
                        <a:gd name="T11" fmla="*/ 84 h 95"/>
                        <a:gd name="T12" fmla="*/ 35 w 36"/>
                        <a:gd name="T13" fmla="*/ 94 h 95"/>
                        <a:gd name="T14" fmla="*/ 30 w 36"/>
                        <a:gd name="T15" fmla="*/ 74 h 95"/>
                        <a:gd name="T16" fmla="*/ 26 w 36"/>
                        <a:gd name="T17" fmla="*/ 67 h 95"/>
                        <a:gd name="T18" fmla="*/ 25 w 36"/>
                        <a:gd name="T19" fmla="*/ 44 h 95"/>
                        <a:gd name="T20" fmla="*/ 14 w 36"/>
                        <a:gd name="T21" fmla="*/ 0 h 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36" h="95">
                          <a:moveTo>
                            <a:pt x="14" y="0"/>
                          </a:moveTo>
                          <a:lnTo>
                            <a:pt x="20" y="21"/>
                          </a:lnTo>
                          <a:lnTo>
                            <a:pt x="19" y="55"/>
                          </a:lnTo>
                          <a:lnTo>
                            <a:pt x="0" y="60"/>
                          </a:lnTo>
                          <a:lnTo>
                            <a:pt x="19" y="62"/>
                          </a:lnTo>
                          <a:lnTo>
                            <a:pt x="22" y="84"/>
                          </a:lnTo>
                          <a:lnTo>
                            <a:pt x="35" y="94"/>
                          </a:lnTo>
                          <a:lnTo>
                            <a:pt x="30" y="74"/>
                          </a:lnTo>
                          <a:lnTo>
                            <a:pt x="26" y="67"/>
                          </a:lnTo>
                          <a:lnTo>
                            <a:pt x="25" y="44"/>
                          </a:lnTo>
                          <a:lnTo>
                            <a:pt x="14" y="0"/>
                          </a:lnTo>
                        </a:path>
                      </a:pathLst>
                    </a:custGeom>
                    <a:solidFill>
                      <a:srgbClr val="3F1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567" name="Freeform 1087"/>
                    <p:cNvSpPr>
                      <a:spLocks/>
                    </p:cNvSpPr>
                    <p:nvPr/>
                  </p:nvSpPr>
                  <p:spPr bwMode="auto">
                    <a:xfrm>
                      <a:off x="1520" y="2565"/>
                      <a:ext cx="24" cy="23"/>
                    </a:xfrm>
                    <a:custGeom>
                      <a:avLst/>
                      <a:gdLst>
                        <a:gd name="T0" fmla="*/ 0 w 24"/>
                        <a:gd name="T1" fmla="*/ 22 h 23"/>
                        <a:gd name="T2" fmla="*/ 4 w 24"/>
                        <a:gd name="T3" fmla="*/ 0 h 23"/>
                        <a:gd name="T4" fmla="*/ 23 w 24"/>
                        <a:gd name="T5" fmla="*/ 16 h 23"/>
                        <a:gd name="T6" fmla="*/ 0 w 24"/>
                        <a:gd name="T7" fmla="*/ 22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4" h="23">
                          <a:moveTo>
                            <a:pt x="0" y="22"/>
                          </a:moveTo>
                          <a:lnTo>
                            <a:pt x="4" y="0"/>
                          </a:lnTo>
                          <a:lnTo>
                            <a:pt x="23" y="16"/>
                          </a:lnTo>
                          <a:lnTo>
                            <a:pt x="0" y="22"/>
                          </a:lnTo>
                        </a:path>
                      </a:pathLst>
                    </a:custGeom>
                    <a:solidFill>
                      <a:srgbClr val="FFD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49568" name="Group 1088"/>
              <p:cNvGrpSpPr>
                <a:grpSpLocks/>
              </p:cNvGrpSpPr>
              <p:nvPr/>
            </p:nvGrpSpPr>
            <p:grpSpPr bwMode="auto">
              <a:xfrm>
                <a:off x="1519" y="2453"/>
                <a:ext cx="81" cy="192"/>
                <a:chOff x="1519" y="2453"/>
                <a:chExt cx="81" cy="192"/>
              </a:xfrm>
            </p:grpSpPr>
            <p:grpSp>
              <p:nvGrpSpPr>
                <p:cNvPr id="149569" name="Group 1089"/>
                <p:cNvGrpSpPr>
                  <a:grpSpLocks/>
                </p:cNvGrpSpPr>
                <p:nvPr/>
              </p:nvGrpSpPr>
              <p:grpSpPr bwMode="auto">
                <a:xfrm>
                  <a:off x="1519" y="2453"/>
                  <a:ext cx="62" cy="72"/>
                  <a:chOff x="1519" y="2453"/>
                  <a:chExt cx="62" cy="72"/>
                </a:xfrm>
              </p:grpSpPr>
              <p:grpSp>
                <p:nvGrpSpPr>
                  <p:cNvPr id="149570" name="Group 1090"/>
                  <p:cNvGrpSpPr>
                    <a:grpSpLocks/>
                  </p:cNvGrpSpPr>
                  <p:nvPr/>
                </p:nvGrpSpPr>
                <p:grpSpPr bwMode="auto">
                  <a:xfrm>
                    <a:off x="1519" y="2454"/>
                    <a:ext cx="62" cy="71"/>
                    <a:chOff x="1519" y="2454"/>
                    <a:chExt cx="62" cy="71"/>
                  </a:xfrm>
                </p:grpSpPr>
                <p:sp>
                  <p:nvSpPr>
                    <p:cNvPr id="149571" name="Freeform 1091"/>
                    <p:cNvSpPr>
                      <a:spLocks/>
                    </p:cNvSpPr>
                    <p:nvPr/>
                  </p:nvSpPr>
                  <p:spPr bwMode="auto">
                    <a:xfrm>
                      <a:off x="1519" y="2454"/>
                      <a:ext cx="44" cy="71"/>
                    </a:xfrm>
                    <a:custGeom>
                      <a:avLst/>
                      <a:gdLst>
                        <a:gd name="T0" fmla="*/ 40 w 44"/>
                        <a:gd name="T1" fmla="*/ 8 h 71"/>
                        <a:gd name="T2" fmla="*/ 43 w 44"/>
                        <a:gd name="T3" fmla="*/ 22 h 71"/>
                        <a:gd name="T4" fmla="*/ 40 w 44"/>
                        <a:gd name="T5" fmla="*/ 25 h 71"/>
                        <a:gd name="T6" fmla="*/ 43 w 44"/>
                        <a:gd name="T7" fmla="*/ 30 h 71"/>
                        <a:gd name="T8" fmla="*/ 40 w 44"/>
                        <a:gd name="T9" fmla="*/ 32 h 71"/>
                        <a:gd name="T10" fmla="*/ 40 w 44"/>
                        <a:gd name="T11" fmla="*/ 41 h 71"/>
                        <a:gd name="T12" fmla="*/ 40 w 44"/>
                        <a:gd name="T13" fmla="*/ 47 h 71"/>
                        <a:gd name="T14" fmla="*/ 40 w 44"/>
                        <a:gd name="T15" fmla="*/ 50 h 71"/>
                        <a:gd name="T16" fmla="*/ 37 w 44"/>
                        <a:gd name="T17" fmla="*/ 55 h 71"/>
                        <a:gd name="T18" fmla="*/ 34 w 44"/>
                        <a:gd name="T19" fmla="*/ 60 h 71"/>
                        <a:gd name="T20" fmla="*/ 34 w 44"/>
                        <a:gd name="T21" fmla="*/ 61 h 71"/>
                        <a:gd name="T22" fmla="*/ 27 w 44"/>
                        <a:gd name="T23" fmla="*/ 70 h 71"/>
                        <a:gd name="T24" fmla="*/ 4 w 44"/>
                        <a:gd name="T25" fmla="*/ 60 h 71"/>
                        <a:gd name="T26" fmla="*/ 4 w 44"/>
                        <a:gd name="T27" fmla="*/ 43 h 71"/>
                        <a:gd name="T28" fmla="*/ 4 w 44"/>
                        <a:gd name="T29" fmla="*/ 41 h 71"/>
                        <a:gd name="T30" fmla="*/ 1 w 44"/>
                        <a:gd name="T31" fmla="*/ 37 h 71"/>
                        <a:gd name="T32" fmla="*/ 0 w 44"/>
                        <a:gd name="T33" fmla="*/ 32 h 71"/>
                        <a:gd name="T34" fmla="*/ 0 w 44"/>
                        <a:gd name="T35" fmla="*/ 25 h 71"/>
                        <a:gd name="T36" fmla="*/ 1 w 44"/>
                        <a:gd name="T37" fmla="*/ 22 h 71"/>
                        <a:gd name="T38" fmla="*/ 1 w 44"/>
                        <a:gd name="T39" fmla="*/ 20 h 71"/>
                        <a:gd name="T40" fmla="*/ 1 w 44"/>
                        <a:gd name="T41" fmla="*/ 14 h 71"/>
                        <a:gd name="T42" fmla="*/ 1 w 44"/>
                        <a:gd name="T43" fmla="*/ 13 h 71"/>
                        <a:gd name="T44" fmla="*/ 4 w 44"/>
                        <a:gd name="T45" fmla="*/ 7 h 71"/>
                        <a:gd name="T46" fmla="*/ 4 w 44"/>
                        <a:gd name="T47" fmla="*/ 4 h 71"/>
                        <a:gd name="T48" fmla="*/ 8 w 44"/>
                        <a:gd name="T49" fmla="*/ 0 h 71"/>
                        <a:gd name="T50" fmla="*/ 14 w 44"/>
                        <a:gd name="T51" fmla="*/ 0 h 71"/>
                        <a:gd name="T52" fmla="*/ 19 w 44"/>
                        <a:gd name="T53" fmla="*/ 0 h 71"/>
                        <a:gd name="T54" fmla="*/ 23 w 44"/>
                        <a:gd name="T55" fmla="*/ 0 h 71"/>
                        <a:gd name="T56" fmla="*/ 27 w 44"/>
                        <a:gd name="T57" fmla="*/ 0 h 71"/>
                        <a:gd name="T58" fmla="*/ 33 w 44"/>
                        <a:gd name="T59" fmla="*/ 0 h 71"/>
                        <a:gd name="T60" fmla="*/ 37 w 44"/>
                        <a:gd name="T61" fmla="*/ 1 h 71"/>
                        <a:gd name="T62" fmla="*/ 37 w 44"/>
                        <a:gd name="T63" fmla="*/ 4 h 71"/>
                        <a:gd name="T64" fmla="*/ 40 w 44"/>
                        <a:gd name="T65" fmla="*/ 7 h 71"/>
                        <a:gd name="T66" fmla="*/ 40 w 44"/>
                        <a:gd name="T67" fmla="*/ 8 h 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44" h="71">
                          <a:moveTo>
                            <a:pt x="40" y="8"/>
                          </a:moveTo>
                          <a:lnTo>
                            <a:pt x="43" y="22"/>
                          </a:lnTo>
                          <a:lnTo>
                            <a:pt x="40" y="25"/>
                          </a:lnTo>
                          <a:lnTo>
                            <a:pt x="43" y="30"/>
                          </a:lnTo>
                          <a:lnTo>
                            <a:pt x="40" y="32"/>
                          </a:lnTo>
                          <a:lnTo>
                            <a:pt x="40" y="41"/>
                          </a:lnTo>
                          <a:lnTo>
                            <a:pt x="40" y="47"/>
                          </a:lnTo>
                          <a:lnTo>
                            <a:pt x="40" y="50"/>
                          </a:lnTo>
                          <a:lnTo>
                            <a:pt x="37" y="55"/>
                          </a:lnTo>
                          <a:lnTo>
                            <a:pt x="34" y="60"/>
                          </a:lnTo>
                          <a:lnTo>
                            <a:pt x="34" y="61"/>
                          </a:lnTo>
                          <a:lnTo>
                            <a:pt x="27" y="70"/>
                          </a:lnTo>
                          <a:lnTo>
                            <a:pt x="4" y="60"/>
                          </a:lnTo>
                          <a:lnTo>
                            <a:pt x="4" y="43"/>
                          </a:lnTo>
                          <a:lnTo>
                            <a:pt x="4" y="41"/>
                          </a:lnTo>
                          <a:lnTo>
                            <a:pt x="1" y="37"/>
                          </a:lnTo>
                          <a:lnTo>
                            <a:pt x="0" y="32"/>
                          </a:lnTo>
                          <a:lnTo>
                            <a:pt x="0" y="25"/>
                          </a:lnTo>
                          <a:lnTo>
                            <a:pt x="1" y="22"/>
                          </a:lnTo>
                          <a:lnTo>
                            <a:pt x="1" y="20"/>
                          </a:lnTo>
                          <a:lnTo>
                            <a:pt x="1" y="14"/>
                          </a:lnTo>
                          <a:lnTo>
                            <a:pt x="1" y="13"/>
                          </a:lnTo>
                          <a:lnTo>
                            <a:pt x="4" y="7"/>
                          </a:lnTo>
                          <a:lnTo>
                            <a:pt x="4" y="4"/>
                          </a:lnTo>
                          <a:lnTo>
                            <a:pt x="8" y="0"/>
                          </a:lnTo>
                          <a:lnTo>
                            <a:pt x="14" y="0"/>
                          </a:lnTo>
                          <a:lnTo>
                            <a:pt x="19" y="0"/>
                          </a:lnTo>
                          <a:lnTo>
                            <a:pt x="23" y="0"/>
                          </a:lnTo>
                          <a:lnTo>
                            <a:pt x="27" y="0"/>
                          </a:lnTo>
                          <a:lnTo>
                            <a:pt x="33" y="0"/>
                          </a:lnTo>
                          <a:lnTo>
                            <a:pt x="37" y="1"/>
                          </a:lnTo>
                          <a:lnTo>
                            <a:pt x="37" y="4"/>
                          </a:lnTo>
                          <a:lnTo>
                            <a:pt x="40" y="7"/>
                          </a:lnTo>
                          <a:lnTo>
                            <a:pt x="40" y="8"/>
                          </a:lnTo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49572" name="Group 10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5" y="2476"/>
                      <a:ext cx="56" cy="42"/>
                      <a:chOff x="1525" y="2476"/>
                      <a:chExt cx="56" cy="42"/>
                    </a:xfrm>
                  </p:grpSpPr>
                  <p:sp>
                    <p:nvSpPr>
                      <p:cNvPr id="149573" name="Freeform 10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39" y="2476"/>
                        <a:ext cx="24" cy="24"/>
                      </a:xfrm>
                      <a:custGeom>
                        <a:avLst/>
                        <a:gdLst>
                          <a:gd name="T0" fmla="*/ 0 w 24"/>
                          <a:gd name="T1" fmla="*/ 0 h 24"/>
                          <a:gd name="T2" fmla="*/ 12 w 24"/>
                          <a:gd name="T3" fmla="*/ 0 h 24"/>
                          <a:gd name="T4" fmla="*/ 14 w 24"/>
                          <a:gd name="T5" fmla="*/ 0 h 24"/>
                          <a:gd name="T6" fmla="*/ 18 w 24"/>
                          <a:gd name="T7" fmla="*/ 12 h 24"/>
                          <a:gd name="T8" fmla="*/ 23 w 24"/>
                          <a:gd name="T9" fmla="*/ 12 h 24"/>
                          <a:gd name="T10" fmla="*/ 18 w 24"/>
                          <a:gd name="T11" fmla="*/ 12 h 24"/>
                          <a:gd name="T12" fmla="*/ 18 w 24"/>
                          <a:gd name="T13" fmla="*/ 23 h 24"/>
                          <a:gd name="T14" fmla="*/ 12 w 24"/>
                          <a:gd name="T15" fmla="*/ 23 h 24"/>
                          <a:gd name="T16" fmla="*/ 2 w 24"/>
                          <a:gd name="T17" fmla="*/ 23 h 24"/>
                          <a:gd name="T18" fmla="*/ 7 w 24"/>
                          <a:gd name="T19" fmla="*/ 23 h 24"/>
                          <a:gd name="T20" fmla="*/ 2 w 24"/>
                          <a:gd name="T21" fmla="*/ 12 h 24"/>
                          <a:gd name="T22" fmla="*/ 0 w 24"/>
                          <a:gd name="T23" fmla="*/ 0 h 2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</a:cxnLst>
                        <a:rect l="0" t="0" r="r" b="b"/>
                        <a:pathLst>
                          <a:path w="24" h="24">
                            <a:moveTo>
                              <a:pt x="0" y="0"/>
                            </a:moveTo>
                            <a:lnTo>
                              <a:pt x="12" y="0"/>
                            </a:lnTo>
                            <a:lnTo>
                              <a:pt x="14" y="0"/>
                            </a:lnTo>
                            <a:lnTo>
                              <a:pt x="18" y="12"/>
                            </a:lnTo>
                            <a:lnTo>
                              <a:pt x="23" y="12"/>
                            </a:lnTo>
                            <a:lnTo>
                              <a:pt x="18" y="12"/>
                            </a:lnTo>
                            <a:lnTo>
                              <a:pt x="18" y="23"/>
                            </a:lnTo>
                            <a:lnTo>
                              <a:pt x="12" y="23"/>
                            </a:lnTo>
                            <a:lnTo>
                              <a:pt x="2" y="23"/>
                            </a:lnTo>
                            <a:lnTo>
                              <a:pt x="7" y="23"/>
                            </a:lnTo>
                            <a:lnTo>
                              <a:pt x="2" y="1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7F5F3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rnd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74" name="Freeform 10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57" y="2493"/>
                        <a:ext cx="24" cy="25"/>
                      </a:xfrm>
                      <a:custGeom>
                        <a:avLst/>
                        <a:gdLst>
                          <a:gd name="T0" fmla="*/ 0 w 24"/>
                          <a:gd name="T1" fmla="*/ 0 h 25"/>
                          <a:gd name="T2" fmla="*/ 23 w 24"/>
                          <a:gd name="T3" fmla="*/ 0 h 25"/>
                          <a:gd name="T4" fmla="*/ 23 w 24"/>
                          <a:gd name="T5" fmla="*/ 24 h 25"/>
                          <a:gd name="T6" fmla="*/ 0 w 24"/>
                          <a:gd name="T7" fmla="*/ 0 h 2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24" h="25">
                            <a:moveTo>
                              <a:pt x="0" y="0"/>
                            </a:moveTo>
                            <a:lnTo>
                              <a:pt x="23" y="0"/>
                            </a:lnTo>
                            <a:lnTo>
                              <a:pt x="23" y="24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7F5F3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rnd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575" name="Freeform 10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5" y="2493"/>
                        <a:ext cx="24" cy="25"/>
                      </a:xfrm>
                      <a:custGeom>
                        <a:avLst/>
                        <a:gdLst>
                          <a:gd name="T0" fmla="*/ 0 w 24"/>
                          <a:gd name="T1" fmla="*/ 3 h 25"/>
                          <a:gd name="T2" fmla="*/ 1 w 24"/>
                          <a:gd name="T3" fmla="*/ 3 h 25"/>
                          <a:gd name="T4" fmla="*/ 8 w 24"/>
                          <a:gd name="T5" fmla="*/ 16 h 25"/>
                          <a:gd name="T6" fmla="*/ 23 w 24"/>
                          <a:gd name="T7" fmla="*/ 24 h 25"/>
                          <a:gd name="T8" fmla="*/ 7 w 24"/>
                          <a:gd name="T9" fmla="*/ 19 h 25"/>
                          <a:gd name="T10" fmla="*/ 1 w 24"/>
                          <a:gd name="T11" fmla="*/ 13 h 25"/>
                          <a:gd name="T12" fmla="*/ 0 w 24"/>
                          <a:gd name="T13" fmla="*/ 13 h 25"/>
                          <a:gd name="T14" fmla="*/ 0 w 24"/>
                          <a:gd name="T15" fmla="*/ 0 h 25"/>
                          <a:gd name="T16" fmla="*/ 0 w 24"/>
                          <a:gd name="T17" fmla="*/ 3 h 2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24" h="25">
                            <a:moveTo>
                              <a:pt x="0" y="3"/>
                            </a:moveTo>
                            <a:lnTo>
                              <a:pt x="1" y="3"/>
                            </a:lnTo>
                            <a:lnTo>
                              <a:pt x="8" y="16"/>
                            </a:lnTo>
                            <a:lnTo>
                              <a:pt x="23" y="24"/>
                            </a:lnTo>
                            <a:lnTo>
                              <a:pt x="7" y="19"/>
                            </a:lnTo>
                            <a:lnTo>
                              <a:pt x="1" y="13"/>
                            </a:lnTo>
                            <a:lnTo>
                              <a:pt x="0" y="13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</a:path>
                        </a:pathLst>
                      </a:custGeom>
                      <a:solidFill>
                        <a:srgbClr val="7F5F3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rnd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149576" name="Freeform 1096"/>
                  <p:cNvSpPr>
                    <a:spLocks/>
                  </p:cNvSpPr>
                  <p:nvPr/>
                </p:nvSpPr>
                <p:spPr bwMode="auto">
                  <a:xfrm>
                    <a:off x="1519" y="2453"/>
                    <a:ext cx="48" cy="45"/>
                  </a:xfrm>
                  <a:custGeom>
                    <a:avLst/>
                    <a:gdLst>
                      <a:gd name="T0" fmla="*/ 7 w 48"/>
                      <a:gd name="T1" fmla="*/ 44 h 45"/>
                      <a:gd name="T2" fmla="*/ 4 w 48"/>
                      <a:gd name="T3" fmla="*/ 38 h 45"/>
                      <a:gd name="T4" fmla="*/ 1 w 48"/>
                      <a:gd name="T5" fmla="*/ 30 h 45"/>
                      <a:gd name="T6" fmla="*/ 0 w 48"/>
                      <a:gd name="T7" fmla="*/ 23 h 45"/>
                      <a:gd name="T8" fmla="*/ 0 w 48"/>
                      <a:gd name="T9" fmla="*/ 14 h 45"/>
                      <a:gd name="T10" fmla="*/ 1 w 48"/>
                      <a:gd name="T11" fmla="*/ 7 h 45"/>
                      <a:gd name="T12" fmla="*/ 7 w 48"/>
                      <a:gd name="T13" fmla="*/ 4 h 45"/>
                      <a:gd name="T14" fmla="*/ 10 w 48"/>
                      <a:gd name="T15" fmla="*/ 1 h 45"/>
                      <a:gd name="T16" fmla="*/ 21 w 48"/>
                      <a:gd name="T17" fmla="*/ 0 h 45"/>
                      <a:gd name="T18" fmla="*/ 31 w 48"/>
                      <a:gd name="T19" fmla="*/ 1 h 45"/>
                      <a:gd name="T20" fmla="*/ 38 w 48"/>
                      <a:gd name="T21" fmla="*/ 4 h 45"/>
                      <a:gd name="T22" fmla="*/ 44 w 48"/>
                      <a:gd name="T23" fmla="*/ 4 h 45"/>
                      <a:gd name="T24" fmla="*/ 47 w 48"/>
                      <a:gd name="T25" fmla="*/ 4 h 45"/>
                      <a:gd name="T26" fmla="*/ 44 w 48"/>
                      <a:gd name="T27" fmla="*/ 7 h 45"/>
                      <a:gd name="T28" fmla="*/ 40 w 48"/>
                      <a:gd name="T29" fmla="*/ 11 h 45"/>
                      <a:gd name="T30" fmla="*/ 40 w 48"/>
                      <a:gd name="T31" fmla="*/ 14 h 45"/>
                      <a:gd name="T32" fmla="*/ 38 w 48"/>
                      <a:gd name="T33" fmla="*/ 11 h 45"/>
                      <a:gd name="T34" fmla="*/ 31 w 48"/>
                      <a:gd name="T35" fmla="*/ 8 h 45"/>
                      <a:gd name="T36" fmla="*/ 26 w 48"/>
                      <a:gd name="T37" fmla="*/ 8 h 45"/>
                      <a:gd name="T38" fmla="*/ 21 w 48"/>
                      <a:gd name="T39" fmla="*/ 8 h 45"/>
                      <a:gd name="T40" fmla="*/ 16 w 48"/>
                      <a:gd name="T41" fmla="*/ 8 h 45"/>
                      <a:gd name="T42" fmla="*/ 18 w 48"/>
                      <a:gd name="T43" fmla="*/ 11 h 45"/>
                      <a:gd name="T44" fmla="*/ 18 w 48"/>
                      <a:gd name="T45" fmla="*/ 14 h 45"/>
                      <a:gd name="T46" fmla="*/ 16 w 48"/>
                      <a:gd name="T47" fmla="*/ 16 h 45"/>
                      <a:gd name="T48" fmla="*/ 14 w 48"/>
                      <a:gd name="T49" fmla="*/ 21 h 45"/>
                      <a:gd name="T50" fmla="*/ 10 w 48"/>
                      <a:gd name="T51" fmla="*/ 24 h 45"/>
                      <a:gd name="T52" fmla="*/ 10 w 48"/>
                      <a:gd name="T53" fmla="*/ 30 h 45"/>
                      <a:gd name="T54" fmla="*/ 8 w 48"/>
                      <a:gd name="T55" fmla="*/ 28 h 45"/>
                      <a:gd name="T56" fmla="*/ 8 w 48"/>
                      <a:gd name="T57" fmla="*/ 24 h 45"/>
                      <a:gd name="T58" fmla="*/ 7 w 48"/>
                      <a:gd name="T59" fmla="*/ 23 h 45"/>
                      <a:gd name="T60" fmla="*/ 1 w 48"/>
                      <a:gd name="T61" fmla="*/ 24 h 45"/>
                      <a:gd name="T62" fmla="*/ 4 w 48"/>
                      <a:gd name="T63" fmla="*/ 35 h 45"/>
                      <a:gd name="T64" fmla="*/ 4 w 48"/>
                      <a:gd name="T65" fmla="*/ 38 h 45"/>
                      <a:gd name="T66" fmla="*/ 7 w 48"/>
                      <a:gd name="T67" fmla="*/ 44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48" h="45">
                        <a:moveTo>
                          <a:pt x="7" y="44"/>
                        </a:moveTo>
                        <a:lnTo>
                          <a:pt x="4" y="38"/>
                        </a:lnTo>
                        <a:lnTo>
                          <a:pt x="1" y="30"/>
                        </a:lnTo>
                        <a:lnTo>
                          <a:pt x="0" y="23"/>
                        </a:lnTo>
                        <a:lnTo>
                          <a:pt x="0" y="14"/>
                        </a:lnTo>
                        <a:lnTo>
                          <a:pt x="1" y="7"/>
                        </a:lnTo>
                        <a:lnTo>
                          <a:pt x="7" y="4"/>
                        </a:lnTo>
                        <a:lnTo>
                          <a:pt x="10" y="1"/>
                        </a:lnTo>
                        <a:lnTo>
                          <a:pt x="21" y="0"/>
                        </a:lnTo>
                        <a:lnTo>
                          <a:pt x="31" y="1"/>
                        </a:lnTo>
                        <a:lnTo>
                          <a:pt x="38" y="4"/>
                        </a:lnTo>
                        <a:lnTo>
                          <a:pt x="44" y="4"/>
                        </a:lnTo>
                        <a:lnTo>
                          <a:pt x="47" y="4"/>
                        </a:lnTo>
                        <a:lnTo>
                          <a:pt x="44" y="7"/>
                        </a:lnTo>
                        <a:lnTo>
                          <a:pt x="40" y="11"/>
                        </a:lnTo>
                        <a:lnTo>
                          <a:pt x="40" y="14"/>
                        </a:lnTo>
                        <a:lnTo>
                          <a:pt x="38" y="11"/>
                        </a:lnTo>
                        <a:lnTo>
                          <a:pt x="31" y="8"/>
                        </a:lnTo>
                        <a:lnTo>
                          <a:pt x="26" y="8"/>
                        </a:lnTo>
                        <a:lnTo>
                          <a:pt x="21" y="8"/>
                        </a:lnTo>
                        <a:lnTo>
                          <a:pt x="16" y="8"/>
                        </a:lnTo>
                        <a:lnTo>
                          <a:pt x="18" y="11"/>
                        </a:lnTo>
                        <a:lnTo>
                          <a:pt x="18" y="14"/>
                        </a:lnTo>
                        <a:lnTo>
                          <a:pt x="16" y="16"/>
                        </a:lnTo>
                        <a:lnTo>
                          <a:pt x="14" y="21"/>
                        </a:lnTo>
                        <a:lnTo>
                          <a:pt x="10" y="24"/>
                        </a:lnTo>
                        <a:lnTo>
                          <a:pt x="10" y="30"/>
                        </a:lnTo>
                        <a:lnTo>
                          <a:pt x="8" y="28"/>
                        </a:lnTo>
                        <a:lnTo>
                          <a:pt x="8" y="24"/>
                        </a:lnTo>
                        <a:lnTo>
                          <a:pt x="7" y="23"/>
                        </a:lnTo>
                        <a:lnTo>
                          <a:pt x="1" y="24"/>
                        </a:lnTo>
                        <a:lnTo>
                          <a:pt x="4" y="35"/>
                        </a:lnTo>
                        <a:lnTo>
                          <a:pt x="4" y="38"/>
                        </a:lnTo>
                        <a:lnTo>
                          <a:pt x="7" y="44"/>
                        </a:lnTo>
                      </a:path>
                    </a:pathLst>
                  </a:custGeom>
                  <a:solidFill>
                    <a:srgbClr val="BF7F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577" name="Freeform 1097"/>
                <p:cNvSpPr>
                  <a:spLocks/>
                </p:cNvSpPr>
                <p:nvPr/>
              </p:nvSpPr>
              <p:spPr bwMode="auto">
                <a:xfrm>
                  <a:off x="1559" y="2621"/>
                  <a:ext cx="41" cy="24"/>
                </a:xfrm>
                <a:custGeom>
                  <a:avLst/>
                  <a:gdLst>
                    <a:gd name="T0" fmla="*/ 40 w 41"/>
                    <a:gd name="T1" fmla="*/ 20 h 24"/>
                    <a:gd name="T2" fmla="*/ 30 w 41"/>
                    <a:gd name="T3" fmla="*/ 23 h 24"/>
                    <a:gd name="T4" fmla="*/ 17 w 41"/>
                    <a:gd name="T5" fmla="*/ 23 h 24"/>
                    <a:gd name="T6" fmla="*/ 7 w 41"/>
                    <a:gd name="T7" fmla="*/ 16 h 24"/>
                    <a:gd name="T8" fmla="*/ 0 w 41"/>
                    <a:gd name="T9" fmla="*/ 1 h 24"/>
                    <a:gd name="T10" fmla="*/ 17 w 41"/>
                    <a:gd name="T11" fmla="*/ 4 h 24"/>
                    <a:gd name="T12" fmla="*/ 17 w 41"/>
                    <a:gd name="T13" fmla="*/ 0 h 24"/>
                    <a:gd name="T14" fmla="*/ 24 w 41"/>
                    <a:gd name="T15" fmla="*/ 0 h 24"/>
                    <a:gd name="T16" fmla="*/ 34 w 41"/>
                    <a:gd name="T17" fmla="*/ 4 h 24"/>
                    <a:gd name="T18" fmla="*/ 37 w 41"/>
                    <a:gd name="T19" fmla="*/ 4 h 24"/>
                    <a:gd name="T20" fmla="*/ 40 w 41"/>
                    <a:gd name="T21" fmla="*/ 2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1" h="24">
                      <a:moveTo>
                        <a:pt x="40" y="20"/>
                      </a:moveTo>
                      <a:lnTo>
                        <a:pt x="30" y="23"/>
                      </a:lnTo>
                      <a:lnTo>
                        <a:pt x="17" y="23"/>
                      </a:lnTo>
                      <a:lnTo>
                        <a:pt x="7" y="16"/>
                      </a:lnTo>
                      <a:lnTo>
                        <a:pt x="0" y="1"/>
                      </a:lnTo>
                      <a:lnTo>
                        <a:pt x="17" y="4"/>
                      </a:lnTo>
                      <a:lnTo>
                        <a:pt x="17" y="0"/>
                      </a:lnTo>
                      <a:lnTo>
                        <a:pt x="24" y="0"/>
                      </a:lnTo>
                      <a:lnTo>
                        <a:pt x="34" y="4"/>
                      </a:lnTo>
                      <a:lnTo>
                        <a:pt x="37" y="4"/>
                      </a:lnTo>
                      <a:lnTo>
                        <a:pt x="40" y="20"/>
                      </a:lnTo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9578" name="Group 1098"/>
            <p:cNvGrpSpPr>
              <a:grpSpLocks/>
            </p:cNvGrpSpPr>
            <p:nvPr/>
          </p:nvGrpSpPr>
          <p:grpSpPr bwMode="auto">
            <a:xfrm>
              <a:off x="1081" y="2471"/>
              <a:ext cx="102" cy="455"/>
              <a:chOff x="1081" y="2471"/>
              <a:chExt cx="102" cy="455"/>
            </a:xfrm>
          </p:grpSpPr>
          <p:grpSp>
            <p:nvGrpSpPr>
              <p:cNvPr id="149579" name="Group 1099"/>
              <p:cNvGrpSpPr>
                <a:grpSpLocks/>
              </p:cNvGrpSpPr>
              <p:nvPr/>
            </p:nvGrpSpPr>
            <p:grpSpPr bwMode="auto">
              <a:xfrm>
                <a:off x="1081" y="2613"/>
                <a:ext cx="97" cy="133"/>
                <a:chOff x="1081" y="2613"/>
                <a:chExt cx="97" cy="133"/>
              </a:xfrm>
            </p:grpSpPr>
            <p:sp>
              <p:nvSpPr>
                <p:cNvPr id="149580" name="Freeform 1100"/>
                <p:cNvSpPr>
                  <a:spLocks/>
                </p:cNvSpPr>
                <p:nvPr/>
              </p:nvSpPr>
              <p:spPr bwMode="auto">
                <a:xfrm>
                  <a:off x="1081" y="2619"/>
                  <a:ext cx="25" cy="127"/>
                </a:xfrm>
                <a:custGeom>
                  <a:avLst/>
                  <a:gdLst>
                    <a:gd name="T0" fmla="*/ 1 w 25"/>
                    <a:gd name="T1" fmla="*/ 0 h 127"/>
                    <a:gd name="T2" fmla="*/ 0 w 25"/>
                    <a:gd name="T3" fmla="*/ 27 h 127"/>
                    <a:gd name="T4" fmla="*/ 4 w 25"/>
                    <a:gd name="T5" fmla="*/ 67 h 127"/>
                    <a:gd name="T6" fmla="*/ 7 w 25"/>
                    <a:gd name="T7" fmla="*/ 98 h 127"/>
                    <a:gd name="T8" fmla="*/ 14 w 25"/>
                    <a:gd name="T9" fmla="*/ 120 h 127"/>
                    <a:gd name="T10" fmla="*/ 15 w 25"/>
                    <a:gd name="T11" fmla="*/ 126 h 127"/>
                    <a:gd name="T12" fmla="*/ 18 w 25"/>
                    <a:gd name="T13" fmla="*/ 117 h 127"/>
                    <a:gd name="T14" fmla="*/ 18 w 25"/>
                    <a:gd name="T15" fmla="*/ 104 h 127"/>
                    <a:gd name="T16" fmla="*/ 24 w 25"/>
                    <a:gd name="T17" fmla="*/ 98 h 127"/>
                    <a:gd name="T18" fmla="*/ 15 w 25"/>
                    <a:gd name="T19" fmla="*/ 88 h 127"/>
                    <a:gd name="T20" fmla="*/ 10 w 25"/>
                    <a:gd name="T21" fmla="*/ 81 h 127"/>
                    <a:gd name="T22" fmla="*/ 14 w 25"/>
                    <a:gd name="T23" fmla="*/ 25 h 127"/>
                    <a:gd name="T24" fmla="*/ 15 w 25"/>
                    <a:gd name="T25" fmla="*/ 1 h 127"/>
                    <a:gd name="T26" fmla="*/ 1 w 25"/>
                    <a:gd name="T27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5" h="127">
                      <a:moveTo>
                        <a:pt x="1" y="0"/>
                      </a:moveTo>
                      <a:lnTo>
                        <a:pt x="0" y="27"/>
                      </a:lnTo>
                      <a:lnTo>
                        <a:pt x="4" y="67"/>
                      </a:lnTo>
                      <a:lnTo>
                        <a:pt x="7" y="98"/>
                      </a:lnTo>
                      <a:lnTo>
                        <a:pt x="14" y="120"/>
                      </a:lnTo>
                      <a:lnTo>
                        <a:pt x="15" y="126"/>
                      </a:lnTo>
                      <a:lnTo>
                        <a:pt x="18" y="117"/>
                      </a:lnTo>
                      <a:lnTo>
                        <a:pt x="18" y="104"/>
                      </a:lnTo>
                      <a:lnTo>
                        <a:pt x="24" y="98"/>
                      </a:lnTo>
                      <a:lnTo>
                        <a:pt x="15" y="88"/>
                      </a:lnTo>
                      <a:lnTo>
                        <a:pt x="10" y="81"/>
                      </a:lnTo>
                      <a:lnTo>
                        <a:pt x="14" y="25"/>
                      </a:lnTo>
                      <a:lnTo>
                        <a:pt x="15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FFBF7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81" name="Freeform 1101"/>
                <p:cNvSpPr>
                  <a:spLocks/>
                </p:cNvSpPr>
                <p:nvPr/>
              </p:nvSpPr>
              <p:spPr bwMode="auto">
                <a:xfrm>
                  <a:off x="1154" y="2613"/>
                  <a:ext cx="24" cy="119"/>
                </a:xfrm>
                <a:custGeom>
                  <a:avLst/>
                  <a:gdLst>
                    <a:gd name="T0" fmla="*/ 7 w 24"/>
                    <a:gd name="T1" fmla="*/ 4 h 119"/>
                    <a:gd name="T2" fmla="*/ 8 w 24"/>
                    <a:gd name="T3" fmla="*/ 24 h 119"/>
                    <a:gd name="T4" fmla="*/ 8 w 24"/>
                    <a:gd name="T5" fmla="*/ 73 h 119"/>
                    <a:gd name="T6" fmla="*/ 0 w 24"/>
                    <a:gd name="T7" fmla="*/ 96 h 119"/>
                    <a:gd name="T8" fmla="*/ 1 w 24"/>
                    <a:gd name="T9" fmla="*/ 96 h 119"/>
                    <a:gd name="T10" fmla="*/ 0 w 24"/>
                    <a:gd name="T11" fmla="*/ 109 h 119"/>
                    <a:gd name="T12" fmla="*/ 1 w 24"/>
                    <a:gd name="T13" fmla="*/ 118 h 119"/>
                    <a:gd name="T14" fmla="*/ 8 w 24"/>
                    <a:gd name="T15" fmla="*/ 102 h 119"/>
                    <a:gd name="T16" fmla="*/ 14 w 24"/>
                    <a:gd name="T17" fmla="*/ 75 h 119"/>
                    <a:gd name="T18" fmla="*/ 23 w 24"/>
                    <a:gd name="T19" fmla="*/ 20 h 119"/>
                    <a:gd name="T20" fmla="*/ 20 w 24"/>
                    <a:gd name="T21" fmla="*/ 0 h 119"/>
                    <a:gd name="T22" fmla="*/ 7 w 24"/>
                    <a:gd name="T23" fmla="*/ 4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" h="119">
                      <a:moveTo>
                        <a:pt x="7" y="4"/>
                      </a:moveTo>
                      <a:lnTo>
                        <a:pt x="8" y="24"/>
                      </a:lnTo>
                      <a:lnTo>
                        <a:pt x="8" y="73"/>
                      </a:lnTo>
                      <a:lnTo>
                        <a:pt x="0" y="96"/>
                      </a:lnTo>
                      <a:lnTo>
                        <a:pt x="1" y="96"/>
                      </a:lnTo>
                      <a:lnTo>
                        <a:pt x="0" y="109"/>
                      </a:lnTo>
                      <a:lnTo>
                        <a:pt x="1" y="118"/>
                      </a:lnTo>
                      <a:lnTo>
                        <a:pt x="8" y="102"/>
                      </a:lnTo>
                      <a:lnTo>
                        <a:pt x="14" y="75"/>
                      </a:lnTo>
                      <a:lnTo>
                        <a:pt x="23" y="20"/>
                      </a:lnTo>
                      <a:lnTo>
                        <a:pt x="20" y="0"/>
                      </a:lnTo>
                      <a:lnTo>
                        <a:pt x="7" y="4"/>
                      </a:lnTo>
                    </a:path>
                  </a:pathLst>
                </a:custGeom>
                <a:solidFill>
                  <a:srgbClr val="FFBF7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9582" name="Freeform 1102"/>
              <p:cNvSpPr>
                <a:spLocks/>
              </p:cNvSpPr>
              <p:nvPr/>
            </p:nvSpPr>
            <p:spPr bwMode="auto">
              <a:xfrm>
                <a:off x="1081" y="2537"/>
                <a:ext cx="102" cy="197"/>
              </a:xfrm>
              <a:custGeom>
                <a:avLst/>
                <a:gdLst>
                  <a:gd name="T0" fmla="*/ 38 w 102"/>
                  <a:gd name="T1" fmla="*/ 0 h 197"/>
                  <a:gd name="T2" fmla="*/ 14 w 102"/>
                  <a:gd name="T3" fmla="*/ 13 h 197"/>
                  <a:gd name="T4" fmla="*/ 13 w 102"/>
                  <a:gd name="T5" fmla="*/ 14 h 197"/>
                  <a:gd name="T6" fmla="*/ 0 w 102"/>
                  <a:gd name="T7" fmla="*/ 78 h 197"/>
                  <a:gd name="T8" fmla="*/ 1 w 102"/>
                  <a:gd name="T9" fmla="*/ 145 h 197"/>
                  <a:gd name="T10" fmla="*/ 19 w 102"/>
                  <a:gd name="T11" fmla="*/ 139 h 197"/>
                  <a:gd name="T12" fmla="*/ 19 w 102"/>
                  <a:gd name="T13" fmla="*/ 81 h 197"/>
                  <a:gd name="T14" fmla="*/ 20 w 102"/>
                  <a:gd name="T15" fmla="*/ 65 h 197"/>
                  <a:gd name="T16" fmla="*/ 20 w 102"/>
                  <a:gd name="T17" fmla="*/ 100 h 197"/>
                  <a:gd name="T18" fmla="*/ 19 w 102"/>
                  <a:gd name="T19" fmla="*/ 160 h 197"/>
                  <a:gd name="T20" fmla="*/ 22 w 102"/>
                  <a:gd name="T21" fmla="*/ 160 h 197"/>
                  <a:gd name="T22" fmla="*/ 22 w 102"/>
                  <a:gd name="T23" fmla="*/ 180 h 197"/>
                  <a:gd name="T24" fmla="*/ 22 w 102"/>
                  <a:gd name="T25" fmla="*/ 193 h 197"/>
                  <a:gd name="T26" fmla="*/ 50 w 102"/>
                  <a:gd name="T27" fmla="*/ 196 h 197"/>
                  <a:gd name="T28" fmla="*/ 72 w 102"/>
                  <a:gd name="T29" fmla="*/ 189 h 197"/>
                  <a:gd name="T30" fmla="*/ 85 w 102"/>
                  <a:gd name="T31" fmla="*/ 189 h 197"/>
                  <a:gd name="T32" fmla="*/ 80 w 102"/>
                  <a:gd name="T33" fmla="*/ 154 h 197"/>
                  <a:gd name="T34" fmla="*/ 85 w 102"/>
                  <a:gd name="T35" fmla="*/ 139 h 197"/>
                  <a:gd name="T36" fmla="*/ 76 w 102"/>
                  <a:gd name="T37" fmla="*/ 94 h 197"/>
                  <a:gd name="T38" fmla="*/ 76 w 102"/>
                  <a:gd name="T39" fmla="*/ 71 h 197"/>
                  <a:gd name="T40" fmla="*/ 79 w 102"/>
                  <a:gd name="T41" fmla="*/ 78 h 197"/>
                  <a:gd name="T42" fmla="*/ 80 w 102"/>
                  <a:gd name="T43" fmla="*/ 131 h 197"/>
                  <a:gd name="T44" fmla="*/ 94 w 102"/>
                  <a:gd name="T45" fmla="*/ 135 h 197"/>
                  <a:gd name="T46" fmla="*/ 101 w 102"/>
                  <a:gd name="T47" fmla="*/ 72 h 197"/>
                  <a:gd name="T48" fmla="*/ 85 w 102"/>
                  <a:gd name="T49" fmla="*/ 14 h 197"/>
                  <a:gd name="T50" fmla="*/ 57 w 102"/>
                  <a:gd name="T51" fmla="*/ 0 h 197"/>
                  <a:gd name="T52" fmla="*/ 38 w 102"/>
                  <a:gd name="T53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2" h="197">
                    <a:moveTo>
                      <a:pt x="38" y="0"/>
                    </a:moveTo>
                    <a:lnTo>
                      <a:pt x="14" y="13"/>
                    </a:lnTo>
                    <a:lnTo>
                      <a:pt x="13" y="14"/>
                    </a:lnTo>
                    <a:lnTo>
                      <a:pt x="0" y="78"/>
                    </a:lnTo>
                    <a:lnTo>
                      <a:pt x="1" y="145"/>
                    </a:lnTo>
                    <a:lnTo>
                      <a:pt x="19" y="139"/>
                    </a:lnTo>
                    <a:lnTo>
                      <a:pt x="19" y="81"/>
                    </a:lnTo>
                    <a:lnTo>
                      <a:pt x="20" y="65"/>
                    </a:lnTo>
                    <a:lnTo>
                      <a:pt x="20" y="100"/>
                    </a:lnTo>
                    <a:lnTo>
                      <a:pt x="19" y="160"/>
                    </a:lnTo>
                    <a:lnTo>
                      <a:pt x="22" y="160"/>
                    </a:lnTo>
                    <a:lnTo>
                      <a:pt x="22" y="180"/>
                    </a:lnTo>
                    <a:lnTo>
                      <a:pt x="22" y="193"/>
                    </a:lnTo>
                    <a:lnTo>
                      <a:pt x="50" y="196"/>
                    </a:lnTo>
                    <a:lnTo>
                      <a:pt x="72" y="189"/>
                    </a:lnTo>
                    <a:lnTo>
                      <a:pt x="85" y="189"/>
                    </a:lnTo>
                    <a:lnTo>
                      <a:pt x="80" y="154"/>
                    </a:lnTo>
                    <a:lnTo>
                      <a:pt x="85" y="139"/>
                    </a:lnTo>
                    <a:lnTo>
                      <a:pt x="76" y="94"/>
                    </a:lnTo>
                    <a:lnTo>
                      <a:pt x="76" y="71"/>
                    </a:lnTo>
                    <a:lnTo>
                      <a:pt x="79" y="78"/>
                    </a:lnTo>
                    <a:lnTo>
                      <a:pt x="80" y="131"/>
                    </a:lnTo>
                    <a:lnTo>
                      <a:pt x="94" y="135"/>
                    </a:lnTo>
                    <a:lnTo>
                      <a:pt x="101" y="72"/>
                    </a:lnTo>
                    <a:lnTo>
                      <a:pt x="85" y="14"/>
                    </a:lnTo>
                    <a:lnTo>
                      <a:pt x="57" y="0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9FBFFF"/>
              </a:solidFill>
              <a:ln w="12700" cap="rnd" cmpd="sng">
                <a:solidFill>
                  <a:srgbClr val="9FB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9583" name="Group 1103"/>
              <p:cNvGrpSpPr>
                <a:grpSpLocks/>
              </p:cNvGrpSpPr>
              <p:nvPr/>
            </p:nvGrpSpPr>
            <p:grpSpPr bwMode="auto">
              <a:xfrm>
                <a:off x="1100" y="2471"/>
                <a:ext cx="74" cy="455"/>
                <a:chOff x="1100" y="2471"/>
                <a:chExt cx="74" cy="455"/>
              </a:xfrm>
            </p:grpSpPr>
            <p:sp>
              <p:nvSpPr>
                <p:cNvPr id="149584" name="Freeform 1104"/>
                <p:cNvSpPr>
                  <a:spLocks/>
                </p:cNvSpPr>
                <p:nvPr/>
              </p:nvSpPr>
              <p:spPr bwMode="auto">
                <a:xfrm>
                  <a:off x="1104" y="2728"/>
                  <a:ext cx="57" cy="185"/>
                </a:xfrm>
                <a:custGeom>
                  <a:avLst/>
                  <a:gdLst>
                    <a:gd name="T0" fmla="*/ 7 w 57"/>
                    <a:gd name="T1" fmla="*/ 1 h 185"/>
                    <a:gd name="T2" fmla="*/ 8 w 57"/>
                    <a:gd name="T3" fmla="*/ 67 h 185"/>
                    <a:gd name="T4" fmla="*/ 7 w 57"/>
                    <a:gd name="T5" fmla="*/ 85 h 185"/>
                    <a:gd name="T6" fmla="*/ 7 w 57"/>
                    <a:gd name="T7" fmla="*/ 103 h 185"/>
                    <a:gd name="T8" fmla="*/ 8 w 57"/>
                    <a:gd name="T9" fmla="*/ 119 h 185"/>
                    <a:gd name="T10" fmla="*/ 8 w 57"/>
                    <a:gd name="T11" fmla="*/ 132 h 185"/>
                    <a:gd name="T12" fmla="*/ 8 w 57"/>
                    <a:gd name="T13" fmla="*/ 146 h 185"/>
                    <a:gd name="T14" fmla="*/ 7 w 57"/>
                    <a:gd name="T15" fmla="*/ 155 h 185"/>
                    <a:gd name="T16" fmla="*/ 1 w 57"/>
                    <a:gd name="T17" fmla="*/ 175 h 185"/>
                    <a:gd name="T18" fmla="*/ 0 w 57"/>
                    <a:gd name="T19" fmla="*/ 184 h 185"/>
                    <a:gd name="T20" fmla="*/ 8 w 57"/>
                    <a:gd name="T21" fmla="*/ 184 h 185"/>
                    <a:gd name="T22" fmla="*/ 14 w 57"/>
                    <a:gd name="T23" fmla="*/ 174 h 185"/>
                    <a:gd name="T24" fmla="*/ 16 w 57"/>
                    <a:gd name="T25" fmla="*/ 162 h 185"/>
                    <a:gd name="T26" fmla="*/ 20 w 57"/>
                    <a:gd name="T27" fmla="*/ 146 h 185"/>
                    <a:gd name="T28" fmla="*/ 23 w 57"/>
                    <a:gd name="T29" fmla="*/ 103 h 185"/>
                    <a:gd name="T30" fmla="*/ 27 w 57"/>
                    <a:gd name="T31" fmla="*/ 90 h 185"/>
                    <a:gd name="T32" fmla="*/ 23 w 57"/>
                    <a:gd name="T33" fmla="*/ 113 h 185"/>
                    <a:gd name="T34" fmla="*/ 27 w 57"/>
                    <a:gd name="T35" fmla="*/ 127 h 185"/>
                    <a:gd name="T36" fmla="*/ 27 w 57"/>
                    <a:gd name="T37" fmla="*/ 141 h 185"/>
                    <a:gd name="T38" fmla="*/ 27 w 57"/>
                    <a:gd name="T39" fmla="*/ 155 h 185"/>
                    <a:gd name="T40" fmla="*/ 27 w 57"/>
                    <a:gd name="T41" fmla="*/ 161 h 185"/>
                    <a:gd name="T42" fmla="*/ 34 w 57"/>
                    <a:gd name="T43" fmla="*/ 181 h 185"/>
                    <a:gd name="T44" fmla="*/ 41 w 57"/>
                    <a:gd name="T45" fmla="*/ 181 h 185"/>
                    <a:gd name="T46" fmla="*/ 46 w 57"/>
                    <a:gd name="T47" fmla="*/ 181 h 185"/>
                    <a:gd name="T48" fmla="*/ 47 w 57"/>
                    <a:gd name="T49" fmla="*/ 175 h 185"/>
                    <a:gd name="T50" fmla="*/ 40 w 57"/>
                    <a:gd name="T51" fmla="*/ 155 h 185"/>
                    <a:gd name="T52" fmla="*/ 41 w 57"/>
                    <a:gd name="T53" fmla="*/ 110 h 185"/>
                    <a:gd name="T54" fmla="*/ 46 w 57"/>
                    <a:gd name="T55" fmla="*/ 86 h 185"/>
                    <a:gd name="T56" fmla="*/ 56 w 57"/>
                    <a:gd name="T57" fmla="*/ 0 h 185"/>
                    <a:gd name="T58" fmla="*/ 7 w 57"/>
                    <a:gd name="T59" fmla="*/ 1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57" h="185">
                      <a:moveTo>
                        <a:pt x="7" y="1"/>
                      </a:moveTo>
                      <a:lnTo>
                        <a:pt x="8" y="67"/>
                      </a:lnTo>
                      <a:lnTo>
                        <a:pt x="7" y="85"/>
                      </a:lnTo>
                      <a:lnTo>
                        <a:pt x="7" y="103"/>
                      </a:lnTo>
                      <a:lnTo>
                        <a:pt x="8" y="119"/>
                      </a:lnTo>
                      <a:lnTo>
                        <a:pt x="8" y="132"/>
                      </a:lnTo>
                      <a:lnTo>
                        <a:pt x="8" y="146"/>
                      </a:lnTo>
                      <a:lnTo>
                        <a:pt x="7" y="155"/>
                      </a:lnTo>
                      <a:lnTo>
                        <a:pt x="1" y="175"/>
                      </a:lnTo>
                      <a:lnTo>
                        <a:pt x="0" y="184"/>
                      </a:lnTo>
                      <a:lnTo>
                        <a:pt x="8" y="184"/>
                      </a:lnTo>
                      <a:lnTo>
                        <a:pt x="14" y="174"/>
                      </a:lnTo>
                      <a:lnTo>
                        <a:pt x="16" y="162"/>
                      </a:lnTo>
                      <a:lnTo>
                        <a:pt x="20" y="146"/>
                      </a:lnTo>
                      <a:lnTo>
                        <a:pt x="23" y="103"/>
                      </a:lnTo>
                      <a:lnTo>
                        <a:pt x="27" y="90"/>
                      </a:lnTo>
                      <a:lnTo>
                        <a:pt x="23" y="113"/>
                      </a:lnTo>
                      <a:lnTo>
                        <a:pt x="27" y="127"/>
                      </a:lnTo>
                      <a:lnTo>
                        <a:pt x="27" y="141"/>
                      </a:lnTo>
                      <a:lnTo>
                        <a:pt x="27" y="155"/>
                      </a:lnTo>
                      <a:lnTo>
                        <a:pt x="27" y="161"/>
                      </a:lnTo>
                      <a:lnTo>
                        <a:pt x="34" y="181"/>
                      </a:lnTo>
                      <a:lnTo>
                        <a:pt x="41" y="181"/>
                      </a:lnTo>
                      <a:lnTo>
                        <a:pt x="46" y="181"/>
                      </a:lnTo>
                      <a:lnTo>
                        <a:pt x="47" y="175"/>
                      </a:lnTo>
                      <a:lnTo>
                        <a:pt x="40" y="155"/>
                      </a:lnTo>
                      <a:lnTo>
                        <a:pt x="41" y="110"/>
                      </a:lnTo>
                      <a:lnTo>
                        <a:pt x="46" y="86"/>
                      </a:lnTo>
                      <a:lnTo>
                        <a:pt x="56" y="0"/>
                      </a:lnTo>
                      <a:lnTo>
                        <a:pt x="7" y="1"/>
                      </a:lnTo>
                    </a:path>
                  </a:pathLst>
                </a:custGeom>
                <a:solidFill>
                  <a:srgbClr val="FFBF7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9585" name="Group 1105"/>
                <p:cNvGrpSpPr>
                  <a:grpSpLocks/>
                </p:cNvGrpSpPr>
                <p:nvPr/>
              </p:nvGrpSpPr>
              <p:grpSpPr bwMode="auto">
                <a:xfrm>
                  <a:off x="1110" y="2536"/>
                  <a:ext cx="46" cy="124"/>
                  <a:chOff x="1110" y="2536"/>
                  <a:chExt cx="46" cy="124"/>
                </a:xfrm>
              </p:grpSpPr>
              <p:sp>
                <p:nvSpPr>
                  <p:cNvPr id="149586" name="Freeform 1106"/>
                  <p:cNvSpPr>
                    <a:spLocks/>
                  </p:cNvSpPr>
                  <p:nvPr/>
                </p:nvSpPr>
                <p:spPr bwMode="auto">
                  <a:xfrm>
                    <a:off x="1122" y="2536"/>
                    <a:ext cx="24" cy="25"/>
                  </a:xfrm>
                  <a:custGeom>
                    <a:avLst/>
                    <a:gdLst>
                      <a:gd name="T0" fmla="*/ 0 w 24"/>
                      <a:gd name="T1" fmla="*/ 0 h 25"/>
                      <a:gd name="T2" fmla="*/ 1 w 24"/>
                      <a:gd name="T3" fmla="*/ 24 h 25"/>
                      <a:gd name="T4" fmla="*/ 12 w 24"/>
                      <a:gd name="T5" fmla="*/ 0 h 25"/>
                      <a:gd name="T6" fmla="*/ 15 w 24"/>
                      <a:gd name="T7" fmla="*/ 24 h 25"/>
                      <a:gd name="T8" fmla="*/ 23 w 24"/>
                      <a:gd name="T9" fmla="*/ 0 h 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4" h="25">
                        <a:moveTo>
                          <a:pt x="0" y="0"/>
                        </a:moveTo>
                        <a:lnTo>
                          <a:pt x="1" y="24"/>
                        </a:lnTo>
                        <a:lnTo>
                          <a:pt x="12" y="0"/>
                        </a:lnTo>
                        <a:lnTo>
                          <a:pt x="15" y="24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3F7FF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87" name="Freeform 1107"/>
                  <p:cNvSpPr>
                    <a:spLocks/>
                  </p:cNvSpPr>
                  <p:nvPr/>
                </p:nvSpPr>
                <p:spPr bwMode="auto">
                  <a:xfrm>
                    <a:off x="1133" y="2541"/>
                    <a:ext cx="23" cy="94"/>
                  </a:xfrm>
                  <a:custGeom>
                    <a:avLst/>
                    <a:gdLst>
                      <a:gd name="T0" fmla="*/ 0 w 23"/>
                      <a:gd name="T1" fmla="*/ 0 h 94"/>
                      <a:gd name="T2" fmla="*/ 22 w 23"/>
                      <a:gd name="T3" fmla="*/ 38 h 94"/>
                      <a:gd name="T4" fmla="*/ 22 w 23"/>
                      <a:gd name="T5" fmla="*/ 93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" h="94">
                        <a:moveTo>
                          <a:pt x="0" y="0"/>
                        </a:moveTo>
                        <a:lnTo>
                          <a:pt x="22" y="38"/>
                        </a:lnTo>
                        <a:lnTo>
                          <a:pt x="22" y="9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3F7FF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88" name="Freeform 1108"/>
                  <p:cNvSpPr>
                    <a:spLocks/>
                  </p:cNvSpPr>
                  <p:nvPr/>
                </p:nvSpPr>
                <p:spPr bwMode="auto">
                  <a:xfrm>
                    <a:off x="1110" y="2637"/>
                    <a:ext cx="44" cy="23"/>
                  </a:xfrm>
                  <a:custGeom>
                    <a:avLst/>
                    <a:gdLst>
                      <a:gd name="T0" fmla="*/ 0 w 44"/>
                      <a:gd name="T1" fmla="*/ 22 h 23"/>
                      <a:gd name="T2" fmla="*/ 22 w 44"/>
                      <a:gd name="T3" fmla="*/ 0 h 23"/>
                      <a:gd name="T4" fmla="*/ 43 w 44"/>
                      <a:gd name="T5" fmla="*/ 0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23">
                        <a:moveTo>
                          <a:pt x="0" y="22"/>
                        </a:moveTo>
                        <a:lnTo>
                          <a:pt x="22" y="0"/>
                        </a:lnTo>
                        <a:lnTo>
                          <a:pt x="43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3F7FF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89" name="Group 1109"/>
                <p:cNvGrpSpPr>
                  <a:grpSpLocks/>
                </p:cNvGrpSpPr>
                <p:nvPr/>
              </p:nvGrpSpPr>
              <p:grpSpPr bwMode="auto">
                <a:xfrm>
                  <a:off x="1100" y="2887"/>
                  <a:ext cx="57" cy="39"/>
                  <a:chOff x="1100" y="2887"/>
                  <a:chExt cx="57" cy="39"/>
                </a:xfrm>
              </p:grpSpPr>
              <p:sp>
                <p:nvSpPr>
                  <p:cNvPr id="149590" name="Freeform 1110"/>
                  <p:cNvSpPr>
                    <a:spLocks/>
                  </p:cNvSpPr>
                  <p:nvPr/>
                </p:nvSpPr>
                <p:spPr bwMode="auto">
                  <a:xfrm>
                    <a:off x="1100" y="2891"/>
                    <a:ext cx="24" cy="35"/>
                  </a:xfrm>
                  <a:custGeom>
                    <a:avLst/>
                    <a:gdLst>
                      <a:gd name="T0" fmla="*/ 1 w 24"/>
                      <a:gd name="T1" fmla="*/ 17 h 35"/>
                      <a:gd name="T2" fmla="*/ 0 w 24"/>
                      <a:gd name="T3" fmla="*/ 21 h 35"/>
                      <a:gd name="T4" fmla="*/ 0 w 24"/>
                      <a:gd name="T5" fmla="*/ 25 h 35"/>
                      <a:gd name="T6" fmla="*/ 0 w 24"/>
                      <a:gd name="T7" fmla="*/ 27 h 35"/>
                      <a:gd name="T8" fmla="*/ 0 w 24"/>
                      <a:gd name="T9" fmla="*/ 31 h 35"/>
                      <a:gd name="T10" fmla="*/ 4 w 24"/>
                      <a:gd name="T11" fmla="*/ 34 h 35"/>
                      <a:gd name="T12" fmla="*/ 7 w 24"/>
                      <a:gd name="T13" fmla="*/ 34 h 35"/>
                      <a:gd name="T14" fmla="*/ 14 w 24"/>
                      <a:gd name="T15" fmla="*/ 31 h 35"/>
                      <a:gd name="T16" fmla="*/ 16 w 24"/>
                      <a:gd name="T17" fmla="*/ 27 h 35"/>
                      <a:gd name="T18" fmla="*/ 20 w 24"/>
                      <a:gd name="T19" fmla="*/ 24 h 35"/>
                      <a:gd name="T20" fmla="*/ 20 w 24"/>
                      <a:gd name="T21" fmla="*/ 14 h 35"/>
                      <a:gd name="T22" fmla="*/ 23 w 24"/>
                      <a:gd name="T23" fmla="*/ 4 h 35"/>
                      <a:gd name="T24" fmla="*/ 23 w 24"/>
                      <a:gd name="T25" fmla="*/ 0 h 35"/>
                      <a:gd name="T26" fmla="*/ 16 w 24"/>
                      <a:gd name="T27" fmla="*/ 10 h 35"/>
                      <a:gd name="T28" fmla="*/ 14 w 24"/>
                      <a:gd name="T29" fmla="*/ 21 h 35"/>
                      <a:gd name="T30" fmla="*/ 7 w 24"/>
                      <a:gd name="T31" fmla="*/ 21 h 35"/>
                      <a:gd name="T32" fmla="*/ 1 w 24"/>
                      <a:gd name="T33" fmla="*/ 18 h 35"/>
                      <a:gd name="T34" fmla="*/ 1 w 24"/>
                      <a:gd name="T35" fmla="*/ 17 h 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24" h="35">
                        <a:moveTo>
                          <a:pt x="1" y="17"/>
                        </a:moveTo>
                        <a:lnTo>
                          <a:pt x="0" y="21"/>
                        </a:lnTo>
                        <a:lnTo>
                          <a:pt x="0" y="25"/>
                        </a:lnTo>
                        <a:lnTo>
                          <a:pt x="0" y="27"/>
                        </a:lnTo>
                        <a:lnTo>
                          <a:pt x="0" y="31"/>
                        </a:lnTo>
                        <a:lnTo>
                          <a:pt x="4" y="34"/>
                        </a:lnTo>
                        <a:lnTo>
                          <a:pt x="7" y="34"/>
                        </a:lnTo>
                        <a:lnTo>
                          <a:pt x="14" y="31"/>
                        </a:lnTo>
                        <a:lnTo>
                          <a:pt x="16" y="27"/>
                        </a:lnTo>
                        <a:lnTo>
                          <a:pt x="20" y="24"/>
                        </a:lnTo>
                        <a:lnTo>
                          <a:pt x="20" y="14"/>
                        </a:lnTo>
                        <a:lnTo>
                          <a:pt x="23" y="4"/>
                        </a:lnTo>
                        <a:lnTo>
                          <a:pt x="23" y="0"/>
                        </a:lnTo>
                        <a:lnTo>
                          <a:pt x="16" y="10"/>
                        </a:lnTo>
                        <a:lnTo>
                          <a:pt x="14" y="21"/>
                        </a:lnTo>
                        <a:lnTo>
                          <a:pt x="7" y="21"/>
                        </a:lnTo>
                        <a:lnTo>
                          <a:pt x="1" y="18"/>
                        </a:lnTo>
                        <a:lnTo>
                          <a:pt x="1" y="17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91" name="Freeform 1111"/>
                  <p:cNvSpPr>
                    <a:spLocks/>
                  </p:cNvSpPr>
                  <p:nvPr/>
                </p:nvSpPr>
                <p:spPr bwMode="auto">
                  <a:xfrm>
                    <a:off x="1133" y="2887"/>
                    <a:ext cx="24" cy="39"/>
                  </a:xfrm>
                  <a:custGeom>
                    <a:avLst/>
                    <a:gdLst>
                      <a:gd name="T0" fmla="*/ 0 w 24"/>
                      <a:gd name="T1" fmla="*/ 0 h 39"/>
                      <a:gd name="T2" fmla="*/ 0 w 24"/>
                      <a:gd name="T3" fmla="*/ 1 h 39"/>
                      <a:gd name="T4" fmla="*/ 1 w 24"/>
                      <a:gd name="T5" fmla="*/ 10 h 39"/>
                      <a:gd name="T6" fmla="*/ 4 w 24"/>
                      <a:gd name="T7" fmla="*/ 20 h 39"/>
                      <a:gd name="T8" fmla="*/ 6 w 24"/>
                      <a:gd name="T9" fmla="*/ 27 h 39"/>
                      <a:gd name="T10" fmla="*/ 8 w 24"/>
                      <a:gd name="T11" fmla="*/ 32 h 39"/>
                      <a:gd name="T12" fmla="*/ 12 w 24"/>
                      <a:gd name="T13" fmla="*/ 35 h 39"/>
                      <a:gd name="T14" fmla="*/ 13 w 24"/>
                      <a:gd name="T15" fmla="*/ 35 h 39"/>
                      <a:gd name="T16" fmla="*/ 16 w 24"/>
                      <a:gd name="T17" fmla="*/ 38 h 39"/>
                      <a:gd name="T18" fmla="*/ 20 w 24"/>
                      <a:gd name="T19" fmla="*/ 35 h 39"/>
                      <a:gd name="T20" fmla="*/ 23 w 24"/>
                      <a:gd name="T21" fmla="*/ 29 h 39"/>
                      <a:gd name="T22" fmla="*/ 20 w 24"/>
                      <a:gd name="T23" fmla="*/ 24 h 39"/>
                      <a:gd name="T24" fmla="*/ 20 w 24"/>
                      <a:gd name="T25" fmla="*/ 20 h 39"/>
                      <a:gd name="T26" fmla="*/ 16 w 24"/>
                      <a:gd name="T27" fmla="*/ 16 h 39"/>
                      <a:gd name="T28" fmla="*/ 16 w 24"/>
                      <a:gd name="T29" fmla="*/ 20 h 39"/>
                      <a:gd name="T30" fmla="*/ 15 w 24"/>
                      <a:gd name="T31" fmla="*/ 20 h 39"/>
                      <a:gd name="T32" fmla="*/ 13 w 24"/>
                      <a:gd name="T33" fmla="*/ 21 h 39"/>
                      <a:gd name="T34" fmla="*/ 12 w 24"/>
                      <a:gd name="T35" fmla="*/ 21 h 39"/>
                      <a:gd name="T36" fmla="*/ 6 w 24"/>
                      <a:gd name="T37" fmla="*/ 20 h 39"/>
                      <a:gd name="T38" fmla="*/ 1 w 24"/>
                      <a:gd name="T39" fmla="*/ 7 h 39"/>
                      <a:gd name="T40" fmla="*/ 0 w 24"/>
                      <a:gd name="T41" fmla="*/ 0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24" h="39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0"/>
                        </a:lnTo>
                        <a:lnTo>
                          <a:pt x="4" y="20"/>
                        </a:lnTo>
                        <a:lnTo>
                          <a:pt x="6" y="27"/>
                        </a:lnTo>
                        <a:lnTo>
                          <a:pt x="8" y="32"/>
                        </a:lnTo>
                        <a:lnTo>
                          <a:pt x="12" y="35"/>
                        </a:lnTo>
                        <a:lnTo>
                          <a:pt x="13" y="35"/>
                        </a:lnTo>
                        <a:lnTo>
                          <a:pt x="16" y="38"/>
                        </a:lnTo>
                        <a:lnTo>
                          <a:pt x="20" y="35"/>
                        </a:lnTo>
                        <a:lnTo>
                          <a:pt x="23" y="29"/>
                        </a:lnTo>
                        <a:lnTo>
                          <a:pt x="20" y="24"/>
                        </a:lnTo>
                        <a:lnTo>
                          <a:pt x="20" y="20"/>
                        </a:lnTo>
                        <a:lnTo>
                          <a:pt x="16" y="16"/>
                        </a:lnTo>
                        <a:lnTo>
                          <a:pt x="16" y="20"/>
                        </a:lnTo>
                        <a:lnTo>
                          <a:pt x="15" y="20"/>
                        </a:lnTo>
                        <a:lnTo>
                          <a:pt x="13" y="21"/>
                        </a:lnTo>
                        <a:lnTo>
                          <a:pt x="12" y="21"/>
                        </a:lnTo>
                        <a:lnTo>
                          <a:pt x="6" y="20"/>
                        </a:lnTo>
                        <a:lnTo>
                          <a:pt x="1" y="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92" name="Group 1112"/>
                <p:cNvGrpSpPr>
                  <a:grpSpLocks/>
                </p:cNvGrpSpPr>
                <p:nvPr/>
              </p:nvGrpSpPr>
              <p:grpSpPr bwMode="auto">
                <a:xfrm>
                  <a:off x="1106" y="2471"/>
                  <a:ext cx="68" cy="66"/>
                  <a:chOff x="1106" y="2471"/>
                  <a:chExt cx="68" cy="66"/>
                </a:xfrm>
              </p:grpSpPr>
              <p:sp>
                <p:nvSpPr>
                  <p:cNvPr id="149593" name="Freeform 1113"/>
                  <p:cNvSpPr>
                    <a:spLocks/>
                  </p:cNvSpPr>
                  <p:nvPr/>
                </p:nvSpPr>
                <p:spPr bwMode="auto">
                  <a:xfrm>
                    <a:off x="1115" y="2477"/>
                    <a:ext cx="37" cy="60"/>
                  </a:xfrm>
                  <a:custGeom>
                    <a:avLst/>
                    <a:gdLst>
                      <a:gd name="T0" fmla="*/ 7 w 37"/>
                      <a:gd name="T1" fmla="*/ 59 h 60"/>
                      <a:gd name="T2" fmla="*/ 7 w 37"/>
                      <a:gd name="T3" fmla="*/ 49 h 60"/>
                      <a:gd name="T4" fmla="*/ 4 w 37"/>
                      <a:gd name="T5" fmla="*/ 43 h 60"/>
                      <a:gd name="T6" fmla="*/ 1 w 37"/>
                      <a:gd name="T7" fmla="*/ 38 h 60"/>
                      <a:gd name="T8" fmla="*/ 0 w 37"/>
                      <a:gd name="T9" fmla="*/ 30 h 60"/>
                      <a:gd name="T10" fmla="*/ 0 w 37"/>
                      <a:gd name="T11" fmla="*/ 24 h 60"/>
                      <a:gd name="T12" fmla="*/ 0 w 37"/>
                      <a:gd name="T13" fmla="*/ 16 h 60"/>
                      <a:gd name="T14" fmla="*/ 1 w 37"/>
                      <a:gd name="T15" fmla="*/ 7 h 60"/>
                      <a:gd name="T16" fmla="*/ 7 w 37"/>
                      <a:gd name="T17" fmla="*/ 1 h 60"/>
                      <a:gd name="T18" fmla="*/ 13 w 37"/>
                      <a:gd name="T19" fmla="*/ 0 h 60"/>
                      <a:gd name="T20" fmla="*/ 21 w 37"/>
                      <a:gd name="T21" fmla="*/ 0 h 60"/>
                      <a:gd name="T22" fmla="*/ 27 w 37"/>
                      <a:gd name="T23" fmla="*/ 1 h 60"/>
                      <a:gd name="T24" fmla="*/ 33 w 37"/>
                      <a:gd name="T25" fmla="*/ 7 h 60"/>
                      <a:gd name="T26" fmla="*/ 36 w 37"/>
                      <a:gd name="T27" fmla="*/ 14 h 60"/>
                      <a:gd name="T28" fmla="*/ 36 w 37"/>
                      <a:gd name="T29" fmla="*/ 22 h 60"/>
                      <a:gd name="T30" fmla="*/ 36 w 37"/>
                      <a:gd name="T31" fmla="*/ 27 h 60"/>
                      <a:gd name="T32" fmla="*/ 30 w 37"/>
                      <a:gd name="T33" fmla="*/ 38 h 60"/>
                      <a:gd name="T34" fmla="*/ 27 w 37"/>
                      <a:gd name="T35" fmla="*/ 39 h 60"/>
                      <a:gd name="T36" fmla="*/ 27 w 37"/>
                      <a:gd name="T37" fmla="*/ 44 h 60"/>
                      <a:gd name="T38" fmla="*/ 26 w 37"/>
                      <a:gd name="T39" fmla="*/ 49 h 60"/>
                      <a:gd name="T40" fmla="*/ 26 w 37"/>
                      <a:gd name="T41" fmla="*/ 59 h 60"/>
                      <a:gd name="T42" fmla="*/ 7 w 37"/>
                      <a:gd name="T43" fmla="*/ 59 h 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7" h="60">
                        <a:moveTo>
                          <a:pt x="7" y="59"/>
                        </a:moveTo>
                        <a:lnTo>
                          <a:pt x="7" y="49"/>
                        </a:lnTo>
                        <a:lnTo>
                          <a:pt x="4" y="43"/>
                        </a:lnTo>
                        <a:lnTo>
                          <a:pt x="1" y="38"/>
                        </a:lnTo>
                        <a:lnTo>
                          <a:pt x="0" y="30"/>
                        </a:lnTo>
                        <a:lnTo>
                          <a:pt x="0" y="24"/>
                        </a:lnTo>
                        <a:lnTo>
                          <a:pt x="0" y="16"/>
                        </a:lnTo>
                        <a:lnTo>
                          <a:pt x="1" y="7"/>
                        </a:lnTo>
                        <a:lnTo>
                          <a:pt x="7" y="1"/>
                        </a:lnTo>
                        <a:lnTo>
                          <a:pt x="13" y="0"/>
                        </a:lnTo>
                        <a:lnTo>
                          <a:pt x="21" y="0"/>
                        </a:lnTo>
                        <a:lnTo>
                          <a:pt x="27" y="1"/>
                        </a:lnTo>
                        <a:lnTo>
                          <a:pt x="33" y="7"/>
                        </a:lnTo>
                        <a:lnTo>
                          <a:pt x="36" y="14"/>
                        </a:lnTo>
                        <a:lnTo>
                          <a:pt x="36" y="22"/>
                        </a:lnTo>
                        <a:lnTo>
                          <a:pt x="36" y="27"/>
                        </a:lnTo>
                        <a:lnTo>
                          <a:pt x="30" y="38"/>
                        </a:lnTo>
                        <a:lnTo>
                          <a:pt x="27" y="39"/>
                        </a:lnTo>
                        <a:lnTo>
                          <a:pt x="27" y="44"/>
                        </a:lnTo>
                        <a:lnTo>
                          <a:pt x="26" y="49"/>
                        </a:lnTo>
                        <a:lnTo>
                          <a:pt x="26" y="59"/>
                        </a:lnTo>
                        <a:lnTo>
                          <a:pt x="7" y="59"/>
                        </a:lnTo>
                      </a:path>
                    </a:pathLst>
                  </a:custGeom>
                  <a:solidFill>
                    <a:srgbClr val="FFB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594" name="Freeform 1114"/>
                  <p:cNvSpPr>
                    <a:spLocks/>
                  </p:cNvSpPr>
                  <p:nvPr/>
                </p:nvSpPr>
                <p:spPr bwMode="auto">
                  <a:xfrm>
                    <a:off x="1106" y="2471"/>
                    <a:ext cx="55" cy="48"/>
                  </a:xfrm>
                  <a:custGeom>
                    <a:avLst/>
                    <a:gdLst>
                      <a:gd name="T0" fmla="*/ 4 w 55"/>
                      <a:gd name="T1" fmla="*/ 40 h 48"/>
                      <a:gd name="T2" fmla="*/ 1 w 55"/>
                      <a:gd name="T3" fmla="*/ 34 h 48"/>
                      <a:gd name="T4" fmla="*/ 0 w 55"/>
                      <a:gd name="T5" fmla="*/ 31 h 48"/>
                      <a:gd name="T6" fmla="*/ 0 w 55"/>
                      <a:gd name="T7" fmla="*/ 24 h 48"/>
                      <a:gd name="T8" fmla="*/ 1 w 55"/>
                      <a:gd name="T9" fmla="*/ 18 h 48"/>
                      <a:gd name="T10" fmla="*/ 4 w 55"/>
                      <a:gd name="T11" fmla="*/ 12 h 48"/>
                      <a:gd name="T12" fmla="*/ 7 w 55"/>
                      <a:gd name="T13" fmla="*/ 10 h 48"/>
                      <a:gd name="T14" fmla="*/ 8 w 55"/>
                      <a:gd name="T15" fmla="*/ 4 h 48"/>
                      <a:gd name="T16" fmla="*/ 14 w 55"/>
                      <a:gd name="T17" fmla="*/ 1 h 48"/>
                      <a:gd name="T18" fmla="*/ 18 w 55"/>
                      <a:gd name="T19" fmla="*/ 0 h 48"/>
                      <a:gd name="T20" fmla="*/ 25 w 55"/>
                      <a:gd name="T21" fmla="*/ 0 h 48"/>
                      <a:gd name="T22" fmla="*/ 33 w 55"/>
                      <a:gd name="T23" fmla="*/ 0 h 48"/>
                      <a:gd name="T24" fmla="*/ 38 w 55"/>
                      <a:gd name="T25" fmla="*/ 1 h 48"/>
                      <a:gd name="T26" fmla="*/ 43 w 55"/>
                      <a:gd name="T27" fmla="*/ 1 h 48"/>
                      <a:gd name="T28" fmla="*/ 45 w 55"/>
                      <a:gd name="T29" fmla="*/ 7 h 48"/>
                      <a:gd name="T30" fmla="*/ 48 w 55"/>
                      <a:gd name="T31" fmla="*/ 10 h 48"/>
                      <a:gd name="T32" fmla="*/ 51 w 55"/>
                      <a:gd name="T33" fmla="*/ 14 h 48"/>
                      <a:gd name="T34" fmla="*/ 54 w 55"/>
                      <a:gd name="T35" fmla="*/ 20 h 48"/>
                      <a:gd name="T36" fmla="*/ 54 w 55"/>
                      <a:gd name="T37" fmla="*/ 27 h 48"/>
                      <a:gd name="T38" fmla="*/ 54 w 55"/>
                      <a:gd name="T39" fmla="*/ 33 h 48"/>
                      <a:gd name="T40" fmla="*/ 51 w 55"/>
                      <a:gd name="T41" fmla="*/ 34 h 48"/>
                      <a:gd name="T42" fmla="*/ 48 w 55"/>
                      <a:gd name="T43" fmla="*/ 40 h 48"/>
                      <a:gd name="T44" fmla="*/ 45 w 55"/>
                      <a:gd name="T45" fmla="*/ 44 h 48"/>
                      <a:gd name="T46" fmla="*/ 40 w 55"/>
                      <a:gd name="T47" fmla="*/ 47 h 48"/>
                      <a:gd name="T48" fmla="*/ 34 w 55"/>
                      <a:gd name="T49" fmla="*/ 47 h 48"/>
                      <a:gd name="T50" fmla="*/ 40 w 55"/>
                      <a:gd name="T51" fmla="*/ 40 h 48"/>
                      <a:gd name="T52" fmla="*/ 43 w 55"/>
                      <a:gd name="T53" fmla="*/ 31 h 48"/>
                      <a:gd name="T54" fmla="*/ 43 w 55"/>
                      <a:gd name="T55" fmla="*/ 18 h 48"/>
                      <a:gd name="T56" fmla="*/ 34 w 55"/>
                      <a:gd name="T57" fmla="*/ 20 h 48"/>
                      <a:gd name="T58" fmla="*/ 25 w 55"/>
                      <a:gd name="T59" fmla="*/ 20 h 48"/>
                      <a:gd name="T60" fmla="*/ 18 w 55"/>
                      <a:gd name="T61" fmla="*/ 20 h 48"/>
                      <a:gd name="T62" fmla="*/ 12 w 55"/>
                      <a:gd name="T63" fmla="*/ 20 h 48"/>
                      <a:gd name="T64" fmla="*/ 12 w 55"/>
                      <a:gd name="T65" fmla="*/ 24 h 48"/>
                      <a:gd name="T66" fmla="*/ 8 w 55"/>
                      <a:gd name="T67" fmla="*/ 31 h 48"/>
                      <a:gd name="T68" fmla="*/ 12 w 55"/>
                      <a:gd name="T69" fmla="*/ 40 h 48"/>
                      <a:gd name="T70" fmla="*/ 14 w 55"/>
                      <a:gd name="T71" fmla="*/ 47 h 48"/>
                      <a:gd name="T72" fmla="*/ 8 w 55"/>
                      <a:gd name="T73" fmla="*/ 44 h 48"/>
                      <a:gd name="T74" fmla="*/ 4 w 55"/>
                      <a:gd name="T75" fmla="*/ 4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55" h="48">
                        <a:moveTo>
                          <a:pt x="4" y="40"/>
                        </a:moveTo>
                        <a:lnTo>
                          <a:pt x="1" y="34"/>
                        </a:lnTo>
                        <a:lnTo>
                          <a:pt x="0" y="31"/>
                        </a:lnTo>
                        <a:lnTo>
                          <a:pt x="0" y="24"/>
                        </a:lnTo>
                        <a:lnTo>
                          <a:pt x="1" y="18"/>
                        </a:lnTo>
                        <a:lnTo>
                          <a:pt x="4" y="12"/>
                        </a:lnTo>
                        <a:lnTo>
                          <a:pt x="7" y="10"/>
                        </a:lnTo>
                        <a:lnTo>
                          <a:pt x="8" y="4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25" y="0"/>
                        </a:lnTo>
                        <a:lnTo>
                          <a:pt x="33" y="0"/>
                        </a:lnTo>
                        <a:lnTo>
                          <a:pt x="38" y="1"/>
                        </a:lnTo>
                        <a:lnTo>
                          <a:pt x="43" y="1"/>
                        </a:lnTo>
                        <a:lnTo>
                          <a:pt x="45" y="7"/>
                        </a:lnTo>
                        <a:lnTo>
                          <a:pt x="48" y="10"/>
                        </a:lnTo>
                        <a:lnTo>
                          <a:pt x="51" y="14"/>
                        </a:lnTo>
                        <a:lnTo>
                          <a:pt x="54" y="20"/>
                        </a:lnTo>
                        <a:lnTo>
                          <a:pt x="54" y="27"/>
                        </a:lnTo>
                        <a:lnTo>
                          <a:pt x="54" y="33"/>
                        </a:lnTo>
                        <a:lnTo>
                          <a:pt x="51" y="34"/>
                        </a:lnTo>
                        <a:lnTo>
                          <a:pt x="48" y="40"/>
                        </a:lnTo>
                        <a:lnTo>
                          <a:pt x="45" y="44"/>
                        </a:lnTo>
                        <a:lnTo>
                          <a:pt x="40" y="47"/>
                        </a:lnTo>
                        <a:lnTo>
                          <a:pt x="34" y="47"/>
                        </a:lnTo>
                        <a:lnTo>
                          <a:pt x="40" y="40"/>
                        </a:lnTo>
                        <a:lnTo>
                          <a:pt x="43" y="31"/>
                        </a:lnTo>
                        <a:lnTo>
                          <a:pt x="43" y="18"/>
                        </a:lnTo>
                        <a:lnTo>
                          <a:pt x="34" y="20"/>
                        </a:lnTo>
                        <a:lnTo>
                          <a:pt x="25" y="20"/>
                        </a:lnTo>
                        <a:lnTo>
                          <a:pt x="18" y="20"/>
                        </a:lnTo>
                        <a:lnTo>
                          <a:pt x="12" y="20"/>
                        </a:lnTo>
                        <a:lnTo>
                          <a:pt x="12" y="24"/>
                        </a:lnTo>
                        <a:lnTo>
                          <a:pt x="8" y="31"/>
                        </a:lnTo>
                        <a:lnTo>
                          <a:pt x="12" y="40"/>
                        </a:lnTo>
                        <a:lnTo>
                          <a:pt x="14" y="47"/>
                        </a:lnTo>
                        <a:lnTo>
                          <a:pt x="8" y="44"/>
                        </a:lnTo>
                        <a:lnTo>
                          <a:pt x="4" y="40"/>
                        </a:lnTo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49595" name="Group 1115"/>
                  <p:cNvGrpSpPr>
                    <a:grpSpLocks/>
                  </p:cNvGrpSpPr>
                  <p:nvPr/>
                </p:nvGrpSpPr>
                <p:grpSpPr bwMode="auto">
                  <a:xfrm>
                    <a:off x="1115" y="2506"/>
                    <a:ext cx="59" cy="23"/>
                    <a:chOff x="1115" y="2506"/>
                    <a:chExt cx="59" cy="23"/>
                  </a:xfrm>
                </p:grpSpPr>
                <p:sp>
                  <p:nvSpPr>
                    <p:cNvPr id="149596" name="Oval 1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15" y="2506"/>
                      <a:ext cx="23" cy="23"/>
                    </a:xfrm>
                    <a:prstGeom prst="ellipse">
                      <a:avLst/>
                    </a:prstGeom>
                    <a:solidFill>
                      <a:srgbClr val="5F7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597" name="Oval 1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" y="2506"/>
                      <a:ext cx="23" cy="23"/>
                    </a:xfrm>
                    <a:prstGeom prst="ellipse">
                      <a:avLst/>
                    </a:prstGeom>
                    <a:solidFill>
                      <a:srgbClr val="5F7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9598" name="Group 1118"/>
            <p:cNvGrpSpPr>
              <a:grpSpLocks/>
            </p:cNvGrpSpPr>
            <p:nvPr/>
          </p:nvGrpSpPr>
          <p:grpSpPr bwMode="auto">
            <a:xfrm>
              <a:off x="1234" y="2433"/>
              <a:ext cx="121" cy="507"/>
              <a:chOff x="1234" y="2433"/>
              <a:chExt cx="121" cy="507"/>
            </a:xfrm>
          </p:grpSpPr>
          <p:grpSp>
            <p:nvGrpSpPr>
              <p:cNvPr id="149599" name="Group 1119"/>
              <p:cNvGrpSpPr>
                <a:grpSpLocks/>
              </p:cNvGrpSpPr>
              <p:nvPr/>
            </p:nvGrpSpPr>
            <p:grpSpPr bwMode="auto">
              <a:xfrm>
                <a:off x="1234" y="2891"/>
                <a:ext cx="119" cy="49"/>
                <a:chOff x="1234" y="2891"/>
                <a:chExt cx="119" cy="49"/>
              </a:xfrm>
            </p:grpSpPr>
            <p:sp>
              <p:nvSpPr>
                <p:cNvPr id="149600" name="Freeform 1120"/>
                <p:cNvSpPr>
                  <a:spLocks/>
                </p:cNvSpPr>
                <p:nvPr/>
              </p:nvSpPr>
              <p:spPr bwMode="auto">
                <a:xfrm>
                  <a:off x="1234" y="2891"/>
                  <a:ext cx="49" cy="30"/>
                </a:xfrm>
                <a:custGeom>
                  <a:avLst/>
                  <a:gdLst>
                    <a:gd name="T0" fmla="*/ 21 w 49"/>
                    <a:gd name="T1" fmla="*/ 0 h 30"/>
                    <a:gd name="T2" fmla="*/ 14 w 49"/>
                    <a:gd name="T3" fmla="*/ 7 h 30"/>
                    <a:gd name="T4" fmla="*/ 8 w 49"/>
                    <a:gd name="T5" fmla="*/ 14 h 30"/>
                    <a:gd name="T6" fmla="*/ 0 w 49"/>
                    <a:gd name="T7" fmla="*/ 21 h 30"/>
                    <a:gd name="T8" fmla="*/ 0 w 49"/>
                    <a:gd name="T9" fmla="*/ 26 h 30"/>
                    <a:gd name="T10" fmla="*/ 7 w 49"/>
                    <a:gd name="T11" fmla="*/ 29 h 30"/>
                    <a:gd name="T12" fmla="*/ 18 w 49"/>
                    <a:gd name="T13" fmla="*/ 26 h 30"/>
                    <a:gd name="T14" fmla="*/ 27 w 49"/>
                    <a:gd name="T15" fmla="*/ 21 h 30"/>
                    <a:gd name="T16" fmla="*/ 34 w 49"/>
                    <a:gd name="T17" fmla="*/ 15 h 30"/>
                    <a:gd name="T18" fmla="*/ 42 w 49"/>
                    <a:gd name="T19" fmla="*/ 15 h 30"/>
                    <a:gd name="T20" fmla="*/ 48 w 49"/>
                    <a:gd name="T21" fmla="*/ 14 h 30"/>
                    <a:gd name="T22" fmla="*/ 45 w 49"/>
                    <a:gd name="T23" fmla="*/ 1 h 30"/>
                    <a:gd name="T24" fmla="*/ 21 w 49"/>
                    <a:gd name="T2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9" h="30">
                      <a:moveTo>
                        <a:pt x="21" y="0"/>
                      </a:moveTo>
                      <a:lnTo>
                        <a:pt x="14" y="7"/>
                      </a:lnTo>
                      <a:lnTo>
                        <a:pt x="8" y="14"/>
                      </a:lnTo>
                      <a:lnTo>
                        <a:pt x="0" y="21"/>
                      </a:lnTo>
                      <a:lnTo>
                        <a:pt x="0" y="26"/>
                      </a:lnTo>
                      <a:lnTo>
                        <a:pt x="7" y="29"/>
                      </a:lnTo>
                      <a:lnTo>
                        <a:pt x="18" y="26"/>
                      </a:lnTo>
                      <a:lnTo>
                        <a:pt x="27" y="21"/>
                      </a:lnTo>
                      <a:lnTo>
                        <a:pt x="34" y="15"/>
                      </a:lnTo>
                      <a:lnTo>
                        <a:pt x="42" y="15"/>
                      </a:lnTo>
                      <a:lnTo>
                        <a:pt x="48" y="14"/>
                      </a:lnTo>
                      <a:lnTo>
                        <a:pt x="45" y="1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01" name="Freeform 1121"/>
                <p:cNvSpPr>
                  <a:spLocks/>
                </p:cNvSpPr>
                <p:nvPr/>
              </p:nvSpPr>
              <p:spPr bwMode="auto">
                <a:xfrm>
                  <a:off x="1324" y="2907"/>
                  <a:ext cx="29" cy="33"/>
                </a:xfrm>
                <a:custGeom>
                  <a:avLst/>
                  <a:gdLst>
                    <a:gd name="T0" fmla="*/ 1 w 29"/>
                    <a:gd name="T1" fmla="*/ 0 h 33"/>
                    <a:gd name="T2" fmla="*/ 0 w 29"/>
                    <a:gd name="T3" fmla="*/ 7 h 33"/>
                    <a:gd name="T4" fmla="*/ 4 w 29"/>
                    <a:gd name="T5" fmla="*/ 10 h 33"/>
                    <a:gd name="T6" fmla="*/ 4 w 29"/>
                    <a:gd name="T7" fmla="*/ 18 h 33"/>
                    <a:gd name="T8" fmla="*/ 11 w 29"/>
                    <a:gd name="T9" fmla="*/ 26 h 33"/>
                    <a:gd name="T10" fmla="*/ 15 w 29"/>
                    <a:gd name="T11" fmla="*/ 29 h 33"/>
                    <a:gd name="T12" fmla="*/ 19 w 29"/>
                    <a:gd name="T13" fmla="*/ 32 h 33"/>
                    <a:gd name="T14" fmla="*/ 25 w 29"/>
                    <a:gd name="T15" fmla="*/ 29 h 33"/>
                    <a:gd name="T16" fmla="*/ 28 w 29"/>
                    <a:gd name="T17" fmla="*/ 23 h 33"/>
                    <a:gd name="T18" fmla="*/ 28 w 29"/>
                    <a:gd name="T19" fmla="*/ 18 h 33"/>
                    <a:gd name="T20" fmla="*/ 23 w 29"/>
                    <a:gd name="T21" fmla="*/ 9 h 33"/>
                    <a:gd name="T22" fmla="*/ 15 w 29"/>
                    <a:gd name="T23" fmla="*/ 1 h 33"/>
                    <a:gd name="T24" fmla="*/ 15 w 29"/>
                    <a:gd name="T25" fmla="*/ 0 h 33"/>
                    <a:gd name="T26" fmla="*/ 1 w 29"/>
                    <a:gd name="T2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9" h="33">
                      <a:moveTo>
                        <a:pt x="1" y="0"/>
                      </a:moveTo>
                      <a:lnTo>
                        <a:pt x="0" y="7"/>
                      </a:lnTo>
                      <a:lnTo>
                        <a:pt x="4" y="10"/>
                      </a:lnTo>
                      <a:lnTo>
                        <a:pt x="4" y="18"/>
                      </a:lnTo>
                      <a:lnTo>
                        <a:pt x="11" y="26"/>
                      </a:lnTo>
                      <a:lnTo>
                        <a:pt x="15" y="29"/>
                      </a:lnTo>
                      <a:lnTo>
                        <a:pt x="19" y="32"/>
                      </a:lnTo>
                      <a:lnTo>
                        <a:pt x="25" y="29"/>
                      </a:lnTo>
                      <a:lnTo>
                        <a:pt x="28" y="23"/>
                      </a:lnTo>
                      <a:lnTo>
                        <a:pt x="28" y="18"/>
                      </a:lnTo>
                      <a:lnTo>
                        <a:pt x="23" y="9"/>
                      </a:lnTo>
                      <a:lnTo>
                        <a:pt x="15" y="1"/>
                      </a:lnTo>
                      <a:lnTo>
                        <a:pt x="15" y="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9602" name="Group 1122"/>
              <p:cNvGrpSpPr>
                <a:grpSpLocks/>
              </p:cNvGrpSpPr>
              <p:nvPr/>
            </p:nvGrpSpPr>
            <p:grpSpPr bwMode="auto">
              <a:xfrm>
                <a:off x="1247" y="2498"/>
                <a:ext cx="108" cy="406"/>
                <a:chOff x="1247" y="2498"/>
                <a:chExt cx="108" cy="406"/>
              </a:xfrm>
            </p:grpSpPr>
            <p:sp>
              <p:nvSpPr>
                <p:cNvPr id="149603" name="Freeform 1123"/>
                <p:cNvSpPr>
                  <a:spLocks/>
                </p:cNvSpPr>
                <p:nvPr/>
              </p:nvSpPr>
              <p:spPr bwMode="auto">
                <a:xfrm>
                  <a:off x="1248" y="2707"/>
                  <a:ext cx="24" cy="38"/>
                </a:xfrm>
                <a:custGeom>
                  <a:avLst/>
                  <a:gdLst>
                    <a:gd name="T0" fmla="*/ 2 w 24"/>
                    <a:gd name="T1" fmla="*/ 1 h 38"/>
                    <a:gd name="T2" fmla="*/ 0 w 24"/>
                    <a:gd name="T3" fmla="*/ 19 h 38"/>
                    <a:gd name="T4" fmla="*/ 12 w 24"/>
                    <a:gd name="T5" fmla="*/ 31 h 38"/>
                    <a:gd name="T6" fmla="*/ 18 w 24"/>
                    <a:gd name="T7" fmla="*/ 37 h 38"/>
                    <a:gd name="T8" fmla="*/ 14 w 24"/>
                    <a:gd name="T9" fmla="*/ 19 h 38"/>
                    <a:gd name="T10" fmla="*/ 18 w 24"/>
                    <a:gd name="T11" fmla="*/ 21 h 38"/>
                    <a:gd name="T12" fmla="*/ 23 w 24"/>
                    <a:gd name="T13" fmla="*/ 27 h 38"/>
                    <a:gd name="T14" fmla="*/ 23 w 24"/>
                    <a:gd name="T15" fmla="*/ 19 h 38"/>
                    <a:gd name="T16" fmla="*/ 18 w 24"/>
                    <a:gd name="T17" fmla="*/ 8 h 38"/>
                    <a:gd name="T18" fmla="*/ 12 w 24"/>
                    <a:gd name="T19" fmla="*/ 0 h 38"/>
                    <a:gd name="T20" fmla="*/ 2 w 24"/>
                    <a:gd name="T21" fmla="*/ 1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" h="38">
                      <a:moveTo>
                        <a:pt x="2" y="1"/>
                      </a:moveTo>
                      <a:lnTo>
                        <a:pt x="0" y="19"/>
                      </a:lnTo>
                      <a:lnTo>
                        <a:pt x="12" y="31"/>
                      </a:lnTo>
                      <a:lnTo>
                        <a:pt x="18" y="37"/>
                      </a:lnTo>
                      <a:lnTo>
                        <a:pt x="14" y="19"/>
                      </a:lnTo>
                      <a:lnTo>
                        <a:pt x="18" y="21"/>
                      </a:lnTo>
                      <a:lnTo>
                        <a:pt x="23" y="27"/>
                      </a:lnTo>
                      <a:lnTo>
                        <a:pt x="23" y="19"/>
                      </a:lnTo>
                      <a:lnTo>
                        <a:pt x="18" y="8"/>
                      </a:lnTo>
                      <a:lnTo>
                        <a:pt x="12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FF7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04" name="Freeform 1124"/>
                <p:cNvSpPr>
                  <a:spLocks/>
                </p:cNvSpPr>
                <p:nvPr/>
              </p:nvSpPr>
              <p:spPr bwMode="auto">
                <a:xfrm>
                  <a:off x="1257" y="2627"/>
                  <a:ext cx="87" cy="277"/>
                </a:xfrm>
                <a:custGeom>
                  <a:avLst/>
                  <a:gdLst>
                    <a:gd name="T0" fmla="*/ 0 w 87"/>
                    <a:gd name="T1" fmla="*/ 0 h 277"/>
                    <a:gd name="T2" fmla="*/ 0 w 87"/>
                    <a:gd name="T3" fmla="*/ 151 h 277"/>
                    <a:gd name="T4" fmla="*/ 0 w 87"/>
                    <a:gd name="T5" fmla="*/ 260 h 277"/>
                    <a:gd name="T6" fmla="*/ 24 w 87"/>
                    <a:gd name="T7" fmla="*/ 264 h 277"/>
                    <a:gd name="T8" fmla="*/ 30 w 87"/>
                    <a:gd name="T9" fmla="*/ 174 h 277"/>
                    <a:gd name="T10" fmla="*/ 27 w 87"/>
                    <a:gd name="T11" fmla="*/ 165 h 277"/>
                    <a:gd name="T12" fmla="*/ 30 w 87"/>
                    <a:gd name="T13" fmla="*/ 160 h 277"/>
                    <a:gd name="T14" fmla="*/ 30 w 87"/>
                    <a:gd name="T15" fmla="*/ 104 h 277"/>
                    <a:gd name="T16" fmla="*/ 36 w 87"/>
                    <a:gd name="T17" fmla="*/ 123 h 277"/>
                    <a:gd name="T18" fmla="*/ 52 w 87"/>
                    <a:gd name="T19" fmla="*/ 200 h 277"/>
                    <a:gd name="T20" fmla="*/ 64 w 87"/>
                    <a:gd name="T21" fmla="*/ 276 h 277"/>
                    <a:gd name="T22" fmla="*/ 86 w 87"/>
                    <a:gd name="T23" fmla="*/ 276 h 277"/>
                    <a:gd name="T24" fmla="*/ 76 w 87"/>
                    <a:gd name="T25" fmla="*/ 171 h 277"/>
                    <a:gd name="T26" fmla="*/ 71 w 87"/>
                    <a:gd name="T27" fmla="*/ 85 h 277"/>
                    <a:gd name="T28" fmla="*/ 71 w 87"/>
                    <a:gd name="T29" fmla="*/ 1 h 277"/>
                    <a:gd name="T30" fmla="*/ 0 w 87"/>
                    <a:gd name="T31" fmla="*/ 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7" h="277">
                      <a:moveTo>
                        <a:pt x="0" y="0"/>
                      </a:moveTo>
                      <a:lnTo>
                        <a:pt x="0" y="151"/>
                      </a:lnTo>
                      <a:lnTo>
                        <a:pt x="0" y="260"/>
                      </a:lnTo>
                      <a:lnTo>
                        <a:pt x="24" y="264"/>
                      </a:lnTo>
                      <a:lnTo>
                        <a:pt x="30" y="174"/>
                      </a:lnTo>
                      <a:lnTo>
                        <a:pt x="27" y="165"/>
                      </a:lnTo>
                      <a:lnTo>
                        <a:pt x="30" y="160"/>
                      </a:lnTo>
                      <a:lnTo>
                        <a:pt x="30" y="104"/>
                      </a:lnTo>
                      <a:lnTo>
                        <a:pt x="36" y="123"/>
                      </a:lnTo>
                      <a:lnTo>
                        <a:pt x="52" y="200"/>
                      </a:lnTo>
                      <a:lnTo>
                        <a:pt x="64" y="276"/>
                      </a:lnTo>
                      <a:lnTo>
                        <a:pt x="86" y="276"/>
                      </a:lnTo>
                      <a:lnTo>
                        <a:pt x="76" y="171"/>
                      </a:lnTo>
                      <a:lnTo>
                        <a:pt x="71" y="85"/>
                      </a:lnTo>
                      <a:lnTo>
                        <a:pt x="71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7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05" name="Freeform 1125"/>
                <p:cNvSpPr>
                  <a:spLocks/>
                </p:cNvSpPr>
                <p:nvPr/>
              </p:nvSpPr>
              <p:spPr bwMode="auto">
                <a:xfrm>
                  <a:off x="1247" y="2498"/>
                  <a:ext cx="108" cy="210"/>
                </a:xfrm>
                <a:custGeom>
                  <a:avLst/>
                  <a:gdLst>
                    <a:gd name="T0" fmla="*/ 34 w 108"/>
                    <a:gd name="T1" fmla="*/ 1 h 210"/>
                    <a:gd name="T2" fmla="*/ 1 w 108"/>
                    <a:gd name="T3" fmla="*/ 26 h 210"/>
                    <a:gd name="T4" fmla="*/ 1 w 108"/>
                    <a:gd name="T5" fmla="*/ 93 h 210"/>
                    <a:gd name="T6" fmla="*/ 0 w 108"/>
                    <a:gd name="T7" fmla="*/ 127 h 210"/>
                    <a:gd name="T8" fmla="*/ 1 w 108"/>
                    <a:gd name="T9" fmla="*/ 209 h 210"/>
                    <a:gd name="T10" fmla="*/ 8 w 108"/>
                    <a:gd name="T11" fmla="*/ 209 h 210"/>
                    <a:gd name="T12" fmla="*/ 13 w 108"/>
                    <a:gd name="T13" fmla="*/ 127 h 210"/>
                    <a:gd name="T14" fmla="*/ 80 w 108"/>
                    <a:gd name="T15" fmla="*/ 127 h 210"/>
                    <a:gd name="T16" fmla="*/ 84 w 108"/>
                    <a:gd name="T17" fmla="*/ 106 h 210"/>
                    <a:gd name="T18" fmla="*/ 85 w 108"/>
                    <a:gd name="T19" fmla="*/ 120 h 210"/>
                    <a:gd name="T20" fmla="*/ 80 w 108"/>
                    <a:gd name="T21" fmla="*/ 151 h 210"/>
                    <a:gd name="T22" fmla="*/ 75 w 108"/>
                    <a:gd name="T23" fmla="*/ 199 h 210"/>
                    <a:gd name="T24" fmla="*/ 87 w 108"/>
                    <a:gd name="T25" fmla="*/ 200 h 210"/>
                    <a:gd name="T26" fmla="*/ 107 w 108"/>
                    <a:gd name="T27" fmla="*/ 120 h 210"/>
                    <a:gd name="T28" fmla="*/ 92 w 108"/>
                    <a:gd name="T29" fmla="*/ 22 h 210"/>
                    <a:gd name="T30" fmla="*/ 57 w 108"/>
                    <a:gd name="T31" fmla="*/ 0 h 210"/>
                    <a:gd name="T32" fmla="*/ 43 w 108"/>
                    <a:gd name="T33" fmla="*/ 9 h 210"/>
                    <a:gd name="T34" fmla="*/ 34 w 108"/>
                    <a:gd name="T35" fmla="*/ 1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" h="210">
                      <a:moveTo>
                        <a:pt x="34" y="1"/>
                      </a:moveTo>
                      <a:lnTo>
                        <a:pt x="1" y="26"/>
                      </a:lnTo>
                      <a:lnTo>
                        <a:pt x="1" y="93"/>
                      </a:lnTo>
                      <a:lnTo>
                        <a:pt x="0" y="127"/>
                      </a:lnTo>
                      <a:lnTo>
                        <a:pt x="1" y="209"/>
                      </a:lnTo>
                      <a:lnTo>
                        <a:pt x="8" y="209"/>
                      </a:lnTo>
                      <a:lnTo>
                        <a:pt x="13" y="127"/>
                      </a:lnTo>
                      <a:lnTo>
                        <a:pt x="80" y="127"/>
                      </a:lnTo>
                      <a:lnTo>
                        <a:pt x="84" y="106"/>
                      </a:lnTo>
                      <a:lnTo>
                        <a:pt x="85" y="120"/>
                      </a:lnTo>
                      <a:lnTo>
                        <a:pt x="80" y="151"/>
                      </a:lnTo>
                      <a:lnTo>
                        <a:pt x="75" y="199"/>
                      </a:lnTo>
                      <a:lnTo>
                        <a:pt x="87" y="200"/>
                      </a:lnTo>
                      <a:lnTo>
                        <a:pt x="107" y="120"/>
                      </a:lnTo>
                      <a:lnTo>
                        <a:pt x="92" y="22"/>
                      </a:lnTo>
                      <a:lnTo>
                        <a:pt x="57" y="0"/>
                      </a:lnTo>
                      <a:lnTo>
                        <a:pt x="43" y="9"/>
                      </a:lnTo>
                      <a:lnTo>
                        <a:pt x="34" y="1"/>
                      </a:lnTo>
                    </a:path>
                  </a:pathLst>
                </a:custGeom>
                <a:solidFill>
                  <a:srgbClr val="3F7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06" name="Freeform 1126"/>
                <p:cNvSpPr>
                  <a:spLocks/>
                </p:cNvSpPr>
                <p:nvPr/>
              </p:nvSpPr>
              <p:spPr bwMode="auto">
                <a:xfrm>
                  <a:off x="1321" y="2702"/>
                  <a:ext cx="25" cy="31"/>
                </a:xfrm>
                <a:custGeom>
                  <a:avLst/>
                  <a:gdLst>
                    <a:gd name="T0" fmla="*/ 7 w 25"/>
                    <a:gd name="T1" fmla="*/ 0 h 31"/>
                    <a:gd name="T2" fmla="*/ 0 w 25"/>
                    <a:gd name="T3" fmla="*/ 15 h 31"/>
                    <a:gd name="T4" fmla="*/ 12 w 25"/>
                    <a:gd name="T5" fmla="*/ 30 h 31"/>
                    <a:gd name="T6" fmla="*/ 15 w 25"/>
                    <a:gd name="T7" fmla="*/ 30 h 31"/>
                    <a:gd name="T8" fmla="*/ 24 w 25"/>
                    <a:gd name="T9" fmla="*/ 27 h 31"/>
                    <a:gd name="T10" fmla="*/ 19 w 25"/>
                    <a:gd name="T11" fmla="*/ 21 h 31"/>
                    <a:gd name="T12" fmla="*/ 19 w 25"/>
                    <a:gd name="T13" fmla="*/ 15 h 31"/>
                    <a:gd name="T14" fmla="*/ 24 w 25"/>
                    <a:gd name="T15" fmla="*/ 9 h 31"/>
                    <a:gd name="T16" fmla="*/ 19 w 25"/>
                    <a:gd name="T17" fmla="*/ 0 h 31"/>
                    <a:gd name="T18" fmla="*/ 7 w 25"/>
                    <a:gd name="T19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5" h="31">
                      <a:moveTo>
                        <a:pt x="7" y="0"/>
                      </a:moveTo>
                      <a:lnTo>
                        <a:pt x="0" y="15"/>
                      </a:lnTo>
                      <a:lnTo>
                        <a:pt x="12" y="30"/>
                      </a:lnTo>
                      <a:lnTo>
                        <a:pt x="15" y="30"/>
                      </a:lnTo>
                      <a:lnTo>
                        <a:pt x="24" y="27"/>
                      </a:lnTo>
                      <a:lnTo>
                        <a:pt x="19" y="21"/>
                      </a:lnTo>
                      <a:lnTo>
                        <a:pt x="19" y="15"/>
                      </a:lnTo>
                      <a:lnTo>
                        <a:pt x="24" y="9"/>
                      </a:lnTo>
                      <a:lnTo>
                        <a:pt x="19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7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9607" name="Group 1127"/>
                <p:cNvGrpSpPr>
                  <a:grpSpLocks/>
                </p:cNvGrpSpPr>
                <p:nvPr/>
              </p:nvGrpSpPr>
              <p:grpSpPr bwMode="auto">
                <a:xfrm>
                  <a:off x="1260" y="2500"/>
                  <a:ext cx="73" cy="135"/>
                  <a:chOff x="1260" y="2500"/>
                  <a:chExt cx="73" cy="135"/>
                </a:xfrm>
              </p:grpSpPr>
              <p:grpSp>
                <p:nvGrpSpPr>
                  <p:cNvPr id="149608" name="Group 1128"/>
                  <p:cNvGrpSpPr>
                    <a:grpSpLocks/>
                  </p:cNvGrpSpPr>
                  <p:nvPr/>
                </p:nvGrpSpPr>
                <p:grpSpPr bwMode="auto">
                  <a:xfrm>
                    <a:off x="1260" y="2500"/>
                    <a:ext cx="73" cy="135"/>
                    <a:chOff x="1260" y="2500"/>
                    <a:chExt cx="73" cy="135"/>
                  </a:xfrm>
                </p:grpSpPr>
                <p:grpSp>
                  <p:nvGrpSpPr>
                    <p:cNvPr id="149609" name="Group 11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0" y="2627"/>
                      <a:ext cx="73" cy="8"/>
                      <a:chOff x="1260" y="2627"/>
                      <a:chExt cx="73" cy="8"/>
                    </a:xfrm>
                  </p:grpSpPr>
                  <p:sp>
                    <p:nvSpPr>
                      <p:cNvPr id="149610" name="Freeform 11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60" y="2634"/>
                        <a:ext cx="73" cy="1"/>
                      </a:xfrm>
                      <a:custGeom>
                        <a:avLst/>
                        <a:gdLst>
                          <a:gd name="T0" fmla="*/ 0 w 73"/>
                          <a:gd name="T1" fmla="*/ 0 h 1"/>
                          <a:gd name="T2" fmla="*/ 72 w 73"/>
                          <a:gd name="T3" fmla="*/ 0 h 1"/>
                          <a:gd name="T4" fmla="*/ 0 w 73"/>
                          <a:gd name="T5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73" h="1">
                            <a:moveTo>
                              <a:pt x="0" y="0"/>
                            </a:moveTo>
                            <a:lnTo>
                              <a:pt x="72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611" name="Freeform 11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60" y="2627"/>
                        <a:ext cx="73" cy="1"/>
                      </a:xfrm>
                      <a:custGeom>
                        <a:avLst/>
                        <a:gdLst>
                          <a:gd name="T0" fmla="*/ 0 w 73"/>
                          <a:gd name="T1" fmla="*/ 0 h 1"/>
                          <a:gd name="T2" fmla="*/ 72 w 73"/>
                          <a:gd name="T3" fmla="*/ 0 h 1"/>
                          <a:gd name="T4" fmla="*/ 0 w 73"/>
                          <a:gd name="T5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73" h="1">
                            <a:moveTo>
                              <a:pt x="0" y="0"/>
                            </a:moveTo>
                            <a:lnTo>
                              <a:pt x="72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49612" name="Freeform 1132"/>
                    <p:cNvSpPr>
                      <a:spLocks/>
                    </p:cNvSpPr>
                    <p:nvPr/>
                  </p:nvSpPr>
                  <p:spPr bwMode="auto">
                    <a:xfrm>
                      <a:off x="1281" y="2500"/>
                      <a:ext cx="32" cy="25"/>
                    </a:xfrm>
                    <a:custGeom>
                      <a:avLst/>
                      <a:gdLst>
                        <a:gd name="T0" fmla="*/ 0 w 32"/>
                        <a:gd name="T1" fmla="*/ 3 h 25"/>
                        <a:gd name="T2" fmla="*/ 0 w 32"/>
                        <a:gd name="T3" fmla="*/ 24 h 25"/>
                        <a:gd name="T4" fmla="*/ 9 w 32"/>
                        <a:gd name="T5" fmla="*/ 10 h 25"/>
                        <a:gd name="T6" fmla="*/ 15 w 32"/>
                        <a:gd name="T7" fmla="*/ 24 h 25"/>
                        <a:gd name="T8" fmla="*/ 31 w 32"/>
                        <a:gd name="T9" fmla="*/ 0 h 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2" h="25">
                          <a:moveTo>
                            <a:pt x="0" y="3"/>
                          </a:moveTo>
                          <a:lnTo>
                            <a:pt x="0" y="24"/>
                          </a:lnTo>
                          <a:lnTo>
                            <a:pt x="9" y="10"/>
                          </a:lnTo>
                          <a:lnTo>
                            <a:pt x="15" y="24"/>
                          </a:lnTo>
                          <a:lnTo>
                            <a:pt x="31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9613" name="Freeform 1133"/>
                  <p:cNvSpPr>
                    <a:spLocks/>
                  </p:cNvSpPr>
                  <p:nvPr/>
                </p:nvSpPr>
                <p:spPr bwMode="auto">
                  <a:xfrm>
                    <a:off x="1291" y="2512"/>
                    <a:ext cx="1" cy="123"/>
                  </a:xfrm>
                  <a:custGeom>
                    <a:avLst/>
                    <a:gdLst>
                      <a:gd name="T0" fmla="*/ 0 w 1"/>
                      <a:gd name="T1" fmla="*/ 0 h 123"/>
                      <a:gd name="T2" fmla="*/ 0 w 1"/>
                      <a:gd name="T3" fmla="*/ 122 h 123"/>
                      <a:gd name="T4" fmla="*/ 0 w 1"/>
                      <a:gd name="T5" fmla="*/ 0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23">
                        <a:moveTo>
                          <a:pt x="0" y="0"/>
                        </a:moveTo>
                        <a:lnTo>
                          <a:pt x="0" y="12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9614" name="Group 1134"/>
              <p:cNvGrpSpPr>
                <a:grpSpLocks/>
              </p:cNvGrpSpPr>
              <p:nvPr/>
            </p:nvGrpSpPr>
            <p:grpSpPr bwMode="auto">
              <a:xfrm>
                <a:off x="1269" y="2433"/>
                <a:ext cx="44" cy="74"/>
                <a:chOff x="1269" y="2433"/>
                <a:chExt cx="44" cy="74"/>
              </a:xfrm>
            </p:grpSpPr>
            <p:grpSp>
              <p:nvGrpSpPr>
                <p:cNvPr id="149615" name="Group 1135"/>
                <p:cNvGrpSpPr>
                  <a:grpSpLocks/>
                </p:cNvGrpSpPr>
                <p:nvPr/>
              </p:nvGrpSpPr>
              <p:grpSpPr bwMode="auto">
                <a:xfrm>
                  <a:off x="1269" y="2437"/>
                  <a:ext cx="44" cy="70"/>
                  <a:chOff x="1269" y="2437"/>
                  <a:chExt cx="44" cy="70"/>
                </a:xfrm>
              </p:grpSpPr>
              <p:sp>
                <p:nvSpPr>
                  <p:cNvPr id="149616" name="Freeform 1136"/>
                  <p:cNvSpPr>
                    <a:spLocks/>
                  </p:cNvSpPr>
                  <p:nvPr/>
                </p:nvSpPr>
                <p:spPr bwMode="auto">
                  <a:xfrm>
                    <a:off x="1269" y="2437"/>
                    <a:ext cx="44" cy="70"/>
                  </a:xfrm>
                  <a:custGeom>
                    <a:avLst/>
                    <a:gdLst>
                      <a:gd name="T0" fmla="*/ 1 w 44"/>
                      <a:gd name="T1" fmla="*/ 12 h 70"/>
                      <a:gd name="T2" fmla="*/ 1 w 44"/>
                      <a:gd name="T3" fmla="*/ 16 h 70"/>
                      <a:gd name="T4" fmla="*/ 0 w 44"/>
                      <a:gd name="T5" fmla="*/ 18 h 70"/>
                      <a:gd name="T6" fmla="*/ 1 w 44"/>
                      <a:gd name="T7" fmla="*/ 23 h 70"/>
                      <a:gd name="T8" fmla="*/ 0 w 44"/>
                      <a:gd name="T9" fmla="*/ 30 h 70"/>
                      <a:gd name="T10" fmla="*/ 1 w 44"/>
                      <a:gd name="T11" fmla="*/ 37 h 70"/>
                      <a:gd name="T12" fmla="*/ 1 w 44"/>
                      <a:gd name="T13" fmla="*/ 39 h 70"/>
                      <a:gd name="T14" fmla="*/ 1 w 44"/>
                      <a:gd name="T15" fmla="*/ 44 h 70"/>
                      <a:gd name="T16" fmla="*/ 4 w 44"/>
                      <a:gd name="T17" fmla="*/ 48 h 70"/>
                      <a:gd name="T18" fmla="*/ 7 w 44"/>
                      <a:gd name="T19" fmla="*/ 53 h 70"/>
                      <a:gd name="T20" fmla="*/ 8 w 44"/>
                      <a:gd name="T21" fmla="*/ 53 h 70"/>
                      <a:gd name="T22" fmla="*/ 11 w 44"/>
                      <a:gd name="T23" fmla="*/ 55 h 70"/>
                      <a:gd name="T24" fmla="*/ 11 w 44"/>
                      <a:gd name="T25" fmla="*/ 59 h 70"/>
                      <a:gd name="T26" fmla="*/ 11 w 44"/>
                      <a:gd name="T27" fmla="*/ 60 h 70"/>
                      <a:gd name="T28" fmla="*/ 19 w 44"/>
                      <a:gd name="T29" fmla="*/ 69 h 70"/>
                      <a:gd name="T30" fmla="*/ 34 w 44"/>
                      <a:gd name="T31" fmla="*/ 59 h 70"/>
                      <a:gd name="T32" fmla="*/ 34 w 44"/>
                      <a:gd name="T33" fmla="*/ 37 h 70"/>
                      <a:gd name="T34" fmla="*/ 37 w 44"/>
                      <a:gd name="T35" fmla="*/ 32 h 70"/>
                      <a:gd name="T36" fmla="*/ 40 w 44"/>
                      <a:gd name="T37" fmla="*/ 30 h 70"/>
                      <a:gd name="T38" fmla="*/ 40 w 44"/>
                      <a:gd name="T39" fmla="*/ 24 h 70"/>
                      <a:gd name="T40" fmla="*/ 43 w 44"/>
                      <a:gd name="T41" fmla="*/ 18 h 70"/>
                      <a:gd name="T42" fmla="*/ 40 w 44"/>
                      <a:gd name="T43" fmla="*/ 14 h 70"/>
                      <a:gd name="T44" fmla="*/ 40 w 44"/>
                      <a:gd name="T45" fmla="*/ 8 h 70"/>
                      <a:gd name="T46" fmla="*/ 40 w 44"/>
                      <a:gd name="T47" fmla="*/ 7 h 70"/>
                      <a:gd name="T48" fmla="*/ 37 w 44"/>
                      <a:gd name="T49" fmla="*/ 4 h 70"/>
                      <a:gd name="T50" fmla="*/ 34 w 44"/>
                      <a:gd name="T51" fmla="*/ 1 h 70"/>
                      <a:gd name="T52" fmla="*/ 33 w 44"/>
                      <a:gd name="T53" fmla="*/ 1 h 70"/>
                      <a:gd name="T54" fmla="*/ 29 w 44"/>
                      <a:gd name="T55" fmla="*/ 0 h 70"/>
                      <a:gd name="T56" fmla="*/ 23 w 44"/>
                      <a:gd name="T57" fmla="*/ 0 h 70"/>
                      <a:gd name="T58" fmla="*/ 19 w 44"/>
                      <a:gd name="T59" fmla="*/ 0 h 70"/>
                      <a:gd name="T60" fmla="*/ 14 w 44"/>
                      <a:gd name="T61" fmla="*/ 0 h 70"/>
                      <a:gd name="T62" fmla="*/ 8 w 44"/>
                      <a:gd name="T63" fmla="*/ 0 h 70"/>
                      <a:gd name="T64" fmla="*/ 7 w 44"/>
                      <a:gd name="T65" fmla="*/ 1 h 70"/>
                      <a:gd name="T66" fmla="*/ 4 w 44"/>
                      <a:gd name="T67" fmla="*/ 4 h 70"/>
                      <a:gd name="T68" fmla="*/ 1 w 44"/>
                      <a:gd name="T69" fmla="*/ 7 h 70"/>
                      <a:gd name="T70" fmla="*/ 1 w 44"/>
                      <a:gd name="T71" fmla="*/ 12 h 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44" h="70">
                        <a:moveTo>
                          <a:pt x="1" y="12"/>
                        </a:moveTo>
                        <a:lnTo>
                          <a:pt x="1" y="16"/>
                        </a:lnTo>
                        <a:lnTo>
                          <a:pt x="0" y="18"/>
                        </a:lnTo>
                        <a:lnTo>
                          <a:pt x="1" y="23"/>
                        </a:lnTo>
                        <a:lnTo>
                          <a:pt x="0" y="30"/>
                        </a:lnTo>
                        <a:lnTo>
                          <a:pt x="1" y="37"/>
                        </a:lnTo>
                        <a:lnTo>
                          <a:pt x="1" y="39"/>
                        </a:lnTo>
                        <a:lnTo>
                          <a:pt x="1" y="44"/>
                        </a:lnTo>
                        <a:lnTo>
                          <a:pt x="4" y="48"/>
                        </a:lnTo>
                        <a:lnTo>
                          <a:pt x="7" y="53"/>
                        </a:lnTo>
                        <a:lnTo>
                          <a:pt x="8" y="53"/>
                        </a:lnTo>
                        <a:lnTo>
                          <a:pt x="11" y="55"/>
                        </a:lnTo>
                        <a:lnTo>
                          <a:pt x="11" y="59"/>
                        </a:lnTo>
                        <a:lnTo>
                          <a:pt x="11" y="60"/>
                        </a:lnTo>
                        <a:lnTo>
                          <a:pt x="19" y="69"/>
                        </a:lnTo>
                        <a:lnTo>
                          <a:pt x="34" y="59"/>
                        </a:lnTo>
                        <a:lnTo>
                          <a:pt x="34" y="37"/>
                        </a:lnTo>
                        <a:lnTo>
                          <a:pt x="37" y="32"/>
                        </a:lnTo>
                        <a:lnTo>
                          <a:pt x="40" y="30"/>
                        </a:lnTo>
                        <a:lnTo>
                          <a:pt x="40" y="24"/>
                        </a:lnTo>
                        <a:lnTo>
                          <a:pt x="43" y="18"/>
                        </a:lnTo>
                        <a:lnTo>
                          <a:pt x="40" y="14"/>
                        </a:lnTo>
                        <a:lnTo>
                          <a:pt x="40" y="8"/>
                        </a:lnTo>
                        <a:lnTo>
                          <a:pt x="40" y="7"/>
                        </a:lnTo>
                        <a:lnTo>
                          <a:pt x="37" y="4"/>
                        </a:lnTo>
                        <a:lnTo>
                          <a:pt x="34" y="1"/>
                        </a:lnTo>
                        <a:lnTo>
                          <a:pt x="33" y="1"/>
                        </a:lnTo>
                        <a:lnTo>
                          <a:pt x="29" y="0"/>
                        </a:lnTo>
                        <a:lnTo>
                          <a:pt x="23" y="0"/>
                        </a:lnTo>
                        <a:lnTo>
                          <a:pt x="19" y="0"/>
                        </a:lnTo>
                        <a:lnTo>
                          <a:pt x="14" y="0"/>
                        </a:lnTo>
                        <a:lnTo>
                          <a:pt x="8" y="0"/>
                        </a:lnTo>
                        <a:lnTo>
                          <a:pt x="7" y="1"/>
                        </a:lnTo>
                        <a:lnTo>
                          <a:pt x="4" y="4"/>
                        </a:lnTo>
                        <a:lnTo>
                          <a:pt x="1" y="7"/>
                        </a:lnTo>
                        <a:lnTo>
                          <a:pt x="1" y="12"/>
                        </a:lnTo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617" name="Freeform 1137"/>
                  <p:cNvSpPr>
                    <a:spLocks/>
                  </p:cNvSpPr>
                  <p:nvPr/>
                </p:nvSpPr>
                <p:spPr bwMode="auto">
                  <a:xfrm>
                    <a:off x="1283" y="2461"/>
                    <a:ext cx="24" cy="24"/>
                  </a:xfrm>
                  <a:custGeom>
                    <a:avLst/>
                    <a:gdLst>
                      <a:gd name="T0" fmla="*/ 0 w 24"/>
                      <a:gd name="T1" fmla="*/ 0 h 24"/>
                      <a:gd name="T2" fmla="*/ 7 w 24"/>
                      <a:gd name="T3" fmla="*/ 0 h 24"/>
                      <a:gd name="T4" fmla="*/ 14 w 24"/>
                      <a:gd name="T5" fmla="*/ 0 h 24"/>
                      <a:gd name="T6" fmla="*/ 18 w 24"/>
                      <a:gd name="T7" fmla="*/ 0 h 24"/>
                      <a:gd name="T8" fmla="*/ 18 w 24"/>
                      <a:gd name="T9" fmla="*/ 2 h 24"/>
                      <a:gd name="T10" fmla="*/ 23 w 24"/>
                      <a:gd name="T11" fmla="*/ 2 h 24"/>
                      <a:gd name="T12" fmla="*/ 12 w 24"/>
                      <a:gd name="T13" fmla="*/ 2 h 24"/>
                      <a:gd name="T14" fmla="*/ 12 w 24"/>
                      <a:gd name="T15" fmla="*/ 7 h 24"/>
                      <a:gd name="T16" fmla="*/ 18 w 24"/>
                      <a:gd name="T17" fmla="*/ 7 h 24"/>
                      <a:gd name="T18" fmla="*/ 7 w 24"/>
                      <a:gd name="T19" fmla="*/ 7 h 24"/>
                      <a:gd name="T20" fmla="*/ 2 w 24"/>
                      <a:gd name="T21" fmla="*/ 7 h 24"/>
                      <a:gd name="T22" fmla="*/ 0 w 24"/>
                      <a:gd name="T23" fmla="*/ 18 h 24"/>
                      <a:gd name="T24" fmla="*/ 2 w 24"/>
                      <a:gd name="T25" fmla="*/ 23 h 24"/>
                      <a:gd name="T26" fmla="*/ 0 w 24"/>
                      <a:gd name="T27" fmla="*/ 18 h 24"/>
                      <a:gd name="T28" fmla="*/ 0 w 24"/>
                      <a:gd name="T29" fmla="*/ 2 h 24"/>
                      <a:gd name="T30" fmla="*/ 0 w 24"/>
                      <a:gd name="T31" fmla="*/ 0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4" h="24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14" y="0"/>
                        </a:lnTo>
                        <a:lnTo>
                          <a:pt x="18" y="0"/>
                        </a:lnTo>
                        <a:lnTo>
                          <a:pt x="18" y="2"/>
                        </a:lnTo>
                        <a:lnTo>
                          <a:pt x="23" y="2"/>
                        </a:lnTo>
                        <a:lnTo>
                          <a:pt x="12" y="2"/>
                        </a:lnTo>
                        <a:lnTo>
                          <a:pt x="12" y="7"/>
                        </a:lnTo>
                        <a:lnTo>
                          <a:pt x="18" y="7"/>
                        </a:lnTo>
                        <a:lnTo>
                          <a:pt x="7" y="7"/>
                        </a:lnTo>
                        <a:lnTo>
                          <a:pt x="2" y="7"/>
                        </a:lnTo>
                        <a:lnTo>
                          <a:pt x="0" y="18"/>
                        </a:lnTo>
                        <a:lnTo>
                          <a:pt x="2" y="23"/>
                        </a:lnTo>
                        <a:lnTo>
                          <a:pt x="0" y="18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618" name="Freeform 1138"/>
                  <p:cNvSpPr>
                    <a:spLocks/>
                  </p:cNvSpPr>
                  <p:nvPr/>
                </p:nvSpPr>
                <p:spPr bwMode="auto">
                  <a:xfrm>
                    <a:off x="1273" y="2461"/>
                    <a:ext cx="24" cy="24"/>
                  </a:xfrm>
                  <a:custGeom>
                    <a:avLst/>
                    <a:gdLst>
                      <a:gd name="T0" fmla="*/ 13 w 24"/>
                      <a:gd name="T1" fmla="*/ 0 h 24"/>
                      <a:gd name="T2" fmla="*/ 8 w 24"/>
                      <a:gd name="T3" fmla="*/ 0 h 24"/>
                      <a:gd name="T4" fmla="*/ 0 w 24"/>
                      <a:gd name="T5" fmla="*/ 0 h 24"/>
                      <a:gd name="T6" fmla="*/ 0 w 24"/>
                      <a:gd name="T7" fmla="*/ 12 h 24"/>
                      <a:gd name="T8" fmla="*/ 0 w 24"/>
                      <a:gd name="T9" fmla="*/ 23 h 24"/>
                      <a:gd name="T10" fmla="*/ 8 w 24"/>
                      <a:gd name="T11" fmla="*/ 23 h 24"/>
                      <a:gd name="T12" fmla="*/ 13 w 24"/>
                      <a:gd name="T13" fmla="*/ 23 h 24"/>
                      <a:gd name="T14" fmla="*/ 8 w 24"/>
                      <a:gd name="T15" fmla="*/ 23 h 24"/>
                      <a:gd name="T16" fmla="*/ 0 w 24"/>
                      <a:gd name="T17" fmla="*/ 23 h 24"/>
                      <a:gd name="T18" fmla="*/ 13 w 24"/>
                      <a:gd name="T19" fmla="*/ 23 h 24"/>
                      <a:gd name="T20" fmla="*/ 23 w 24"/>
                      <a:gd name="T21" fmla="*/ 23 h 24"/>
                      <a:gd name="T22" fmla="*/ 13 w 24"/>
                      <a:gd name="T23" fmla="*/ 0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4" h="24">
                        <a:moveTo>
                          <a:pt x="13" y="0"/>
                        </a:moveTo>
                        <a:lnTo>
                          <a:pt x="8" y="0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lnTo>
                          <a:pt x="0" y="23"/>
                        </a:lnTo>
                        <a:lnTo>
                          <a:pt x="8" y="23"/>
                        </a:lnTo>
                        <a:lnTo>
                          <a:pt x="13" y="23"/>
                        </a:lnTo>
                        <a:lnTo>
                          <a:pt x="8" y="23"/>
                        </a:lnTo>
                        <a:lnTo>
                          <a:pt x="0" y="23"/>
                        </a:lnTo>
                        <a:lnTo>
                          <a:pt x="13" y="23"/>
                        </a:lnTo>
                        <a:lnTo>
                          <a:pt x="23" y="23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619" name="Freeform 1139"/>
                  <p:cNvSpPr>
                    <a:spLocks/>
                  </p:cNvSpPr>
                  <p:nvPr/>
                </p:nvSpPr>
                <p:spPr bwMode="auto">
                  <a:xfrm>
                    <a:off x="1289" y="2476"/>
                    <a:ext cx="23" cy="24"/>
                  </a:xfrm>
                  <a:custGeom>
                    <a:avLst/>
                    <a:gdLst>
                      <a:gd name="T0" fmla="*/ 19 w 23"/>
                      <a:gd name="T1" fmla="*/ 7 h 24"/>
                      <a:gd name="T2" fmla="*/ 16 w 23"/>
                      <a:gd name="T3" fmla="*/ 13 h 24"/>
                      <a:gd name="T4" fmla="*/ 0 w 23"/>
                      <a:gd name="T5" fmla="*/ 20 h 24"/>
                      <a:gd name="T6" fmla="*/ 6 w 23"/>
                      <a:gd name="T7" fmla="*/ 16 h 24"/>
                      <a:gd name="T8" fmla="*/ 13 w 23"/>
                      <a:gd name="T9" fmla="*/ 16 h 24"/>
                      <a:gd name="T10" fmla="*/ 16 w 23"/>
                      <a:gd name="T11" fmla="*/ 16 h 24"/>
                      <a:gd name="T12" fmla="*/ 22 w 23"/>
                      <a:gd name="T13" fmla="*/ 16 h 24"/>
                      <a:gd name="T14" fmla="*/ 22 w 23"/>
                      <a:gd name="T15" fmla="*/ 23 h 24"/>
                      <a:gd name="T16" fmla="*/ 22 w 23"/>
                      <a:gd name="T17" fmla="*/ 7 h 24"/>
                      <a:gd name="T18" fmla="*/ 22 w 23"/>
                      <a:gd name="T19" fmla="*/ 4 h 24"/>
                      <a:gd name="T20" fmla="*/ 19 w 23"/>
                      <a:gd name="T21" fmla="*/ 0 h 24"/>
                      <a:gd name="T22" fmla="*/ 19 w 23"/>
                      <a:gd name="T23" fmla="*/ 7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3" h="24">
                        <a:moveTo>
                          <a:pt x="19" y="7"/>
                        </a:moveTo>
                        <a:lnTo>
                          <a:pt x="16" y="13"/>
                        </a:lnTo>
                        <a:lnTo>
                          <a:pt x="0" y="20"/>
                        </a:lnTo>
                        <a:lnTo>
                          <a:pt x="6" y="16"/>
                        </a:lnTo>
                        <a:lnTo>
                          <a:pt x="13" y="16"/>
                        </a:lnTo>
                        <a:lnTo>
                          <a:pt x="16" y="16"/>
                        </a:lnTo>
                        <a:lnTo>
                          <a:pt x="22" y="16"/>
                        </a:lnTo>
                        <a:lnTo>
                          <a:pt x="22" y="23"/>
                        </a:lnTo>
                        <a:lnTo>
                          <a:pt x="22" y="7"/>
                        </a:lnTo>
                        <a:lnTo>
                          <a:pt x="22" y="4"/>
                        </a:lnTo>
                        <a:lnTo>
                          <a:pt x="19" y="0"/>
                        </a:lnTo>
                        <a:lnTo>
                          <a:pt x="19" y="7"/>
                        </a:lnTo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620" name="Freeform 1140"/>
                <p:cNvSpPr>
                  <a:spLocks/>
                </p:cNvSpPr>
                <p:nvPr/>
              </p:nvSpPr>
              <p:spPr bwMode="auto">
                <a:xfrm>
                  <a:off x="1269" y="2433"/>
                  <a:ext cx="44" cy="51"/>
                </a:xfrm>
                <a:custGeom>
                  <a:avLst/>
                  <a:gdLst>
                    <a:gd name="T0" fmla="*/ 7 w 44"/>
                    <a:gd name="T1" fmla="*/ 4 h 51"/>
                    <a:gd name="T2" fmla="*/ 8 w 44"/>
                    <a:gd name="T3" fmla="*/ 1 h 51"/>
                    <a:gd name="T4" fmla="*/ 14 w 44"/>
                    <a:gd name="T5" fmla="*/ 1 h 51"/>
                    <a:gd name="T6" fmla="*/ 19 w 44"/>
                    <a:gd name="T7" fmla="*/ 0 h 51"/>
                    <a:gd name="T8" fmla="*/ 22 w 44"/>
                    <a:gd name="T9" fmla="*/ 0 h 51"/>
                    <a:gd name="T10" fmla="*/ 27 w 44"/>
                    <a:gd name="T11" fmla="*/ 0 h 51"/>
                    <a:gd name="T12" fmla="*/ 33 w 44"/>
                    <a:gd name="T13" fmla="*/ 1 h 51"/>
                    <a:gd name="T14" fmla="*/ 34 w 44"/>
                    <a:gd name="T15" fmla="*/ 1 h 51"/>
                    <a:gd name="T16" fmla="*/ 37 w 44"/>
                    <a:gd name="T17" fmla="*/ 1 h 51"/>
                    <a:gd name="T18" fmla="*/ 40 w 44"/>
                    <a:gd name="T19" fmla="*/ 4 h 51"/>
                    <a:gd name="T20" fmla="*/ 43 w 44"/>
                    <a:gd name="T21" fmla="*/ 7 h 51"/>
                    <a:gd name="T22" fmla="*/ 43 w 44"/>
                    <a:gd name="T23" fmla="*/ 13 h 51"/>
                    <a:gd name="T24" fmla="*/ 43 w 44"/>
                    <a:gd name="T25" fmla="*/ 14 h 51"/>
                    <a:gd name="T26" fmla="*/ 43 w 44"/>
                    <a:gd name="T27" fmla="*/ 21 h 51"/>
                    <a:gd name="T28" fmla="*/ 43 w 44"/>
                    <a:gd name="T29" fmla="*/ 27 h 51"/>
                    <a:gd name="T30" fmla="*/ 43 w 44"/>
                    <a:gd name="T31" fmla="*/ 30 h 51"/>
                    <a:gd name="T32" fmla="*/ 40 w 44"/>
                    <a:gd name="T33" fmla="*/ 36 h 51"/>
                    <a:gd name="T34" fmla="*/ 40 w 44"/>
                    <a:gd name="T35" fmla="*/ 40 h 51"/>
                    <a:gd name="T36" fmla="*/ 37 w 44"/>
                    <a:gd name="T37" fmla="*/ 44 h 51"/>
                    <a:gd name="T38" fmla="*/ 37 w 44"/>
                    <a:gd name="T39" fmla="*/ 47 h 51"/>
                    <a:gd name="T40" fmla="*/ 34 w 44"/>
                    <a:gd name="T41" fmla="*/ 50 h 51"/>
                    <a:gd name="T42" fmla="*/ 34 w 44"/>
                    <a:gd name="T43" fmla="*/ 44 h 51"/>
                    <a:gd name="T44" fmla="*/ 33 w 44"/>
                    <a:gd name="T45" fmla="*/ 41 h 51"/>
                    <a:gd name="T46" fmla="*/ 33 w 44"/>
                    <a:gd name="T47" fmla="*/ 40 h 51"/>
                    <a:gd name="T48" fmla="*/ 34 w 44"/>
                    <a:gd name="T49" fmla="*/ 36 h 51"/>
                    <a:gd name="T50" fmla="*/ 34 w 44"/>
                    <a:gd name="T51" fmla="*/ 30 h 51"/>
                    <a:gd name="T52" fmla="*/ 33 w 44"/>
                    <a:gd name="T53" fmla="*/ 30 h 51"/>
                    <a:gd name="T54" fmla="*/ 33 w 44"/>
                    <a:gd name="T55" fmla="*/ 34 h 51"/>
                    <a:gd name="T56" fmla="*/ 29 w 44"/>
                    <a:gd name="T57" fmla="*/ 36 h 51"/>
                    <a:gd name="T58" fmla="*/ 29 w 44"/>
                    <a:gd name="T59" fmla="*/ 30 h 51"/>
                    <a:gd name="T60" fmla="*/ 29 w 44"/>
                    <a:gd name="T61" fmla="*/ 23 h 51"/>
                    <a:gd name="T62" fmla="*/ 29 w 44"/>
                    <a:gd name="T63" fmla="*/ 19 h 51"/>
                    <a:gd name="T64" fmla="*/ 29 w 44"/>
                    <a:gd name="T65" fmla="*/ 16 h 51"/>
                    <a:gd name="T66" fmla="*/ 29 w 44"/>
                    <a:gd name="T67" fmla="*/ 14 h 51"/>
                    <a:gd name="T68" fmla="*/ 27 w 44"/>
                    <a:gd name="T69" fmla="*/ 14 h 51"/>
                    <a:gd name="T70" fmla="*/ 23 w 44"/>
                    <a:gd name="T71" fmla="*/ 16 h 51"/>
                    <a:gd name="T72" fmla="*/ 22 w 44"/>
                    <a:gd name="T73" fmla="*/ 16 h 51"/>
                    <a:gd name="T74" fmla="*/ 16 w 44"/>
                    <a:gd name="T75" fmla="*/ 16 h 51"/>
                    <a:gd name="T76" fmla="*/ 14 w 44"/>
                    <a:gd name="T77" fmla="*/ 16 h 51"/>
                    <a:gd name="T78" fmla="*/ 19 w 44"/>
                    <a:gd name="T79" fmla="*/ 16 h 51"/>
                    <a:gd name="T80" fmla="*/ 16 w 44"/>
                    <a:gd name="T81" fmla="*/ 16 h 51"/>
                    <a:gd name="T82" fmla="*/ 11 w 44"/>
                    <a:gd name="T83" fmla="*/ 16 h 51"/>
                    <a:gd name="T84" fmla="*/ 7 w 44"/>
                    <a:gd name="T85" fmla="*/ 14 h 51"/>
                    <a:gd name="T86" fmla="*/ 1 w 44"/>
                    <a:gd name="T87" fmla="*/ 16 h 51"/>
                    <a:gd name="T88" fmla="*/ 1 w 44"/>
                    <a:gd name="T89" fmla="*/ 19 h 51"/>
                    <a:gd name="T90" fmla="*/ 1 w 44"/>
                    <a:gd name="T91" fmla="*/ 21 h 51"/>
                    <a:gd name="T92" fmla="*/ 0 w 44"/>
                    <a:gd name="T93" fmla="*/ 16 h 51"/>
                    <a:gd name="T94" fmla="*/ 0 w 44"/>
                    <a:gd name="T95" fmla="*/ 13 h 51"/>
                    <a:gd name="T96" fmla="*/ 1 w 44"/>
                    <a:gd name="T97" fmla="*/ 8 h 51"/>
                    <a:gd name="T98" fmla="*/ 4 w 44"/>
                    <a:gd name="T99" fmla="*/ 7 h 51"/>
                    <a:gd name="T100" fmla="*/ 7 w 44"/>
                    <a:gd name="T101" fmla="*/ 4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44" h="51">
                      <a:moveTo>
                        <a:pt x="7" y="4"/>
                      </a:moveTo>
                      <a:lnTo>
                        <a:pt x="8" y="1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7" y="0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7" y="1"/>
                      </a:lnTo>
                      <a:lnTo>
                        <a:pt x="40" y="4"/>
                      </a:lnTo>
                      <a:lnTo>
                        <a:pt x="43" y="7"/>
                      </a:lnTo>
                      <a:lnTo>
                        <a:pt x="43" y="13"/>
                      </a:lnTo>
                      <a:lnTo>
                        <a:pt x="43" y="14"/>
                      </a:lnTo>
                      <a:lnTo>
                        <a:pt x="43" y="21"/>
                      </a:lnTo>
                      <a:lnTo>
                        <a:pt x="43" y="27"/>
                      </a:lnTo>
                      <a:lnTo>
                        <a:pt x="43" y="30"/>
                      </a:lnTo>
                      <a:lnTo>
                        <a:pt x="40" y="36"/>
                      </a:lnTo>
                      <a:lnTo>
                        <a:pt x="40" y="40"/>
                      </a:lnTo>
                      <a:lnTo>
                        <a:pt x="37" y="44"/>
                      </a:lnTo>
                      <a:lnTo>
                        <a:pt x="37" y="47"/>
                      </a:lnTo>
                      <a:lnTo>
                        <a:pt x="34" y="50"/>
                      </a:lnTo>
                      <a:lnTo>
                        <a:pt x="34" y="44"/>
                      </a:lnTo>
                      <a:lnTo>
                        <a:pt x="33" y="41"/>
                      </a:lnTo>
                      <a:lnTo>
                        <a:pt x="33" y="40"/>
                      </a:lnTo>
                      <a:lnTo>
                        <a:pt x="34" y="36"/>
                      </a:lnTo>
                      <a:lnTo>
                        <a:pt x="34" y="30"/>
                      </a:lnTo>
                      <a:lnTo>
                        <a:pt x="33" y="30"/>
                      </a:lnTo>
                      <a:lnTo>
                        <a:pt x="33" y="34"/>
                      </a:lnTo>
                      <a:lnTo>
                        <a:pt x="29" y="36"/>
                      </a:lnTo>
                      <a:lnTo>
                        <a:pt x="29" y="30"/>
                      </a:lnTo>
                      <a:lnTo>
                        <a:pt x="29" y="23"/>
                      </a:lnTo>
                      <a:lnTo>
                        <a:pt x="29" y="19"/>
                      </a:lnTo>
                      <a:lnTo>
                        <a:pt x="29" y="16"/>
                      </a:lnTo>
                      <a:lnTo>
                        <a:pt x="29" y="14"/>
                      </a:lnTo>
                      <a:lnTo>
                        <a:pt x="27" y="14"/>
                      </a:lnTo>
                      <a:lnTo>
                        <a:pt x="23" y="16"/>
                      </a:lnTo>
                      <a:lnTo>
                        <a:pt x="22" y="16"/>
                      </a:lnTo>
                      <a:lnTo>
                        <a:pt x="16" y="16"/>
                      </a:lnTo>
                      <a:lnTo>
                        <a:pt x="14" y="16"/>
                      </a:lnTo>
                      <a:lnTo>
                        <a:pt x="19" y="16"/>
                      </a:lnTo>
                      <a:lnTo>
                        <a:pt x="16" y="16"/>
                      </a:lnTo>
                      <a:lnTo>
                        <a:pt x="11" y="16"/>
                      </a:lnTo>
                      <a:lnTo>
                        <a:pt x="7" y="14"/>
                      </a:lnTo>
                      <a:lnTo>
                        <a:pt x="1" y="16"/>
                      </a:lnTo>
                      <a:lnTo>
                        <a:pt x="1" y="19"/>
                      </a:lnTo>
                      <a:lnTo>
                        <a:pt x="1" y="21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1" y="8"/>
                      </a:lnTo>
                      <a:lnTo>
                        <a:pt x="4" y="7"/>
                      </a:lnTo>
                      <a:lnTo>
                        <a:pt x="7" y="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9621" name="Group 1141"/>
            <p:cNvGrpSpPr>
              <a:grpSpLocks/>
            </p:cNvGrpSpPr>
            <p:nvPr/>
          </p:nvGrpSpPr>
          <p:grpSpPr bwMode="auto">
            <a:xfrm>
              <a:off x="1164" y="2446"/>
              <a:ext cx="113" cy="486"/>
              <a:chOff x="1164" y="2446"/>
              <a:chExt cx="113" cy="486"/>
            </a:xfrm>
          </p:grpSpPr>
          <p:grpSp>
            <p:nvGrpSpPr>
              <p:cNvPr id="149622" name="Group 1142"/>
              <p:cNvGrpSpPr>
                <a:grpSpLocks/>
              </p:cNvGrpSpPr>
              <p:nvPr/>
            </p:nvGrpSpPr>
            <p:grpSpPr bwMode="auto">
              <a:xfrm>
                <a:off x="1187" y="2446"/>
                <a:ext cx="65" cy="84"/>
                <a:chOff x="1187" y="2446"/>
                <a:chExt cx="65" cy="84"/>
              </a:xfrm>
            </p:grpSpPr>
            <p:sp>
              <p:nvSpPr>
                <p:cNvPr id="149623" name="Freeform 1143"/>
                <p:cNvSpPr>
                  <a:spLocks/>
                </p:cNvSpPr>
                <p:nvPr/>
              </p:nvSpPr>
              <p:spPr bwMode="auto">
                <a:xfrm>
                  <a:off x="1187" y="2446"/>
                  <a:ext cx="52" cy="62"/>
                </a:xfrm>
                <a:custGeom>
                  <a:avLst/>
                  <a:gdLst>
                    <a:gd name="T0" fmla="*/ 18 w 52"/>
                    <a:gd name="T1" fmla="*/ 0 h 62"/>
                    <a:gd name="T2" fmla="*/ 14 w 52"/>
                    <a:gd name="T3" fmla="*/ 1 h 62"/>
                    <a:gd name="T4" fmla="*/ 11 w 52"/>
                    <a:gd name="T5" fmla="*/ 7 h 62"/>
                    <a:gd name="T6" fmla="*/ 8 w 52"/>
                    <a:gd name="T7" fmla="*/ 10 h 62"/>
                    <a:gd name="T8" fmla="*/ 4 w 52"/>
                    <a:gd name="T9" fmla="*/ 20 h 62"/>
                    <a:gd name="T10" fmla="*/ 1 w 52"/>
                    <a:gd name="T11" fmla="*/ 31 h 62"/>
                    <a:gd name="T12" fmla="*/ 0 w 52"/>
                    <a:gd name="T13" fmla="*/ 44 h 62"/>
                    <a:gd name="T14" fmla="*/ 1 w 52"/>
                    <a:gd name="T15" fmla="*/ 47 h 62"/>
                    <a:gd name="T16" fmla="*/ 1 w 52"/>
                    <a:gd name="T17" fmla="*/ 51 h 62"/>
                    <a:gd name="T18" fmla="*/ 1 w 52"/>
                    <a:gd name="T19" fmla="*/ 58 h 62"/>
                    <a:gd name="T20" fmla="*/ 4 w 52"/>
                    <a:gd name="T21" fmla="*/ 58 h 62"/>
                    <a:gd name="T22" fmla="*/ 7 w 52"/>
                    <a:gd name="T23" fmla="*/ 58 h 62"/>
                    <a:gd name="T24" fmla="*/ 11 w 52"/>
                    <a:gd name="T25" fmla="*/ 58 h 62"/>
                    <a:gd name="T26" fmla="*/ 16 w 52"/>
                    <a:gd name="T27" fmla="*/ 61 h 62"/>
                    <a:gd name="T28" fmla="*/ 18 w 52"/>
                    <a:gd name="T29" fmla="*/ 61 h 62"/>
                    <a:gd name="T30" fmla="*/ 18 w 52"/>
                    <a:gd name="T31" fmla="*/ 55 h 62"/>
                    <a:gd name="T32" fmla="*/ 14 w 52"/>
                    <a:gd name="T33" fmla="*/ 47 h 62"/>
                    <a:gd name="T34" fmla="*/ 14 w 52"/>
                    <a:gd name="T35" fmla="*/ 32 h 62"/>
                    <a:gd name="T36" fmla="*/ 14 w 52"/>
                    <a:gd name="T37" fmla="*/ 21 h 62"/>
                    <a:gd name="T38" fmla="*/ 21 w 52"/>
                    <a:gd name="T39" fmla="*/ 14 h 62"/>
                    <a:gd name="T40" fmla="*/ 34 w 52"/>
                    <a:gd name="T41" fmla="*/ 14 h 62"/>
                    <a:gd name="T42" fmla="*/ 37 w 52"/>
                    <a:gd name="T43" fmla="*/ 21 h 62"/>
                    <a:gd name="T44" fmla="*/ 37 w 52"/>
                    <a:gd name="T45" fmla="*/ 45 h 62"/>
                    <a:gd name="T46" fmla="*/ 34 w 52"/>
                    <a:gd name="T47" fmla="*/ 55 h 62"/>
                    <a:gd name="T48" fmla="*/ 34 w 52"/>
                    <a:gd name="T49" fmla="*/ 61 h 62"/>
                    <a:gd name="T50" fmla="*/ 35 w 52"/>
                    <a:gd name="T51" fmla="*/ 61 h 62"/>
                    <a:gd name="T52" fmla="*/ 41 w 52"/>
                    <a:gd name="T53" fmla="*/ 58 h 62"/>
                    <a:gd name="T54" fmla="*/ 42 w 52"/>
                    <a:gd name="T55" fmla="*/ 58 h 62"/>
                    <a:gd name="T56" fmla="*/ 45 w 52"/>
                    <a:gd name="T57" fmla="*/ 61 h 62"/>
                    <a:gd name="T58" fmla="*/ 48 w 52"/>
                    <a:gd name="T59" fmla="*/ 61 h 62"/>
                    <a:gd name="T60" fmla="*/ 48 w 52"/>
                    <a:gd name="T61" fmla="*/ 55 h 62"/>
                    <a:gd name="T62" fmla="*/ 51 w 52"/>
                    <a:gd name="T63" fmla="*/ 51 h 62"/>
                    <a:gd name="T64" fmla="*/ 51 w 52"/>
                    <a:gd name="T65" fmla="*/ 44 h 62"/>
                    <a:gd name="T66" fmla="*/ 51 w 52"/>
                    <a:gd name="T67" fmla="*/ 38 h 62"/>
                    <a:gd name="T68" fmla="*/ 51 w 52"/>
                    <a:gd name="T69" fmla="*/ 32 h 62"/>
                    <a:gd name="T70" fmla="*/ 51 w 52"/>
                    <a:gd name="T71" fmla="*/ 31 h 62"/>
                    <a:gd name="T72" fmla="*/ 48 w 52"/>
                    <a:gd name="T73" fmla="*/ 27 h 62"/>
                    <a:gd name="T74" fmla="*/ 48 w 52"/>
                    <a:gd name="T75" fmla="*/ 21 h 62"/>
                    <a:gd name="T76" fmla="*/ 48 w 52"/>
                    <a:gd name="T77" fmla="*/ 20 h 62"/>
                    <a:gd name="T78" fmla="*/ 48 w 52"/>
                    <a:gd name="T79" fmla="*/ 14 h 62"/>
                    <a:gd name="T80" fmla="*/ 45 w 52"/>
                    <a:gd name="T81" fmla="*/ 8 h 62"/>
                    <a:gd name="T82" fmla="*/ 42 w 52"/>
                    <a:gd name="T83" fmla="*/ 4 h 62"/>
                    <a:gd name="T84" fmla="*/ 37 w 52"/>
                    <a:gd name="T85" fmla="*/ 0 h 62"/>
                    <a:gd name="T86" fmla="*/ 30 w 52"/>
                    <a:gd name="T87" fmla="*/ 0 h 62"/>
                    <a:gd name="T88" fmla="*/ 26 w 52"/>
                    <a:gd name="T89" fmla="*/ 0 h 62"/>
                    <a:gd name="T90" fmla="*/ 18 w 52"/>
                    <a:gd name="T9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2" h="62">
                      <a:moveTo>
                        <a:pt x="18" y="0"/>
                      </a:moveTo>
                      <a:lnTo>
                        <a:pt x="14" y="1"/>
                      </a:lnTo>
                      <a:lnTo>
                        <a:pt x="11" y="7"/>
                      </a:lnTo>
                      <a:lnTo>
                        <a:pt x="8" y="10"/>
                      </a:lnTo>
                      <a:lnTo>
                        <a:pt x="4" y="20"/>
                      </a:lnTo>
                      <a:lnTo>
                        <a:pt x="1" y="31"/>
                      </a:lnTo>
                      <a:lnTo>
                        <a:pt x="0" y="44"/>
                      </a:lnTo>
                      <a:lnTo>
                        <a:pt x="1" y="47"/>
                      </a:lnTo>
                      <a:lnTo>
                        <a:pt x="1" y="51"/>
                      </a:lnTo>
                      <a:lnTo>
                        <a:pt x="1" y="58"/>
                      </a:lnTo>
                      <a:lnTo>
                        <a:pt x="4" y="58"/>
                      </a:lnTo>
                      <a:lnTo>
                        <a:pt x="7" y="58"/>
                      </a:lnTo>
                      <a:lnTo>
                        <a:pt x="11" y="58"/>
                      </a:lnTo>
                      <a:lnTo>
                        <a:pt x="16" y="61"/>
                      </a:lnTo>
                      <a:lnTo>
                        <a:pt x="18" y="61"/>
                      </a:lnTo>
                      <a:lnTo>
                        <a:pt x="18" y="55"/>
                      </a:lnTo>
                      <a:lnTo>
                        <a:pt x="14" y="47"/>
                      </a:lnTo>
                      <a:lnTo>
                        <a:pt x="14" y="32"/>
                      </a:lnTo>
                      <a:lnTo>
                        <a:pt x="14" y="21"/>
                      </a:lnTo>
                      <a:lnTo>
                        <a:pt x="21" y="14"/>
                      </a:lnTo>
                      <a:lnTo>
                        <a:pt x="34" y="14"/>
                      </a:lnTo>
                      <a:lnTo>
                        <a:pt x="37" y="21"/>
                      </a:lnTo>
                      <a:lnTo>
                        <a:pt x="37" y="45"/>
                      </a:lnTo>
                      <a:lnTo>
                        <a:pt x="34" y="55"/>
                      </a:lnTo>
                      <a:lnTo>
                        <a:pt x="34" y="61"/>
                      </a:lnTo>
                      <a:lnTo>
                        <a:pt x="35" y="61"/>
                      </a:lnTo>
                      <a:lnTo>
                        <a:pt x="41" y="58"/>
                      </a:lnTo>
                      <a:lnTo>
                        <a:pt x="42" y="58"/>
                      </a:lnTo>
                      <a:lnTo>
                        <a:pt x="45" y="61"/>
                      </a:lnTo>
                      <a:lnTo>
                        <a:pt x="48" y="61"/>
                      </a:lnTo>
                      <a:lnTo>
                        <a:pt x="48" y="55"/>
                      </a:lnTo>
                      <a:lnTo>
                        <a:pt x="51" y="51"/>
                      </a:lnTo>
                      <a:lnTo>
                        <a:pt x="51" y="44"/>
                      </a:lnTo>
                      <a:lnTo>
                        <a:pt x="51" y="38"/>
                      </a:lnTo>
                      <a:lnTo>
                        <a:pt x="51" y="32"/>
                      </a:lnTo>
                      <a:lnTo>
                        <a:pt x="51" y="31"/>
                      </a:lnTo>
                      <a:lnTo>
                        <a:pt x="48" y="27"/>
                      </a:lnTo>
                      <a:lnTo>
                        <a:pt x="48" y="21"/>
                      </a:lnTo>
                      <a:lnTo>
                        <a:pt x="48" y="20"/>
                      </a:lnTo>
                      <a:lnTo>
                        <a:pt x="48" y="14"/>
                      </a:lnTo>
                      <a:lnTo>
                        <a:pt x="45" y="8"/>
                      </a:lnTo>
                      <a:lnTo>
                        <a:pt x="42" y="4"/>
                      </a:lnTo>
                      <a:lnTo>
                        <a:pt x="37" y="0"/>
                      </a:lnTo>
                      <a:lnTo>
                        <a:pt x="30" y="0"/>
                      </a:lnTo>
                      <a:lnTo>
                        <a:pt x="26" y="0"/>
                      </a:lnTo>
                      <a:lnTo>
                        <a:pt x="18" y="0"/>
                      </a:lnTo>
                    </a:path>
                  </a:pathLst>
                </a:custGeom>
                <a:solidFill>
                  <a:srgbClr val="BF3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24" name="Freeform 1144"/>
                <p:cNvSpPr>
                  <a:spLocks/>
                </p:cNvSpPr>
                <p:nvPr/>
              </p:nvSpPr>
              <p:spPr bwMode="auto">
                <a:xfrm>
                  <a:off x="1198" y="2459"/>
                  <a:ext cx="28" cy="71"/>
                </a:xfrm>
                <a:custGeom>
                  <a:avLst/>
                  <a:gdLst>
                    <a:gd name="T0" fmla="*/ 1 w 28"/>
                    <a:gd name="T1" fmla="*/ 7 h 71"/>
                    <a:gd name="T2" fmla="*/ 0 w 28"/>
                    <a:gd name="T3" fmla="*/ 9 h 71"/>
                    <a:gd name="T4" fmla="*/ 0 w 28"/>
                    <a:gd name="T5" fmla="*/ 16 h 71"/>
                    <a:gd name="T6" fmla="*/ 0 w 28"/>
                    <a:gd name="T7" fmla="*/ 22 h 71"/>
                    <a:gd name="T8" fmla="*/ 0 w 28"/>
                    <a:gd name="T9" fmla="*/ 28 h 71"/>
                    <a:gd name="T10" fmla="*/ 0 w 28"/>
                    <a:gd name="T11" fmla="*/ 32 h 71"/>
                    <a:gd name="T12" fmla="*/ 7 w 28"/>
                    <a:gd name="T13" fmla="*/ 45 h 71"/>
                    <a:gd name="T14" fmla="*/ 7 w 28"/>
                    <a:gd name="T15" fmla="*/ 61 h 71"/>
                    <a:gd name="T16" fmla="*/ 12 w 28"/>
                    <a:gd name="T17" fmla="*/ 70 h 71"/>
                    <a:gd name="T18" fmla="*/ 19 w 28"/>
                    <a:gd name="T19" fmla="*/ 60 h 71"/>
                    <a:gd name="T20" fmla="*/ 19 w 28"/>
                    <a:gd name="T21" fmla="*/ 45 h 71"/>
                    <a:gd name="T22" fmla="*/ 27 w 28"/>
                    <a:gd name="T23" fmla="*/ 36 h 71"/>
                    <a:gd name="T24" fmla="*/ 27 w 28"/>
                    <a:gd name="T25" fmla="*/ 28 h 71"/>
                    <a:gd name="T26" fmla="*/ 27 w 28"/>
                    <a:gd name="T27" fmla="*/ 22 h 71"/>
                    <a:gd name="T28" fmla="*/ 27 w 28"/>
                    <a:gd name="T29" fmla="*/ 16 h 71"/>
                    <a:gd name="T30" fmla="*/ 27 w 28"/>
                    <a:gd name="T31" fmla="*/ 13 h 71"/>
                    <a:gd name="T32" fmla="*/ 27 w 28"/>
                    <a:gd name="T33" fmla="*/ 7 h 71"/>
                    <a:gd name="T34" fmla="*/ 24 w 28"/>
                    <a:gd name="T35" fmla="*/ 4 h 71"/>
                    <a:gd name="T36" fmla="*/ 22 w 28"/>
                    <a:gd name="T37" fmla="*/ 1 h 71"/>
                    <a:gd name="T38" fmla="*/ 17 w 28"/>
                    <a:gd name="T39" fmla="*/ 0 h 71"/>
                    <a:gd name="T40" fmla="*/ 12 w 28"/>
                    <a:gd name="T41" fmla="*/ 0 h 71"/>
                    <a:gd name="T42" fmla="*/ 8 w 28"/>
                    <a:gd name="T43" fmla="*/ 0 h 71"/>
                    <a:gd name="T44" fmla="*/ 2 w 28"/>
                    <a:gd name="T45" fmla="*/ 1 h 71"/>
                    <a:gd name="T46" fmla="*/ 1 w 28"/>
                    <a:gd name="T47" fmla="*/ 7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8" h="71">
                      <a:moveTo>
                        <a:pt x="1" y="7"/>
                      </a:moveTo>
                      <a:lnTo>
                        <a:pt x="0" y="9"/>
                      </a:lnTo>
                      <a:lnTo>
                        <a:pt x="0" y="16"/>
                      </a:lnTo>
                      <a:lnTo>
                        <a:pt x="0" y="22"/>
                      </a:lnTo>
                      <a:lnTo>
                        <a:pt x="0" y="28"/>
                      </a:lnTo>
                      <a:lnTo>
                        <a:pt x="0" y="32"/>
                      </a:lnTo>
                      <a:lnTo>
                        <a:pt x="7" y="45"/>
                      </a:lnTo>
                      <a:lnTo>
                        <a:pt x="7" y="61"/>
                      </a:lnTo>
                      <a:lnTo>
                        <a:pt x="12" y="70"/>
                      </a:lnTo>
                      <a:lnTo>
                        <a:pt x="19" y="60"/>
                      </a:lnTo>
                      <a:lnTo>
                        <a:pt x="19" y="45"/>
                      </a:lnTo>
                      <a:lnTo>
                        <a:pt x="27" y="36"/>
                      </a:lnTo>
                      <a:lnTo>
                        <a:pt x="27" y="28"/>
                      </a:lnTo>
                      <a:lnTo>
                        <a:pt x="27" y="22"/>
                      </a:lnTo>
                      <a:lnTo>
                        <a:pt x="27" y="16"/>
                      </a:lnTo>
                      <a:lnTo>
                        <a:pt x="27" y="13"/>
                      </a:lnTo>
                      <a:lnTo>
                        <a:pt x="27" y="7"/>
                      </a:lnTo>
                      <a:lnTo>
                        <a:pt x="24" y="4"/>
                      </a:lnTo>
                      <a:lnTo>
                        <a:pt x="22" y="1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2" y="1"/>
                      </a:lnTo>
                      <a:lnTo>
                        <a:pt x="1" y="7"/>
                      </a:lnTo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9625" name="Group 1145"/>
                <p:cNvGrpSpPr>
                  <a:grpSpLocks/>
                </p:cNvGrpSpPr>
                <p:nvPr/>
              </p:nvGrpSpPr>
              <p:grpSpPr bwMode="auto">
                <a:xfrm>
                  <a:off x="1196" y="2489"/>
                  <a:ext cx="56" cy="24"/>
                  <a:chOff x="1196" y="2489"/>
                  <a:chExt cx="56" cy="24"/>
                </a:xfrm>
              </p:grpSpPr>
              <p:grpSp>
                <p:nvGrpSpPr>
                  <p:cNvPr id="149626" name="Group 1146"/>
                  <p:cNvGrpSpPr>
                    <a:grpSpLocks/>
                  </p:cNvGrpSpPr>
                  <p:nvPr/>
                </p:nvGrpSpPr>
                <p:grpSpPr bwMode="auto">
                  <a:xfrm>
                    <a:off x="1196" y="2489"/>
                    <a:ext cx="23" cy="24"/>
                    <a:chOff x="1196" y="2489"/>
                    <a:chExt cx="23" cy="24"/>
                  </a:xfrm>
                </p:grpSpPr>
                <p:sp>
                  <p:nvSpPr>
                    <p:cNvPr id="149627" name="Oval 1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2489"/>
                      <a:ext cx="23" cy="23"/>
                    </a:xfrm>
                    <a:prstGeom prst="ellipse">
                      <a:avLst/>
                    </a:prstGeom>
                    <a:solidFill>
                      <a:srgbClr val="5F009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628" name="Oval 1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2490"/>
                      <a:ext cx="23" cy="23"/>
                    </a:xfrm>
                    <a:prstGeom prst="ellipse">
                      <a:avLst/>
                    </a:prstGeom>
                    <a:solidFill>
                      <a:srgbClr val="BF5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9629" name="Group 1149"/>
                  <p:cNvGrpSpPr>
                    <a:grpSpLocks/>
                  </p:cNvGrpSpPr>
                  <p:nvPr/>
                </p:nvGrpSpPr>
                <p:grpSpPr bwMode="auto">
                  <a:xfrm>
                    <a:off x="1228" y="2489"/>
                    <a:ext cx="24" cy="24"/>
                    <a:chOff x="1228" y="2489"/>
                    <a:chExt cx="24" cy="24"/>
                  </a:xfrm>
                </p:grpSpPr>
                <p:sp>
                  <p:nvSpPr>
                    <p:cNvPr id="149630" name="Oval 1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28" y="2489"/>
                      <a:ext cx="24" cy="23"/>
                    </a:xfrm>
                    <a:prstGeom prst="ellipse">
                      <a:avLst/>
                    </a:prstGeom>
                    <a:solidFill>
                      <a:srgbClr val="5F009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631" name="Oval 1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28" y="2490"/>
                      <a:ext cx="24" cy="23"/>
                    </a:xfrm>
                    <a:prstGeom prst="ellipse">
                      <a:avLst/>
                    </a:prstGeom>
                    <a:solidFill>
                      <a:srgbClr val="BF5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49632" name="Group 1152"/>
              <p:cNvGrpSpPr>
                <a:grpSpLocks/>
              </p:cNvGrpSpPr>
              <p:nvPr/>
            </p:nvGrpSpPr>
            <p:grpSpPr bwMode="auto">
              <a:xfrm>
                <a:off x="1182" y="2684"/>
                <a:ext cx="95" cy="225"/>
                <a:chOff x="1182" y="2684"/>
                <a:chExt cx="95" cy="225"/>
              </a:xfrm>
            </p:grpSpPr>
            <p:grpSp>
              <p:nvGrpSpPr>
                <p:cNvPr id="149633" name="Group 1153"/>
                <p:cNvGrpSpPr>
                  <a:grpSpLocks/>
                </p:cNvGrpSpPr>
                <p:nvPr/>
              </p:nvGrpSpPr>
              <p:grpSpPr bwMode="auto">
                <a:xfrm>
                  <a:off x="1182" y="2684"/>
                  <a:ext cx="95" cy="225"/>
                  <a:chOff x="1182" y="2684"/>
                  <a:chExt cx="95" cy="225"/>
                </a:xfrm>
              </p:grpSpPr>
              <p:sp>
                <p:nvSpPr>
                  <p:cNvPr id="149634" name="Freeform 1154"/>
                  <p:cNvSpPr>
                    <a:spLocks/>
                  </p:cNvSpPr>
                  <p:nvPr/>
                </p:nvSpPr>
                <p:spPr bwMode="auto">
                  <a:xfrm>
                    <a:off x="1182" y="2731"/>
                    <a:ext cx="61" cy="178"/>
                  </a:xfrm>
                  <a:custGeom>
                    <a:avLst/>
                    <a:gdLst>
                      <a:gd name="T0" fmla="*/ 12 w 61"/>
                      <a:gd name="T1" fmla="*/ 1 h 178"/>
                      <a:gd name="T2" fmla="*/ 12 w 61"/>
                      <a:gd name="T3" fmla="*/ 55 h 178"/>
                      <a:gd name="T4" fmla="*/ 12 w 61"/>
                      <a:gd name="T5" fmla="*/ 98 h 178"/>
                      <a:gd name="T6" fmla="*/ 14 w 61"/>
                      <a:gd name="T7" fmla="*/ 139 h 178"/>
                      <a:gd name="T8" fmla="*/ 7 w 61"/>
                      <a:gd name="T9" fmla="*/ 157 h 178"/>
                      <a:gd name="T10" fmla="*/ 1 w 61"/>
                      <a:gd name="T11" fmla="*/ 168 h 178"/>
                      <a:gd name="T12" fmla="*/ 0 w 61"/>
                      <a:gd name="T13" fmla="*/ 174 h 178"/>
                      <a:gd name="T14" fmla="*/ 1 w 61"/>
                      <a:gd name="T15" fmla="*/ 177 h 178"/>
                      <a:gd name="T16" fmla="*/ 12 w 61"/>
                      <a:gd name="T17" fmla="*/ 177 h 178"/>
                      <a:gd name="T18" fmla="*/ 22 w 61"/>
                      <a:gd name="T19" fmla="*/ 153 h 178"/>
                      <a:gd name="T20" fmla="*/ 22 w 61"/>
                      <a:gd name="T21" fmla="*/ 136 h 178"/>
                      <a:gd name="T22" fmla="*/ 30 w 61"/>
                      <a:gd name="T23" fmla="*/ 87 h 178"/>
                      <a:gd name="T24" fmla="*/ 31 w 61"/>
                      <a:gd name="T25" fmla="*/ 77 h 178"/>
                      <a:gd name="T26" fmla="*/ 30 w 61"/>
                      <a:gd name="T27" fmla="*/ 100 h 178"/>
                      <a:gd name="T28" fmla="*/ 34 w 61"/>
                      <a:gd name="T29" fmla="*/ 132 h 178"/>
                      <a:gd name="T30" fmla="*/ 31 w 61"/>
                      <a:gd name="T31" fmla="*/ 148 h 178"/>
                      <a:gd name="T32" fmla="*/ 36 w 61"/>
                      <a:gd name="T33" fmla="*/ 162 h 178"/>
                      <a:gd name="T34" fmla="*/ 44 w 61"/>
                      <a:gd name="T35" fmla="*/ 174 h 178"/>
                      <a:gd name="T36" fmla="*/ 51 w 61"/>
                      <a:gd name="T37" fmla="*/ 174 h 178"/>
                      <a:gd name="T38" fmla="*/ 57 w 61"/>
                      <a:gd name="T39" fmla="*/ 171 h 178"/>
                      <a:gd name="T40" fmla="*/ 46 w 61"/>
                      <a:gd name="T41" fmla="*/ 148 h 178"/>
                      <a:gd name="T42" fmla="*/ 44 w 61"/>
                      <a:gd name="T43" fmla="*/ 136 h 178"/>
                      <a:gd name="T44" fmla="*/ 46 w 61"/>
                      <a:gd name="T45" fmla="*/ 113 h 178"/>
                      <a:gd name="T46" fmla="*/ 50 w 61"/>
                      <a:gd name="T47" fmla="*/ 71 h 178"/>
                      <a:gd name="T48" fmla="*/ 60 w 61"/>
                      <a:gd name="T49" fmla="*/ 0 h 178"/>
                      <a:gd name="T50" fmla="*/ 12 w 61"/>
                      <a:gd name="T51" fmla="*/ 1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61" h="178">
                        <a:moveTo>
                          <a:pt x="12" y="1"/>
                        </a:moveTo>
                        <a:lnTo>
                          <a:pt x="12" y="55"/>
                        </a:lnTo>
                        <a:lnTo>
                          <a:pt x="12" y="98"/>
                        </a:lnTo>
                        <a:lnTo>
                          <a:pt x="14" y="139"/>
                        </a:lnTo>
                        <a:lnTo>
                          <a:pt x="7" y="157"/>
                        </a:lnTo>
                        <a:lnTo>
                          <a:pt x="1" y="168"/>
                        </a:lnTo>
                        <a:lnTo>
                          <a:pt x="0" y="174"/>
                        </a:lnTo>
                        <a:lnTo>
                          <a:pt x="1" y="177"/>
                        </a:lnTo>
                        <a:lnTo>
                          <a:pt x="12" y="177"/>
                        </a:lnTo>
                        <a:lnTo>
                          <a:pt x="22" y="153"/>
                        </a:lnTo>
                        <a:lnTo>
                          <a:pt x="22" y="136"/>
                        </a:lnTo>
                        <a:lnTo>
                          <a:pt x="30" y="87"/>
                        </a:lnTo>
                        <a:lnTo>
                          <a:pt x="31" y="77"/>
                        </a:lnTo>
                        <a:lnTo>
                          <a:pt x="30" y="100"/>
                        </a:lnTo>
                        <a:lnTo>
                          <a:pt x="34" y="132"/>
                        </a:lnTo>
                        <a:lnTo>
                          <a:pt x="31" y="148"/>
                        </a:lnTo>
                        <a:lnTo>
                          <a:pt x="36" y="162"/>
                        </a:lnTo>
                        <a:lnTo>
                          <a:pt x="44" y="174"/>
                        </a:lnTo>
                        <a:lnTo>
                          <a:pt x="51" y="174"/>
                        </a:lnTo>
                        <a:lnTo>
                          <a:pt x="57" y="171"/>
                        </a:lnTo>
                        <a:lnTo>
                          <a:pt x="46" y="148"/>
                        </a:lnTo>
                        <a:lnTo>
                          <a:pt x="44" y="136"/>
                        </a:lnTo>
                        <a:lnTo>
                          <a:pt x="46" y="113"/>
                        </a:lnTo>
                        <a:lnTo>
                          <a:pt x="50" y="71"/>
                        </a:lnTo>
                        <a:lnTo>
                          <a:pt x="60" y="0"/>
                        </a:lnTo>
                        <a:lnTo>
                          <a:pt x="12" y="1"/>
                        </a:lnTo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635" name="Freeform 1155"/>
                  <p:cNvSpPr>
                    <a:spLocks/>
                  </p:cNvSpPr>
                  <p:nvPr/>
                </p:nvSpPr>
                <p:spPr bwMode="auto">
                  <a:xfrm>
                    <a:off x="1253" y="2684"/>
                    <a:ext cx="24" cy="24"/>
                  </a:xfrm>
                  <a:custGeom>
                    <a:avLst/>
                    <a:gdLst>
                      <a:gd name="T0" fmla="*/ 23 w 24"/>
                      <a:gd name="T1" fmla="*/ 0 h 24"/>
                      <a:gd name="T2" fmla="*/ 23 w 24"/>
                      <a:gd name="T3" fmla="*/ 12 h 24"/>
                      <a:gd name="T4" fmla="*/ 0 w 24"/>
                      <a:gd name="T5" fmla="*/ 23 h 24"/>
                      <a:gd name="T6" fmla="*/ 12 w 24"/>
                      <a:gd name="T7" fmla="*/ 0 h 24"/>
                      <a:gd name="T8" fmla="*/ 23 w 24"/>
                      <a:gd name="T9" fmla="*/ 0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4" h="24">
                        <a:moveTo>
                          <a:pt x="23" y="0"/>
                        </a:moveTo>
                        <a:lnTo>
                          <a:pt x="23" y="12"/>
                        </a:lnTo>
                        <a:lnTo>
                          <a:pt x="0" y="23"/>
                        </a:lnTo>
                        <a:lnTo>
                          <a:pt x="12" y="0"/>
                        </a:lnTo>
                        <a:lnTo>
                          <a:pt x="23" y="0"/>
                        </a:lnTo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636" name="Freeform 1156"/>
                <p:cNvSpPr>
                  <a:spLocks/>
                </p:cNvSpPr>
                <p:nvPr/>
              </p:nvSpPr>
              <p:spPr bwMode="auto">
                <a:xfrm>
                  <a:off x="1212" y="2732"/>
                  <a:ext cx="24" cy="83"/>
                </a:xfrm>
                <a:custGeom>
                  <a:avLst/>
                  <a:gdLst>
                    <a:gd name="T0" fmla="*/ 23 w 24"/>
                    <a:gd name="T1" fmla="*/ 0 h 83"/>
                    <a:gd name="T2" fmla="*/ 23 w 24"/>
                    <a:gd name="T3" fmla="*/ 26 h 83"/>
                    <a:gd name="T4" fmla="*/ 23 w 24"/>
                    <a:gd name="T5" fmla="*/ 41 h 83"/>
                    <a:gd name="T6" fmla="*/ 12 w 24"/>
                    <a:gd name="T7" fmla="*/ 60 h 83"/>
                    <a:gd name="T8" fmla="*/ 0 w 24"/>
                    <a:gd name="T9" fmla="*/ 76 h 83"/>
                    <a:gd name="T10" fmla="*/ 12 w 24"/>
                    <a:gd name="T11" fmla="*/ 82 h 83"/>
                    <a:gd name="T12" fmla="*/ 23 w 24"/>
                    <a:gd name="T13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83">
                      <a:moveTo>
                        <a:pt x="23" y="0"/>
                      </a:moveTo>
                      <a:lnTo>
                        <a:pt x="23" y="26"/>
                      </a:lnTo>
                      <a:lnTo>
                        <a:pt x="23" y="41"/>
                      </a:lnTo>
                      <a:lnTo>
                        <a:pt x="12" y="60"/>
                      </a:lnTo>
                      <a:lnTo>
                        <a:pt x="0" y="76"/>
                      </a:lnTo>
                      <a:lnTo>
                        <a:pt x="12" y="82"/>
                      </a:lnTo>
                      <a:lnTo>
                        <a:pt x="23" y="0"/>
                      </a:lnTo>
                    </a:path>
                  </a:pathLst>
                </a:custGeom>
                <a:solidFill>
                  <a:srgbClr val="FF5F1F"/>
                </a:solidFill>
                <a:ln w="12700" cap="rnd" cmpd="sng">
                  <a:solidFill>
                    <a:srgbClr val="FF5F1F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9637" name="Group 1157"/>
              <p:cNvGrpSpPr>
                <a:grpSpLocks/>
              </p:cNvGrpSpPr>
              <p:nvPr/>
            </p:nvGrpSpPr>
            <p:grpSpPr bwMode="auto">
              <a:xfrm>
                <a:off x="1164" y="2519"/>
                <a:ext cx="105" cy="217"/>
                <a:chOff x="1164" y="2519"/>
                <a:chExt cx="105" cy="217"/>
              </a:xfrm>
            </p:grpSpPr>
            <p:sp>
              <p:nvSpPr>
                <p:cNvPr id="149638" name="Freeform 1158"/>
                <p:cNvSpPr>
                  <a:spLocks/>
                </p:cNvSpPr>
                <p:nvPr/>
              </p:nvSpPr>
              <p:spPr bwMode="auto">
                <a:xfrm>
                  <a:off x="1164" y="2519"/>
                  <a:ext cx="105" cy="217"/>
                </a:xfrm>
                <a:custGeom>
                  <a:avLst/>
                  <a:gdLst>
                    <a:gd name="T0" fmla="*/ 41 w 105"/>
                    <a:gd name="T1" fmla="*/ 0 h 217"/>
                    <a:gd name="T2" fmla="*/ 7 w 105"/>
                    <a:gd name="T3" fmla="*/ 20 h 217"/>
                    <a:gd name="T4" fmla="*/ 1 w 105"/>
                    <a:gd name="T5" fmla="*/ 31 h 217"/>
                    <a:gd name="T6" fmla="*/ 0 w 105"/>
                    <a:gd name="T7" fmla="*/ 112 h 217"/>
                    <a:gd name="T8" fmla="*/ 1 w 105"/>
                    <a:gd name="T9" fmla="*/ 130 h 217"/>
                    <a:gd name="T10" fmla="*/ 13 w 105"/>
                    <a:gd name="T11" fmla="*/ 129 h 217"/>
                    <a:gd name="T12" fmla="*/ 13 w 105"/>
                    <a:gd name="T13" fmla="*/ 175 h 217"/>
                    <a:gd name="T14" fmla="*/ 17 w 105"/>
                    <a:gd name="T15" fmla="*/ 175 h 217"/>
                    <a:gd name="T16" fmla="*/ 22 w 105"/>
                    <a:gd name="T17" fmla="*/ 216 h 217"/>
                    <a:gd name="T18" fmla="*/ 46 w 105"/>
                    <a:gd name="T19" fmla="*/ 216 h 217"/>
                    <a:gd name="T20" fmla="*/ 64 w 105"/>
                    <a:gd name="T21" fmla="*/ 213 h 217"/>
                    <a:gd name="T22" fmla="*/ 77 w 105"/>
                    <a:gd name="T23" fmla="*/ 216 h 217"/>
                    <a:gd name="T24" fmla="*/ 95 w 105"/>
                    <a:gd name="T25" fmla="*/ 163 h 217"/>
                    <a:gd name="T26" fmla="*/ 104 w 105"/>
                    <a:gd name="T27" fmla="*/ 159 h 217"/>
                    <a:gd name="T28" fmla="*/ 95 w 105"/>
                    <a:gd name="T29" fmla="*/ 86 h 217"/>
                    <a:gd name="T30" fmla="*/ 95 w 105"/>
                    <a:gd name="T31" fmla="*/ 26 h 217"/>
                    <a:gd name="T32" fmla="*/ 89 w 105"/>
                    <a:gd name="T33" fmla="*/ 20 h 217"/>
                    <a:gd name="T34" fmla="*/ 56 w 105"/>
                    <a:gd name="T35" fmla="*/ 0 h 217"/>
                    <a:gd name="T36" fmla="*/ 49 w 105"/>
                    <a:gd name="T37" fmla="*/ 7 h 217"/>
                    <a:gd name="T38" fmla="*/ 41 w 105"/>
                    <a:gd name="T39" fmla="*/ 0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5" h="217">
                      <a:moveTo>
                        <a:pt x="41" y="0"/>
                      </a:moveTo>
                      <a:lnTo>
                        <a:pt x="7" y="20"/>
                      </a:lnTo>
                      <a:lnTo>
                        <a:pt x="1" y="31"/>
                      </a:lnTo>
                      <a:lnTo>
                        <a:pt x="0" y="112"/>
                      </a:lnTo>
                      <a:lnTo>
                        <a:pt x="1" y="130"/>
                      </a:lnTo>
                      <a:lnTo>
                        <a:pt x="13" y="129"/>
                      </a:lnTo>
                      <a:lnTo>
                        <a:pt x="13" y="175"/>
                      </a:lnTo>
                      <a:lnTo>
                        <a:pt x="17" y="175"/>
                      </a:lnTo>
                      <a:lnTo>
                        <a:pt x="22" y="216"/>
                      </a:lnTo>
                      <a:lnTo>
                        <a:pt x="46" y="216"/>
                      </a:lnTo>
                      <a:lnTo>
                        <a:pt x="64" y="213"/>
                      </a:lnTo>
                      <a:lnTo>
                        <a:pt x="77" y="216"/>
                      </a:lnTo>
                      <a:lnTo>
                        <a:pt x="95" y="163"/>
                      </a:lnTo>
                      <a:lnTo>
                        <a:pt x="104" y="159"/>
                      </a:lnTo>
                      <a:lnTo>
                        <a:pt x="95" y="86"/>
                      </a:lnTo>
                      <a:lnTo>
                        <a:pt x="95" y="26"/>
                      </a:lnTo>
                      <a:lnTo>
                        <a:pt x="89" y="20"/>
                      </a:lnTo>
                      <a:lnTo>
                        <a:pt x="56" y="0"/>
                      </a:lnTo>
                      <a:lnTo>
                        <a:pt x="49" y="7"/>
                      </a:lnTo>
                      <a:lnTo>
                        <a:pt x="41" y="0"/>
                      </a:lnTo>
                    </a:path>
                  </a:pathLst>
                </a:custGeom>
                <a:solidFill>
                  <a:srgbClr val="5F00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9639" name="Group 1159"/>
                <p:cNvGrpSpPr>
                  <a:grpSpLocks/>
                </p:cNvGrpSpPr>
                <p:nvPr/>
              </p:nvGrpSpPr>
              <p:grpSpPr bwMode="auto">
                <a:xfrm>
                  <a:off x="1176" y="2562"/>
                  <a:ext cx="67" cy="136"/>
                  <a:chOff x="1176" y="2562"/>
                  <a:chExt cx="67" cy="136"/>
                </a:xfrm>
              </p:grpSpPr>
              <p:grpSp>
                <p:nvGrpSpPr>
                  <p:cNvPr id="149640" name="Group 1160"/>
                  <p:cNvGrpSpPr>
                    <a:grpSpLocks/>
                  </p:cNvGrpSpPr>
                  <p:nvPr/>
                </p:nvGrpSpPr>
                <p:grpSpPr bwMode="auto">
                  <a:xfrm>
                    <a:off x="1180" y="2622"/>
                    <a:ext cx="46" cy="76"/>
                    <a:chOff x="1180" y="2622"/>
                    <a:chExt cx="46" cy="76"/>
                  </a:xfrm>
                </p:grpSpPr>
                <p:sp>
                  <p:nvSpPr>
                    <p:cNvPr id="149641" name="Freeform 1161"/>
                    <p:cNvSpPr>
                      <a:spLocks/>
                    </p:cNvSpPr>
                    <p:nvPr/>
                  </p:nvSpPr>
                  <p:spPr bwMode="auto">
                    <a:xfrm>
                      <a:off x="1185" y="2622"/>
                      <a:ext cx="41" cy="76"/>
                    </a:xfrm>
                    <a:custGeom>
                      <a:avLst/>
                      <a:gdLst>
                        <a:gd name="T0" fmla="*/ 0 w 41"/>
                        <a:gd name="T1" fmla="*/ 75 h 76"/>
                        <a:gd name="T2" fmla="*/ 40 w 41"/>
                        <a:gd name="T3" fmla="*/ 72 h 76"/>
                        <a:gd name="T4" fmla="*/ 40 w 41"/>
                        <a:gd name="T5" fmla="*/ 0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1" h="76">
                          <a:moveTo>
                            <a:pt x="0" y="75"/>
                          </a:moveTo>
                          <a:lnTo>
                            <a:pt x="40" y="72"/>
                          </a:lnTo>
                          <a:lnTo>
                            <a:pt x="40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9F3FDF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642" name="Freeform 1162"/>
                    <p:cNvSpPr>
                      <a:spLocks/>
                    </p:cNvSpPr>
                    <p:nvPr/>
                  </p:nvSpPr>
                  <p:spPr bwMode="auto">
                    <a:xfrm>
                      <a:off x="1180" y="2634"/>
                      <a:ext cx="46" cy="24"/>
                    </a:xfrm>
                    <a:custGeom>
                      <a:avLst/>
                      <a:gdLst>
                        <a:gd name="T0" fmla="*/ 0 w 46"/>
                        <a:gd name="T1" fmla="*/ 23 h 24"/>
                        <a:gd name="T2" fmla="*/ 14 w 46"/>
                        <a:gd name="T3" fmla="*/ 15 h 24"/>
                        <a:gd name="T4" fmla="*/ 45 w 46"/>
                        <a:gd name="T5" fmla="*/ 0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6" h="24">
                          <a:moveTo>
                            <a:pt x="0" y="23"/>
                          </a:moveTo>
                          <a:lnTo>
                            <a:pt x="14" y="15"/>
                          </a:lnTo>
                          <a:lnTo>
                            <a:pt x="45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9F3FDF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9643" name="Group 1163"/>
                  <p:cNvGrpSpPr>
                    <a:grpSpLocks/>
                  </p:cNvGrpSpPr>
                  <p:nvPr/>
                </p:nvGrpSpPr>
                <p:grpSpPr bwMode="auto">
                  <a:xfrm>
                    <a:off x="1176" y="2562"/>
                    <a:ext cx="67" cy="85"/>
                    <a:chOff x="1176" y="2562"/>
                    <a:chExt cx="67" cy="85"/>
                  </a:xfrm>
                </p:grpSpPr>
                <p:sp>
                  <p:nvSpPr>
                    <p:cNvPr id="149644" name="Freeform 1164"/>
                    <p:cNvSpPr>
                      <a:spLocks/>
                    </p:cNvSpPr>
                    <p:nvPr/>
                  </p:nvSpPr>
                  <p:spPr bwMode="auto">
                    <a:xfrm>
                      <a:off x="1181" y="2562"/>
                      <a:ext cx="54" cy="66"/>
                    </a:xfrm>
                    <a:custGeom>
                      <a:avLst/>
                      <a:gdLst>
                        <a:gd name="T0" fmla="*/ 0 w 54"/>
                        <a:gd name="T1" fmla="*/ 22 h 66"/>
                        <a:gd name="T2" fmla="*/ 34 w 54"/>
                        <a:gd name="T3" fmla="*/ 0 h 66"/>
                        <a:gd name="T4" fmla="*/ 53 w 54"/>
                        <a:gd name="T5" fmla="*/ 43 h 66"/>
                        <a:gd name="T6" fmla="*/ 18 w 54"/>
                        <a:gd name="T7" fmla="*/ 65 h 66"/>
                        <a:gd name="T8" fmla="*/ 0 w 54"/>
                        <a:gd name="T9" fmla="*/ 22 h 6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4" h="66">
                          <a:moveTo>
                            <a:pt x="0" y="22"/>
                          </a:moveTo>
                          <a:lnTo>
                            <a:pt x="34" y="0"/>
                          </a:lnTo>
                          <a:lnTo>
                            <a:pt x="53" y="43"/>
                          </a:lnTo>
                          <a:lnTo>
                            <a:pt x="18" y="65"/>
                          </a:lnTo>
                          <a:lnTo>
                            <a:pt x="0" y="22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49645" name="Group 11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76" y="2591"/>
                      <a:ext cx="67" cy="56"/>
                      <a:chOff x="1176" y="2591"/>
                      <a:chExt cx="67" cy="56"/>
                    </a:xfrm>
                  </p:grpSpPr>
                  <p:sp>
                    <p:nvSpPr>
                      <p:cNvPr id="149646" name="Freeform 11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19" y="2591"/>
                        <a:ext cx="24" cy="32"/>
                      </a:xfrm>
                      <a:custGeom>
                        <a:avLst/>
                        <a:gdLst>
                          <a:gd name="T0" fmla="*/ 0 w 24"/>
                          <a:gd name="T1" fmla="*/ 17 h 32"/>
                          <a:gd name="T2" fmla="*/ 4 w 24"/>
                          <a:gd name="T3" fmla="*/ 13 h 32"/>
                          <a:gd name="T4" fmla="*/ 7 w 24"/>
                          <a:gd name="T5" fmla="*/ 4 h 32"/>
                          <a:gd name="T6" fmla="*/ 13 w 24"/>
                          <a:gd name="T7" fmla="*/ 1 h 32"/>
                          <a:gd name="T8" fmla="*/ 14 w 24"/>
                          <a:gd name="T9" fmla="*/ 0 h 32"/>
                          <a:gd name="T10" fmla="*/ 14 w 24"/>
                          <a:gd name="T11" fmla="*/ 1 h 32"/>
                          <a:gd name="T12" fmla="*/ 20 w 24"/>
                          <a:gd name="T13" fmla="*/ 7 h 32"/>
                          <a:gd name="T14" fmla="*/ 23 w 24"/>
                          <a:gd name="T15" fmla="*/ 13 h 32"/>
                          <a:gd name="T16" fmla="*/ 20 w 24"/>
                          <a:gd name="T17" fmla="*/ 21 h 32"/>
                          <a:gd name="T18" fmla="*/ 14 w 24"/>
                          <a:gd name="T19" fmla="*/ 25 h 32"/>
                          <a:gd name="T20" fmla="*/ 0 w 24"/>
                          <a:gd name="T21" fmla="*/ 31 h 32"/>
                          <a:gd name="T22" fmla="*/ 0 w 24"/>
                          <a:gd name="T23" fmla="*/ 17 h 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</a:cxnLst>
                        <a:rect l="0" t="0" r="r" b="b"/>
                        <a:pathLst>
                          <a:path w="24" h="32">
                            <a:moveTo>
                              <a:pt x="0" y="17"/>
                            </a:moveTo>
                            <a:lnTo>
                              <a:pt x="4" y="13"/>
                            </a:lnTo>
                            <a:lnTo>
                              <a:pt x="7" y="4"/>
                            </a:lnTo>
                            <a:lnTo>
                              <a:pt x="13" y="1"/>
                            </a:lnTo>
                            <a:lnTo>
                              <a:pt x="14" y="0"/>
                            </a:lnTo>
                            <a:lnTo>
                              <a:pt x="14" y="1"/>
                            </a:lnTo>
                            <a:lnTo>
                              <a:pt x="20" y="7"/>
                            </a:lnTo>
                            <a:lnTo>
                              <a:pt x="23" y="13"/>
                            </a:lnTo>
                            <a:lnTo>
                              <a:pt x="20" y="21"/>
                            </a:lnTo>
                            <a:lnTo>
                              <a:pt x="14" y="25"/>
                            </a:lnTo>
                            <a:lnTo>
                              <a:pt x="0" y="31"/>
                            </a:lnTo>
                            <a:lnTo>
                              <a:pt x="0" y="17"/>
                            </a:lnTo>
                          </a:path>
                        </a:pathLst>
                      </a:custGeom>
                      <a:solidFill>
                        <a:srgbClr val="FF7F3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rnd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9647" name="Freeform 11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76" y="2613"/>
                        <a:ext cx="44" cy="34"/>
                      </a:xfrm>
                      <a:custGeom>
                        <a:avLst/>
                        <a:gdLst>
                          <a:gd name="T0" fmla="*/ 0 w 44"/>
                          <a:gd name="T1" fmla="*/ 33 h 34"/>
                          <a:gd name="T2" fmla="*/ 16 w 44"/>
                          <a:gd name="T3" fmla="*/ 28 h 34"/>
                          <a:gd name="T4" fmla="*/ 29 w 44"/>
                          <a:gd name="T5" fmla="*/ 20 h 34"/>
                          <a:gd name="T6" fmla="*/ 43 w 44"/>
                          <a:gd name="T7" fmla="*/ 12 h 34"/>
                          <a:gd name="T8" fmla="*/ 37 w 44"/>
                          <a:gd name="T9" fmla="*/ 0 h 34"/>
                          <a:gd name="T10" fmla="*/ 14 w 44"/>
                          <a:gd name="T11" fmla="*/ 8 h 34"/>
                          <a:gd name="T12" fmla="*/ 1 w 44"/>
                          <a:gd name="T13" fmla="*/ 12 h 34"/>
                          <a:gd name="T14" fmla="*/ 1 w 44"/>
                          <a:gd name="T15" fmla="*/ 8 h 34"/>
                          <a:gd name="T16" fmla="*/ 0 w 44"/>
                          <a:gd name="T17" fmla="*/ 33 h 3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44" h="34">
                            <a:moveTo>
                              <a:pt x="0" y="33"/>
                            </a:moveTo>
                            <a:lnTo>
                              <a:pt x="16" y="28"/>
                            </a:lnTo>
                            <a:lnTo>
                              <a:pt x="29" y="20"/>
                            </a:lnTo>
                            <a:lnTo>
                              <a:pt x="43" y="12"/>
                            </a:lnTo>
                            <a:lnTo>
                              <a:pt x="37" y="0"/>
                            </a:lnTo>
                            <a:lnTo>
                              <a:pt x="14" y="8"/>
                            </a:lnTo>
                            <a:lnTo>
                              <a:pt x="1" y="12"/>
                            </a:lnTo>
                            <a:lnTo>
                              <a:pt x="1" y="8"/>
                            </a:lnTo>
                            <a:lnTo>
                              <a:pt x="0" y="33"/>
                            </a:lnTo>
                          </a:path>
                        </a:pathLst>
                      </a:custGeom>
                      <a:solidFill>
                        <a:srgbClr val="5F009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rnd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149648" name="Group 1168"/>
              <p:cNvGrpSpPr>
                <a:grpSpLocks/>
              </p:cNvGrpSpPr>
              <p:nvPr/>
            </p:nvGrpSpPr>
            <p:grpSpPr bwMode="auto">
              <a:xfrm>
                <a:off x="1176" y="2882"/>
                <a:ext cx="67" cy="50"/>
                <a:chOff x="1176" y="2882"/>
                <a:chExt cx="67" cy="50"/>
              </a:xfrm>
            </p:grpSpPr>
            <p:sp>
              <p:nvSpPr>
                <p:cNvPr id="149649" name="Freeform 1169"/>
                <p:cNvSpPr>
                  <a:spLocks/>
                </p:cNvSpPr>
                <p:nvPr/>
              </p:nvSpPr>
              <p:spPr bwMode="auto">
                <a:xfrm>
                  <a:off x="1214" y="2882"/>
                  <a:ext cx="29" cy="47"/>
                </a:xfrm>
                <a:custGeom>
                  <a:avLst/>
                  <a:gdLst>
                    <a:gd name="T0" fmla="*/ 0 w 29"/>
                    <a:gd name="T1" fmla="*/ 0 h 47"/>
                    <a:gd name="T2" fmla="*/ 0 w 29"/>
                    <a:gd name="T3" fmla="*/ 7 h 47"/>
                    <a:gd name="T4" fmla="*/ 0 w 29"/>
                    <a:gd name="T5" fmla="*/ 19 h 47"/>
                    <a:gd name="T6" fmla="*/ 1 w 29"/>
                    <a:gd name="T7" fmla="*/ 14 h 47"/>
                    <a:gd name="T8" fmla="*/ 4 w 29"/>
                    <a:gd name="T9" fmla="*/ 21 h 47"/>
                    <a:gd name="T10" fmla="*/ 4 w 29"/>
                    <a:gd name="T11" fmla="*/ 30 h 47"/>
                    <a:gd name="T12" fmla="*/ 9 w 29"/>
                    <a:gd name="T13" fmla="*/ 39 h 47"/>
                    <a:gd name="T14" fmla="*/ 15 w 29"/>
                    <a:gd name="T15" fmla="*/ 46 h 47"/>
                    <a:gd name="T16" fmla="*/ 21 w 29"/>
                    <a:gd name="T17" fmla="*/ 46 h 47"/>
                    <a:gd name="T18" fmla="*/ 28 w 29"/>
                    <a:gd name="T19" fmla="*/ 46 h 47"/>
                    <a:gd name="T20" fmla="*/ 28 w 29"/>
                    <a:gd name="T21" fmla="*/ 35 h 47"/>
                    <a:gd name="T22" fmla="*/ 21 w 29"/>
                    <a:gd name="T23" fmla="*/ 21 h 47"/>
                    <a:gd name="T24" fmla="*/ 21 w 29"/>
                    <a:gd name="T25" fmla="*/ 25 h 47"/>
                    <a:gd name="T26" fmla="*/ 15 w 29"/>
                    <a:gd name="T27" fmla="*/ 25 h 47"/>
                    <a:gd name="T28" fmla="*/ 12 w 29"/>
                    <a:gd name="T29" fmla="*/ 25 h 47"/>
                    <a:gd name="T30" fmla="*/ 7 w 29"/>
                    <a:gd name="T31" fmla="*/ 19 h 47"/>
                    <a:gd name="T32" fmla="*/ 4 w 29"/>
                    <a:gd name="T33" fmla="*/ 12 h 47"/>
                    <a:gd name="T34" fmla="*/ 0 w 29"/>
                    <a:gd name="T35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9" h="4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0" y="19"/>
                      </a:lnTo>
                      <a:lnTo>
                        <a:pt x="1" y="14"/>
                      </a:lnTo>
                      <a:lnTo>
                        <a:pt x="4" y="21"/>
                      </a:lnTo>
                      <a:lnTo>
                        <a:pt x="4" y="30"/>
                      </a:lnTo>
                      <a:lnTo>
                        <a:pt x="9" y="39"/>
                      </a:lnTo>
                      <a:lnTo>
                        <a:pt x="15" y="46"/>
                      </a:lnTo>
                      <a:lnTo>
                        <a:pt x="21" y="46"/>
                      </a:lnTo>
                      <a:lnTo>
                        <a:pt x="28" y="46"/>
                      </a:lnTo>
                      <a:lnTo>
                        <a:pt x="28" y="35"/>
                      </a:lnTo>
                      <a:lnTo>
                        <a:pt x="21" y="21"/>
                      </a:lnTo>
                      <a:lnTo>
                        <a:pt x="21" y="25"/>
                      </a:lnTo>
                      <a:lnTo>
                        <a:pt x="15" y="25"/>
                      </a:lnTo>
                      <a:lnTo>
                        <a:pt x="12" y="25"/>
                      </a:lnTo>
                      <a:lnTo>
                        <a:pt x="7" y="19"/>
                      </a:lnTo>
                      <a:lnTo>
                        <a:pt x="4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F3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50" name="Freeform 1170"/>
                <p:cNvSpPr>
                  <a:spLocks/>
                </p:cNvSpPr>
                <p:nvPr/>
              </p:nvSpPr>
              <p:spPr bwMode="auto">
                <a:xfrm>
                  <a:off x="1176" y="2884"/>
                  <a:ext cx="26" cy="48"/>
                </a:xfrm>
                <a:custGeom>
                  <a:avLst/>
                  <a:gdLst>
                    <a:gd name="T0" fmla="*/ 25 w 26"/>
                    <a:gd name="T1" fmla="*/ 0 h 48"/>
                    <a:gd name="T2" fmla="*/ 25 w 26"/>
                    <a:gd name="T3" fmla="*/ 18 h 48"/>
                    <a:gd name="T4" fmla="*/ 25 w 26"/>
                    <a:gd name="T5" fmla="*/ 14 h 48"/>
                    <a:gd name="T6" fmla="*/ 22 w 26"/>
                    <a:gd name="T7" fmla="*/ 18 h 48"/>
                    <a:gd name="T8" fmla="*/ 19 w 26"/>
                    <a:gd name="T9" fmla="*/ 28 h 48"/>
                    <a:gd name="T10" fmla="*/ 16 w 26"/>
                    <a:gd name="T11" fmla="*/ 37 h 48"/>
                    <a:gd name="T12" fmla="*/ 11 w 26"/>
                    <a:gd name="T13" fmla="*/ 40 h 48"/>
                    <a:gd name="T14" fmla="*/ 7 w 26"/>
                    <a:gd name="T15" fmla="*/ 47 h 48"/>
                    <a:gd name="T16" fmla="*/ 1 w 26"/>
                    <a:gd name="T17" fmla="*/ 47 h 48"/>
                    <a:gd name="T18" fmla="*/ 1 w 26"/>
                    <a:gd name="T19" fmla="*/ 44 h 48"/>
                    <a:gd name="T20" fmla="*/ 0 w 26"/>
                    <a:gd name="T21" fmla="*/ 38 h 48"/>
                    <a:gd name="T22" fmla="*/ 0 w 26"/>
                    <a:gd name="T23" fmla="*/ 37 h 48"/>
                    <a:gd name="T24" fmla="*/ 0 w 26"/>
                    <a:gd name="T25" fmla="*/ 31 h 48"/>
                    <a:gd name="T26" fmla="*/ 1 w 26"/>
                    <a:gd name="T27" fmla="*/ 24 h 48"/>
                    <a:gd name="T28" fmla="*/ 7 w 26"/>
                    <a:gd name="T29" fmla="*/ 26 h 48"/>
                    <a:gd name="T30" fmla="*/ 11 w 26"/>
                    <a:gd name="T31" fmla="*/ 26 h 48"/>
                    <a:gd name="T32" fmla="*/ 14 w 26"/>
                    <a:gd name="T33" fmla="*/ 26 h 48"/>
                    <a:gd name="T34" fmla="*/ 22 w 26"/>
                    <a:gd name="T35" fmla="*/ 8 h 48"/>
                    <a:gd name="T36" fmla="*/ 25 w 26"/>
                    <a:gd name="T3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6" h="48">
                      <a:moveTo>
                        <a:pt x="25" y="0"/>
                      </a:moveTo>
                      <a:lnTo>
                        <a:pt x="25" y="18"/>
                      </a:lnTo>
                      <a:lnTo>
                        <a:pt x="25" y="14"/>
                      </a:lnTo>
                      <a:lnTo>
                        <a:pt x="22" y="18"/>
                      </a:lnTo>
                      <a:lnTo>
                        <a:pt x="19" y="28"/>
                      </a:lnTo>
                      <a:lnTo>
                        <a:pt x="16" y="37"/>
                      </a:lnTo>
                      <a:lnTo>
                        <a:pt x="11" y="40"/>
                      </a:lnTo>
                      <a:lnTo>
                        <a:pt x="7" y="47"/>
                      </a:lnTo>
                      <a:lnTo>
                        <a:pt x="1" y="47"/>
                      </a:lnTo>
                      <a:lnTo>
                        <a:pt x="1" y="44"/>
                      </a:lnTo>
                      <a:lnTo>
                        <a:pt x="0" y="38"/>
                      </a:lnTo>
                      <a:lnTo>
                        <a:pt x="0" y="37"/>
                      </a:lnTo>
                      <a:lnTo>
                        <a:pt x="0" y="31"/>
                      </a:lnTo>
                      <a:lnTo>
                        <a:pt x="1" y="24"/>
                      </a:lnTo>
                      <a:lnTo>
                        <a:pt x="7" y="26"/>
                      </a:lnTo>
                      <a:lnTo>
                        <a:pt x="11" y="26"/>
                      </a:lnTo>
                      <a:lnTo>
                        <a:pt x="14" y="26"/>
                      </a:lnTo>
                      <a:lnTo>
                        <a:pt x="22" y="8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DF3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9651" name="Rectangle 1171"/>
          <p:cNvSpPr>
            <a:spLocks noChangeArrowheads="1"/>
          </p:cNvSpPr>
          <p:nvPr/>
        </p:nvSpPr>
        <p:spPr bwMode="auto">
          <a:xfrm>
            <a:off x="1416050" y="2997200"/>
            <a:ext cx="1631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850" tIns="36512" rIns="69850" bIns="36512">
            <a:spAutoFit/>
          </a:bodyPr>
          <a:lstStyle>
            <a:lvl1pPr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508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01675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0493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39858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8557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3129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7701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2273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en-US" sz="1400" b="1">
                <a:solidFill>
                  <a:schemeClr val="folHlink"/>
                </a:solidFill>
                <a:latin typeface="Arial" charset="0"/>
              </a:rPr>
              <a:t>BUSINESS UNITS</a:t>
            </a:r>
          </a:p>
        </p:txBody>
      </p:sp>
      <p:grpSp>
        <p:nvGrpSpPr>
          <p:cNvPr id="149652" name="Group 1172"/>
          <p:cNvGrpSpPr>
            <a:grpSpLocks/>
          </p:cNvGrpSpPr>
          <p:nvPr/>
        </p:nvGrpSpPr>
        <p:grpSpPr bwMode="auto">
          <a:xfrm>
            <a:off x="1435100" y="1895475"/>
            <a:ext cx="1582738" cy="1001713"/>
            <a:chOff x="904" y="1194"/>
            <a:chExt cx="997" cy="631"/>
          </a:xfrm>
        </p:grpSpPr>
        <p:sp>
          <p:nvSpPr>
            <p:cNvPr id="149653" name="AutoShape 1173"/>
            <p:cNvSpPr>
              <a:spLocks noChangeArrowheads="1"/>
            </p:cNvSpPr>
            <p:nvPr/>
          </p:nvSpPr>
          <p:spPr bwMode="auto">
            <a:xfrm>
              <a:off x="904" y="1194"/>
              <a:ext cx="997" cy="631"/>
            </a:xfrm>
            <a:prstGeom prst="roundRect">
              <a:avLst>
                <a:gd name="adj" fmla="val 12495"/>
              </a:avLst>
            </a:prstGeom>
            <a:solidFill>
              <a:srgbClr val="FEF8D7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54" name="Group 1174"/>
            <p:cNvGrpSpPr>
              <a:grpSpLocks/>
            </p:cNvGrpSpPr>
            <p:nvPr/>
          </p:nvGrpSpPr>
          <p:grpSpPr bwMode="auto">
            <a:xfrm>
              <a:off x="1124" y="1242"/>
              <a:ext cx="665" cy="512"/>
              <a:chOff x="1124" y="1242"/>
              <a:chExt cx="665" cy="512"/>
            </a:xfrm>
          </p:grpSpPr>
          <p:sp>
            <p:nvSpPr>
              <p:cNvPr id="149655" name="Line 1175"/>
              <p:cNvSpPr>
                <a:spLocks noChangeShapeType="1"/>
              </p:cNvSpPr>
              <p:nvPr/>
            </p:nvSpPr>
            <p:spPr bwMode="auto">
              <a:xfrm>
                <a:off x="1408" y="1370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FC0128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56" name="Freeform 1176"/>
              <p:cNvSpPr>
                <a:spLocks/>
              </p:cNvSpPr>
              <p:nvPr/>
            </p:nvSpPr>
            <p:spPr bwMode="auto">
              <a:xfrm>
                <a:off x="1163" y="1430"/>
                <a:ext cx="514" cy="79"/>
              </a:xfrm>
              <a:custGeom>
                <a:avLst/>
                <a:gdLst>
                  <a:gd name="T0" fmla="*/ 0 w 514"/>
                  <a:gd name="T1" fmla="*/ 68 h 79"/>
                  <a:gd name="T2" fmla="*/ 0 w 514"/>
                  <a:gd name="T3" fmla="*/ 0 h 79"/>
                  <a:gd name="T4" fmla="*/ 513 w 514"/>
                  <a:gd name="T5" fmla="*/ 0 h 79"/>
                  <a:gd name="T6" fmla="*/ 513 w 514"/>
                  <a:gd name="T7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4" h="79">
                    <a:moveTo>
                      <a:pt x="0" y="68"/>
                    </a:moveTo>
                    <a:lnTo>
                      <a:pt x="0" y="0"/>
                    </a:lnTo>
                    <a:lnTo>
                      <a:pt x="513" y="0"/>
                    </a:lnTo>
                    <a:lnTo>
                      <a:pt x="513" y="78"/>
                    </a:lnTo>
                  </a:path>
                </a:pathLst>
              </a:custGeom>
              <a:noFill/>
              <a:ln w="12700" cap="rnd" cmpd="sng">
                <a:solidFill>
                  <a:srgbClr val="FC0128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657" name="Rectangle 1177"/>
              <p:cNvSpPr>
                <a:spLocks noChangeArrowheads="1"/>
              </p:cNvSpPr>
              <p:nvPr/>
            </p:nvSpPr>
            <p:spPr bwMode="auto">
              <a:xfrm>
                <a:off x="1328" y="1242"/>
                <a:ext cx="192" cy="123"/>
              </a:xfrm>
              <a:prstGeom prst="rect">
                <a:avLst/>
              </a:prstGeom>
              <a:solidFill>
                <a:srgbClr val="00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58" name="Rectangle 1178"/>
              <p:cNvSpPr>
                <a:spLocks noChangeArrowheads="1"/>
              </p:cNvSpPr>
              <p:nvPr/>
            </p:nvSpPr>
            <p:spPr bwMode="auto">
              <a:xfrm>
                <a:off x="1124" y="1503"/>
                <a:ext cx="90" cy="251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59" name="Rectangle 1179"/>
              <p:cNvSpPr>
                <a:spLocks noChangeArrowheads="1"/>
              </p:cNvSpPr>
              <p:nvPr/>
            </p:nvSpPr>
            <p:spPr bwMode="auto">
              <a:xfrm>
                <a:off x="1287" y="1503"/>
                <a:ext cx="92" cy="251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0" name="Rectangle 1180"/>
              <p:cNvSpPr>
                <a:spLocks noChangeArrowheads="1"/>
              </p:cNvSpPr>
              <p:nvPr/>
            </p:nvSpPr>
            <p:spPr bwMode="auto">
              <a:xfrm>
                <a:off x="1453" y="1503"/>
                <a:ext cx="89" cy="251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1" name="Rectangle 1181"/>
              <p:cNvSpPr>
                <a:spLocks noChangeArrowheads="1"/>
              </p:cNvSpPr>
              <p:nvPr/>
            </p:nvSpPr>
            <p:spPr bwMode="auto">
              <a:xfrm>
                <a:off x="1616" y="1503"/>
                <a:ext cx="90" cy="251"/>
              </a:xfrm>
              <a:prstGeom prst="rect">
                <a:avLst/>
              </a:prstGeom>
              <a:solidFill>
                <a:srgbClr val="081D58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2" name="Line 1182"/>
              <p:cNvSpPr>
                <a:spLocks noChangeShapeType="1"/>
              </p:cNvSpPr>
              <p:nvPr/>
            </p:nvSpPr>
            <p:spPr bwMode="auto">
              <a:xfrm>
                <a:off x="1499" y="1436"/>
                <a:ext cx="0" cy="61"/>
              </a:xfrm>
              <a:prstGeom prst="line">
                <a:avLst/>
              </a:prstGeom>
              <a:noFill/>
              <a:ln w="12700">
                <a:solidFill>
                  <a:srgbClr val="FC0128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3" name="Line 1183"/>
              <p:cNvSpPr>
                <a:spLocks noChangeShapeType="1"/>
              </p:cNvSpPr>
              <p:nvPr/>
            </p:nvSpPr>
            <p:spPr bwMode="auto">
              <a:xfrm>
                <a:off x="1336" y="1426"/>
                <a:ext cx="0" cy="59"/>
              </a:xfrm>
              <a:prstGeom prst="line">
                <a:avLst/>
              </a:prstGeom>
              <a:noFill/>
              <a:ln w="12700">
                <a:solidFill>
                  <a:srgbClr val="FC0128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4" name="Freeform 1184"/>
              <p:cNvSpPr>
                <a:spLocks/>
              </p:cNvSpPr>
              <p:nvPr/>
            </p:nvSpPr>
            <p:spPr bwMode="auto">
              <a:xfrm>
                <a:off x="1665" y="1430"/>
                <a:ext cx="124" cy="201"/>
              </a:xfrm>
              <a:custGeom>
                <a:avLst/>
                <a:gdLst>
                  <a:gd name="T0" fmla="*/ 0 w 124"/>
                  <a:gd name="T1" fmla="*/ 0 h 201"/>
                  <a:gd name="T2" fmla="*/ 123 w 124"/>
                  <a:gd name="T3" fmla="*/ 0 h 201"/>
                  <a:gd name="T4" fmla="*/ 123 w 124"/>
                  <a:gd name="T5" fmla="*/ 20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4" h="201">
                    <a:moveTo>
                      <a:pt x="0" y="0"/>
                    </a:moveTo>
                    <a:lnTo>
                      <a:pt x="123" y="0"/>
                    </a:lnTo>
                    <a:lnTo>
                      <a:pt x="123" y="200"/>
                    </a:lnTo>
                  </a:path>
                </a:pathLst>
              </a:custGeom>
              <a:noFill/>
              <a:ln w="12700" cap="rnd" cmpd="sng">
                <a:solidFill>
                  <a:srgbClr val="FC0128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9665" name="Rectangle 1185"/>
          <p:cNvSpPr>
            <a:spLocks noChangeArrowheads="1"/>
          </p:cNvSpPr>
          <p:nvPr/>
        </p:nvSpPr>
        <p:spPr bwMode="auto">
          <a:xfrm>
            <a:off x="6353175" y="2997200"/>
            <a:ext cx="17002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850" tIns="36512" rIns="69850" bIns="36512">
            <a:spAutoFit/>
          </a:bodyPr>
          <a:lstStyle>
            <a:lvl1pPr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508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01675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0493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39858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8557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3129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7701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2273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en-US" sz="1400" b="1">
                <a:solidFill>
                  <a:schemeClr val="folHlink"/>
                </a:solidFill>
                <a:latin typeface="Arial" charset="0"/>
              </a:rPr>
              <a:t>EXECUTIVE TEAM</a:t>
            </a:r>
          </a:p>
        </p:txBody>
      </p:sp>
      <p:grpSp>
        <p:nvGrpSpPr>
          <p:cNvPr id="149666" name="Group 1186"/>
          <p:cNvGrpSpPr>
            <a:grpSpLocks/>
          </p:cNvGrpSpPr>
          <p:nvPr/>
        </p:nvGrpSpPr>
        <p:grpSpPr bwMode="auto">
          <a:xfrm>
            <a:off x="6357938" y="1895475"/>
            <a:ext cx="1577975" cy="1001713"/>
            <a:chOff x="4005" y="1194"/>
            <a:chExt cx="994" cy="631"/>
          </a:xfrm>
        </p:grpSpPr>
        <p:sp>
          <p:nvSpPr>
            <p:cNvPr id="149667" name="AutoShape 1187"/>
            <p:cNvSpPr>
              <a:spLocks noChangeArrowheads="1"/>
            </p:cNvSpPr>
            <p:nvPr/>
          </p:nvSpPr>
          <p:spPr bwMode="auto">
            <a:xfrm>
              <a:off x="4005" y="1194"/>
              <a:ext cx="994" cy="631"/>
            </a:xfrm>
            <a:prstGeom prst="roundRect">
              <a:avLst>
                <a:gd name="adj" fmla="val 12495"/>
              </a:avLst>
            </a:prstGeom>
            <a:solidFill>
              <a:srgbClr val="FEF8D7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9668" name="Object 1188"/>
            <p:cNvGraphicFramePr>
              <a:graphicFrameLocks/>
            </p:cNvGraphicFramePr>
            <p:nvPr/>
          </p:nvGraphicFramePr>
          <p:xfrm>
            <a:off x="4131" y="1206"/>
            <a:ext cx="68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686" r:id="rId3" imgW="11780640" imgH="9964440" progId="">
                    <p:embed/>
                  </p:oleObj>
                </mc:Choice>
                <mc:Fallback>
                  <p:oleObj r:id="rId3" imgW="11780640" imgH="9964440" progId="">
                    <p:embed/>
                    <p:pic>
                      <p:nvPicPr>
                        <p:cNvPr id="0" name="Object 118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1" y="1206"/>
                          <a:ext cx="68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9669" name="Rectangle 1189"/>
          <p:cNvSpPr>
            <a:spLocks noChangeArrowheads="1"/>
          </p:cNvSpPr>
          <p:nvPr/>
        </p:nvSpPr>
        <p:spPr bwMode="auto">
          <a:xfrm>
            <a:off x="6505575" y="4845050"/>
            <a:ext cx="13938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850" tIns="36512" rIns="69850" bIns="36512">
            <a:spAutoFit/>
          </a:bodyPr>
          <a:lstStyle>
            <a:lvl1pPr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508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01675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0493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39858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8557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3129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7701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2273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folHlink"/>
                </a:solidFill>
                <a:latin typeface="Arial" charset="0"/>
              </a:rPr>
              <a:t>INFORMATION</a:t>
            </a:r>
          </a:p>
          <a:p>
            <a:pPr algn="ctr"/>
            <a:r>
              <a:rPr lang="en-US" altLang="en-US" sz="1400" b="1">
                <a:solidFill>
                  <a:schemeClr val="folHlink"/>
                </a:solidFill>
                <a:latin typeface="Arial" charset="0"/>
              </a:rPr>
              <a:t>TECHNOLOGY</a:t>
            </a:r>
          </a:p>
        </p:txBody>
      </p:sp>
      <p:sp>
        <p:nvSpPr>
          <p:cNvPr id="149670" name="Rectangle 1190"/>
          <p:cNvSpPr>
            <a:spLocks noChangeArrowheads="1"/>
          </p:cNvSpPr>
          <p:nvPr/>
        </p:nvSpPr>
        <p:spPr bwMode="auto">
          <a:xfrm>
            <a:off x="3379788" y="5830888"/>
            <a:ext cx="28956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850" tIns="36512" rIns="69850" bIns="36512">
            <a:spAutoFit/>
          </a:bodyPr>
          <a:lstStyle>
            <a:lvl1pPr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508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01675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04933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398588" defTabSz="5365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8557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3129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7701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227388" defTabSz="536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>
                <a:solidFill>
                  <a:schemeClr val="folHlink"/>
                </a:solidFill>
                <a:latin typeface="Arial" charset="0"/>
              </a:rPr>
              <a:t>BUDGETS AND CAPITAL INVESTMENTS</a:t>
            </a:r>
          </a:p>
        </p:txBody>
      </p:sp>
      <p:sp>
        <p:nvSpPr>
          <p:cNvPr id="149671" name="Line 1191"/>
          <p:cNvSpPr>
            <a:spLocks noChangeShapeType="1"/>
          </p:cNvSpPr>
          <p:nvPr/>
        </p:nvSpPr>
        <p:spPr bwMode="auto">
          <a:xfrm>
            <a:off x="3086100" y="2324100"/>
            <a:ext cx="893763" cy="466725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72" name="Line 1192"/>
          <p:cNvSpPr>
            <a:spLocks noChangeShapeType="1"/>
          </p:cNvSpPr>
          <p:nvPr/>
        </p:nvSpPr>
        <p:spPr bwMode="auto">
          <a:xfrm flipV="1">
            <a:off x="3095625" y="3786188"/>
            <a:ext cx="830263" cy="428625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73" name="Line 1193"/>
          <p:cNvSpPr>
            <a:spLocks noChangeShapeType="1"/>
          </p:cNvSpPr>
          <p:nvPr/>
        </p:nvSpPr>
        <p:spPr bwMode="auto">
          <a:xfrm flipH="1">
            <a:off x="5491163" y="2305050"/>
            <a:ext cx="814387" cy="550863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74" name="Line 1194"/>
          <p:cNvSpPr>
            <a:spLocks noChangeShapeType="1"/>
          </p:cNvSpPr>
          <p:nvPr/>
        </p:nvSpPr>
        <p:spPr bwMode="auto">
          <a:xfrm flipH="1" flipV="1">
            <a:off x="5427663" y="3738563"/>
            <a:ext cx="801687" cy="47625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675" name="Group 1195"/>
          <p:cNvGrpSpPr>
            <a:grpSpLocks/>
          </p:cNvGrpSpPr>
          <p:nvPr/>
        </p:nvGrpSpPr>
        <p:grpSpPr bwMode="auto">
          <a:xfrm>
            <a:off x="6357938" y="3776663"/>
            <a:ext cx="1581150" cy="1001712"/>
            <a:chOff x="4005" y="2379"/>
            <a:chExt cx="996" cy="631"/>
          </a:xfrm>
        </p:grpSpPr>
        <p:sp>
          <p:nvSpPr>
            <p:cNvPr id="149676" name="AutoShape 1196"/>
            <p:cNvSpPr>
              <a:spLocks noChangeArrowheads="1"/>
            </p:cNvSpPr>
            <p:nvPr/>
          </p:nvSpPr>
          <p:spPr bwMode="auto">
            <a:xfrm>
              <a:off x="4005" y="2379"/>
              <a:ext cx="996" cy="631"/>
            </a:xfrm>
            <a:prstGeom prst="roundRect">
              <a:avLst>
                <a:gd name="adj" fmla="val 12495"/>
              </a:avLst>
            </a:prstGeom>
            <a:solidFill>
              <a:srgbClr val="FEF8D7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9677" name="Picture 119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" y="2447"/>
              <a:ext cx="634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9678" name="Group 1198"/>
          <p:cNvGrpSpPr>
            <a:grpSpLocks/>
          </p:cNvGrpSpPr>
          <p:nvPr/>
        </p:nvGrpSpPr>
        <p:grpSpPr bwMode="auto">
          <a:xfrm>
            <a:off x="3932238" y="4725988"/>
            <a:ext cx="1577975" cy="1001712"/>
            <a:chOff x="2477" y="2977"/>
            <a:chExt cx="994" cy="631"/>
          </a:xfrm>
        </p:grpSpPr>
        <p:sp>
          <p:nvSpPr>
            <p:cNvPr id="149679" name="AutoShape 1199"/>
            <p:cNvSpPr>
              <a:spLocks noChangeArrowheads="1"/>
            </p:cNvSpPr>
            <p:nvPr/>
          </p:nvSpPr>
          <p:spPr bwMode="auto">
            <a:xfrm>
              <a:off x="2477" y="2977"/>
              <a:ext cx="994" cy="631"/>
            </a:xfrm>
            <a:prstGeom prst="roundRect">
              <a:avLst>
                <a:gd name="adj" fmla="val 12495"/>
              </a:avLst>
            </a:prstGeom>
            <a:solidFill>
              <a:srgbClr val="FEF8D7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9680" name="Picture 1200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6" y="3026"/>
              <a:ext cx="618" cy="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49681" name="Object 1201"/>
          <p:cNvGraphicFramePr>
            <a:graphicFrameLocks/>
          </p:cNvGraphicFramePr>
          <p:nvPr/>
        </p:nvGraphicFramePr>
        <p:xfrm>
          <a:off x="3743325" y="2109788"/>
          <a:ext cx="19034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87" name="WordArt 2.0" r:id="rId7" imgW="6089400" imgH="4059000" progId="MSWordArt.2">
                  <p:embed/>
                </p:oleObj>
              </mc:Choice>
              <mc:Fallback>
                <p:oleObj name="WordArt 2.0" r:id="rId7" imgW="6089400" imgH="4059000" progId="MSWordArt.2">
                  <p:embed/>
                  <p:pic>
                    <p:nvPicPr>
                      <p:cNvPr id="0" name="Object 120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2109788"/>
                        <a:ext cx="19034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682" name="Object 1202"/>
          <p:cNvGraphicFramePr>
            <a:graphicFrameLocks/>
          </p:cNvGraphicFramePr>
          <p:nvPr/>
        </p:nvGraphicFramePr>
        <p:xfrm>
          <a:off x="3778250" y="3155950"/>
          <a:ext cx="19034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88" name="WordArt 2.0" r:id="rId9" imgW="6089400" imgH="4059000" progId="MSWordArt.2">
                  <p:embed/>
                </p:oleObj>
              </mc:Choice>
              <mc:Fallback>
                <p:oleObj name="WordArt 2.0" r:id="rId9" imgW="6089400" imgH="4059000" progId="MSWordArt.2">
                  <p:embed/>
                  <p:pic>
                    <p:nvPicPr>
                      <p:cNvPr id="0" name="Object 1202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3155950"/>
                        <a:ext cx="19034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683" name="Rectangle 1203"/>
          <p:cNvSpPr>
            <a:spLocks noChangeArrowheads="1"/>
          </p:cNvSpPr>
          <p:nvPr/>
        </p:nvSpPr>
        <p:spPr bwMode="auto">
          <a:xfrm>
            <a:off x="933450" y="1295400"/>
            <a:ext cx="657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1800" b="1" i="1">
                <a:solidFill>
                  <a:schemeClr val="tx2"/>
                </a:solidFill>
                <a:latin typeface="Arial" charset="0"/>
              </a:rPr>
              <a:t>The Balanced Scorecard process allows an organization to align and focus all its resources on its strategy</a:t>
            </a:r>
          </a:p>
        </p:txBody>
      </p:sp>
      <p:sp>
        <p:nvSpPr>
          <p:cNvPr id="149684" name="Rectangle 1204"/>
          <p:cNvSpPr>
            <a:spLocks noChangeArrowheads="1"/>
          </p:cNvSpPr>
          <p:nvPr>
            <p:ph type="title"/>
          </p:nvPr>
        </p:nvSpPr>
        <p:spPr>
          <a:xfrm>
            <a:off x="1066800" y="152400"/>
            <a:ext cx="3276600" cy="1066800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lIns="92075" tIns="46038" rIns="92075" bIns="46038" anchor="ctr" anchorCtr="1"/>
          <a:lstStyle/>
          <a:p>
            <a:pPr>
              <a:spcBef>
                <a:spcPct val="30000"/>
              </a:spcBef>
            </a:pPr>
            <a:r>
              <a:rPr lang="en-US" altLang="en-US" sz="1800"/>
              <a:t>Question:</a:t>
            </a:r>
            <a:r>
              <a:rPr lang="en-US" altLang="en-US" sz="1800" b="0"/>
              <a:t/>
            </a:r>
            <a:br>
              <a:rPr lang="en-US" altLang="en-US" sz="1800" b="0"/>
            </a:br>
            <a:r>
              <a:rPr lang="en-US" altLang="en-US" sz="1600" i="1"/>
              <a:t>How can complex organizations achieve results like this in such short periods of time?</a:t>
            </a:r>
            <a:endParaRPr lang="en-US" altLang="en-US" sz="2000" i="1"/>
          </a:p>
        </p:txBody>
      </p:sp>
      <p:sp>
        <p:nvSpPr>
          <p:cNvPr id="149685" name="Rectangle 1205"/>
          <p:cNvSpPr>
            <a:spLocks noChangeArrowheads="1"/>
          </p:cNvSpPr>
          <p:nvPr/>
        </p:nvSpPr>
        <p:spPr bwMode="auto">
          <a:xfrm>
            <a:off x="5035550" y="234950"/>
            <a:ext cx="3721100" cy="908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lIns="182562" tIns="92075" rIns="182562" bIns="92075"/>
          <a:lstStyle/>
          <a:p>
            <a:pPr algn="ctr">
              <a:spcBef>
                <a:spcPct val="30000"/>
              </a:spcBef>
            </a:pPr>
            <a:r>
              <a:rPr lang="en-US" altLang="en-US" sz="1800" b="1">
                <a:latin typeface="Arial" charset="0"/>
              </a:rPr>
              <a:t>Answer:</a:t>
            </a:r>
            <a:endParaRPr lang="en-US" altLang="en-US" sz="1800">
              <a:latin typeface="Arial" charset="0"/>
            </a:endParaRPr>
          </a:p>
          <a:p>
            <a:pPr algn="ctr">
              <a:spcBef>
                <a:spcPct val="30000"/>
              </a:spcBef>
            </a:pPr>
            <a:r>
              <a:rPr lang="en-US" altLang="en-US">
                <a:latin typeface="Arial" charset="0"/>
              </a:rPr>
              <a:t>Alignment!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1047750" y="1371600"/>
            <a:ext cx="7283450" cy="4845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rIns="90487"/>
          <a:lstStyle/>
          <a:p>
            <a:r>
              <a:rPr lang="en-US" altLang="en-US"/>
              <a:t>How Do They Do It?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158875" y="2162175"/>
            <a:ext cx="7043738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1963" indent="-461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 indent="-231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1.	A Process to </a:t>
            </a:r>
            <a:r>
              <a:rPr lang="en-US" altLang="en-US" sz="1800" i="1"/>
              <a:t>Mobilize</a:t>
            </a:r>
            <a:r>
              <a:rPr lang="en-US" altLang="en-US" sz="1800"/>
              <a:t> the Organization and Lead Ongoing Change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2.	Scorecards That </a:t>
            </a:r>
            <a:r>
              <a:rPr lang="en-US" altLang="en-US" sz="1800" i="1"/>
              <a:t>Describe the Strategy</a:t>
            </a:r>
            <a:endParaRPr lang="en-US" altLang="en-US" sz="1800"/>
          </a:p>
          <a:p>
            <a:pPr>
              <a:spcBef>
                <a:spcPct val="50000"/>
              </a:spcBef>
            </a:pPr>
            <a:r>
              <a:rPr lang="en-US" altLang="en-US" sz="1800"/>
              <a:t>3.	Linking Scorecard to Create an </a:t>
            </a:r>
            <a:r>
              <a:rPr lang="en-US" altLang="en-US" sz="1800" i="1"/>
              <a:t>Organization</a:t>
            </a:r>
            <a:r>
              <a:rPr lang="en-US" altLang="en-US" sz="1800"/>
              <a:t> </a:t>
            </a:r>
            <a:r>
              <a:rPr lang="en-US" altLang="en-US" sz="1800" i="1"/>
              <a:t>Alignment</a:t>
            </a:r>
            <a:endParaRPr lang="en-US" altLang="en-US" sz="1800"/>
          </a:p>
          <a:p>
            <a:pPr>
              <a:spcBef>
                <a:spcPct val="50000"/>
              </a:spcBef>
            </a:pPr>
            <a:r>
              <a:rPr lang="en-US" altLang="en-US" sz="1800"/>
              <a:t>4.	Continuous </a:t>
            </a:r>
            <a:r>
              <a:rPr lang="en-US" altLang="en-US" sz="1800" i="1"/>
              <a:t>Communication</a:t>
            </a:r>
            <a:r>
              <a:rPr lang="en-US" altLang="en-US" sz="1800"/>
              <a:t> to Empower the Workforce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5.	Aligning Personal </a:t>
            </a:r>
            <a:r>
              <a:rPr lang="en-US" altLang="en-US" sz="1800" i="1"/>
              <a:t>Goals, Incentives, and Competencies</a:t>
            </a:r>
            <a:r>
              <a:rPr lang="en-US" altLang="en-US" sz="1800"/>
              <a:t> With the Strategy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6.	</a:t>
            </a:r>
            <a:r>
              <a:rPr lang="en-US" altLang="en-US" sz="1800" i="1"/>
              <a:t>Aligning Resources</a:t>
            </a:r>
            <a:r>
              <a:rPr lang="en-US" altLang="en-US" sz="1800"/>
              <a:t>, Budgets and Initiatives With the Strategy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7.	A Feedback Process That Encourages </a:t>
            </a:r>
            <a:r>
              <a:rPr lang="en-US" altLang="en-US" sz="1800" i="1"/>
              <a:t>Learning</a:t>
            </a:r>
            <a:r>
              <a:rPr lang="en-US" altLang="en-US" sz="1800"/>
              <a:t> and Experience Sharing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036638" y="1219200"/>
            <a:ext cx="7299325" cy="71437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Seven Ingredients of Highly Successful Balanced Scorecard 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107950" y="1670050"/>
            <a:ext cx="2844800" cy="1916113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FontTx/>
              <a:buNone/>
            </a:pPr>
            <a:r>
              <a:rPr lang="en-US" altLang="en-US" sz="1200" b="1"/>
              <a:t>1.	Leadership From the Top</a:t>
            </a:r>
            <a:endParaRPr lang="en-US" altLang="en-US" sz="1200"/>
          </a:p>
          <a:p>
            <a:pPr marL="636588" lvl="1" indent="-233363">
              <a:lnSpc>
                <a:spcPct val="90000"/>
              </a:lnSpc>
            </a:pPr>
            <a:r>
              <a:rPr lang="en-US" altLang="en-US" sz="1000" i="1"/>
              <a:t>Create the Climate for Change</a:t>
            </a:r>
          </a:p>
          <a:p>
            <a:pPr marL="636588" lvl="1" indent="-233363">
              <a:lnSpc>
                <a:spcPct val="90000"/>
              </a:lnSpc>
            </a:pPr>
            <a:r>
              <a:rPr lang="en-US" altLang="en-US" sz="1000" i="1"/>
              <a:t>Create a Common Focus for Change Activities</a:t>
            </a:r>
          </a:p>
          <a:p>
            <a:pPr marL="636588" lvl="1" indent="-233363">
              <a:lnSpc>
                <a:spcPct val="90000"/>
              </a:lnSpc>
            </a:pPr>
            <a:r>
              <a:rPr lang="en-US" altLang="en-US" sz="1000" i="1"/>
              <a:t>Rationalize and Align the Organization</a:t>
            </a:r>
          </a:p>
        </p:txBody>
      </p:sp>
      <p:sp>
        <p:nvSpPr>
          <p:cNvPr id="181251" name="Rectangle 1027"/>
          <p:cNvSpPr>
            <a:spLocks noChangeArrowheads="1"/>
          </p:cNvSpPr>
          <p:nvPr/>
        </p:nvSpPr>
        <p:spPr bwMode="auto">
          <a:xfrm>
            <a:off x="5886450" y="5154613"/>
            <a:ext cx="2979738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0188" indent="-230188">
              <a:spcBef>
                <a:spcPct val="25000"/>
              </a:spcBef>
              <a:buClr>
                <a:schemeClr val="tx1"/>
              </a:buClr>
              <a:buSzPct val="128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636588" indent="-233363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7600" indent="-193675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460500" indent="-228600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200" b="1"/>
              <a:t>3.	Unlock and Focus Hidden Assets</a:t>
            </a:r>
            <a:endParaRPr lang="en-US" altLang="en-US" sz="1200"/>
          </a:p>
          <a:p>
            <a:pPr lvl="1">
              <a:lnSpc>
                <a:spcPct val="90000"/>
              </a:lnSpc>
            </a:pPr>
            <a:r>
              <a:rPr lang="en-US" altLang="en-US" sz="1000" i="1"/>
              <a:t>Reengineer Work Processes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Create Knowledge Sharing Networks</a:t>
            </a:r>
          </a:p>
        </p:txBody>
      </p:sp>
      <p:sp>
        <p:nvSpPr>
          <p:cNvPr id="181252" name="Rectangle 1028"/>
          <p:cNvSpPr>
            <a:spLocks noChangeArrowheads="1"/>
          </p:cNvSpPr>
          <p:nvPr/>
        </p:nvSpPr>
        <p:spPr bwMode="auto">
          <a:xfrm>
            <a:off x="107950" y="5092700"/>
            <a:ext cx="3014663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0188" indent="-230188">
              <a:spcBef>
                <a:spcPct val="25000"/>
              </a:spcBef>
              <a:buClr>
                <a:schemeClr val="tx1"/>
              </a:buClr>
              <a:buSzPct val="128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636588" indent="-233363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7600" indent="-193675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460500" indent="-228600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200" b="1"/>
              <a:t>2.	Make Strategy Everyone’s Job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Comprehensive Communication to Create Awareness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Align Goals and Incentives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Integrate Budgeting with Strategic Planning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Align Resources and Initiatives</a:t>
            </a:r>
          </a:p>
        </p:txBody>
      </p:sp>
      <p:sp>
        <p:nvSpPr>
          <p:cNvPr id="181253" name="Rectangle 1029"/>
          <p:cNvSpPr>
            <a:spLocks noChangeArrowheads="1"/>
          </p:cNvSpPr>
          <p:nvPr/>
        </p:nvSpPr>
        <p:spPr bwMode="auto">
          <a:xfrm>
            <a:off x="5886450" y="1670050"/>
            <a:ext cx="2979738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0188" indent="-230188">
              <a:spcBef>
                <a:spcPct val="25000"/>
              </a:spcBef>
              <a:buClr>
                <a:schemeClr val="tx1"/>
              </a:buClr>
              <a:buSzPct val="128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636588" indent="-233363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7600" indent="-193675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460500" indent="-228600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200" b="1"/>
              <a:t>4.	Make Strategy a Continuous Process</a:t>
            </a:r>
            <a:endParaRPr lang="en-US" altLang="en-US" sz="1200"/>
          </a:p>
          <a:p>
            <a:pPr lvl="1">
              <a:lnSpc>
                <a:spcPct val="90000"/>
              </a:lnSpc>
            </a:pPr>
            <a:r>
              <a:rPr lang="en-US" altLang="en-US" sz="1000" i="1"/>
              <a:t>Strategic Feedback That Encourages Learning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Executive Teams Manage Strategic Themes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Testing Hypotheses, Adapting, and Learning</a:t>
            </a:r>
          </a:p>
        </p:txBody>
      </p:sp>
      <p:sp>
        <p:nvSpPr>
          <p:cNvPr id="181254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Ingredients of Highly Successful Balanced Scorecard Programs</a:t>
            </a:r>
          </a:p>
        </p:txBody>
      </p:sp>
      <p:grpSp>
        <p:nvGrpSpPr>
          <p:cNvPr id="181255" name="Group 1031"/>
          <p:cNvGrpSpPr>
            <a:grpSpLocks noChangeAspect="1"/>
          </p:cNvGrpSpPr>
          <p:nvPr/>
        </p:nvGrpSpPr>
        <p:grpSpPr bwMode="auto">
          <a:xfrm>
            <a:off x="2181225" y="2203450"/>
            <a:ext cx="4781550" cy="3424238"/>
            <a:chOff x="1232" y="871"/>
            <a:chExt cx="3350" cy="2399"/>
          </a:xfrm>
        </p:grpSpPr>
        <p:sp>
          <p:nvSpPr>
            <p:cNvPr id="181256" name="Oval 1032"/>
            <p:cNvSpPr>
              <a:spLocks noChangeAspect="1" noChangeArrowheads="1"/>
            </p:cNvSpPr>
            <p:nvPr/>
          </p:nvSpPr>
          <p:spPr bwMode="auto">
            <a:xfrm>
              <a:off x="1706" y="892"/>
              <a:ext cx="2368" cy="236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57" name="Oval 1033"/>
            <p:cNvSpPr>
              <a:spLocks noChangeAspect="1" noChangeArrowheads="1"/>
            </p:cNvSpPr>
            <p:nvPr/>
          </p:nvSpPr>
          <p:spPr bwMode="auto">
            <a:xfrm>
              <a:off x="1874" y="1071"/>
              <a:ext cx="2026" cy="20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99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58" name="Oval 1034"/>
            <p:cNvSpPr>
              <a:spLocks noChangeAspect="1" noChangeArrowheads="1"/>
            </p:cNvSpPr>
            <p:nvPr/>
          </p:nvSpPr>
          <p:spPr bwMode="auto">
            <a:xfrm>
              <a:off x="2414" y="1630"/>
              <a:ext cx="961" cy="962"/>
            </a:xfrm>
            <a:prstGeom prst="ellipse">
              <a:avLst/>
            </a:prstGeom>
            <a:solidFill>
              <a:srgbClr val="081D5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9" name="Oval 1035"/>
            <p:cNvSpPr>
              <a:spLocks noChangeAspect="1" noChangeArrowheads="1"/>
            </p:cNvSpPr>
            <p:nvPr/>
          </p:nvSpPr>
          <p:spPr bwMode="auto">
            <a:xfrm>
              <a:off x="2644" y="1860"/>
              <a:ext cx="501" cy="5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125" tIns="55562" rIns="111125" bIns="55562" anchor="ctr"/>
            <a:lstStyle>
              <a:lvl1pPr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49275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96963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46238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193925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65112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10832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56552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02272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en-US" altLang="en-US" sz="1000" b="1">
                  <a:solidFill>
                    <a:srgbClr val="FC0128"/>
                  </a:solidFill>
                  <a:latin typeface="Arial" charset="0"/>
                </a:rPr>
                <a:t>STRATEGY</a:t>
              </a:r>
            </a:p>
          </p:txBody>
        </p:sp>
        <p:grpSp>
          <p:nvGrpSpPr>
            <p:cNvPr id="181260" name="Group 1036"/>
            <p:cNvGrpSpPr>
              <a:grpSpLocks noChangeAspect="1"/>
            </p:cNvGrpSpPr>
            <p:nvPr/>
          </p:nvGrpSpPr>
          <p:grpSpPr bwMode="auto">
            <a:xfrm>
              <a:off x="2281" y="1478"/>
              <a:ext cx="1243" cy="1249"/>
              <a:chOff x="2262" y="1514"/>
              <a:chExt cx="1243" cy="1249"/>
            </a:xfrm>
          </p:grpSpPr>
          <p:graphicFrame>
            <p:nvGraphicFramePr>
              <p:cNvPr id="181261" name="Object 1037"/>
              <p:cNvGraphicFramePr>
                <a:graphicFrameLocks noChangeAspect="1"/>
              </p:cNvGraphicFramePr>
              <p:nvPr/>
            </p:nvGraphicFramePr>
            <p:xfrm>
              <a:off x="2262" y="1514"/>
              <a:ext cx="1231" cy="7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1283" name="WordArt 2.0" r:id="rId3" imgW="2125663" imgH="1419225" progId="MSWordArt.2">
                      <p:embed/>
                    </p:oleObj>
                  </mc:Choice>
                  <mc:Fallback>
                    <p:oleObj name="WordArt 2.0" r:id="rId3" imgW="2125663" imgH="1419225" progId="MSWordArt.2">
                      <p:embed/>
                      <p:pic>
                        <p:nvPicPr>
                          <p:cNvPr id="0" name="Object 10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62" y="1514"/>
                            <a:ext cx="1231" cy="7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1262" name="Object 1038"/>
              <p:cNvGraphicFramePr>
                <a:graphicFrameLocks noChangeAspect="1"/>
              </p:cNvGraphicFramePr>
              <p:nvPr/>
            </p:nvGraphicFramePr>
            <p:xfrm>
              <a:off x="2272" y="2047"/>
              <a:ext cx="1233" cy="7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1284" name="WordArt 2.0" r:id="rId5" imgW="2125663" imgH="1419225" progId="MSWordArt.2">
                      <p:embed/>
                    </p:oleObj>
                  </mc:Choice>
                  <mc:Fallback>
                    <p:oleObj name="WordArt 2.0" r:id="rId5" imgW="2125663" imgH="1419225" progId="MSWordArt.2">
                      <p:embed/>
                      <p:pic>
                        <p:nvPicPr>
                          <p:cNvPr id="0" name="Object 10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72" y="2047"/>
                            <a:ext cx="1233" cy="7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1263" name="Freeform 1039"/>
              <p:cNvSpPr>
                <a:spLocks noChangeAspect="1"/>
              </p:cNvSpPr>
              <p:nvPr/>
            </p:nvSpPr>
            <p:spPr bwMode="auto">
              <a:xfrm>
                <a:off x="2382" y="2105"/>
                <a:ext cx="253" cy="103"/>
              </a:xfrm>
              <a:custGeom>
                <a:avLst/>
                <a:gdLst>
                  <a:gd name="T0" fmla="*/ 8 w 316"/>
                  <a:gd name="T1" fmla="*/ 60 h 128"/>
                  <a:gd name="T2" fmla="*/ 156 w 316"/>
                  <a:gd name="T3" fmla="*/ 0 h 128"/>
                  <a:gd name="T4" fmla="*/ 308 w 316"/>
                  <a:gd name="T5" fmla="*/ 52 h 128"/>
                  <a:gd name="T6" fmla="*/ 316 w 316"/>
                  <a:gd name="T7" fmla="*/ 116 h 128"/>
                  <a:gd name="T8" fmla="*/ 168 w 316"/>
                  <a:gd name="T9" fmla="*/ 52 h 128"/>
                  <a:gd name="T10" fmla="*/ 0 w 316"/>
                  <a:gd name="T11" fmla="*/ 128 h 128"/>
                  <a:gd name="T12" fmla="*/ 8 w 316"/>
                  <a:gd name="T13" fmla="*/ 6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6" h="128">
                    <a:moveTo>
                      <a:pt x="8" y="60"/>
                    </a:moveTo>
                    <a:lnTo>
                      <a:pt x="156" y="0"/>
                    </a:lnTo>
                    <a:lnTo>
                      <a:pt x="308" y="52"/>
                    </a:lnTo>
                    <a:lnTo>
                      <a:pt x="316" y="116"/>
                    </a:lnTo>
                    <a:lnTo>
                      <a:pt x="168" y="52"/>
                    </a:lnTo>
                    <a:lnTo>
                      <a:pt x="0" y="128"/>
                    </a:lnTo>
                    <a:lnTo>
                      <a:pt x="8" y="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264" name="Freeform 1040"/>
              <p:cNvSpPr>
                <a:spLocks noChangeAspect="1"/>
              </p:cNvSpPr>
              <p:nvPr/>
            </p:nvSpPr>
            <p:spPr bwMode="auto">
              <a:xfrm flipV="1">
                <a:off x="3106" y="2080"/>
                <a:ext cx="253" cy="102"/>
              </a:xfrm>
              <a:custGeom>
                <a:avLst/>
                <a:gdLst>
                  <a:gd name="T0" fmla="*/ 8 w 316"/>
                  <a:gd name="T1" fmla="*/ 60 h 128"/>
                  <a:gd name="T2" fmla="*/ 156 w 316"/>
                  <a:gd name="T3" fmla="*/ 0 h 128"/>
                  <a:gd name="T4" fmla="*/ 308 w 316"/>
                  <a:gd name="T5" fmla="*/ 52 h 128"/>
                  <a:gd name="T6" fmla="*/ 316 w 316"/>
                  <a:gd name="T7" fmla="*/ 116 h 128"/>
                  <a:gd name="T8" fmla="*/ 168 w 316"/>
                  <a:gd name="T9" fmla="*/ 52 h 128"/>
                  <a:gd name="T10" fmla="*/ 0 w 316"/>
                  <a:gd name="T11" fmla="*/ 128 h 128"/>
                  <a:gd name="T12" fmla="*/ 8 w 316"/>
                  <a:gd name="T13" fmla="*/ 6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6" h="128">
                    <a:moveTo>
                      <a:pt x="8" y="60"/>
                    </a:moveTo>
                    <a:lnTo>
                      <a:pt x="156" y="0"/>
                    </a:lnTo>
                    <a:lnTo>
                      <a:pt x="308" y="52"/>
                    </a:lnTo>
                    <a:lnTo>
                      <a:pt x="316" y="116"/>
                    </a:lnTo>
                    <a:lnTo>
                      <a:pt x="168" y="52"/>
                    </a:lnTo>
                    <a:lnTo>
                      <a:pt x="0" y="128"/>
                    </a:lnTo>
                    <a:lnTo>
                      <a:pt x="8" y="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1265" name="WordArt 1041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2710" y="1556"/>
              <a:ext cx="376" cy="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927910"/>
                </a:avLst>
              </a:prstTxWarp>
            </a:bodyPr>
            <a:lstStyle/>
            <a:p>
              <a:pPr algn="ctr"/>
              <a:r>
                <a:rPr lang="en-US" sz="1000" kern="10"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Executive</a:t>
              </a:r>
            </a:p>
          </p:txBody>
        </p:sp>
        <p:sp>
          <p:nvSpPr>
            <p:cNvPr id="181266" name="WordArt 1042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2685" y="2577"/>
              <a:ext cx="416" cy="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1000" kern="10"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Leadership</a:t>
              </a:r>
            </a:p>
          </p:txBody>
        </p:sp>
        <p:sp>
          <p:nvSpPr>
            <p:cNvPr id="181267" name="Rectangle 1043"/>
            <p:cNvSpPr>
              <a:spLocks noChangeAspect="1" noChangeArrowheads="1"/>
            </p:cNvSpPr>
            <p:nvPr/>
          </p:nvSpPr>
          <p:spPr bwMode="auto">
            <a:xfrm>
              <a:off x="3190" y="945"/>
              <a:ext cx="320" cy="2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68" name="Rectangle 1044"/>
            <p:cNvSpPr>
              <a:spLocks noChangeAspect="1" noChangeArrowheads="1"/>
            </p:cNvSpPr>
            <p:nvPr/>
          </p:nvSpPr>
          <p:spPr bwMode="auto">
            <a:xfrm>
              <a:off x="2421" y="871"/>
              <a:ext cx="946" cy="357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1437" tIns="71437" rIns="71437" bIns="71437" anchor="ctr"/>
            <a:lstStyle>
              <a:lvl1pPr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22313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44303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6058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879725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3369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7941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2513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085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Formulate</a:t>
              </a:r>
            </a:p>
          </p:txBody>
        </p:sp>
        <p:sp>
          <p:nvSpPr>
            <p:cNvPr id="181269" name="AutoShape 1045"/>
            <p:cNvSpPr>
              <a:spLocks noChangeAspect="1" noChangeArrowheads="1"/>
            </p:cNvSpPr>
            <p:nvPr/>
          </p:nvSpPr>
          <p:spPr bwMode="auto">
            <a:xfrm rot="-2682761">
              <a:off x="3286" y="993"/>
              <a:ext cx="376" cy="208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70" name="Rectangle 1046"/>
            <p:cNvSpPr>
              <a:spLocks noChangeAspect="1" noChangeArrowheads="1"/>
            </p:cNvSpPr>
            <p:nvPr/>
          </p:nvSpPr>
          <p:spPr bwMode="auto">
            <a:xfrm>
              <a:off x="3814" y="2181"/>
              <a:ext cx="320" cy="2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71" name="Rectangle 1047"/>
            <p:cNvSpPr>
              <a:spLocks noChangeAspect="1" noChangeArrowheads="1"/>
            </p:cNvSpPr>
            <p:nvPr/>
          </p:nvSpPr>
          <p:spPr bwMode="auto">
            <a:xfrm>
              <a:off x="3636" y="1966"/>
              <a:ext cx="946" cy="357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1437" tIns="71437" rIns="71437" bIns="71437" anchor="ctr"/>
            <a:lstStyle>
              <a:lvl1pPr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22313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44303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6058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879725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3369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7941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2513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085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Navigate</a:t>
              </a:r>
            </a:p>
          </p:txBody>
        </p:sp>
        <p:sp>
          <p:nvSpPr>
            <p:cNvPr id="181272" name="AutoShape 1048"/>
            <p:cNvSpPr>
              <a:spLocks noChangeAspect="1" noChangeArrowheads="1"/>
            </p:cNvSpPr>
            <p:nvPr/>
          </p:nvSpPr>
          <p:spPr bwMode="auto">
            <a:xfrm rot="1048617">
              <a:off x="3747" y="2329"/>
              <a:ext cx="376" cy="208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73" name="Rectangle 1049"/>
            <p:cNvSpPr>
              <a:spLocks noChangeAspect="1" noChangeArrowheads="1"/>
            </p:cNvSpPr>
            <p:nvPr/>
          </p:nvSpPr>
          <p:spPr bwMode="auto">
            <a:xfrm>
              <a:off x="2262" y="2913"/>
              <a:ext cx="192" cy="2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74" name="Rectangle 1050"/>
            <p:cNvSpPr>
              <a:spLocks noChangeAspect="1" noChangeArrowheads="1"/>
            </p:cNvSpPr>
            <p:nvPr/>
          </p:nvSpPr>
          <p:spPr bwMode="auto">
            <a:xfrm>
              <a:off x="1638" y="1857"/>
              <a:ext cx="320" cy="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75" name="Rectangle 1051"/>
            <p:cNvSpPr>
              <a:spLocks noChangeAspect="1" noChangeArrowheads="1"/>
            </p:cNvSpPr>
            <p:nvPr/>
          </p:nvSpPr>
          <p:spPr bwMode="auto">
            <a:xfrm>
              <a:off x="1232" y="1965"/>
              <a:ext cx="946" cy="357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1437" tIns="71437" rIns="71437" bIns="71437" anchor="ctr"/>
            <a:lstStyle>
              <a:lvl1pPr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22313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44303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6058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879725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3369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7941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2513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085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Communicate</a:t>
              </a:r>
            </a:p>
          </p:txBody>
        </p:sp>
        <p:sp>
          <p:nvSpPr>
            <p:cNvPr id="181276" name="Rectangle 1052"/>
            <p:cNvSpPr>
              <a:spLocks noChangeAspect="1" noChangeArrowheads="1"/>
            </p:cNvSpPr>
            <p:nvPr/>
          </p:nvSpPr>
          <p:spPr bwMode="auto">
            <a:xfrm>
              <a:off x="2388" y="2913"/>
              <a:ext cx="946" cy="357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1437" tIns="71437" rIns="71437" bIns="71437" anchor="ctr"/>
            <a:lstStyle>
              <a:lvl1pPr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22313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44303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6058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879725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3369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7941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2513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085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Execute</a:t>
              </a:r>
            </a:p>
          </p:txBody>
        </p:sp>
        <p:sp>
          <p:nvSpPr>
            <p:cNvPr id="181277" name="AutoShape 1053"/>
            <p:cNvSpPr>
              <a:spLocks noChangeAspect="1" noChangeArrowheads="1"/>
            </p:cNvSpPr>
            <p:nvPr/>
          </p:nvSpPr>
          <p:spPr bwMode="auto">
            <a:xfrm rot="7751938">
              <a:off x="2092" y="2932"/>
              <a:ext cx="376" cy="208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78" name="AutoShape 1054"/>
            <p:cNvSpPr>
              <a:spLocks noChangeAspect="1" noChangeArrowheads="1"/>
            </p:cNvSpPr>
            <p:nvPr/>
          </p:nvSpPr>
          <p:spPr bwMode="auto">
            <a:xfrm rot="-10723940">
              <a:off x="1632" y="1776"/>
              <a:ext cx="376" cy="208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181279" name="WordArt 1055"/>
            <p:cNvSpPr>
              <a:spLocks noChangeAspect="1" noChangeArrowheads="1" noChangeShapeType="1" noTextEdit="1"/>
            </p:cNvSpPr>
            <p:nvPr/>
          </p:nvSpPr>
          <p:spPr bwMode="auto">
            <a:xfrm rot="-2963969">
              <a:off x="1763" y="1328"/>
              <a:ext cx="680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703808"/>
                </a:avLst>
              </a:prstTxWarp>
            </a:bodyPr>
            <a:lstStyle/>
            <a:p>
              <a:pPr algn="ctr"/>
              <a:r>
                <a:rPr lang="en-US" sz="900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Leadership from Top</a:t>
              </a:r>
            </a:p>
          </p:txBody>
        </p:sp>
        <p:sp>
          <p:nvSpPr>
            <p:cNvPr id="181280" name="WordArt 1056"/>
            <p:cNvSpPr>
              <a:spLocks noChangeAspect="1" noChangeArrowheads="1" noChangeShapeType="1" noTextEdit="1"/>
            </p:cNvSpPr>
            <p:nvPr/>
          </p:nvSpPr>
          <p:spPr bwMode="auto">
            <a:xfrm rot="3223409">
              <a:off x="1672" y="2571"/>
              <a:ext cx="720" cy="15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900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Strategy Is Everyone's Job</a:t>
              </a:r>
            </a:p>
          </p:txBody>
        </p:sp>
        <p:sp>
          <p:nvSpPr>
            <p:cNvPr id="181281" name="WordArt 1057"/>
            <p:cNvSpPr>
              <a:spLocks noChangeAspect="1" noChangeArrowheads="1" noChangeShapeType="1" noTextEdit="1"/>
            </p:cNvSpPr>
            <p:nvPr/>
          </p:nvSpPr>
          <p:spPr bwMode="auto">
            <a:xfrm rot="-2853677">
              <a:off x="3296" y="2632"/>
              <a:ext cx="739" cy="17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566861"/>
                </a:avLst>
              </a:prstTxWarp>
            </a:bodyPr>
            <a:lstStyle/>
            <a:p>
              <a:pPr algn="ctr"/>
              <a:r>
                <a:rPr lang="en-US" sz="900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Unlock Hidden Assets</a:t>
              </a:r>
            </a:p>
          </p:txBody>
        </p:sp>
        <p:sp>
          <p:nvSpPr>
            <p:cNvPr id="181282" name="WordArt 1058"/>
            <p:cNvSpPr>
              <a:spLocks noChangeAspect="1" noChangeArrowheads="1" noChangeShapeType="1" noTextEdit="1"/>
            </p:cNvSpPr>
            <p:nvPr/>
          </p:nvSpPr>
          <p:spPr bwMode="auto">
            <a:xfrm rot="3259198">
              <a:off x="3286" y="1437"/>
              <a:ext cx="856" cy="19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900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Strategy: A Continuous Process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r>
              <a:rPr lang="en-US" altLang="en-US"/>
              <a:t>A Good Balanced Scorecard Tells the Story of Your Strategy</a:t>
            </a:r>
          </a:p>
        </p:txBody>
      </p:sp>
      <p:sp>
        <p:nvSpPr>
          <p:cNvPr id="190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112000" cy="4089400"/>
          </a:xfrm>
          <a:solidFill>
            <a:srgbClr val="FCFEB9"/>
          </a:solidFill>
          <a:ln w="25400" cap="flat">
            <a:solidFill>
              <a:srgbClr val="87002B"/>
            </a:solidFill>
            <a:miter lim="800000"/>
            <a:headEnd/>
            <a:tailEnd/>
          </a:ln>
          <a:effectLst>
            <a:outerShdw dist="35921" dir="2700000" algn="ctr" rotWithShape="0">
              <a:srgbClr val="990033"/>
            </a:outerShdw>
          </a:effectLst>
        </p:spPr>
        <p:txBody>
          <a:bodyPr lIns="228600" tIns="228600" rIns="228600" bIns="228600" anchor="ctr"/>
          <a:lstStyle/>
          <a:p>
            <a:pPr marL="285750" indent="-285750">
              <a:spcAft>
                <a:spcPct val="25000"/>
              </a:spcAft>
            </a:pPr>
            <a:r>
              <a:rPr lang="en-US" altLang="en-US" sz="1800"/>
              <a:t>Every measure is part of a chain of cause and effect linkages</a:t>
            </a:r>
          </a:p>
          <a:p>
            <a:pPr marL="285750" indent="-285750">
              <a:spcAft>
                <a:spcPct val="25000"/>
              </a:spcAft>
            </a:pPr>
            <a:r>
              <a:rPr lang="en-US" altLang="en-US" sz="1800"/>
              <a:t>A balance exists between outcome measures and the performance drivers or desired outcomes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 anchorCtr="1"/>
          <a:lstStyle/>
          <a:p>
            <a:pPr>
              <a:lnSpc>
                <a:spcPct val="90000"/>
              </a:lnSpc>
            </a:pPr>
            <a:r>
              <a:rPr lang="en-US" altLang="en-US"/>
              <a:t>The Problem:  Most of Today’s Feedback Systems Are “Controls” Oriented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7462838" y="3111500"/>
            <a:ext cx="428625" cy="469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Freeform 6"/>
          <p:cNvSpPr>
            <a:spLocks/>
          </p:cNvSpPr>
          <p:nvPr/>
        </p:nvSpPr>
        <p:spPr bwMode="auto">
          <a:xfrm>
            <a:off x="7015163" y="3068638"/>
            <a:ext cx="534987" cy="839787"/>
          </a:xfrm>
          <a:custGeom>
            <a:avLst/>
            <a:gdLst>
              <a:gd name="T0" fmla="*/ 0 w 337"/>
              <a:gd name="T1" fmla="*/ 480 h 529"/>
              <a:gd name="T2" fmla="*/ 240 w 337"/>
              <a:gd name="T3" fmla="*/ 0 h 529"/>
              <a:gd name="T4" fmla="*/ 336 w 337"/>
              <a:gd name="T5" fmla="*/ 528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7" h="529">
                <a:moveTo>
                  <a:pt x="0" y="480"/>
                </a:moveTo>
                <a:lnTo>
                  <a:pt x="240" y="0"/>
                </a:lnTo>
                <a:lnTo>
                  <a:pt x="336" y="528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9399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071688"/>
            <a:ext cx="1625600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405" name="Group 13"/>
          <p:cNvGrpSpPr>
            <a:grpSpLocks/>
          </p:cNvGrpSpPr>
          <p:nvPr/>
        </p:nvGrpSpPr>
        <p:grpSpPr bwMode="auto">
          <a:xfrm>
            <a:off x="4117975" y="2578100"/>
            <a:ext cx="1193800" cy="153988"/>
            <a:chOff x="2594" y="1624"/>
            <a:chExt cx="752" cy="97"/>
          </a:xfrm>
        </p:grpSpPr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2660" y="1672"/>
              <a:ext cx="68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1" name="Freeform 9"/>
            <p:cNvSpPr>
              <a:spLocks/>
            </p:cNvSpPr>
            <p:nvPr/>
          </p:nvSpPr>
          <p:spPr bwMode="auto">
            <a:xfrm>
              <a:off x="2594" y="1624"/>
              <a:ext cx="49" cy="97"/>
            </a:xfrm>
            <a:custGeom>
              <a:avLst/>
              <a:gdLst>
                <a:gd name="T0" fmla="*/ 0 w 49"/>
                <a:gd name="T1" fmla="*/ 0 h 97"/>
                <a:gd name="T2" fmla="*/ 48 w 49"/>
                <a:gd name="T3" fmla="*/ 48 h 97"/>
                <a:gd name="T4" fmla="*/ 0 w 49"/>
                <a:gd name="T5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97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2" name="Freeform 10"/>
            <p:cNvSpPr>
              <a:spLocks/>
            </p:cNvSpPr>
            <p:nvPr/>
          </p:nvSpPr>
          <p:spPr bwMode="auto">
            <a:xfrm>
              <a:off x="2642" y="1624"/>
              <a:ext cx="49" cy="97"/>
            </a:xfrm>
            <a:custGeom>
              <a:avLst/>
              <a:gdLst>
                <a:gd name="T0" fmla="*/ 0 w 49"/>
                <a:gd name="T1" fmla="*/ 0 h 97"/>
                <a:gd name="T2" fmla="*/ 48 w 49"/>
                <a:gd name="T3" fmla="*/ 48 h 97"/>
                <a:gd name="T4" fmla="*/ 0 w 49"/>
                <a:gd name="T5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97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3" name="Freeform 11"/>
            <p:cNvSpPr>
              <a:spLocks/>
            </p:cNvSpPr>
            <p:nvPr/>
          </p:nvSpPr>
          <p:spPr bwMode="auto">
            <a:xfrm>
              <a:off x="2690" y="1624"/>
              <a:ext cx="49" cy="97"/>
            </a:xfrm>
            <a:custGeom>
              <a:avLst/>
              <a:gdLst>
                <a:gd name="T0" fmla="*/ 0 w 49"/>
                <a:gd name="T1" fmla="*/ 0 h 97"/>
                <a:gd name="T2" fmla="*/ 48 w 49"/>
                <a:gd name="T3" fmla="*/ 48 h 97"/>
                <a:gd name="T4" fmla="*/ 0 w 49"/>
                <a:gd name="T5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97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4" name="Freeform 12"/>
            <p:cNvSpPr>
              <a:spLocks/>
            </p:cNvSpPr>
            <p:nvPr/>
          </p:nvSpPr>
          <p:spPr bwMode="auto">
            <a:xfrm>
              <a:off x="2738" y="1624"/>
              <a:ext cx="49" cy="97"/>
            </a:xfrm>
            <a:custGeom>
              <a:avLst/>
              <a:gdLst>
                <a:gd name="T0" fmla="*/ 0 w 49"/>
                <a:gd name="T1" fmla="*/ 0 h 97"/>
                <a:gd name="T2" fmla="*/ 48 w 49"/>
                <a:gd name="T3" fmla="*/ 48 h 97"/>
                <a:gd name="T4" fmla="*/ 0 w 49"/>
                <a:gd name="T5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97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6" name="Arc 14"/>
          <p:cNvSpPr>
            <a:spLocks/>
          </p:cNvSpPr>
          <p:nvPr/>
        </p:nvSpPr>
        <p:spPr bwMode="auto">
          <a:xfrm>
            <a:off x="842963" y="1692275"/>
            <a:ext cx="3436937" cy="3759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2984 w 42984"/>
              <a:gd name="T1" fmla="*/ 24647 h 43200"/>
              <a:gd name="T2" fmla="*/ 33988 w 42984"/>
              <a:gd name="T3" fmla="*/ 3905 h 43200"/>
              <a:gd name="T4" fmla="*/ 21600 w 4298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84" h="43200" fill="none" extrusionOk="0">
                <a:moveTo>
                  <a:pt x="42984" y="24647"/>
                </a:moveTo>
                <a:cubicBezTo>
                  <a:pt x="41467" y="35291"/>
                  <a:pt x="3235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6032" y="-1"/>
                  <a:pt x="30356" y="1363"/>
                  <a:pt x="33987" y="3905"/>
                </a:cubicBezTo>
              </a:path>
              <a:path w="42984" h="43200" stroke="0" extrusionOk="0">
                <a:moveTo>
                  <a:pt x="42984" y="24647"/>
                </a:moveTo>
                <a:cubicBezTo>
                  <a:pt x="41467" y="35291"/>
                  <a:pt x="3235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6032" y="-1"/>
                  <a:pt x="30356" y="1363"/>
                  <a:pt x="33987" y="3905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10" name="Group 18"/>
          <p:cNvGrpSpPr>
            <a:grpSpLocks/>
          </p:cNvGrpSpPr>
          <p:nvPr/>
        </p:nvGrpSpPr>
        <p:grpSpPr bwMode="auto">
          <a:xfrm>
            <a:off x="6845300" y="2189163"/>
            <a:ext cx="1111250" cy="1447800"/>
            <a:chOff x="4312" y="1379"/>
            <a:chExt cx="700" cy="912"/>
          </a:xfrm>
        </p:grpSpPr>
        <p:sp>
          <p:nvSpPr>
            <p:cNvPr id="59407" name="Oval 15"/>
            <p:cNvSpPr>
              <a:spLocks noChangeArrowheads="1"/>
            </p:cNvSpPr>
            <p:nvPr/>
          </p:nvSpPr>
          <p:spPr bwMode="auto">
            <a:xfrm>
              <a:off x="4312" y="1379"/>
              <a:ext cx="700" cy="91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8" name="Oval 16"/>
            <p:cNvSpPr>
              <a:spLocks noChangeArrowheads="1"/>
            </p:cNvSpPr>
            <p:nvPr/>
          </p:nvSpPr>
          <p:spPr bwMode="auto">
            <a:xfrm>
              <a:off x="4426" y="1510"/>
              <a:ext cx="476" cy="6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Oval 17"/>
            <p:cNvSpPr>
              <a:spLocks noChangeArrowheads="1"/>
            </p:cNvSpPr>
            <p:nvPr/>
          </p:nvSpPr>
          <p:spPr bwMode="auto">
            <a:xfrm>
              <a:off x="4534" y="1642"/>
              <a:ext cx="261" cy="38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3076575" y="2881313"/>
            <a:ext cx="41878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4318000" y="3049588"/>
            <a:ext cx="0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4284663" y="2184400"/>
            <a:ext cx="0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Rectangle 22"/>
          <p:cNvSpPr>
            <a:spLocks noChangeArrowheads="1"/>
          </p:cNvSpPr>
          <p:nvPr/>
        </p:nvSpPr>
        <p:spPr bwMode="auto">
          <a:xfrm>
            <a:off x="3643313" y="3308350"/>
            <a:ext cx="1320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Arial" charset="0"/>
              </a:rPr>
              <a:t>Correction Applied</a:t>
            </a:r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3695700" y="1670050"/>
            <a:ext cx="11906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Arial" charset="0"/>
              </a:rPr>
              <a:t>Variance Detected</a:t>
            </a: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2335213" y="3879850"/>
            <a:ext cx="162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Arial" charset="0"/>
              </a:rPr>
              <a:t>Management</a:t>
            </a:r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1649413" y="4718050"/>
            <a:ext cx="1778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>
                <a:latin typeface="Arial" charset="0"/>
              </a:rPr>
              <a:t>Feedback &amp; Control Loop</a:t>
            </a:r>
          </a:p>
        </p:txBody>
      </p:sp>
      <p:sp>
        <p:nvSpPr>
          <p:cNvPr id="59418" name="Arc 26"/>
          <p:cNvSpPr>
            <a:spLocks/>
          </p:cNvSpPr>
          <p:nvPr/>
        </p:nvSpPr>
        <p:spPr bwMode="auto">
          <a:xfrm rot="20460000">
            <a:off x="3530600" y="2628900"/>
            <a:ext cx="560388" cy="258763"/>
          </a:xfrm>
          <a:custGeom>
            <a:avLst/>
            <a:gdLst>
              <a:gd name="G0" fmla="+- 21600 0 0"/>
              <a:gd name="G1" fmla="+- 404 0 0"/>
              <a:gd name="G2" fmla="+- 21600 0 0"/>
              <a:gd name="T0" fmla="*/ 30656 w 30656"/>
              <a:gd name="T1" fmla="*/ 20014 h 22004"/>
              <a:gd name="T2" fmla="*/ 4 w 30656"/>
              <a:gd name="T3" fmla="*/ 0 h 22004"/>
              <a:gd name="T4" fmla="*/ 21600 w 30656"/>
              <a:gd name="T5" fmla="*/ 404 h 22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656" h="22004" fill="none" extrusionOk="0">
                <a:moveTo>
                  <a:pt x="30655" y="20013"/>
                </a:moveTo>
                <a:cubicBezTo>
                  <a:pt x="27816" y="21325"/>
                  <a:pt x="24727" y="22003"/>
                  <a:pt x="21600" y="22004"/>
                </a:cubicBezTo>
                <a:cubicBezTo>
                  <a:pt x="9670" y="22004"/>
                  <a:pt x="0" y="12333"/>
                  <a:pt x="0" y="404"/>
                </a:cubicBezTo>
                <a:cubicBezTo>
                  <a:pt x="-1" y="269"/>
                  <a:pt x="1" y="134"/>
                  <a:pt x="3" y="-1"/>
                </a:cubicBezTo>
              </a:path>
              <a:path w="30656" h="22004" stroke="0" extrusionOk="0">
                <a:moveTo>
                  <a:pt x="30655" y="20013"/>
                </a:moveTo>
                <a:cubicBezTo>
                  <a:pt x="27816" y="21325"/>
                  <a:pt x="24727" y="22003"/>
                  <a:pt x="21600" y="22004"/>
                </a:cubicBezTo>
                <a:cubicBezTo>
                  <a:pt x="9670" y="22004"/>
                  <a:pt x="0" y="12333"/>
                  <a:pt x="0" y="404"/>
                </a:cubicBezTo>
                <a:cubicBezTo>
                  <a:pt x="-1" y="269"/>
                  <a:pt x="1" y="134"/>
                  <a:pt x="3" y="-1"/>
                </a:cubicBezTo>
                <a:lnTo>
                  <a:pt x="21600" y="404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9" name="Arc 27"/>
          <p:cNvSpPr>
            <a:spLocks/>
          </p:cNvSpPr>
          <p:nvPr/>
        </p:nvSpPr>
        <p:spPr bwMode="auto">
          <a:xfrm rot="9660000">
            <a:off x="2881313" y="2530475"/>
            <a:ext cx="582612" cy="311150"/>
          </a:xfrm>
          <a:custGeom>
            <a:avLst/>
            <a:gdLst>
              <a:gd name="G0" fmla="+- 21600 0 0"/>
              <a:gd name="G1" fmla="+- 336 0 0"/>
              <a:gd name="G2" fmla="+- 21600 0 0"/>
              <a:gd name="T0" fmla="*/ 21423 w 21600"/>
              <a:gd name="T1" fmla="*/ 21935 h 21935"/>
              <a:gd name="T2" fmla="*/ 3 w 21600"/>
              <a:gd name="T3" fmla="*/ 0 h 21935"/>
              <a:gd name="T4" fmla="*/ 21600 w 21600"/>
              <a:gd name="T5" fmla="*/ 336 h 21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35" fill="none" extrusionOk="0">
                <a:moveTo>
                  <a:pt x="21422" y="21935"/>
                </a:moveTo>
                <a:cubicBezTo>
                  <a:pt x="9563" y="21838"/>
                  <a:pt x="0" y="12196"/>
                  <a:pt x="0" y="336"/>
                </a:cubicBezTo>
                <a:cubicBezTo>
                  <a:pt x="-1" y="223"/>
                  <a:pt x="0" y="111"/>
                  <a:pt x="2" y="-1"/>
                </a:cubicBezTo>
              </a:path>
              <a:path w="21600" h="21935" stroke="0" extrusionOk="0">
                <a:moveTo>
                  <a:pt x="21422" y="21935"/>
                </a:moveTo>
                <a:cubicBezTo>
                  <a:pt x="9563" y="21838"/>
                  <a:pt x="0" y="12196"/>
                  <a:pt x="0" y="336"/>
                </a:cubicBezTo>
                <a:cubicBezTo>
                  <a:pt x="-1" y="223"/>
                  <a:pt x="0" y="111"/>
                  <a:pt x="2" y="-1"/>
                </a:cubicBezTo>
                <a:lnTo>
                  <a:pt x="21600" y="336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0" name="AutoShape 28"/>
          <p:cNvSpPr>
            <a:spLocks noChangeArrowheads="1"/>
          </p:cNvSpPr>
          <p:nvPr/>
        </p:nvSpPr>
        <p:spPr bwMode="auto">
          <a:xfrm>
            <a:off x="4624388" y="2741613"/>
            <a:ext cx="214312" cy="244475"/>
          </a:xfrm>
          <a:prstGeom prst="triangle">
            <a:avLst>
              <a:gd name="adj" fmla="val 4997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036888" y="4156075"/>
            <a:ext cx="2882900" cy="2571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Freeform 5"/>
          <p:cNvSpPr>
            <a:spLocks/>
          </p:cNvSpPr>
          <p:nvPr/>
        </p:nvSpPr>
        <p:spPr bwMode="auto">
          <a:xfrm>
            <a:off x="1939925" y="3581400"/>
            <a:ext cx="1187450" cy="915988"/>
          </a:xfrm>
          <a:custGeom>
            <a:avLst/>
            <a:gdLst>
              <a:gd name="T0" fmla="*/ 747 w 748"/>
              <a:gd name="T1" fmla="*/ 0 h 577"/>
              <a:gd name="T2" fmla="*/ 0 w 748"/>
              <a:gd name="T3" fmla="*/ 0 h 577"/>
              <a:gd name="T4" fmla="*/ 0 w 748"/>
              <a:gd name="T5" fmla="*/ 576 h 577"/>
              <a:gd name="T6" fmla="*/ 650 w 748"/>
              <a:gd name="T7" fmla="*/ 576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8" h="577">
                <a:moveTo>
                  <a:pt x="747" y="0"/>
                </a:moveTo>
                <a:lnTo>
                  <a:pt x="0" y="0"/>
                </a:lnTo>
                <a:lnTo>
                  <a:pt x="0" y="576"/>
                </a:lnTo>
                <a:lnTo>
                  <a:pt x="650" y="57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Freeform 6"/>
          <p:cNvSpPr>
            <a:spLocks/>
          </p:cNvSpPr>
          <p:nvPr/>
        </p:nvSpPr>
        <p:spPr bwMode="auto">
          <a:xfrm>
            <a:off x="5846763" y="3581400"/>
            <a:ext cx="936625" cy="1195388"/>
          </a:xfrm>
          <a:custGeom>
            <a:avLst/>
            <a:gdLst>
              <a:gd name="T0" fmla="*/ 0 w 590"/>
              <a:gd name="T1" fmla="*/ 0 h 753"/>
              <a:gd name="T2" fmla="*/ 589 w 590"/>
              <a:gd name="T3" fmla="*/ 0 h 753"/>
              <a:gd name="T4" fmla="*/ 589 w 590"/>
              <a:gd name="T5" fmla="*/ 752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0" h="753">
                <a:moveTo>
                  <a:pt x="0" y="0"/>
                </a:moveTo>
                <a:lnTo>
                  <a:pt x="589" y="0"/>
                </a:lnTo>
                <a:lnTo>
                  <a:pt x="589" y="75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5997575" y="4792663"/>
            <a:ext cx="1335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1789113" y="4783138"/>
            <a:ext cx="1157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6757988" y="4748213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830388" y="3333750"/>
            <a:ext cx="1184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b="1" i="1">
                <a:latin typeface="Arial" charset="0"/>
              </a:rPr>
              <a:t>corrections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5895975" y="3333750"/>
            <a:ext cx="1063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b="1" i="1">
                <a:latin typeface="Arial" charset="0"/>
              </a:rPr>
              <a:t>result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874838" y="4781550"/>
            <a:ext cx="1063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b="1" i="1">
                <a:latin typeface="Arial" charset="0"/>
              </a:rPr>
              <a:t>input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6257925" y="4781550"/>
            <a:ext cx="1063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b="1" i="1">
                <a:latin typeface="Arial" charset="0"/>
              </a:rPr>
              <a:t>output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3032125" y="2406650"/>
            <a:ext cx="176213" cy="1473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3216275" y="2405063"/>
            <a:ext cx="2552700" cy="1476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3032125" y="2405063"/>
            <a:ext cx="2736850" cy="1762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038" tIns="22225" rIns="46038" bIns="22225" anchor="ctr"/>
          <a:lstStyle>
            <a:lvl1pPr defTabSz="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25425" defTabSz="2238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2438" defTabSz="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679450" defTabSz="2238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04875" defTabSz="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362075" defTabSz="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819275" defTabSz="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76475" defTabSz="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733675" defTabSz="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900" b="1">
                <a:latin typeface="Arial" charset="0"/>
              </a:rPr>
              <a:t>Pioneer’s Balanced Scorecard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4430713" y="2608263"/>
            <a:ext cx="1122362" cy="133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275" tIns="20638" rIns="41275" bIns="20638">
            <a:spAutoFit/>
          </a:bodyPr>
          <a:lstStyle>
            <a:lvl1pPr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032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064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611188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14388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715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287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1859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431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" b="1">
                <a:latin typeface="Arial" charset="0"/>
              </a:rPr>
              <a:t>Strategic Measures</a:t>
            </a: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3246438" y="2608263"/>
            <a:ext cx="1119187" cy="133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275" tIns="20638" rIns="41275" bIns="20638">
            <a:spAutoFit/>
          </a:bodyPr>
          <a:lstStyle>
            <a:lvl1pPr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032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064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611188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14388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715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287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1859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431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" b="1">
                <a:latin typeface="Arial" charset="0"/>
              </a:rPr>
              <a:t>Strategic Objectives</a:t>
            </a:r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3243263" y="2779713"/>
            <a:ext cx="1189037" cy="1082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275" tIns="20638" rIns="41275" bIns="20638">
            <a:spAutoFit/>
          </a:bodyPr>
          <a:lstStyle>
            <a:lvl1pPr marL="127000" indent="-1270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413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064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611188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14388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715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287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1859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431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Financially Strong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Delight the Consumer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Win-Win Relationship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Safe &amp; Reliable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endParaRPr lang="en-US" altLang="en-US" sz="60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Competitive Supplier</a:t>
            </a:r>
            <a:br>
              <a:rPr lang="en-US" altLang="en-US" sz="600">
                <a:latin typeface="Arial" charset="0"/>
              </a:rPr>
            </a:br>
            <a:endParaRPr lang="en-US" altLang="en-US" sz="60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Good Neighbor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Quality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Motivated &amp; Prepared</a:t>
            </a:r>
          </a:p>
        </p:txBody>
      </p:sp>
      <p:grpSp>
        <p:nvGrpSpPr>
          <p:cNvPr id="61463" name="Group 23"/>
          <p:cNvGrpSpPr>
            <a:grpSpLocks/>
          </p:cNvGrpSpPr>
          <p:nvPr/>
        </p:nvGrpSpPr>
        <p:grpSpPr bwMode="auto">
          <a:xfrm>
            <a:off x="3225800" y="2892425"/>
            <a:ext cx="2536825" cy="839788"/>
            <a:chOff x="2032" y="1822"/>
            <a:chExt cx="1598" cy="529"/>
          </a:xfrm>
        </p:grpSpPr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2032" y="1822"/>
              <a:ext cx="15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1" name="Line 21"/>
            <p:cNvSpPr>
              <a:spLocks noChangeShapeType="1"/>
            </p:cNvSpPr>
            <p:nvPr/>
          </p:nvSpPr>
          <p:spPr bwMode="auto">
            <a:xfrm>
              <a:off x="2032" y="1960"/>
              <a:ext cx="15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2" name="Line 22"/>
            <p:cNvSpPr>
              <a:spLocks noChangeShapeType="1"/>
            </p:cNvSpPr>
            <p:nvPr/>
          </p:nvSpPr>
          <p:spPr bwMode="auto">
            <a:xfrm>
              <a:off x="2032" y="2351"/>
              <a:ext cx="15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4416425" y="2779713"/>
            <a:ext cx="139065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275" tIns="20638" rIns="41275" bIns="20638">
            <a:spAutoFit/>
          </a:bodyPr>
          <a:lstStyle>
            <a:lvl1pPr marL="127000" indent="-1270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413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06400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611188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14388" defTabSz="1809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715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287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1859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43188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Return on Capital Employed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Mystery Shopper Rating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Dealer / Pioneer Gross Profit Split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Manufacturing Reliability Index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Days Away from Work Rate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Laid Down Cost vs. Best Competitive Ratable Supply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Environmental Index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Quality Index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pitchFamily="2" charset="2"/>
              <a:buChar char="o"/>
            </a:pPr>
            <a:r>
              <a:rPr lang="en-US" altLang="en-US" sz="600">
                <a:latin typeface="Arial" charset="0"/>
              </a:rPr>
              <a:t>Strategic Competency Availability</a:t>
            </a:r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>
            <a:off x="4379913" y="2597150"/>
            <a:ext cx="0" cy="1277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>
            <a:off x="3041650" y="2892425"/>
            <a:ext cx="25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>
            <a:off x="3041650" y="3111500"/>
            <a:ext cx="25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>
            <a:off x="3041650" y="3740150"/>
            <a:ext cx="25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 rot="16200000">
            <a:off x="2878932" y="2620169"/>
            <a:ext cx="4524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800" tIns="25400" rIns="50800" bIns="25400">
            <a:spAutoFit/>
          </a:bodyPr>
          <a:lstStyle>
            <a:lvl1pPr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50825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03238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54063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06475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4636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208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3780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8352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" b="1">
                <a:latin typeface="Arial" charset="0"/>
              </a:rPr>
              <a:t>FINANCIAL</a:t>
            </a: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 rot="16200000">
            <a:off x="2963070" y="2904331"/>
            <a:ext cx="2841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800" tIns="25400" rIns="50800" bIns="25400">
            <a:spAutoFit/>
          </a:bodyPr>
          <a:lstStyle>
            <a:lvl1pPr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50825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03238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54063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06475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4636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208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3780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8352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" b="1">
                <a:latin typeface="Arial" charset="0"/>
              </a:rPr>
              <a:t>CUST</a:t>
            </a:r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 rot="16200000">
            <a:off x="2889250" y="3286125"/>
            <a:ext cx="434975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800" tIns="25400" rIns="50800" bIns="25400">
            <a:spAutoFit/>
          </a:bodyPr>
          <a:lstStyle>
            <a:lvl1pPr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50825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03238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54063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06475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4636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208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3780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8352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" b="1">
                <a:latin typeface="Arial" charset="0"/>
              </a:rPr>
              <a:t>INTERNAL</a:t>
            </a: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 rot="16200000">
            <a:off x="2983707" y="3721894"/>
            <a:ext cx="24288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800" tIns="25400" rIns="50800" bIns="25400">
            <a:spAutoFit/>
          </a:bodyPr>
          <a:lstStyle>
            <a:lvl1pPr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50825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03238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54063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006475" defTabSz="276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4636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9208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3780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835275" defTabSz="276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" b="1">
                <a:latin typeface="Arial" charset="0"/>
              </a:rPr>
              <a:t>L&amp;G</a:t>
            </a: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3036888" y="4121150"/>
            <a:ext cx="2882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1400" b="1">
                <a:latin typeface="Arial" charset="0"/>
              </a:rPr>
              <a:t>Performance</a:t>
            </a: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3036888" y="4459288"/>
            <a:ext cx="2882900" cy="7159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5" name="Rectangle 35"/>
          <p:cNvSpPr>
            <a:spLocks noGrp="1" noChangeArrowheads="1"/>
          </p:cNvSpPr>
          <p:nvPr>
            <p:ph type="title"/>
          </p:nvPr>
        </p:nvSpPr>
        <p:spPr>
          <a:xfrm>
            <a:off x="2133600" y="525463"/>
            <a:ext cx="5791200" cy="571500"/>
          </a:xfrm>
          <a:noFill/>
          <a:ln/>
        </p:spPr>
        <p:txBody>
          <a:bodyPr anchor="ctr" anchorCtr="1"/>
          <a:lstStyle/>
          <a:p>
            <a:pPr>
              <a:lnSpc>
                <a:spcPct val="90000"/>
              </a:lnSpc>
            </a:pPr>
            <a:r>
              <a:rPr lang="en-US" altLang="en-US"/>
              <a:t>Strategic Learning – Some Basic Concepts…</a:t>
            </a:r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1185863" y="1527175"/>
            <a:ext cx="67786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>
                <a:latin typeface="Arial" charset="0"/>
              </a:rPr>
              <a:t>Replacing the budget with the Balanced Scorecard is a step in the right direction…</a:t>
            </a: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985838" y="5640388"/>
            <a:ext cx="7172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>
                <a:latin typeface="Arial" charset="0"/>
              </a:rPr>
              <a:t>It creates strategic </a:t>
            </a:r>
            <a:r>
              <a:rPr lang="en-US" altLang="en-US" sz="1800" b="1" u="sng">
                <a:latin typeface="Arial" charset="0"/>
              </a:rPr>
              <a:t>focus</a:t>
            </a:r>
            <a:r>
              <a:rPr lang="en-US" altLang="en-US" sz="1800" b="1">
                <a:latin typeface="Arial" charset="0"/>
              </a:rPr>
              <a:t> but not strategic </a:t>
            </a:r>
            <a:r>
              <a:rPr lang="en-US" altLang="en-US" sz="1800" b="1" u="sng">
                <a:latin typeface="Arial" charset="0"/>
              </a:rPr>
              <a:t>learning</a:t>
            </a:r>
          </a:p>
        </p:txBody>
      </p:sp>
      <p:grpSp>
        <p:nvGrpSpPr>
          <p:cNvPr id="61481" name="Group 41"/>
          <p:cNvGrpSpPr>
            <a:grpSpLocks/>
          </p:cNvGrpSpPr>
          <p:nvPr/>
        </p:nvGrpSpPr>
        <p:grpSpPr bwMode="auto">
          <a:xfrm>
            <a:off x="3200400" y="4573588"/>
            <a:ext cx="2592388" cy="469900"/>
            <a:chOff x="2016" y="2881"/>
            <a:chExt cx="1633" cy="296"/>
          </a:xfrm>
        </p:grpSpPr>
        <p:sp>
          <p:nvSpPr>
            <p:cNvPr id="61478" name="Freeform 38"/>
            <p:cNvSpPr>
              <a:spLocks/>
            </p:cNvSpPr>
            <p:nvPr/>
          </p:nvSpPr>
          <p:spPr bwMode="auto">
            <a:xfrm>
              <a:off x="2016" y="2888"/>
              <a:ext cx="1633" cy="158"/>
            </a:xfrm>
            <a:custGeom>
              <a:avLst/>
              <a:gdLst>
                <a:gd name="T0" fmla="*/ 0 w 1633"/>
                <a:gd name="T1" fmla="*/ 40 h 158"/>
                <a:gd name="T2" fmla="*/ 93 w 1633"/>
                <a:gd name="T3" fmla="*/ 0 h 158"/>
                <a:gd name="T4" fmla="*/ 1434 w 1633"/>
                <a:gd name="T5" fmla="*/ 0 h 158"/>
                <a:gd name="T6" fmla="*/ 1632 w 1633"/>
                <a:gd name="T7" fmla="*/ 113 h 158"/>
                <a:gd name="T8" fmla="*/ 1564 w 1633"/>
                <a:gd name="T9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158">
                  <a:moveTo>
                    <a:pt x="0" y="40"/>
                  </a:moveTo>
                  <a:lnTo>
                    <a:pt x="93" y="0"/>
                  </a:lnTo>
                  <a:lnTo>
                    <a:pt x="1434" y="0"/>
                  </a:lnTo>
                  <a:lnTo>
                    <a:pt x="1632" y="113"/>
                  </a:lnTo>
                  <a:lnTo>
                    <a:pt x="1564" y="157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Freeform 39"/>
            <p:cNvSpPr>
              <a:spLocks/>
            </p:cNvSpPr>
            <p:nvPr/>
          </p:nvSpPr>
          <p:spPr bwMode="auto">
            <a:xfrm>
              <a:off x="2016" y="2925"/>
              <a:ext cx="1565" cy="252"/>
            </a:xfrm>
            <a:custGeom>
              <a:avLst/>
              <a:gdLst>
                <a:gd name="T0" fmla="*/ 0 w 1565"/>
                <a:gd name="T1" fmla="*/ 0 h 252"/>
                <a:gd name="T2" fmla="*/ 1348 w 1565"/>
                <a:gd name="T3" fmla="*/ 0 h 252"/>
                <a:gd name="T4" fmla="*/ 1564 w 1565"/>
                <a:gd name="T5" fmla="*/ 121 h 252"/>
                <a:gd name="T6" fmla="*/ 1354 w 1565"/>
                <a:gd name="T7" fmla="*/ 251 h 252"/>
                <a:gd name="T8" fmla="*/ 0 w 1565"/>
                <a:gd name="T9" fmla="*/ 251 h 252"/>
                <a:gd name="T10" fmla="*/ 166 w 1565"/>
                <a:gd name="T11" fmla="*/ 121 h 252"/>
                <a:gd name="T12" fmla="*/ 8 w 1565"/>
                <a:gd name="T13" fmla="*/ 0 h 252"/>
                <a:gd name="T14" fmla="*/ 0 w 1565"/>
                <a:gd name="T15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5" h="252">
                  <a:moveTo>
                    <a:pt x="0" y="0"/>
                  </a:moveTo>
                  <a:lnTo>
                    <a:pt x="1348" y="0"/>
                  </a:lnTo>
                  <a:lnTo>
                    <a:pt x="1564" y="121"/>
                  </a:lnTo>
                  <a:lnTo>
                    <a:pt x="1354" y="251"/>
                  </a:lnTo>
                  <a:lnTo>
                    <a:pt x="0" y="251"/>
                  </a:lnTo>
                  <a:lnTo>
                    <a:pt x="166" y="121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40"/>
            <p:cNvSpPr>
              <a:spLocks noChangeShapeType="1"/>
            </p:cNvSpPr>
            <p:nvPr/>
          </p:nvSpPr>
          <p:spPr bwMode="auto">
            <a:xfrm flipV="1">
              <a:off x="3373" y="2881"/>
              <a:ext cx="68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3494088" y="4687888"/>
            <a:ext cx="2206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Arial" charset="0"/>
              </a:rPr>
              <a:t>Initiatives &amp; 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rc 2"/>
          <p:cNvSpPr>
            <a:spLocks/>
          </p:cNvSpPr>
          <p:nvPr/>
        </p:nvSpPr>
        <p:spPr bwMode="auto">
          <a:xfrm>
            <a:off x="5748338" y="3346450"/>
            <a:ext cx="1966912" cy="87153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130 w 21130"/>
              <a:gd name="T1" fmla="*/ 4483 h 15271"/>
              <a:gd name="T2" fmla="*/ 15276 w 21130"/>
              <a:gd name="T3" fmla="*/ 15271 h 15271"/>
              <a:gd name="T4" fmla="*/ 0 w 21130"/>
              <a:gd name="T5" fmla="*/ 0 h 15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30" h="15271" fill="none" extrusionOk="0">
                <a:moveTo>
                  <a:pt x="21129" y="4482"/>
                </a:moveTo>
                <a:cubicBezTo>
                  <a:pt x="20262" y="8569"/>
                  <a:pt x="18229" y="12316"/>
                  <a:pt x="15276" y="15271"/>
                </a:cubicBezTo>
              </a:path>
              <a:path w="21130" h="15271" stroke="0" extrusionOk="0">
                <a:moveTo>
                  <a:pt x="21129" y="4482"/>
                </a:moveTo>
                <a:cubicBezTo>
                  <a:pt x="20262" y="8569"/>
                  <a:pt x="18229" y="12316"/>
                  <a:pt x="15276" y="15271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Oval 3"/>
          <p:cNvSpPr>
            <a:spLocks noChangeArrowheads="1"/>
          </p:cNvSpPr>
          <p:nvPr/>
        </p:nvSpPr>
        <p:spPr bwMode="auto">
          <a:xfrm>
            <a:off x="5884863" y="4138613"/>
            <a:ext cx="1739900" cy="1384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1295400" y="209550"/>
            <a:ext cx="6553200" cy="571500"/>
          </a:xfrm>
          <a:noFill/>
          <a:ln/>
        </p:spPr>
        <p:txBody>
          <a:bodyPr anchor="ctr" anchorCtr="1"/>
          <a:lstStyle/>
          <a:p>
            <a:pPr>
              <a:lnSpc>
                <a:spcPct val="90000"/>
              </a:lnSpc>
            </a:pPr>
            <a:r>
              <a:rPr lang="en-US" altLang="en-US"/>
              <a:t>Strategic Feedback Creates Strategic Learning</a:t>
            </a:r>
          </a:p>
        </p:txBody>
      </p:sp>
      <p:sp>
        <p:nvSpPr>
          <p:cNvPr id="63493" name="Arc 5"/>
          <p:cNvSpPr>
            <a:spLocks/>
          </p:cNvSpPr>
          <p:nvPr/>
        </p:nvSpPr>
        <p:spPr bwMode="auto">
          <a:xfrm rot="14940000">
            <a:off x="6358731" y="1348582"/>
            <a:ext cx="1514475" cy="14208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866 w 20866"/>
              <a:gd name="T1" fmla="*/ 5581 h 21346"/>
              <a:gd name="T2" fmla="*/ 3302 w 20866"/>
              <a:gd name="T3" fmla="*/ 21346 h 21346"/>
              <a:gd name="T4" fmla="*/ 0 w 20866"/>
              <a:gd name="T5" fmla="*/ 0 h 21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6" h="21346" fill="none" extrusionOk="0">
                <a:moveTo>
                  <a:pt x="20866" y="5581"/>
                </a:moveTo>
                <a:cubicBezTo>
                  <a:pt x="18654" y="13853"/>
                  <a:pt x="11764" y="20037"/>
                  <a:pt x="3302" y="21346"/>
                </a:cubicBezTo>
              </a:path>
              <a:path w="20866" h="21346" stroke="0" extrusionOk="0">
                <a:moveTo>
                  <a:pt x="20866" y="5581"/>
                </a:moveTo>
                <a:cubicBezTo>
                  <a:pt x="18654" y="13853"/>
                  <a:pt x="11764" y="20037"/>
                  <a:pt x="3302" y="21346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13" name="Group 25"/>
          <p:cNvGrpSpPr>
            <a:grpSpLocks/>
          </p:cNvGrpSpPr>
          <p:nvPr/>
        </p:nvGrpSpPr>
        <p:grpSpPr bwMode="auto">
          <a:xfrm>
            <a:off x="1601788" y="3319463"/>
            <a:ext cx="2774950" cy="1511300"/>
            <a:chOff x="1009" y="2091"/>
            <a:chExt cx="1748" cy="952"/>
          </a:xfrm>
        </p:grpSpPr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1009" y="2092"/>
              <a:ext cx="111" cy="9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5" name="Rectangle 7"/>
            <p:cNvSpPr>
              <a:spLocks noChangeArrowheads="1"/>
            </p:cNvSpPr>
            <p:nvPr/>
          </p:nvSpPr>
          <p:spPr bwMode="auto">
            <a:xfrm>
              <a:off x="1125" y="2091"/>
              <a:ext cx="1608" cy="9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6" name="Rectangle 8" descr="20%"/>
            <p:cNvSpPr>
              <a:spLocks noChangeArrowheads="1"/>
            </p:cNvSpPr>
            <p:nvPr/>
          </p:nvSpPr>
          <p:spPr bwMode="auto">
            <a:xfrm>
              <a:off x="1009" y="2091"/>
              <a:ext cx="1724" cy="111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38" tIns="22225" rIns="46038" bIns="22225" anchor="ctr"/>
            <a:lstStyle>
              <a:lvl1pPr defTabSz="2238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25425" defTabSz="2238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452438" defTabSz="2238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679450" defTabSz="2238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904875" defTabSz="2238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362075" defTabSz="2238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819275" defTabSz="2238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76475" defTabSz="2238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733675" defTabSz="2238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900" b="1">
                  <a:latin typeface="Arial" charset="0"/>
                </a:rPr>
                <a:t>Pioneer’s Balanced Scorecard</a:t>
              </a:r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1890" y="2218"/>
              <a:ext cx="707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1275" tIns="20638" rIns="41275" bIns="20638">
              <a:spAutoFit/>
            </a:bodyPr>
            <a:lstStyle>
              <a:lvl1pPr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032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4064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611188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14388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715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287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1859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431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600" b="1">
                  <a:latin typeface="Arial" charset="0"/>
                </a:rPr>
                <a:t>Strategic Measures</a:t>
              </a:r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1143" y="2218"/>
              <a:ext cx="705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1275" tIns="20638" rIns="41275" bIns="20638">
              <a:spAutoFit/>
            </a:bodyPr>
            <a:lstStyle>
              <a:lvl1pPr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032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4064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611188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14388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715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287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1859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431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600" b="1">
                  <a:latin typeface="Arial" charset="0"/>
                </a:rPr>
                <a:t>Strategic Objectives</a:t>
              </a:r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1141" y="2326"/>
              <a:ext cx="749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1275" tIns="20638" rIns="41275" bIns="20638">
              <a:spAutoFit/>
            </a:bodyPr>
            <a:lstStyle>
              <a:lvl1pPr marL="127000" indent="-1270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413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4064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611188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14388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715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287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1859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431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Financially Strong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Delight the Consumer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Win-Win Relationship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Safe &amp; Reliable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en-US" altLang="en-US" sz="600">
                <a:latin typeface="Arial" charset="0"/>
              </a:endParaRP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Competitive Supplier</a:t>
              </a:r>
              <a:br>
                <a:rPr lang="en-US" altLang="en-US" sz="600">
                  <a:latin typeface="Arial" charset="0"/>
                </a:rPr>
              </a:br>
              <a:endParaRPr lang="en-US" altLang="en-US" sz="600">
                <a:latin typeface="Arial" charset="0"/>
              </a:endParaRP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Good Neighbor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Quality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Motivated &amp; Prepared</a:t>
              </a:r>
            </a:p>
          </p:txBody>
        </p:sp>
        <p:grpSp>
          <p:nvGrpSpPr>
            <p:cNvPr id="63503" name="Group 15"/>
            <p:cNvGrpSpPr>
              <a:grpSpLocks/>
            </p:cNvGrpSpPr>
            <p:nvPr/>
          </p:nvGrpSpPr>
          <p:grpSpPr bwMode="auto">
            <a:xfrm>
              <a:off x="1131" y="2398"/>
              <a:ext cx="1598" cy="529"/>
              <a:chOff x="1131" y="2398"/>
              <a:chExt cx="1598" cy="529"/>
            </a:xfrm>
          </p:grpSpPr>
          <p:sp>
            <p:nvSpPr>
              <p:cNvPr id="63500" name="Line 12"/>
              <p:cNvSpPr>
                <a:spLocks noChangeShapeType="1"/>
              </p:cNvSpPr>
              <p:nvPr/>
            </p:nvSpPr>
            <p:spPr bwMode="auto">
              <a:xfrm>
                <a:off x="1131" y="2398"/>
                <a:ext cx="15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1" name="Line 13"/>
              <p:cNvSpPr>
                <a:spLocks noChangeShapeType="1"/>
              </p:cNvSpPr>
              <p:nvPr/>
            </p:nvSpPr>
            <p:spPr bwMode="auto">
              <a:xfrm>
                <a:off x="1131" y="2536"/>
                <a:ext cx="15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2" name="Line 14"/>
              <p:cNvSpPr>
                <a:spLocks noChangeShapeType="1"/>
              </p:cNvSpPr>
              <p:nvPr/>
            </p:nvSpPr>
            <p:spPr bwMode="auto">
              <a:xfrm>
                <a:off x="1131" y="2927"/>
                <a:ext cx="15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04" name="Rectangle 16"/>
            <p:cNvSpPr>
              <a:spLocks noChangeArrowheads="1"/>
            </p:cNvSpPr>
            <p:nvPr/>
          </p:nvSpPr>
          <p:spPr bwMode="auto">
            <a:xfrm>
              <a:off x="1881" y="2326"/>
              <a:ext cx="876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1275" tIns="20638" rIns="41275" bIns="20638">
              <a:spAutoFit/>
            </a:bodyPr>
            <a:lstStyle>
              <a:lvl1pPr marL="127000" indent="-1270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413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406400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611188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14388" defTabSz="1809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715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287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1859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43188" defTabSz="1809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Return on Capital Employed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Mystery Shopper Rating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Dealer / Pioneer Gross Profit Split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Manufacturing Reliability Index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Days Away from Work Rate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Laid Down Cost vs. Best Competitive Ratable Supply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Environmental Index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Quality Index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Font typeface="Monotype Sorts" pitchFamily="2" charset="2"/>
                <a:buChar char="o"/>
              </a:pPr>
              <a:r>
                <a:rPr lang="en-US" altLang="en-US" sz="600">
                  <a:latin typeface="Arial" charset="0"/>
                </a:rPr>
                <a:t>Strategic Competency Availability</a:t>
              </a:r>
            </a:p>
          </p:txBody>
        </p:sp>
        <p:sp>
          <p:nvSpPr>
            <p:cNvPr id="63505" name="Line 17"/>
            <p:cNvSpPr>
              <a:spLocks noChangeShapeType="1"/>
            </p:cNvSpPr>
            <p:nvPr/>
          </p:nvSpPr>
          <p:spPr bwMode="auto">
            <a:xfrm>
              <a:off x="1858" y="2212"/>
              <a:ext cx="0" cy="8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6" name="Line 18"/>
            <p:cNvSpPr>
              <a:spLocks noChangeShapeType="1"/>
            </p:cNvSpPr>
            <p:nvPr/>
          </p:nvSpPr>
          <p:spPr bwMode="auto">
            <a:xfrm>
              <a:off x="1015" y="2398"/>
              <a:ext cx="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7" name="Line 19"/>
            <p:cNvSpPr>
              <a:spLocks noChangeShapeType="1"/>
            </p:cNvSpPr>
            <p:nvPr/>
          </p:nvSpPr>
          <p:spPr bwMode="auto">
            <a:xfrm>
              <a:off x="1015" y="2536"/>
              <a:ext cx="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8" name="Line 20"/>
            <p:cNvSpPr>
              <a:spLocks noChangeShapeType="1"/>
            </p:cNvSpPr>
            <p:nvPr/>
          </p:nvSpPr>
          <p:spPr bwMode="auto">
            <a:xfrm>
              <a:off x="1015" y="2932"/>
              <a:ext cx="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Rectangle 21"/>
            <p:cNvSpPr>
              <a:spLocks noChangeArrowheads="1"/>
            </p:cNvSpPr>
            <p:nvPr/>
          </p:nvSpPr>
          <p:spPr bwMode="auto">
            <a:xfrm rot="16200000">
              <a:off x="915" y="2246"/>
              <a:ext cx="285" cy="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0800" tIns="25400" rIns="50800" bIns="25400">
              <a:spAutoFit/>
            </a:bodyPr>
            <a:lstStyle>
              <a:lvl1pPr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50825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503238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754063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006475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4636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9208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3780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8352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" b="1">
                  <a:latin typeface="Arial" charset="0"/>
                </a:rPr>
                <a:t>FINANCIAL</a:t>
              </a:r>
            </a:p>
          </p:txBody>
        </p:sp>
        <p:sp>
          <p:nvSpPr>
            <p:cNvPr id="63510" name="Rectangle 22"/>
            <p:cNvSpPr>
              <a:spLocks noChangeArrowheads="1"/>
            </p:cNvSpPr>
            <p:nvPr/>
          </p:nvSpPr>
          <p:spPr bwMode="auto">
            <a:xfrm rot="16200000">
              <a:off x="968" y="2421"/>
              <a:ext cx="179" cy="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0800" tIns="25400" rIns="50800" bIns="25400">
              <a:spAutoFit/>
            </a:bodyPr>
            <a:lstStyle>
              <a:lvl1pPr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50825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503238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754063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006475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4636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9208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3780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8352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" b="1">
                  <a:latin typeface="Arial" charset="0"/>
                </a:rPr>
                <a:t>CUST</a:t>
              </a:r>
            </a:p>
          </p:txBody>
        </p:sp>
        <p:sp>
          <p:nvSpPr>
            <p:cNvPr id="63511" name="Rectangle 23"/>
            <p:cNvSpPr>
              <a:spLocks noChangeArrowheads="1"/>
            </p:cNvSpPr>
            <p:nvPr/>
          </p:nvSpPr>
          <p:spPr bwMode="auto">
            <a:xfrm rot="16200000">
              <a:off x="921" y="2648"/>
              <a:ext cx="274" cy="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0800" tIns="25400" rIns="50800" bIns="25400">
              <a:spAutoFit/>
            </a:bodyPr>
            <a:lstStyle>
              <a:lvl1pPr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50825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503238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754063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006475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4636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9208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3780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8352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" b="1">
                  <a:latin typeface="Arial" charset="0"/>
                </a:rPr>
                <a:t>INTERNAL</a:t>
              </a:r>
            </a:p>
          </p:txBody>
        </p:sp>
        <p:sp>
          <p:nvSpPr>
            <p:cNvPr id="63512" name="Rectangle 24"/>
            <p:cNvSpPr>
              <a:spLocks noChangeArrowheads="1"/>
            </p:cNvSpPr>
            <p:nvPr/>
          </p:nvSpPr>
          <p:spPr bwMode="auto">
            <a:xfrm rot="16200000">
              <a:off x="981" y="2932"/>
              <a:ext cx="153" cy="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0800" tIns="25400" rIns="50800" bIns="25400">
              <a:spAutoFit/>
            </a:bodyPr>
            <a:lstStyle>
              <a:lvl1pPr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250825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503238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754063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006475" defTabSz="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4636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9208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3780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835275" defTabSz="2762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" b="1">
                  <a:latin typeface="Arial" charset="0"/>
                </a:rPr>
                <a:t>L&amp;G</a:t>
              </a:r>
            </a:p>
          </p:txBody>
        </p:sp>
      </p:grpSp>
      <p:sp>
        <p:nvSpPr>
          <p:cNvPr id="63514" name="Rectangle 26" descr="20%"/>
          <p:cNvSpPr>
            <a:spLocks noChangeArrowheads="1"/>
          </p:cNvSpPr>
          <p:nvPr/>
        </p:nvSpPr>
        <p:spPr bwMode="auto">
          <a:xfrm>
            <a:off x="1606550" y="5416550"/>
            <a:ext cx="2882900" cy="292100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1400" b="1">
                <a:latin typeface="Arial" charset="0"/>
              </a:rPr>
              <a:t>Performance</a:t>
            </a:r>
          </a:p>
        </p:txBody>
      </p:sp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1606550" y="5678488"/>
            <a:ext cx="2882900" cy="563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19" name="Group 31"/>
          <p:cNvGrpSpPr>
            <a:grpSpLocks/>
          </p:cNvGrpSpPr>
          <p:nvPr/>
        </p:nvGrpSpPr>
        <p:grpSpPr bwMode="auto">
          <a:xfrm>
            <a:off x="1770063" y="5716588"/>
            <a:ext cx="2592387" cy="469900"/>
            <a:chOff x="1115" y="3601"/>
            <a:chExt cx="1633" cy="296"/>
          </a:xfrm>
        </p:grpSpPr>
        <p:sp>
          <p:nvSpPr>
            <p:cNvPr id="63516" name="Freeform 28"/>
            <p:cNvSpPr>
              <a:spLocks/>
            </p:cNvSpPr>
            <p:nvPr/>
          </p:nvSpPr>
          <p:spPr bwMode="auto">
            <a:xfrm>
              <a:off x="1115" y="3608"/>
              <a:ext cx="1633" cy="158"/>
            </a:xfrm>
            <a:custGeom>
              <a:avLst/>
              <a:gdLst>
                <a:gd name="T0" fmla="*/ 0 w 1633"/>
                <a:gd name="T1" fmla="*/ 40 h 158"/>
                <a:gd name="T2" fmla="*/ 93 w 1633"/>
                <a:gd name="T3" fmla="*/ 0 h 158"/>
                <a:gd name="T4" fmla="*/ 1434 w 1633"/>
                <a:gd name="T5" fmla="*/ 0 h 158"/>
                <a:gd name="T6" fmla="*/ 1632 w 1633"/>
                <a:gd name="T7" fmla="*/ 113 h 158"/>
                <a:gd name="T8" fmla="*/ 1564 w 1633"/>
                <a:gd name="T9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158">
                  <a:moveTo>
                    <a:pt x="0" y="40"/>
                  </a:moveTo>
                  <a:lnTo>
                    <a:pt x="93" y="0"/>
                  </a:lnTo>
                  <a:lnTo>
                    <a:pt x="1434" y="0"/>
                  </a:lnTo>
                  <a:lnTo>
                    <a:pt x="1632" y="113"/>
                  </a:lnTo>
                  <a:lnTo>
                    <a:pt x="1564" y="157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auto">
            <a:xfrm>
              <a:off x="1115" y="3645"/>
              <a:ext cx="1565" cy="252"/>
            </a:xfrm>
            <a:custGeom>
              <a:avLst/>
              <a:gdLst>
                <a:gd name="T0" fmla="*/ 0 w 1565"/>
                <a:gd name="T1" fmla="*/ 0 h 252"/>
                <a:gd name="T2" fmla="*/ 1348 w 1565"/>
                <a:gd name="T3" fmla="*/ 0 h 252"/>
                <a:gd name="T4" fmla="*/ 1564 w 1565"/>
                <a:gd name="T5" fmla="*/ 121 h 252"/>
                <a:gd name="T6" fmla="*/ 1354 w 1565"/>
                <a:gd name="T7" fmla="*/ 251 h 252"/>
                <a:gd name="T8" fmla="*/ 0 w 1565"/>
                <a:gd name="T9" fmla="*/ 251 h 252"/>
                <a:gd name="T10" fmla="*/ 166 w 1565"/>
                <a:gd name="T11" fmla="*/ 121 h 252"/>
                <a:gd name="T12" fmla="*/ 8 w 1565"/>
                <a:gd name="T13" fmla="*/ 0 h 252"/>
                <a:gd name="T14" fmla="*/ 0 w 1565"/>
                <a:gd name="T15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5" h="252">
                  <a:moveTo>
                    <a:pt x="0" y="0"/>
                  </a:moveTo>
                  <a:lnTo>
                    <a:pt x="1348" y="0"/>
                  </a:lnTo>
                  <a:lnTo>
                    <a:pt x="1564" y="121"/>
                  </a:lnTo>
                  <a:lnTo>
                    <a:pt x="1354" y="251"/>
                  </a:lnTo>
                  <a:lnTo>
                    <a:pt x="0" y="251"/>
                  </a:lnTo>
                  <a:lnTo>
                    <a:pt x="166" y="121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Line 30"/>
            <p:cNvSpPr>
              <a:spLocks noChangeShapeType="1"/>
            </p:cNvSpPr>
            <p:nvPr/>
          </p:nvSpPr>
          <p:spPr bwMode="auto">
            <a:xfrm flipV="1">
              <a:off x="2472" y="3601"/>
              <a:ext cx="68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20" name="Rectangle 32"/>
          <p:cNvSpPr>
            <a:spLocks noChangeArrowheads="1"/>
          </p:cNvSpPr>
          <p:nvPr/>
        </p:nvSpPr>
        <p:spPr bwMode="auto">
          <a:xfrm>
            <a:off x="2063750" y="5830888"/>
            <a:ext cx="2206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Arial" charset="0"/>
              </a:rPr>
              <a:t>Initiatives &amp; Programs</a:t>
            </a:r>
          </a:p>
        </p:txBody>
      </p:sp>
      <p:grpSp>
        <p:nvGrpSpPr>
          <p:cNvPr id="63579" name="Group 91"/>
          <p:cNvGrpSpPr>
            <a:grpSpLocks/>
          </p:cNvGrpSpPr>
          <p:nvPr/>
        </p:nvGrpSpPr>
        <p:grpSpPr bwMode="auto">
          <a:xfrm>
            <a:off x="2095500" y="1257300"/>
            <a:ext cx="1789113" cy="1670050"/>
            <a:chOff x="1320" y="792"/>
            <a:chExt cx="1127" cy="1052"/>
          </a:xfrm>
        </p:grpSpPr>
        <p:sp>
          <p:nvSpPr>
            <p:cNvPr id="63521" name="Rectangle 33"/>
            <p:cNvSpPr>
              <a:spLocks noChangeArrowheads="1"/>
            </p:cNvSpPr>
            <p:nvPr/>
          </p:nvSpPr>
          <p:spPr bwMode="auto">
            <a:xfrm>
              <a:off x="1320" y="792"/>
              <a:ext cx="1127" cy="1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2" name="Rectangle 34"/>
            <p:cNvSpPr>
              <a:spLocks noChangeArrowheads="1"/>
            </p:cNvSpPr>
            <p:nvPr/>
          </p:nvSpPr>
          <p:spPr bwMode="auto">
            <a:xfrm>
              <a:off x="1320" y="1246"/>
              <a:ext cx="1127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3" name="Rectangle 35"/>
            <p:cNvSpPr>
              <a:spLocks noChangeArrowheads="1"/>
            </p:cNvSpPr>
            <p:nvPr/>
          </p:nvSpPr>
          <p:spPr bwMode="auto">
            <a:xfrm>
              <a:off x="1320" y="1004"/>
              <a:ext cx="1126" cy="21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4" name="Rectangle 36"/>
            <p:cNvSpPr>
              <a:spLocks noChangeArrowheads="1"/>
            </p:cNvSpPr>
            <p:nvPr/>
          </p:nvSpPr>
          <p:spPr bwMode="auto">
            <a:xfrm>
              <a:off x="1320" y="1526"/>
              <a:ext cx="1127" cy="31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5" name="Oval 37"/>
            <p:cNvSpPr>
              <a:spLocks noChangeArrowheads="1"/>
            </p:cNvSpPr>
            <p:nvPr/>
          </p:nvSpPr>
          <p:spPr bwMode="auto">
            <a:xfrm>
              <a:off x="1808" y="794"/>
              <a:ext cx="137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6" name="Rectangle 38"/>
            <p:cNvSpPr>
              <a:spLocks noChangeArrowheads="1"/>
            </p:cNvSpPr>
            <p:nvPr/>
          </p:nvSpPr>
          <p:spPr bwMode="auto">
            <a:xfrm>
              <a:off x="1828" y="808"/>
              <a:ext cx="97" cy="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Improve Returns</a:t>
              </a:r>
            </a:p>
          </p:txBody>
        </p:sp>
        <p:sp>
          <p:nvSpPr>
            <p:cNvPr id="63527" name="Oval 39"/>
            <p:cNvSpPr>
              <a:spLocks noChangeArrowheads="1"/>
            </p:cNvSpPr>
            <p:nvPr/>
          </p:nvSpPr>
          <p:spPr bwMode="auto">
            <a:xfrm>
              <a:off x="1971" y="859"/>
              <a:ext cx="147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Rectangle 40"/>
            <p:cNvSpPr>
              <a:spLocks noChangeArrowheads="1"/>
            </p:cNvSpPr>
            <p:nvPr/>
          </p:nvSpPr>
          <p:spPr bwMode="auto">
            <a:xfrm>
              <a:off x="1986" y="871"/>
              <a:ext cx="117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Improve Operating Efficiency</a:t>
              </a:r>
            </a:p>
          </p:txBody>
        </p:sp>
        <p:sp>
          <p:nvSpPr>
            <p:cNvPr id="63529" name="Oval 41"/>
            <p:cNvSpPr>
              <a:spLocks noChangeArrowheads="1"/>
            </p:cNvSpPr>
            <p:nvPr/>
          </p:nvSpPr>
          <p:spPr bwMode="auto">
            <a:xfrm>
              <a:off x="1627" y="875"/>
              <a:ext cx="146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0" name="Rectangle 42"/>
            <p:cNvSpPr>
              <a:spLocks noChangeArrowheads="1"/>
            </p:cNvSpPr>
            <p:nvPr/>
          </p:nvSpPr>
          <p:spPr bwMode="auto">
            <a:xfrm>
              <a:off x="1650" y="887"/>
              <a:ext cx="100" cy="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Broaden Revenue Mix</a:t>
              </a:r>
            </a:p>
          </p:txBody>
        </p:sp>
        <p:sp>
          <p:nvSpPr>
            <p:cNvPr id="63531" name="Arc 43"/>
            <p:cNvSpPr>
              <a:spLocks/>
            </p:cNvSpPr>
            <p:nvPr/>
          </p:nvSpPr>
          <p:spPr bwMode="auto">
            <a:xfrm>
              <a:off x="1715" y="851"/>
              <a:ext cx="92" cy="24"/>
            </a:xfrm>
            <a:custGeom>
              <a:avLst/>
              <a:gdLst>
                <a:gd name="G0" fmla="+- 21581 0 0"/>
                <a:gd name="G1" fmla="+- 21599 0 0"/>
                <a:gd name="G2" fmla="+- 21600 0 0"/>
                <a:gd name="T0" fmla="*/ 0 w 21581"/>
                <a:gd name="T1" fmla="*/ 20700 h 21599"/>
                <a:gd name="T2" fmla="*/ 21346 w 21581"/>
                <a:gd name="T3" fmla="*/ 0 h 21599"/>
                <a:gd name="T4" fmla="*/ 21581 w 21581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1" h="21599" fill="none" extrusionOk="0">
                  <a:moveTo>
                    <a:pt x="-1" y="20699"/>
                  </a:moveTo>
                  <a:cubicBezTo>
                    <a:pt x="477" y="9221"/>
                    <a:pt x="9857" y="125"/>
                    <a:pt x="21346" y="0"/>
                  </a:cubicBezTo>
                </a:path>
                <a:path w="21581" h="21599" stroke="0" extrusionOk="0">
                  <a:moveTo>
                    <a:pt x="-1" y="20699"/>
                  </a:moveTo>
                  <a:cubicBezTo>
                    <a:pt x="477" y="9221"/>
                    <a:pt x="9857" y="125"/>
                    <a:pt x="21346" y="0"/>
                  </a:cubicBezTo>
                  <a:lnTo>
                    <a:pt x="21581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2" name="Oval 44"/>
            <p:cNvSpPr>
              <a:spLocks noChangeArrowheads="1"/>
            </p:cNvSpPr>
            <p:nvPr/>
          </p:nvSpPr>
          <p:spPr bwMode="auto">
            <a:xfrm>
              <a:off x="1527" y="1036"/>
              <a:ext cx="146" cy="1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3" name="Rectangle 45"/>
            <p:cNvSpPr>
              <a:spLocks noChangeArrowheads="1"/>
            </p:cNvSpPr>
            <p:nvPr/>
          </p:nvSpPr>
          <p:spPr bwMode="auto">
            <a:xfrm>
              <a:off x="1536" y="1040"/>
              <a:ext cx="137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Increase Customer Confidence in Our Financial Advice</a:t>
              </a:r>
            </a:p>
          </p:txBody>
        </p:sp>
        <p:sp>
          <p:nvSpPr>
            <p:cNvPr id="63534" name="Arc 46"/>
            <p:cNvSpPr>
              <a:spLocks/>
            </p:cNvSpPr>
            <p:nvPr/>
          </p:nvSpPr>
          <p:spPr bwMode="auto">
            <a:xfrm>
              <a:off x="1951" y="850"/>
              <a:ext cx="84" cy="8"/>
            </a:xfrm>
            <a:custGeom>
              <a:avLst/>
              <a:gdLst>
                <a:gd name="G0" fmla="+- 260 0 0"/>
                <a:gd name="G1" fmla="+- 21600 0 0"/>
                <a:gd name="G2" fmla="+- 21600 0 0"/>
                <a:gd name="T0" fmla="*/ 0 w 21860"/>
                <a:gd name="T1" fmla="*/ 2 h 21600"/>
                <a:gd name="T2" fmla="*/ 21860 w 21860"/>
                <a:gd name="T3" fmla="*/ 21600 h 21600"/>
                <a:gd name="T4" fmla="*/ 260 w 2186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60" h="21600" fill="none" extrusionOk="0">
                  <a:moveTo>
                    <a:pt x="-1" y="1"/>
                  </a:moveTo>
                  <a:cubicBezTo>
                    <a:pt x="86" y="0"/>
                    <a:pt x="173" y="-1"/>
                    <a:pt x="260" y="0"/>
                  </a:cubicBezTo>
                  <a:cubicBezTo>
                    <a:pt x="12189" y="0"/>
                    <a:pt x="21860" y="9670"/>
                    <a:pt x="21860" y="21600"/>
                  </a:cubicBezTo>
                </a:path>
                <a:path w="21860" h="21600" stroke="0" extrusionOk="0">
                  <a:moveTo>
                    <a:pt x="-1" y="1"/>
                  </a:moveTo>
                  <a:cubicBezTo>
                    <a:pt x="86" y="0"/>
                    <a:pt x="173" y="-1"/>
                    <a:pt x="260" y="0"/>
                  </a:cubicBezTo>
                  <a:cubicBezTo>
                    <a:pt x="12189" y="0"/>
                    <a:pt x="21860" y="9670"/>
                    <a:pt x="21860" y="21600"/>
                  </a:cubicBezTo>
                  <a:lnTo>
                    <a:pt x="26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5" name="Oval 47"/>
            <p:cNvSpPr>
              <a:spLocks noChangeArrowheads="1"/>
            </p:cNvSpPr>
            <p:nvPr/>
          </p:nvSpPr>
          <p:spPr bwMode="auto">
            <a:xfrm>
              <a:off x="2044" y="1036"/>
              <a:ext cx="155" cy="1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6" name="Rectangle 48"/>
            <p:cNvSpPr>
              <a:spLocks noChangeArrowheads="1"/>
            </p:cNvSpPr>
            <p:nvPr/>
          </p:nvSpPr>
          <p:spPr bwMode="auto">
            <a:xfrm>
              <a:off x="2046" y="1040"/>
              <a:ext cx="155" cy="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Increase</a:t>
              </a:r>
            </a:p>
            <a:p>
              <a:pPr algn="ctr"/>
              <a:r>
                <a:rPr lang="en-US" altLang="en-US" sz="200">
                  <a:latin typeface="Arial" charset="0"/>
                </a:rPr>
                <a:t>Customer Satisfaction Through Superior Execution</a:t>
              </a:r>
            </a:p>
          </p:txBody>
        </p:sp>
        <p:sp>
          <p:nvSpPr>
            <p:cNvPr id="63537" name="Oval 49"/>
            <p:cNvSpPr>
              <a:spLocks noChangeArrowheads="1"/>
            </p:cNvSpPr>
            <p:nvPr/>
          </p:nvSpPr>
          <p:spPr bwMode="auto">
            <a:xfrm>
              <a:off x="1808" y="1552"/>
              <a:ext cx="137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8" name="Rectangle 50"/>
            <p:cNvSpPr>
              <a:spLocks noChangeArrowheads="1"/>
            </p:cNvSpPr>
            <p:nvPr/>
          </p:nvSpPr>
          <p:spPr bwMode="auto">
            <a:xfrm>
              <a:off x="1824" y="1560"/>
              <a:ext cx="109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Increase</a:t>
              </a:r>
            </a:p>
            <a:p>
              <a:pPr algn="ctr"/>
              <a:r>
                <a:rPr lang="en-US" altLang="en-US" sz="200">
                  <a:latin typeface="Arial" charset="0"/>
                </a:rPr>
                <a:t>Employee Productivity</a:t>
              </a:r>
            </a:p>
          </p:txBody>
        </p:sp>
        <p:sp>
          <p:nvSpPr>
            <p:cNvPr id="63539" name="Oval 51"/>
            <p:cNvSpPr>
              <a:spLocks noChangeArrowheads="1"/>
            </p:cNvSpPr>
            <p:nvPr/>
          </p:nvSpPr>
          <p:spPr bwMode="auto">
            <a:xfrm>
              <a:off x="1808" y="1719"/>
              <a:ext cx="137" cy="10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0" name="Rectangle 52"/>
            <p:cNvSpPr>
              <a:spLocks noChangeArrowheads="1"/>
            </p:cNvSpPr>
            <p:nvPr/>
          </p:nvSpPr>
          <p:spPr bwMode="auto">
            <a:xfrm>
              <a:off x="1823" y="1733"/>
              <a:ext cx="111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Access to Strategic Information</a:t>
              </a:r>
            </a:p>
          </p:txBody>
        </p:sp>
        <p:sp>
          <p:nvSpPr>
            <p:cNvPr id="63541" name="Oval 53"/>
            <p:cNvSpPr>
              <a:spLocks noChangeArrowheads="1"/>
            </p:cNvSpPr>
            <p:nvPr/>
          </p:nvSpPr>
          <p:spPr bwMode="auto">
            <a:xfrm>
              <a:off x="1627" y="1708"/>
              <a:ext cx="136" cy="10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2" name="Rectangle 54"/>
            <p:cNvSpPr>
              <a:spLocks noChangeArrowheads="1"/>
            </p:cNvSpPr>
            <p:nvPr/>
          </p:nvSpPr>
          <p:spPr bwMode="auto">
            <a:xfrm>
              <a:off x="1646" y="1729"/>
              <a:ext cx="98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Develop Strategic Skills</a:t>
              </a:r>
            </a:p>
          </p:txBody>
        </p:sp>
        <p:sp>
          <p:nvSpPr>
            <p:cNvPr id="63543" name="Oval 55"/>
            <p:cNvSpPr>
              <a:spLocks noChangeArrowheads="1"/>
            </p:cNvSpPr>
            <p:nvPr/>
          </p:nvSpPr>
          <p:spPr bwMode="auto">
            <a:xfrm>
              <a:off x="1990" y="1708"/>
              <a:ext cx="136" cy="10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4" name="Rectangle 56"/>
            <p:cNvSpPr>
              <a:spLocks noChangeArrowheads="1"/>
            </p:cNvSpPr>
            <p:nvPr/>
          </p:nvSpPr>
          <p:spPr bwMode="auto">
            <a:xfrm>
              <a:off x="2009" y="1729"/>
              <a:ext cx="98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Align Personal Goals</a:t>
              </a:r>
            </a:p>
          </p:txBody>
        </p:sp>
        <p:sp>
          <p:nvSpPr>
            <p:cNvPr id="63545" name="Line 57"/>
            <p:cNvSpPr>
              <a:spLocks noChangeShapeType="1"/>
            </p:cNvSpPr>
            <p:nvPr/>
          </p:nvSpPr>
          <p:spPr bwMode="auto">
            <a:xfrm>
              <a:off x="1876" y="914"/>
              <a:ext cx="0" cy="5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6" name="Arc 58"/>
            <p:cNvSpPr>
              <a:spLocks/>
            </p:cNvSpPr>
            <p:nvPr/>
          </p:nvSpPr>
          <p:spPr bwMode="auto">
            <a:xfrm>
              <a:off x="1607" y="964"/>
              <a:ext cx="28" cy="72"/>
            </a:xfrm>
            <a:custGeom>
              <a:avLst/>
              <a:gdLst>
                <a:gd name="G0" fmla="+- 21592 0 0"/>
                <a:gd name="G1" fmla="+- 21586 0 0"/>
                <a:gd name="G2" fmla="+- 21600 0 0"/>
                <a:gd name="T0" fmla="*/ 0 w 21592"/>
                <a:gd name="T1" fmla="*/ 20986 h 21586"/>
                <a:gd name="T2" fmla="*/ 20821 w 21592"/>
                <a:gd name="T3" fmla="*/ 0 h 21586"/>
                <a:gd name="T4" fmla="*/ 21592 w 21592"/>
                <a:gd name="T5" fmla="*/ 21586 h 2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2" h="21586" fill="none" extrusionOk="0">
                  <a:moveTo>
                    <a:pt x="0" y="20986"/>
                  </a:moveTo>
                  <a:cubicBezTo>
                    <a:pt x="316" y="9593"/>
                    <a:pt x="9430" y="406"/>
                    <a:pt x="20820" y="-1"/>
                  </a:cubicBezTo>
                </a:path>
                <a:path w="21592" h="21586" stroke="0" extrusionOk="0">
                  <a:moveTo>
                    <a:pt x="0" y="20986"/>
                  </a:moveTo>
                  <a:cubicBezTo>
                    <a:pt x="316" y="9593"/>
                    <a:pt x="9430" y="406"/>
                    <a:pt x="20820" y="-1"/>
                  </a:cubicBezTo>
                  <a:lnTo>
                    <a:pt x="21592" y="2158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7" name="Arc 59"/>
            <p:cNvSpPr>
              <a:spLocks/>
            </p:cNvSpPr>
            <p:nvPr/>
          </p:nvSpPr>
          <p:spPr bwMode="auto">
            <a:xfrm>
              <a:off x="1443" y="1124"/>
              <a:ext cx="83" cy="218"/>
            </a:xfrm>
            <a:custGeom>
              <a:avLst/>
              <a:gdLst>
                <a:gd name="G0" fmla="+- 21599 0 0"/>
                <a:gd name="G1" fmla="+- 21598 0 0"/>
                <a:gd name="G2" fmla="+- 21600 0 0"/>
                <a:gd name="T0" fmla="*/ 0 w 21599"/>
                <a:gd name="T1" fmla="*/ 21400 h 21598"/>
                <a:gd name="T2" fmla="*/ 21339 w 21599"/>
                <a:gd name="T3" fmla="*/ 0 h 21598"/>
                <a:gd name="T4" fmla="*/ 21599 w 21599"/>
                <a:gd name="T5" fmla="*/ 21598 h 2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598" fill="none" extrusionOk="0">
                  <a:moveTo>
                    <a:pt x="-1" y="21399"/>
                  </a:moveTo>
                  <a:cubicBezTo>
                    <a:pt x="107" y="9649"/>
                    <a:pt x="9588" y="141"/>
                    <a:pt x="21338" y="-1"/>
                  </a:cubicBezTo>
                </a:path>
                <a:path w="21599" h="21598" stroke="0" extrusionOk="0">
                  <a:moveTo>
                    <a:pt x="-1" y="21399"/>
                  </a:moveTo>
                  <a:cubicBezTo>
                    <a:pt x="107" y="9649"/>
                    <a:pt x="9588" y="141"/>
                    <a:pt x="21338" y="-1"/>
                  </a:cubicBezTo>
                  <a:lnTo>
                    <a:pt x="21599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8" name="Arc 60"/>
            <p:cNvSpPr>
              <a:spLocks/>
            </p:cNvSpPr>
            <p:nvPr/>
          </p:nvSpPr>
          <p:spPr bwMode="auto">
            <a:xfrm>
              <a:off x="1579" y="1206"/>
              <a:ext cx="20" cy="153"/>
            </a:xfrm>
            <a:custGeom>
              <a:avLst/>
              <a:gdLst>
                <a:gd name="G0" fmla="+- 21596 0 0"/>
                <a:gd name="G1" fmla="+- 21573 0 0"/>
                <a:gd name="G2" fmla="+- 21600 0 0"/>
                <a:gd name="T0" fmla="*/ 0 w 21596"/>
                <a:gd name="T1" fmla="*/ 21150 h 21573"/>
                <a:gd name="T2" fmla="*/ 20517 w 21596"/>
                <a:gd name="T3" fmla="*/ 0 h 21573"/>
                <a:gd name="T4" fmla="*/ 21596 w 21596"/>
                <a:gd name="T5" fmla="*/ 21573 h 2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1573" fill="none" extrusionOk="0">
                  <a:moveTo>
                    <a:pt x="0" y="21150"/>
                  </a:moveTo>
                  <a:cubicBezTo>
                    <a:pt x="222" y="9805"/>
                    <a:pt x="9184" y="566"/>
                    <a:pt x="20516" y="-1"/>
                  </a:cubicBezTo>
                </a:path>
                <a:path w="21596" h="21573" stroke="0" extrusionOk="0">
                  <a:moveTo>
                    <a:pt x="0" y="21150"/>
                  </a:moveTo>
                  <a:cubicBezTo>
                    <a:pt x="222" y="9805"/>
                    <a:pt x="9184" y="566"/>
                    <a:pt x="20516" y="-1"/>
                  </a:cubicBezTo>
                  <a:lnTo>
                    <a:pt x="21596" y="21573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9" name="Arc 61"/>
            <p:cNvSpPr>
              <a:spLocks/>
            </p:cNvSpPr>
            <p:nvPr/>
          </p:nvSpPr>
          <p:spPr bwMode="auto">
            <a:xfrm>
              <a:off x="1634" y="1194"/>
              <a:ext cx="81" cy="151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0" name="Arc 62"/>
            <p:cNvSpPr>
              <a:spLocks/>
            </p:cNvSpPr>
            <p:nvPr/>
          </p:nvSpPr>
          <p:spPr bwMode="auto">
            <a:xfrm>
              <a:off x="2160" y="1205"/>
              <a:ext cx="20" cy="154"/>
            </a:xfrm>
            <a:custGeom>
              <a:avLst/>
              <a:gdLst>
                <a:gd name="G0" fmla="+- 1135 0 0"/>
                <a:gd name="G1" fmla="+- 21600 0 0"/>
                <a:gd name="G2" fmla="+- 21600 0 0"/>
                <a:gd name="T0" fmla="*/ 0 w 22734"/>
                <a:gd name="T1" fmla="*/ 30 h 21600"/>
                <a:gd name="T2" fmla="*/ 22734 w 22734"/>
                <a:gd name="T3" fmla="*/ 21452 h 21600"/>
                <a:gd name="T4" fmla="*/ 1135 w 227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34" h="21600" fill="none" extrusionOk="0">
                  <a:moveTo>
                    <a:pt x="-1" y="29"/>
                  </a:moveTo>
                  <a:cubicBezTo>
                    <a:pt x="378" y="9"/>
                    <a:pt x="756" y="-1"/>
                    <a:pt x="1135" y="0"/>
                  </a:cubicBezTo>
                  <a:cubicBezTo>
                    <a:pt x="13006" y="0"/>
                    <a:pt x="22653" y="9580"/>
                    <a:pt x="22734" y="21451"/>
                  </a:cubicBezTo>
                </a:path>
                <a:path w="22734" h="21600" stroke="0" extrusionOk="0">
                  <a:moveTo>
                    <a:pt x="-1" y="29"/>
                  </a:moveTo>
                  <a:cubicBezTo>
                    <a:pt x="378" y="9"/>
                    <a:pt x="756" y="-1"/>
                    <a:pt x="1135" y="0"/>
                  </a:cubicBezTo>
                  <a:cubicBezTo>
                    <a:pt x="13006" y="0"/>
                    <a:pt x="22653" y="9580"/>
                    <a:pt x="22734" y="21451"/>
                  </a:cubicBezTo>
                  <a:lnTo>
                    <a:pt x="113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1" name="Arc 63"/>
            <p:cNvSpPr>
              <a:spLocks/>
            </p:cNvSpPr>
            <p:nvPr/>
          </p:nvSpPr>
          <p:spPr bwMode="auto">
            <a:xfrm>
              <a:off x="2211" y="1146"/>
              <a:ext cx="54" cy="20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493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87" y="0"/>
                    <a:pt x="21540" y="9605"/>
                    <a:pt x="21599" y="21493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87" y="0"/>
                    <a:pt x="21540" y="9605"/>
                    <a:pt x="21599" y="2149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2" name="Arc 64"/>
            <p:cNvSpPr>
              <a:spLocks/>
            </p:cNvSpPr>
            <p:nvPr/>
          </p:nvSpPr>
          <p:spPr bwMode="auto">
            <a:xfrm>
              <a:off x="2035" y="1193"/>
              <a:ext cx="88" cy="147"/>
            </a:xfrm>
            <a:custGeom>
              <a:avLst/>
              <a:gdLst>
                <a:gd name="G0" fmla="+- 506 0 0"/>
                <a:gd name="G1" fmla="+- 150 0 0"/>
                <a:gd name="G2" fmla="+- 21600 0 0"/>
                <a:gd name="T0" fmla="*/ 22105 w 22106"/>
                <a:gd name="T1" fmla="*/ 0 h 21750"/>
                <a:gd name="T2" fmla="*/ 0 w 22106"/>
                <a:gd name="T3" fmla="*/ 21744 h 21750"/>
                <a:gd name="T4" fmla="*/ 506 w 22106"/>
                <a:gd name="T5" fmla="*/ 150 h 2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06" h="21750" fill="none" extrusionOk="0">
                  <a:moveTo>
                    <a:pt x="22105" y="-1"/>
                  </a:moveTo>
                  <a:cubicBezTo>
                    <a:pt x="22105" y="49"/>
                    <a:pt x="22106" y="99"/>
                    <a:pt x="22106" y="150"/>
                  </a:cubicBezTo>
                  <a:cubicBezTo>
                    <a:pt x="22106" y="12079"/>
                    <a:pt x="12435" y="21750"/>
                    <a:pt x="506" y="21750"/>
                  </a:cubicBezTo>
                  <a:cubicBezTo>
                    <a:pt x="337" y="21750"/>
                    <a:pt x="168" y="21748"/>
                    <a:pt x="-1" y="21744"/>
                  </a:cubicBezTo>
                </a:path>
                <a:path w="22106" h="21750" stroke="0" extrusionOk="0">
                  <a:moveTo>
                    <a:pt x="22105" y="-1"/>
                  </a:moveTo>
                  <a:cubicBezTo>
                    <a:pt x="22105" y="49"/>
                    <a:pt x="22106" y="99"/>
                    <a:pt x="22106" y="150"/>
                  </a:cubicBezTo>
                  <a:cubicBezTo>
                    <a:pt x="22106" y="12079"/>
                    <a:pt x="12435" y="21750"/>
                    <a:pt x="506" y="21750"/>
                  </a:cubicBezTo>
                  <a:cubicBezTo>
                    <a:pt x="337" y="21750"/>
                    <a:pt x="168" y="21748"/>
                    <a:pt x="-1" y="21744"/>
                  </a:cubicBezTo>
                  <a:lnTo>
                    <a:pt x="506" y="15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3" name="Arc 65"/>
            <p:cNvSpPr>
              <a:spLocks/>
            </p:cNvSpPr>
            <p:nvPr/>
          </p:nvSpPr>
          <p:spPr bwMode="auto">
            <a:xfrm>
              <a:off x="1759" y="1454"/>
              <a:ext cx="51" cy="121"/>
            </a:xfrm>
            <a:custGeom>
              <a:avLst/>
              <a:gdLst>
                <a:gd name="G0" fmla="+- 21600 0 0"/>
                <a:gd name="G1" fmla="+- 363 0 0"/>
                <a:gd name="G2" fmla="+- 21600 0 0"/>
                <a:gd name="T0" fmla="*/ 21173 w 21600"/>
                <a:gd name="T1" fmla="*/ 21959 h 21959"/>
                <a:gd name="T2" fmla="*/ 3 w 21600"/>
                <a:gd name="T3" fmla="*/ 0 h 21959"/>
                <a:gd name="T4" fmla="*/ 21600 w 21600"/>
                <a:gd name="T5" fmla="*/ 363 h 21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59" fill="none" extrusionOk="0">
                  <a:moveTo>
                    <a:pt x="21173" y="21958"/>
                  </a:moveTo>
                  <a:cubicBezTo>
                    <a:pt x="9412" y="21726"/>
                    <a:pt x="0" y="12125"/>
                    <a:pt x="0" y="363"/>
                  </a:cubicBezTo>
                  <a:cubicBezTo>
                    <a:pt x="-1" y="241"/>
                    <a:pt x="1" y="120"/>
                    <a:pt x="3" y="0"/>
                  </a:cubicBezTo>
                </a:path>
                <a:path w="21600" h="21959" stroke="0" extrusionOk="0">
                  <a:moveTo>
                    <a:pt x="21173" y="21958"/>
                  </a:moveTo>
                  <a:cubicBezTo>
                    <a:pt x="9412" y="21726"/>
                    <a:pt x="0" y="12125"/>
                    <a:pt x="0" y="363"/>
                  </a:cubicBezTo>
                  <a:cubicBezTo>
                    <a:pt x="-1" y="241"/>
                    <a:pt x="1" y="120"/>
                    <a:pt x="3" y="0"/>
                  </a:cubicBezTo>
                  <a:lnTo>
                    <a:pt x="21600" y="363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4" name="Arc 66"/>
            <p:cNvSpPr>
              <a:spLocks/>
            </p:cNvSpPr>
            <p:nvPr/>
          </p:nvSpPr>
          <p:spPr bwMode="auto">
            <a:xfrm>
              <a:off x="1594" y="1456"/>
              <a:ext cx="213" cy="134"/>
            </a:xfrm>
            <a:custGeom>
              <a:avLst/>
              <a:gdLst>
                <a:gd name="G0" fmla="+- 21600 0 0"/>
                <a:gd name="G1" fmla="+- 495 0 0"/>
                <a:gd name="G2" fmla="+- 21600 0 0"/>
                <a:gd name="T0" fmla="*/ 21293 w 21600"/>
                <a:gd name="T1" fmla="*/ 22093 h 22093"/>
                <a:gd name="T2" fmla="*/ 6 w 21600"/>
                <a:gd name="T3" fmla="*/ 0 h 22093"/>
                <a:gd name="T4" fmla="*/ 21600 w 21600"/>
                <a:gd name="T5" fmla="*/ 495 h 2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093" fill="none" extrusionOk="0">
                  <a:moveTo>
                    <a:pt x="21293" y="22092"/>
                  </a:moveTo>
                  <a:cubicBezTo>
                    <a:pt x="9484" y="21924"/>
                    <a:pt x="0" y="12304"/>
                    <a:pt x="0" y="495"/>
                  </a:cubicBezTo>
                  <a:cubicBezTo>
                    <a:pt x="-1" y="329"/>
                    <a:pt x="1" y="164"/>
                    <a:pt x="5" y="-1"/>
                  </a:cubicBezTo>
                </a:path>
                <a:path w="21600" h="22093" stroke="0" extrusionOk="0">
                  <a:moveTo>
                    <a:pt x="21293" y="22092"/>
                  </a:moveTo>
                  <a:cubicBezTo>
                    <a:pt x="9484" y="21924"/>
                    <a:pt x="0" y="12304"/>
                    <a:pt x="0" y="495"/>
                  </a:cubicBezTo>
                  <a:cubicBezTo>
                    <a:pt x="-1" y="329"/>
                    <a:pt x="1" y="164"/>
                    <a:pt x="5" y="-1"/>
                  </a:cubicBezTo>
                  <a:lnTo>
                    <a:pt x="21600" y="495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5" name="Arc 67"/>
            <p:cNvSpPr>
              <a:spLocks/>
            </p:cNvSpPr>
            <p:nvPr/>
          </p:nvSpPr>
          <p:spPr bwMode="auto">
            <a:xfrm>
              <a:off x="1443" y="1467"/>
              <a:ext cx="364" cy="140"/>
            </a:xfrm>
            <a:custGeom>
              <a:avLst/>
              <a:gdLst>
                <a:gd name="G0" fmla="+- 21600 0 0"/>
                <a:gd name="G1" fmla="+- 473 0 0"/>
                <a:gd name="G2" fmla="+- 21600 0 0"/>
                <a:gd name="T0" fmla="*/ 21480 w 21600"/>
                <a:gd name="T1" fmla="*/ 22073 h 22073"/>
                <a:gd name="T2" fmla="*/ 5 w 21600"/>
                <a:gd name="T3" fmla="*/ 0 h 22073"/>
                <a:gd name="T4" fmla="*/ 21600 w 21600"/>
                <a:gd name="T5" fmla="*/ 473 h 22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073" fill="none" extrusionOk="0">
                  <a:moveTo>
                    <a:pt x="21480" y="22072"/>
                  </a:moveTo>
                  <a:cubicBezTo>
                    <a:pt x="9597" y="22006"/>
                    <a:pt x="0" y="12355"/>
                    <a:pt x="0" y="473"/>
                  </a:cubicBezTo>
                  <a:cubicBezTo>
                    <a:pt x="-1" y="315"/>
                    <a:pt x="1" y="157"/>
                    <a:pt x="5" y="0"/>
                  </a:cubicBezTo>
                </a:path>
                <a:path w="21600" h="22073" stroke="0" extrusionOk="0">
                  <a:moveTo>
                    <a:pt x="21480" y="22072"/>
                  </a:moveTo>
                  <a:cubicBezTo>
                    <a:pt x="9597" y="22006"/>
                    <a:pt x="0" y="12355"/>
                    <a:pt x="0" y="473"/>
                  </a:cubicBezTo>
                  <a:cubicBezTo>
                    <a:pt x="-1" y="315"/>
                    <a:pt x="1" y="157"/>
                    <a:pt x="5" y="0"/>
                  </a:cubicBezTo>
                  <a:lnTo>
                    <a:pt x="21600" y="473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6" name="Arc 68"/>
            <p:cNvSpPr>
              <a:spLocks/>
            </p:cNvSpPr>
            <p:nvPr/>
          </p:nvSpPr>
          <p:spPr bwMode="auto">
            <a:xfrm>
              <a:off x="1945" y="1457"/>
              <a:ext cx="56" cy="116"/>
            </a:xfrm>
            <a:custGeom>
              <a:avLst/>
              <a:gdLst>
                <a:gd name="G0" fmla="+- 396 0 0"/>
                <a:gd name="G1" fmla="+- 0 0 0"/>
                <a:gd name="G2" fmla="+- 21600 0 0"/>
                <a:gd name="T0" fmla="*/ 21996 w 21996"/>
                <a:gd name="T1" fmla="*/ 0 h 21600"/>
                <a:gd name="T2" fmla="*/ 0 w 21996"/>
                <a:gd name="T3" fmla="*/ 21596 h 21600"/>
                <a:gd name="T4" fmla="*/ 396 w 21996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96" h="21600" fill="none" extrusionOk="0">
                  <a:moveTo>
                    <a:pt x="21996" y="0"/>
                  </a:moveTo>
                  <a:cubicBezTo>
                    <a:pt x="21996" y="11929"/>
                    <a:pt x="12325" y="21600"/>
                    <a:pt x="396" y="21600"/>
                  </a:cubicBezTo>
                  <a:cubicBezTo>
                    <a:pt x="263" y="21600"/>
                    <a:pt x="131" y="21598"/>
                    <a:pt x="-1" y="21596"/>
                  </a:cubicBezTo>
                </a:path>
                <a:path w="21996" h="21600" stroke="0" extrusionOk="0">
                  <a:moveTo>
                    <a:pt x="21996" y="0"/>
                  </a:moveTo>
                  <a:cubicBezTo>
                    <a:pt x="21996" y="11929"/>
                    <a:pt x="12325" y="21600"/>
                    <a:pt x="396" y="21600"/>
                  </a:cubicBezTo>
                  <a:cubicBezTo>
                    <a:pt x="263" y="21600"/>
                    <a:pt x="131" y="21598"/>
                    <a:pt x="-1" y="21596"/>
                  </a:cubicBezTo>
                  <a:lnTo>
                    <a:pt x="396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7" name="Arc 69"/>
            <p:cNvSpPr>
              <a:spLocks/>
            </p:cNvSpPr>
            <p:nvPr/>
          </p:nvSpPr>
          <p:spPr bwMode="auto">
            <a:xfrm>
              <a:off x="1949" y="1461"/>
              <a:ext cx="226" cy="12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8" name="Arc 70"/>
            <p:cNvSpPr>
              <a:spLocks/>
            </p:cNvSpPr>
            <p:nvPr/>
          </p:nvSpPr>
          <p:spPr bwMode="auto">
            <a:xfrm>
              <a:off x="1947" y="1455"/>
              <a:ext cx="328" cy="150"/>
            </a:xfrm>
            <a:custGeom>
              <a:avLst/>
              <a:gdLst>
                <a:gd name="G0" fmla="+- 201 0 0"/>
                <a:gd name="G1" fmla="+- 0 0 0"/>
                <a:gd name="G2" fmla="+- 21600 0 0"/>
                <a:gd name="T0" fmla="*/ 21801 w 21801"/>
                <a:gd name="T1" fmla="*/ 0 h 21600"/>
                <a:gd name="T2" fmla="*/ 0 w 21801"/>
                <a:gd name="T3" fmla="*/ 21599 h 21600"/>
                <a:gd name="T4" fmla="*/ 201 w 21801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1" h="21600" fill="none" extrusionOk="0">
                  <a:moveTo>
                    <a:pt x="21801" y="0"/>
                  </a:moveTo>
                  <a:cubicBezTo>
                    <a:pt x="21801" y="11929"/>
                    <a:pt x="12130" y="21600"/>
                    <a:pt x="201" y="21600"/>
                  </a:cubicBezTo>
                  <a:cubicBezTo>
                    <a:pt x="133" y="21600"/>
                    <a:pt x="66" y="21599"/>
                    <a:pt x="-1" y="21599"/>
                  </a:cubicBezTo>
                </a:path>
                <a:path w="21801" h="21600" stroke="0" extrusionOk="0">
                  <a:moveTo>
                    <a:pt x="21801" y="0"/>
                  </a:moveTo>
                  <a:cubicBezTo>
                    <a:pt x="21801" y="11929"/>
                    <a:pt x="12130" y="21600"/>
                    <a:pt x="201" y="21600"/>
                  </a:cubicBezTo>
                  <a:cubicBezTo>
                    <a:pt x="133" y="21600"/>
                    <a:pt x="66" y="21599"/>
                    <a:pt x="-1" y="21599"/>
                  </a:cubicBezTo>
                  <a:lnTo>
                    <a:pt x="20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9" name="Arc 71"/>
            <p:cNvSpPr>
              <a:spLocks/>
            </p:cNvSpPr>
            <p:nvPr/>
          </p:nvSpPr>
          <p:spPr bwMode="auto">
            <a:xfrm>
              <a:off x="1706" y="1641"/>
              <a:ext cx="110" cy="72"/>
            </a:xfrm>
            <a:custGeom>
              <a:avLst/>
              <a:gdLst>
                <a:gd name="G0" fmla="+- 21592 0 0"/>
                <a:gd name="G1" fmla="+- 21599 0 0"/>
                <a:gd name="G2" fmla="+- 21600 0 0"/>
                <a:gd name="T0" fmla="*/ 0 w 21592"/>
                <a:gd name="T1" fmla="*/ 20999 h 21599"/>
                <a:gd name="T2" fmla="*/ 21396 w 21592"/>
                <a:gd name="T3" fmla="*/ 0 h 21599"/>
                <a:gd name="T4" fmla="*/ 21592 w 21592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2" h="21599" fill="none" extrusionOk="0">
                  <a:moveTo>
                    <a:pt x="0" y="20999"/>
                  </a:moveTo>
                  <a:cubicBezTo>
                    <a:pt x="323" y="9383"/>
                    <a:pt x="9776" y="105"/>
                    <a:pt x="21395" y="-1"/>
                  </a:cubicBezTo>
                </a:path>
                <a:path w="21592" h="21599" stroke="0" extrusionOk="0">
                  <a:moveTo>
                    <a:pt x="0" y="20999"/>
                  </a:moveTo>
                  <a:cubicBezTo>
                    <a:pt x="323" y="9383"/>
                    <a:pt x="9776" y="105"/>
                    <a:pt x="21395" y="-1"/>
                  </a:cubicBezTo>
                  <a:lnTo>
                    <a:pt x="21592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0" name="Arc 72"/>
            <p:cNvSpPr>
              <a:spLocks/>
            </p:cNvSpPr>
            <p:nvPr/>
          </p:nvSpPr>
          <p:spPr bwMode="auto">
            <a:xfrm>
              <a:off x="1958" y="1640"/>
              <a:ext cx="92" cy="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8"/>
                <a:gd name="T1" fmla="*/ 0 h 21600"/>
                <a:gd name="T2" fmla="*/ 21598 w 21598"/>
                <a:gd name="T3" fmla="*/ 21301 h 21600"/>
                <a:gd name="T4" fmla="*/ 0 w 215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600" fill="none" extrusionOk="0">
                  <a:moveTo>
                    <a:pt x="-1" y="0"/>
                  </a:moveTo>
                  <a:cubicBezTo>
                    <a:pt x="11812" y="0"/>
                    <a:pt x="21434" y="9489"/>
                    <a:pt x="21597" y="21301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12" y="0"/>
                    <a:pt x="21434" y="9489"/>
                    <a:pt x="21597" y="2130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1" name="Line 73"/>
            <p:cNvSpPr>
              <a:spLocks noChangeShapeType="1"/>
            </p:cNvSpPr>
            <p:nvPr/>
          </p:nvSpPr>
          <p:spPr bwMode="auto">
            <a:xfrm>
              <a:off x="1876" y="1655"/>
              <a:ext cx="0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2" name="Rectangle 74"/>
            <p:cNvSpPr>
              <a:spLocks noChangeArrowheads="1"/>
            </p:cNvSpPr>
            <p:nvPr/>
          </p:nvSpPr>
          <p:spPr bwMode="auto">
            <a:xfrm>
              <a:off x="2288" y="839"/>
              <a:ext cx="153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300" b="1" i="1">
                  <a:latin typeface="Arial" charset="0"/>
                </a:rPr>
                <a:t>Financial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300" b="1" i="1">
                  <a:latin typeface="Arial" charset="0"/>
                </a:rPr>
                <a:t>Perspective</a:t>
              </a:r>
            </a:p>
          </p:txBody>
        </p:sp>
        <p:sp>
          <p:nvSpPr>
            <p:cNvPr id="63563" name="Rectangle 75"/>
            <p:cNvSpPr>
              <a:spLocks noChangeArrowheads="1"/>
            </p:cNvSpPr>
            <p:nvPr/>
          </p:nvSpPr>
          <p:spPr bwMode="auto">
            <a:xfrm>
              <a:off x="2288" y="1067"/>
              <a:ext cx="153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300" b="1" i="1">
                  <a:latin typeface="Arial" charset="0"/>
                </a:rPr>
                <a:t>Customer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300" b="1" i="1">
                  <a:latin typeface="Arial" charset="0"/>
                </a:rPr>
                <a:t>Perspective</a:t>
              </a:r>
            </a:p>
          </p:txBody>
        </p:sp>
        <p:sp>
          <p:nvSpPr>
            <p:cNvPr id="63564" name="Rectangle 76"/>
            <p:cNvSpPr>
              <a:spLocks noChangeArrowheads="1"/>
            </p:cNvSpPr>
            <p:nvPr/>
          </p:nvSpPr>
          <p:spPr bwMode="auto">
            <a:xfrm>
              <a:off x="2288" y="1258"/>
              <a:ext cx="153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300" b="1" i="1">
                  <a:latin typeface="Arial" charset="0"/>
                </a:rPr>
                <a:t>Internal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300" b="1" i="1">
                  <a:latin typeface="Arial" charset="0"/>
                </a:rPr>
                <a:t>Perspective</a:t>
              </a:r>
            </a:p>
          </p:txBody>
        </p:sp>
        <p:sp>
          <p:nvSpPr>
            <p:cNvPr id="63565" name="Rectangle 77"/>
            <p:cNvSpPr>
              <a:spLocks noChangeArrowheads="1"/>
            </p:cNvSpPr>
            <p:nvPr/>
          </p:nvSpPr>
          <p:spPr bwMode="auto">
            <a:xfrm>
              <a:off x="2288" y="1617"/>
              <a:ext cx="158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300" b="1" i="1">
                  <a:latin typeface="Arial" charset="0"/>
                </a:rPr>
                <a:t>Learning Perspective</a:t>
              </a:r>
            </a:p>
          </p:txBody>
        </p:sp>
        <p:sp>
          <p:nvSpPr>
            <p:cNvPr id="63566" name="Oval 78"/>
            <p:cNvSpPr>
              <a:spLocks noChangeArrowheads="1"/>
            </p:cNvSpPr>
            <p:nvPr/>
          </p:nvSpPr>
          <p:spPr bwMode="auto">
            <a:xfrm>
              <a:off x="1708" y="1324"/>
              <a:ext cx="146" cy="1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7" name="Oval 79"/>
            <p:cNvSpPr>
              <a:spLocks noChangeArrowheads="1"/>
            </p:cNvSpPr>
            <p:nvPr/>
          </p:nvSpPr>
          <p:spPr bwMode="auto">
            <a:xfrm>
              <a:off x="1899" y="1324"/>
              <a:ext cx="146" cy="1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8" name="Oval 80"/>
            <p:cNvSpPr>
              <a:spLocks noChangeArrowheads="1"/>
            </p:cNvSpPr>
            <p:nvPr/>
          </p:nvSpPr>
          <p:spPr bwMode="auto">
            <a:xfrm>
              <a:off x="2243" y="1324"/>
              <a:ext cx="146" cy="1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9" name="Rectangle 81"/>
            <p:cNvSpPr>
              <a:spLocks noChangeArrowheads="1"/>
            </p:cNvSpPr>
            <p:nvPr/>
          </p:nvSpPr>
          <p:spPr bwMode="auto">
            <a:xfrm>
              <a:off x="1727" y="1350"/>
              <a:ext cx="109" cy="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Cross-Sell the Product Line</a:t>
              </a:r>
            </a:p>
          </p:txBody>
        </p:sp>
        <p:sp>
          <p:nvSpPr>
            <p:cNvPr id="63570" name="Rectangle 82"/>
            <p:cNvSpPr>
              <a:spLocks noChangeArrowheads="1"/>
            </p:cNvSpPr>
            <p:nvPr/>
          </p:nvSpPr>
          <p:spPr bwMode="auto">
            <a:xfrm>
              <a:off x="1916" y="1350"/>
              <a:ext cx="113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Shift to Appropriate Channel</a:t>
              </a:r>
            </a:p>
          </p:txBody>
        </p:sp>
        <p:sp>
          <p:nvSpPr>
            <p:cNvPr id="63571" name="Rectangle 83"/>
            <p:cNvSpPr>
              <a:spLocks noChangeArrowheads="1"/>
            </p:cNvSpPr>
            <p:nvPr/>
          </p:nvSpPr>
          <p:spPr bwMode="auto">
            <a:xfrm>
              <a:off x="2276" y="1350"/>
              <a:ext cx="90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Provide Rapid Response</a:t>
              </a:r>
            </a:p>
          </p:txBody>
        </p:sp>
        <p:sp>
          <p:nvSpPr>
            <p:cNvPr id="63572" name="Oval 84"/>
            <p:cNvSpPr>
              <a:spLocks noChangeArrowheads="1"/>
            </p:cNvSpPr>
            <p:nvPr/>
          </p:nvSpPr>
          <p:spPr bwMode="auto">
            <a:xfrm>
              <a:off x="1536" y="1324"/>
              <a:ext cx="146" cy="1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73" name="Rectangle 85"/>
            <p:cNvSpPr>
              <a:spLocks noChangeArrowheads="1"/>
            </p:cNvSpPr>
            <p:nvPr/>
          </p:nvSpPr>
          <p:spPr bwMode="auto">
            <a:xfrm>
              <a:off x="1557" y="1350"/>
              <a:ext cx="104" cy="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Develop New Products</a:t>
              </a:r>
            </a:p>
          </p:txBody>
        </p:sp>
        <p:sp>
          <p:nvSpPr>
            <p:cNvPr id="63574" name="Oval 86"/>
            <p:cNvSpPr>
              <a:spLocks noChangeArrowheads="1"/>
            </p:cNvSpPr>
            <p:nvPr/>
          </p:nvSpPr>
          <p:spPr bwMode="auto">
            <a:xfrm>
              <a:off x="2071" y="1324"/>
              <a:ext cx="146" cy="1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75" name="Rectangle 87"/>
            <p:cNvSpPr>
              <a:spLocks noChangeArrowheads="1"/>
            </p:cNvSpPr>
            <p:nvPr/>
          </p:nvSpPr>
          <p:spPr bwMode="auto">
            <a:xfrm>
              <a:off x="2104" y="1361"/>
              <a:ext cx="91" cy="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Minimize Problems</a:t>
              </a:r>
            </a:p>
          </p:txBody>
        </p:sp>
        <p:sp>
          <p:nvSpPr>
            <p:cNvPr id="63576" name="Arc 88"/>
            <p:cNvSpPr>
              <a:spLocks/>
            </p:cNvSpPr>
            <p:nvPr/>
          </p:nvSpPr>
          <p:spPr bwMode="auto">
            <a:xfrm>
              <a:off x="2109" y="966"/>
              <a:ext cx="29" cy="73"/>
            </a:xfrm>
            <a:custGeom>
              <a:avLst/>
              <a:gdLst>
                <a:gd name="G0" fmla="+- 771 0 0"/>
                <a:gd name="G1" fmla="+- 21600 0 0"/>
                <a:gd name="G2" fmla="+- 21600 0 0"/>
                <a:gd name="T0" fmla="*/ 0 w 22369"/>
                <a:gd name="T1" fmla="*/ 14 h 21600"/>
                <a:gd name="T2" fmla="*/ 22369 w 22369"/>
                <a:gd name="T3" fmla="*/ 21293 h 21600"/>
                <a:gd name="T4" fmla="*/ 771 w 223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69" h="21600" fill="none" extrusionOk="0">
                  <a:moveTo>
                    <a:pt x="-1" y="13"/>
                  </a:moveTo>
                  <a:cubicBezTo>
                    <a:pt x="256" y="4"/>
                    <a:pt x="513" y="-1"/>
                    <a:pt x="771" y="0"/>
                  </a:cubicBezTo>
                  <a:cubicBezTo>
                    <a:pt x="12580" y="0"/>
                    <a:pt x="22200" y="9484"/>
                    <a:pt x="22368" y="21293"/>
                  </a:cubicBezTo>
                </a:path>
                <a:path w="22369" h="21600" stroke="0" extrusionOk="0">
                  <a:moveTo>
                    <a:pt x="-1" y="13"/>
                  </a:moveTo>
                  <a:cubicBezTo>
                    <a:pt x="256" y="4"/>
                    <a:pt x="513" y="-1"/>
                    <a:pt x="771" y="0"/>
                  </a:cubicBezTo>
                  <a:cubicBezTo>
                    <a:pt x="12580" y="0"/>
                    <a:pt x="22200" y="9484"/>
                    <a:pt x="22368" y="21293"/>
                  </a:cubicBezTo>
                  <a:lnTo>
                    <a:pt x="771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77" name="Oval 89"/>
            <p:cNvSpPr>
              <a:spLocks noChangeArrowheads="1"/>
            </p:cNvSpPr>
            <p:nvPr/>
          </p:nvSpPr>
          <p:spPr bwMode="auto">
            <a:xfrm>
              <a:off x="1364" y="1324"/>
              <a:ext cx="146" cy="1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78" name="Rectangle 90"/>
            <p:cNvSpPr>
              <a:spLocks noChangeArrowheads="1"/>
            </p:cNvSpPr>
            <p:nvPr/>
          </p:nvSpPr>
          <p:spPr bwMode="auto">
            <a:xfrm>
              <a:off x="1380" y="1350"/>
              <a:ext cx="113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4300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30188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6075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61963" defTabSz="587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9191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3763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8335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290763" defTabSz="58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">
                  <a:latin typeface="Arial" charset="0"/>
                </a:rPr>
                <a:t>Understand Customer Segments</a:t>
              </a:r>
            </a:p>
          </p:txBody>
        </p:sp>
      </p:grpSp>
      <p:sp>
        <p:nvSpPr>
          <p:cNvPr id="63580" name="Rectangle 92"/>
          <p:cNvSpPr>
            <a:spLocks noChangeArrowheads="1"/>
          </p:cNvSpPr>
          <p:nvPr/>
        </p:nvSpPr>
        <p:spPr bwMode="auto">
          <a:xfrm>
            <a:off x="4559300" y="2741613"/>
            <a:ext cx="1839913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b="1" i="1">
                <a:latin typeface="Arial" charset="0"/>
              </a:rPr>
              <a:t>strategic learning</a:t>
            </a:r>
          </a:p>
          <a:p>
            <a:pPr algn="ctr">
              <a:spcBef>
                <a:spcPct val="5000"/>
              </a:spcBef>
            </a:pPr>
            <a:r>
              <a:rPr lang="en-US" altLang="en-US" sz="1400" b="1" i="1">
                <a:latin typeface="Arial" charset="0"/>
              </a:rPr>
              <a:t>loop</a:t>
            </a:r>
          </a:p>
        </p:txBody>
      </p:sp>
      <p:sp>
        <p:nvSpPr>
          <p:cNvPr id="63581" name="Rectangle 93"/>
          <p:cNvSpPr>
            <a:spLocks noChangeArrowheads="1"/>
          </p:cNvSpPr>
          <p:nvPr/>
        </p:nvSpPr>
        <p:spPr bwMode="auto">
          <a:xfrm>
            <a:off x="1892300" y="4984750"/>
            <a:ext cx="2297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b="1" i="1">
                <a:latin typeface="Arial" charset="0"/>
              </a:rPr>
              <a:t>operational control loop</a:t>
            </a:r>
          </a:p>
        </p:txBody>
      </p:sp>
      <p:sp>
        <p:nvSpPr>
          <p:cNvPr id="63582" name="Rectangle 94"/>
          <p:cNvSpPr>
            <a:spLocks noChangeArrowheads="1"/>
          </p:cNvSpPr>
          <p:nvPr/>
        </p:nvSpPr>
        <p:spPr bwMode="auto">
          <a:xfrm>
            <a:off x="2093913" y="1073150"/>
            <a:ext cx="1790700" cy="177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1000">
                <a:latin typeface="Arial" charset="0"/>
              </a:rPr>
              <a:t>The Strategy</a:t>
            </a:r>
          </a:p>
        </p:txBody>
      </p:sp>
      <p:sp>
        <p:nvSpPr>
          <p:cNvPr id="63583" name="Arc 95"/>
          <p:cNvSpPr>
            <a:spLocks/>
          </p:cNvSpPr>
          <p:nvPr/>
        </p:nvSpPr>
        <p:spPr bwMode="auto">
          <a:xfrm>
            <a:off x="4160838" y="5216525"/>
            <a:ext cx="1966912" cy="63658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124 w 21124"/>
              <a:gd name="T1" fmla="*/ 4511 h 21279"/>
              <a:gd name="T2" fmla="*/ 3708 w 21124"/>
              <a:gd name="T3" fmla="*/ 21279 h 21279"/>
              <a:gd name="T4" fmla="*/ 0 w 21124"/>
              <a:gd name="T5" fmla="*/ 0 h 2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24" h="21279" fill="none" extrusionOk="0">
                <a:moveTo>
                  <a:pt x="21123" y="4510"/>
                </a:moveTo>
                <a:cubicBezTo>
                  <a:pt x="19283" y="13129"/>
                  <a:pt x="12390" y="19766"/>
                  <a:pt x="3708" y="21279"/>
                </a:cubicBezTo>
              </a:path>
              <a:path w="21124" h="21279" stroke="0" extrusionOk="0">
                <a:moveTo>
                  <a:pt x="21123" y="4510"/>
                </a:moveTo>
                <a:cubicBezTo>
                  <a:pt x="19283" y="13129"/>
                  <a:pt x="12390" y="19766"/>
                  <a:pt x="3708" y="2127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84" name="Arc 96"/>
          <p:cNvSpPr>
            <a:spLocks/>
          </p:cNvSpPr>
          <p:nvPr/>
        </p:nvSpPr>
        <p:spPr bwMode="auto">
          <a:xfrm>
            <a:off x="709613" y="1747838"/>
            <a:ext cx="1381125" cy="21796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6284 w 25669"/>
              <a:gd name="T1" fmla="*/ 42536 h 42536"/>
              <a:gd name="T2" fmla="*/ 25669 w 25669"/>
              <a:gd name="T3" fmla="*/ 387 h 42536"/>
              <a:gd name="T4" fmla="*/ 21600 w 25669"/>
              <a:gd name="T5" fmla="*/ 21600 h 42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669" h="42536" fill="none" extrusionOk="0">
                <a:moveTo>
                  <a:pt x="16284" y="42535"/>
                </a:moveTo>
                <a:cubicBezTo>
                  <a:pt x="6706" y="40103"/>
                  <a:pt x="0" y="314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965" y="-1"/>
                  <a:pt x="24327" y="129"/>
                  <a:pt x="25669" y="386"/>
                </a:cubicBezTo>
              </a:path>
              <a:path w="25669" h="42536" stroke="0" extrusionOk="0">
                <a:moveTo>
                  <a:pt x="16284" y="42535"/>
                </a:moveTo>
                <a:cubicBezTo>
                  <a:pt x="6706" y="40103"/>
                  <a:pt x="0" y="314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965" y="-1"/>
                  <a:pt x="24327" y="129"/>
                  <a:pt x="25669" y="386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85" name="Arc 97"/>
          <p:cNvSpPr>
            <a:spLocks/>
          </p:cNvSpPr>
          <p:nvPr/>
        </p:nvSpPr>
        <p:spPr bwMode="auto">
          <a:xfrm>
            <a:off x="722313" y="4344988"/>
            <a:ext cx="935037" cy="1404937"/>
          </a:xfrm>
          <a:custGeom>
            <a:avLst/>
            <a:gdLst>
              <a:gd name="G0" fmla="+- 21600 0 0"/>
              <a:gd name="G1" fmla="+- 21570 0 0"/>
              <a:gd name="G2" fmla="+- 21600 0 0"/>
              <a:gd name="T0" fmla="*/ 19982 w 21600"/>
              <a:gd name="T1" fmla="*/ 43109 h 43109"/>
              <a:gd name="T2" fmla="*/ 20466 w 21600"/>
              <a:gd name="T3" fmla="*/ 0 h 43109"/>
              <a:gd name="T4" fmla="*/ 21600 w 21600"/>
              <a:gd name="T5" fmla="*/ 21570 h 43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09" fill="none" extrusionOk="0">
                <a:moveTo>
                  <a:pt x="19981" y="43109"/>
                </a:moveTo>
                <a:cubicBezTo>
                  <a:pt x="8712" y="42262"/>
                  <a:pt x="0" y="32871"/>
                  <a:pt x="0" y="21570"/>
                </a:cubicBezTo>
                <a:cubicBezTo>
                  <a:pt x="-1" y="10081"/>
                  <a:pt x="8993" y="602"/>
                  <a:pt x="20465" y="-1"/>
                </a:cubicBezTo>
              </a:path>
              <a:path w="21600" h="43109" stroke="0" extrusionOk="0">
                <a:moveTo>
                  <a:pt x="19981" y="43109"/>
                </a:moveTo>
                <a:cubicBezTo>
                  <a:pt x="8712" y="42262"/>
                  <a:pt x="0" y="32871"/>
                  <a:pt x="0" y="21570"/>
                </a:cubicBezTo>
                <a:cubicBezTo>
                  <a:pt x="-1" y="10081"/>
                  <a:pt x="8993" y="602"/>
                  <a:pt x="20465" y="-1"/>
                </a:cubicBezTo>
                <a:lnTo>
                  <a:pt x="21600" y="2157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86" name="Arc 98"/>
          <p:cNvSpPr>
            <a:spLocks/>
          </p:cNvSpPr>
          <p:nvPr/>
        </p:nvSpPr>
        <p:spPr bwMode="auto">
          <a:xfrm>
            <a:off x="4400550" y="4340225"/>
            <a:ext cx="935038" cy="1400175"/>
          </a:xfrm>
          <a:custGeom>
            <a:avLst/>
            <a:gdLst>
              <a:gd name="G0" fmla="+- 0 0 0"/>
              <a:gd name="G1" fmla="+- 21588 0 0"/>
              <a:gd name="G2" fmla="+- 21600 0 0"/>
              <a:gd name="T0" fmla="*/ 732 w 21600"/>
              <a:gd name="T1" fmla="*/ 0 h 43038"/>
              <a:gd name="T2" fmla="*/ 2539 w 21600"/>
              <a:gd name="T3" fmla="*/ 43038 h 43038"/>
              <a:gd name="T4" fmla="*/ 0 w 21600"/>
              <a:gd name="T5" fmla="*/ 21588 h 43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038" fill="none" extrusionOk="0">
                <a:moveTo>
                  <a:pt x="731" y="0"/>
                </a:moveTo>
                <a:cubicBezTo>
                  <a:pt x="12369" y="395"/>
                  <a:pt x="21600" y="9943"/>
                  <a:pt x="21600" y="21588"/>
                </a:cubicBezTo>
                <a:cubicBezTo>
                  <a:pt x="21600" y="32535"/>
                  <a:pt x="13410" y="41751"/>
                  <a:pt x="2539" y="43038"/>
                </a:cubicBezTo>
              </a:path>
              <a:path w="21600" h="43038" stroke="0" extrusionOk="0">
                <a:moveTo>
                  <a:pt x="731" y="0"/>
                </a:moveTo>
                <a:cubicBezTo>
                  <a:pt x="12369" y="395"/>
                  <a:pt x="21600" y="9943"/>
                  <a:pt x="21600" y="21588"/>
                </a:cubicBezTo>
                <a:cubicBezTo>
                  <a:pt x="21600" y="32535"/>
                  <a:pt x="13410" y="41751"/>
                  <a:pt x="2539" y="43038"/>
                </a:cubicBezTo>
                <a:lnTo>
                  <a:pt x="0" y="21588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87" name="Oval 99"/>
          <p:cNvSpPr>
            <a:spLocks noChangeArrowheads="1"/>
          </p:cNvSpPr>
          <p:nvPr/>
        </p:nvSpPr>
        <p:spPr bwMode="auto">
          <a:xfrm>
            <a:off x="6875463" y="2233613"/>
            <a:ext cx="1739900" cy="1384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88" name="Rectangle 100"/>
          <p:cNvSpPr>
            <a:spLocks noChangeArrowheads="1"/>
          </p:cNvSpPr>
          <p:nvPr/>
        </p:nvSpPr>
        <p:spPr bwMode="auto">
          <a:xfrm>
            <a:off x="6961188" y="2397125"/>
            <a:ext cx="1582737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400">
                <a:latin typeface="Arial" charset="0"/>
              </a:rPr>
              <a:t>THE MANAGEMENT MEETING</a:t>
            </a:r>
            <a:endParaRPr lang="en-US" altLang="en-US" sz="1400" u="sng"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1200">
                <a:latin typeface="Arial" charset="0"/>
              </a:rPr>
              <a:t>“Team Problem Solving”</a:t>
            </a:r>
          </a:p>
        </p:txBody>
      </p:sp>
      <p:sp>
        <p:nvSpPr>
          <p:cNvPr id="63589" name="Line 101"/>
          <p:cNvSpPr>
            <a:spLocks noChangeShapeType="1"/>
          </p:cNvSpPr>
          <p:nvPr/>
        </p:nvSpPr>
        <p:spPr bwMode="auto">
          <a:xfrm>
            <a:off x="7113588" y="3089275"/>
            <a:ext cx="1190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0" name="Line 102"/>
          <p:cNvSpPr>
            <a:spLocks noChangeShapeType="1"/>
          </p:cNvSpPr>
          <p:nvPr/>
        </p:nvSpPr>
        <p:spPr bwMode="auto">
          <a:xfrm>
            <a:off x="5045075" y="1776413"/>
            <a:ext cx="1190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1" name="Rectangle 103"/>
          <p:cNvSpPr>
            <a:spLocks noChangeArrowheads="1"/>
          </p:cNvSpPr>
          <p:nvPr/>
        </p:nvSpPr>
        <p:spPr bwMode="auto">
          <a:xfrm>
            <a:off x="4711700" y="4113213"/>
            <a:ext cx="9255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i="1">
                <a:latin typeface="Arial" charset="0"/>
              </a:rPr>
              <a:t>results</a:t>
            </a:r>
          </a:p>
        </p:txBody>
      </p:sp>
      <p:sp>
        <p:nvSpPr>
          <p:cNvPr id="63592" name="Rectangle 104"/>
          <p:cNvSpPr>
            <a:spLocks noChangeArrowheads="1"/>
          </p:cNvSpPr>
          <p:nvPr/>
        </p:nvSpPr>
        <p:spPr bwMode="auto">
          <a:xfrm>
            <a:off x="5092700" y="5332413"/>
            <a:ext cx="9255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i="1">
                <a:latin typeface="Arial" charset="0"/>
              </a:rPr>
              <a:t>dialog</a:t>
            </a:r>
          </a:p>
        </p:txBody>
      </p:sp>
      <p:sp>
        <p:nvSpPr>
          <p:cNvPr id="63593" name="Rectangle 105"/>
          <p:cNvSpPr>
            <a:spLocks noChangeArrowheads="1"/>
          </p:cNvSpPr>
          <p:nvPr/>
        </p:nvSpPr>
        <p:spPr bwMode="auto">
          <a:xfrm>
            <a:off x="977900" y="2360613"/>
            <a:ext cx="925513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i="1">
                <a:latin typeface="Arial" charset="0"/>
              </a:rPr>
              <a:t>update the strategy</a:t>
            </a:r>
          </a:p>
        </p:txBody>
      </p:sp>
      <p:sp>
        <p:nvSpPr>
          <p:cNvPr id="63594" name="Rectangle 106"/>
          <p:cNvSpPr>
            <a:spLocks noChangeArrowheads="1"/>
          </p:cNvSpPr>
          <p:nvPr/>
        </p:nvSpPr>
        <p:spPr bwMode="auto">
          <a:xfrm>
            <a:off x="534988" y="4757738"/>
            <a:ext cx="13541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en-US" sz="1400" i="1">
                <a:latin typeface="Arial" charset="0"/>
              </a:rPr>
              <a:t>reallocate priorities</a:t>
            </a:r>
          </a:p>
        </p:txBody>
      </p:sp>
      <p:sp>
        <p:nvSpPr>
          <p:cNvPr id="63595" name="Rectangle 107"/>
          <p:cNvSpPr>
            <a:spLocks noChangeArrowheads="1"/>
          </p:cNvSpPr>
          <p:nvPr/>
        </p:nvSpPr>
        <p:spPr bwMode="auto">
          <a:xfrm>
            <a:off x="5964238" y="4300538"/>
            <a:ext cx="1582737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400">
                <a:latin typeface="Arial" charset="0"/>
              </a:rPr>
              <a:t>INSIGHT</a:t>
            </a:r>
          </a:p>
          <a:p>
            <a:pPr algn="ctr"/>
            <a:r>
              <a:rPr lang="en-US" altLang="en-US" sz="1400" u="sng">
                <a:latin typeface="Arial" charset="0"/>
              </a:rPr>
              <a:t>HARVESTING</a:t>
            </a:r>
          </a:p>
          <a:p>
            <a:pPr algn="ctr"/>
            <a:r>
              <a:rPr lang="en-US" altLang="en-US" sz="1200">
                <a:latin typeface="Arial" charset="0"/>
              </a:rPr>
              <a:t>“Testing hypotheses and capturing learning”</a:t>
            </a:r>
          </a:p>
        </p:txBody>
      </p:sp>
      <p:sp>
        <p:nvSpPr>
          <p:cNvPr id="63596" name="Arc 108"/>
          <p:cNvSpPr>
            <a:spLocks/>
          </p:cNvSpPr>
          <p:nvPr/>
        </p:nvSpPr>
        <p:spPr bwMode="auto">
          <a:xfrm>
            <a:off x="3979863" y="1489075"/>
            <a:ext cx="977900" cy="1397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91 w 21600"/>
              <a:gd name="T1" fmla="*/ 25692 h 25692"/>
              <a:gd name="T2" fmla="*/ 21565 w 21600"/>
              <a:gd name="T3" fmla="*/ 0 h 25692"/>
              <a:gd name="T4" fmla="*/ 21600 w 21600"/>
              <a:gd name="T5" fmla="*/ 21600 h 25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692" fill="none" extrusionOk="0">
                <a:moveTo>
                  <a:pt x="391" y="25691"/>
                </a:moveTo>
                <a:cubicBezTo>
                  <a:pt x="130" y="24343"/>
                  <a:pt x="0" y="22973"/>
                  <a:pt x="0" y="21600"/>
                </a:cubicBezTo>
                <a:cubicBezTo>
                  <a:pt x="-1" y="9684"/>
                  <a:pt x="9649" y="19"/>
                  <a:pt x="21565" y="0"/>
                </a:cubicBezTo>
              </a:path>
              <a:path w="21600" h="25692" stroke="0" extrusionOk="0">
                <a:moveTo>
                  <a:pt x="391" y="25691"/>
                </a:moveTo>
                <a:cubicBezTo>
                  <a:pt x="130" y="24343"/>
                  <a:pt x="0" y="22973"/>
                  <a:pt x="0" y="21600"/>
                </a:cubicBezTo>
                <a:cubicBezTo>
                  <a:pt x="-1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7" name="Oval 109"/>
          <p:cNvSpPr>
            <a:spLocks noChangeArrowheads="1"/>
          </p:cNvSpPr>
          <p:nvPr/>
        </p:nvSpPr>
        <p:spPr bwMode="auto">
          <a:xfrm>
            <a:off x="4806950" y="1149350"/>
            <a:ext cx="1739900" cy="1079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8" name="Rectangle 110"/>
          <p:cNvSpPr>
            <a:spLocks noChangeArrowheads="1"/>
          </p:cNvSpPr>
          <p:nvPr/>
        </p:nvSpPr>
        <p:spPr bwMode="auto">
          <a:xfrm>
            <a:off x="4892675" y="1312863"/>
            <a:ext cx="158273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400">
                <a:latin typeface="Arial" charset="0"/>
              </a:rPr>
              <a:t>FOLLOW-UP</a:t>
            </a:r>
            <a:br>
              <a:rPr lang="en-US" altLang="en-US" sz="1400">
                <a:latin typeface="Arial" charset="0"/>
              </a:rPr>
            </a:br>
            <a:r>
              <a:rPr lang="en-US" altLang="en-US" sz="1400">
                <a:latin typeface="Arial" charset="0"/>
              </a:rPr>
              <a:t>ACTION</a:t>
            </a:r>
            <a:endParaRPr lang="en-US" altLang="en-US" sz="1400" u="sng"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1200">
                <a:latin typeface="Arial" charset="0"/>
              </a:rPr>
              <a:t>“Closing the loop”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88900" rIns="88900"/>
          <a:lstStyle/>
          <a:p>
            <a:pPr defTabSz="890588">
              <a:lnSpc>
                <a:spcPct val="90000"/>
              </a:lnSpc>
            </a:pPr>
            <a:r>
              <a:rPr lang="en-US" altLang="en-US"/>
              <a:t>What Is a Balanced Scorecard?</a:t>
            </a:r>
          </a:p>
        </p:txBody>
      </p:sp>
      <p:sp>
        <p:nvSpPr>
          <p:cNvPr id="165891" name="Oval 3"/>
          <p:cNvSpPr>
            <a:spLocks noChangeArrowheads="1"/>
          </p:cNvSpPr>
          <p:nvPr/>
        </p:nvSpPr>
        <p:spPr bwMode="auto">
          <a:xfrm>
            <a:off x="511175" y="1752600"/>
            <a:ext cx="2898775" cy="1568450"/>
          </a:xfrm>
          <a:prstGeom prst="ellipse">
            <a:avLst/>
          </a:prstGeom>
          <a:gradFill rotWithShape="0">
            <a:gsLst>
              <a:gs pos="0">
                <a:srgbClr val="286676">
                  <a:gamma/>
                  <a:shade val="29804"/>
                  <a:invGamma/>
                </a:srgbClr>
              </a:gs>
              <a:gs pos="100000">
                <a:srgbClr val="286676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038" tIns="46038" rIns="46038" bIns="46038" anchor="ctr"/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Measurement System?</a:t>
            </a:r>
          </a:p>
        </p:txBody>
      </p:sp>
      <p:sp>
        <p:nvSpPr>
          <p:cNvPr id="165892" name="Oval 4"/>
          <p:cNvSpPr>
            <a:spLocks noChangeArrowheads="1"/>
          </p:cNvSpPr>
          <p:nvPr/>
        </p:nvSpPr>
        <p:spPr bwMode="auto">
          <a:xfrm>
            <a:off x="3181350" y="3162300"/>
            <a:ext cx="2897188" cy="1566863"/>
          </a:xfrm>
          <a:prstGeom prst="ellipse">
            <a:avLst/>
          </a:prstGeom>
          <a:gradFill rotWithShape="0">
            <a:gsLst>
              <a:gs pos="0">
                <a:srgbClr val="286676">
                  <a:gamma/>
                  <a:shade val="29804"/>
                  <a:invGamma/>
                </a:srgbClr>
              </a:gs>
              <a:gs pos="100000">
                <a:srgbClr val="286676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038" tIns="46038" rIns="46038" bIns="46038" anchor="ctr"/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Management System?</a:t>
            </a:r>
          </a:p>
        </p:txBody>
      </p:sp>
      <p:sp>
        <p:nvSpPr>
          <p:cNvPr id="165893" name="Oval 5"/>
          <p:cNvSpPr>
            <a:spLocks noChangeArrowheads="1"/>
          </p:cNvSpPr>
          <p:nvPr/>
        </p:nvSpPr>
        <p:spPr bwMode="auto">
          <a:xfrm>
            <a:off x="6113463" y="4371975"/>
            <a:ext cx="2897187" cy="1566863"/>
          </a:xfrm>
          <a:prstGeom prst="ellipse">
            <a:avLst/>
          </a:prstGeom>
          <a:gradFill rotWithShape="0">
            <a:gsLst>
              <a:gs pos="0">
                <a:srgbClr val="286676">
                  <a:gamma/>
                  <a:shade val="29804"/>
                  <a:invGamma/>
                </a:srgbClr>
              </a:gs>
              <a:gs pos="100000">
                <a:srgbClr val="286676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038" tIns="46038" rIns="46038" bIns="46038" anchor="ctr"/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Management Philosophy?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Line 2"/>
          <p:cNvSpPr>
            <a:spLocks noChangeShapeType="1"/>
          </p:cNvSpPr>
          <p:nvPr/>
        </p:nvSpPr>
        <p:spPr bwMode="auto">
          <a:xfrm flipH="1">
            <a:off x="2898775" y="5029200"/>
            <a:ext cx="7938" cy="8382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Line 3"/>
          <p:cNvSpPr>
            <a:spLocks noChangeShapeType="1"/>
          </p:cNvSpPr>
          <p:nvPr/>
        </p:nvSpPr>
        <p:spPr bwMode="auto">
          <a:xfrm flipH="1">
            <a:off x="4564063" y="1524000"/>
            <a:ext cx="41275" cy="43434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00" name="Line 4"/>
          <p:cNvSpPr>
            <a:spLocks noChangeShapeType="1"/>
          </p:cNvSpPr>
          <p:nvPr/>
        </p:nvSpPr>
        <p:spPr bwMode="auto">
          <a:xfrm flipH="1">
            <a:off x="5715000" y="5029200"/>
            <a:ext cx="7938" cy="8382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01" name="Line 5"/>
          <p:cNvSpPr>
            <a:spLocks noChangeShapeType="1"/>
          </p:cNvSpPr>
          <p:nvPr/>
        </p:nvSpPr>
        <p:spPr bwMode="auto">
          <a:xfrm flipH="1">
            <a:off x="7010400" y="5029200"/>
            <a:ext cx="7938" cy="8382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02" name="Freeform 6"/>
          <p:cNvSpPr>
            <a:spLocks/>
          </p:cNvSpPr>
          <p:nvPr/>
        </p:nvSpPr>
        <p:spPr bwMode="auto">
          <a:xfrm>
            <a:off x="1201738" y="5029200"/>
            <a:ext cx="7248525" cy="722313"/>
          </a:xfrm>
          <a:custGeom>
            <a:avLst/>
            <a:gdLst>
              <a:gd name="T0" fmla="*/ 0 w 3648"/>
              <a:gd name="T1" fmla="*/ 384 h 528"/>
              <a:gd name="T2" fmla="*/ 0 w 3648"/>
              <a:gd name="T3" fmla="*/ 0 h 528"/>
              <a:gd name="T4" fmla="*/ 3648 w 3648"/>
              <a:gd name="T5" fmla="*/ 0 h 528"/>
              <a:gd name="T6" fmla="*/ 3648 w 3648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48" h="528">
                <a:moveTo>
                  <a:pt x="0" y="384"/>
                </a:moveTo>
                <a:lnTo>
                  <a:pt x="0" y="0"/>
                </a:lnTo>
                <a:lnTo>
                  <a:pt x="3648" y="0"/>
                </a:lnTo>
                <a:lnTo>
                  <a:pt x="3648" y="528"/>
                </a:lnTo>
              </a:path>
            </a:pathLst>
          </a:custGeom>
          <a:noFill/>
          <a:ln w="9525" cap="flat">
            <a:solidFill>
              <a:srgbClr val="99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03" name="Line 7"/>
          <p:cNvSpPr>
            <a:spLocks noChangeShapeType="1"/>
          </p:cNvSpPr>
          <p:nvPr/>
        </p:nvSpPr>
        <p:spPr bwMode="auto">
          <a:xfrm flipH="1">
            <a:off x="3441700" y="2997200"/>
            <a:ext cx="11113" cy="1079500"/>
          </a:xfrm>
          <a:prstGeom prst="line">
            <a:avLst/>
          </a:prstGeom>
          <a:noFill/>
          <a:ln w="9525">
            <a:solidFill>
              <a:srgbClr val="99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 flipH="1">
            <a:off x="5715000" y="2997200"/>
            <a:ext cx="11113" cy="1079500"/>
          </a:xfrm>
          <a:prstGeom prst="line">
            <a:avLst/>
          </a:prstGeom>
          <a:noFill/>
          <a:ln w="9525">
            <a:solidFill>
              <a:srgbClr val="99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05" name="Rectangle 9"/>
          <p:cNvSpPr>
            <a:spLocks noGrp="1" noChangeArrowheads="1"/>
          </p:cNvSpPr>
          <p:nvPr>
            <p:ph type="title"/>
          </p:nvPr>
        </p:nvSpPr>
        <p:spPr>
          <a:xfrm>
            <a:off x="461963" y="30163"/>
            <a:ext cx="7988300" cy="947737"/>
          </a:xfrm>
        </p:spPr>
        <p:txBody>
          <a:bodyPr bIns="0"/>
          <a:lstStyle/>
          <a:p>
            <a:r>
              <a:rPr lang="en-US" altLang="en-US" sz="2400"/>
              <a:t>A New Structure for Corporate Governance– Executive Team Takes Responsibility for Managing the Strategic Cross-Functional Themes</a:t>
            </a:r>
            <a:endParaRPr lang="en-US" altLang="en-US" sz="2000"/>
          </a:p>
        </p:txBody>
      </p:sp>
      <p:sp>
        <p:nvSpPr>
          <p:cNvPr id="208907" name="Text Box 11"/>
          <p:cNvSpPr txBox="1">
            <a:spLocks noChangeArrowheads="1"/>
          </p:cNvSpPr>
          <p:nvPr/>
        </p:nvSpPr>
        <p:spPr bwMode="auto">
          <a:xfrm>
            <a:off x="3395663" y="1371600"/>
            <a:ext cx="2352675" cy="355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25000"/>
              </a:spcBef>
            </a:pPr>
            <a:r>
              <a:rPr lang="en-US" altLang="en-US" sz="1600" b="1">
                <a:latin typeface="Arial" charset="0"/>
              </a:rPr>
              <a:t>Board of Directors</a:t>
            </a:r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3395663" y="2133600"/>
            <a:ext cx="2352675" cy="355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altLang="en-US" sz="1600" b="1">
                <a:latin typeface="Arial" charset="0"/>
              </a:rPr>
              <a:t>CEO</a:t>
            </a:r>
          </a:p>
        </p:txBody>
      </p:sp>
      <p:sp>
        <p:nvSpPr>
          <p:cNvPr id="208909" name="Text Box 13"/>
          <p:cNvSpPr txBox="1">
            <a:spLocks noChangeArrowheads="1"/>
          </p:cNvSpPr>
          <p:nvPr/>
        </p:nvSpPr>
        <p:spPr bwMode="auto">
          <a:xfrm>
            <a:off x="381000" y="1371600"/>
            <a:ext cx="1519238" cy="650875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25000"/>
              </a:spcBef>
            </a:pPr>
            <a:r>
              <a:rPr lang="en-US" altLang="en-US" sz="1400" b="1">
                <a:latin typeface="Arial" charset="0"/>
              </a:rPr>
              <a:t>Case Study: Telecomm</a:t>
            </a:r>
          </a:p>
        </p:txBody>
      </p:sp>
      <p:sp>
        <p:nvSpPr>
          <p:cNvPr id="208910" name="Freeform 14"/>
          <p:cNvSpPr>
            <a:spLocks/>
          </p:cNvSpPr>
          <p:nvPr/>
        </p:nvSpPr>
        <p:spPr bwMode="auto">
          <a:xfrm>
            <a:off x="1293813" y="2971800"/>
            <a:ext cx="6556375" cy="722313"/>
          </a:xfrm>
          <a:custGeom>
            <a:avLst/>
            <a:gdLst>
              <a:gd name="T0" fmla="*/ 0 w 3648"/>
              <a:gd name="T1" fmla="*/ 384 h 528"/>
              <a:gd name="T2" fmla="*/ 0 w 3648"/>
              <a:gd name="T3" fmla="*/ 0 h 528"/>
              <a:gd name="T4" fmla="*/ 3648 w 3648"/>
              <a:gd name="T5" fmla="*/ 0 h 528"/>
              <a:gd name="T6" fmla="*/ 3648 w 3648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48" h="528">
                <a:moveTo>
                  <a:pt x="0" y="384"/>
                </a:moveTo>
                <a:lnTo>
                  <a:pt x="0" y="0"/>
                </a:lnTo>
                <a:lnTo>
                  <a:pt x="3648" y="0"/>
                </a:lnTo>
                <a:lnTo>
                  <a:pt x="3648" y="528"/>
                </a:lnTo>
              </a:path>
            </a:pathLst>
          </a:custGeom>
          <a:noFill/>
          <a:ln w="9525" cap="flat">
            <a:solidFill>
              <a:srgbClr val="99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11" name="Oval 15"/>
          <p:cNvSpPr>
            <a:spLocks noChangeArrowheads="1"/>
          </p:cNvSpPr>
          <p:nvPr/>
        </p:nvSpPr>
        <p:spPr bwMode="auto">
          <a:xfrm>
            <a:off x="461963" y="3422650"/>
            <a:ext cx="1816100" cy="1143000"/>
          </a:xfrm>
          <a:prstGeom prst="ellipse">
            <a:avLst/>
          </a:prstGeom>
          <a:solidFill>
            <a:srgbClr val="FFFFCC"/>
          </a:solidFill>
          <a:ln w="19050">
            <a:solidFill>
              <a:srgbClr val="003366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>
              <a:lnSpc>
                <a:spcPct val="90000"/>
              </a:lnSpc>
            </a:pPr>
            <a:r>
              <a:rPr lang="en-US" altLang="en-US" sz="1600" b="1">
                <a:latin typeface="Arial" charset="0"/>
              </a:rPr>
              <a:t>New Business &amp; Growth</a:t>
            </a:r>
          </a:p>
        </p:txBody>
      </p:sp>
      <p:sp>
        <p:nvSpPr>
          <p:cNvPr id="208912" name="Oval 16"/>
          <p:cNvSpPr>
            <a:spLocks noChangeArrowheads="1"/>
          </p:cNvSpPr>
          <p:nvPr/>
        </p:nvSpPr>
        <p:spPr bwMode="auto">
          <a:xfrm>
            <a:off x="2574925" y="3422650"/>
            <a:ext cx="1816100" cy="1143000"/>
          </a:xfrm>
          <a:prstGeom prst="ellipse">
            <a:avLst/>
          </a:prstGeom>
          <a:solidFill>
            <a:srgbClr val="FFFFCC"/>
          </a:solidFill>
          <a:ln w="19050">
            <a:solidFill>
              <a:srgbClr val="003366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>
              <a:lnSpc>
                <a:spcPct val="90000"/>
              </a:lnSpc>
            </a:pPr>
            <a:r>
              <a:rPr lang="en-US" altLang="en-US" sz="1600" b="1">
                <a:latin typeface="Arial" charset="0"/>
              </a:rPr>
              <a:t>Business Process Council</a:t>
            </a:r>
          </a:p>
        </p:txBody>
      </p:sp>
      <p:sp>
        <p:nvSpPr>
          <p:cNvPr id="208913" name="Oval 17"/>
          <p:cNvSpPr>
            <a:spLocks noChangeArrowheads="1"/>
          </p:cNvSpPr>
          <p:nvPr/>
        </p:nvSpPr>
        <p:spPr bwMode="auto">
          <a:xfrm>
            <a:off x="4784725" y="3422650"/>
            <a:ext cx="1882775" cy="1143000"/>
          </a:xfrm>
          <a:prstGeom prst="ellipse">
            <a:avLst/>
          </a:prstGeom>
          <a:solidFill>
            <a:srgbClr val="FFFFCC"/>
          </a:solidFill>
          <a:ln w="19050">
            <a:solidFill>
              <a:srgbClr val="003366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>
              <a:lnSpc>
                <a:spcPct val="90000"/>
              </a:lnSpc>
            </a:pPr>
            <a:r>
              <a:rPr lang="en-US" altLang="en-US" sz="1600" b="1">
                <a:latin typeface="Arial" charset="0"/>
              </a:rPr>
              <a:t>Professional Development Roundtable</a:t>
            </a:r>
          </a:p>
        </p:txBody>
      </p:sp>
      <p:sp>
        <p:nvSpPr>
          <p:cNvPr id="208914" name="Oval 18"/>
          <p:cNvSpPr>
            <a:spLocks noChangeArrowheads="1"/>
          </p:cNvSpPr>
          <p:nvPr/>
        </p:nvSpPr>
        <p:spPr bwMode="auto">
          <a:xfrm>
            <a:off x="6959600" y="3422650"/>
            <a:ext cx="1816100" cy="1143000"/>
          </a:xfrm>
          <a:prstGeom prst="ellipse">
            <a:avLst/>
          </a:prstGeom>
          <a:solidFill>
            <a:srgbClr val="FFFFCC"/>
          </a:solidFill>
          <a:ln w="19050">
            <a:solidFill>
              <a:srgbClr val="003366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>
              <a:lnSpc>
                <a:spcPct val="90000"/>
              </a:lnSpc>
            </a:pPr>
            <a:r>
              <a:rPr lang="en-US" altLang="en-US" sz="1600" b="1">
                <a:latin typeface="Arial" charset="0"/>
              </a:rPr>
              <a:t>Strategic Management System</a:t>
            </a:r>
          </a:p>
        </p:txBody>
      </p:sp>
      <p:sp>
        <p:nvSpPr>
          <p:cNvPr id="208915" name="Text Box 19"/>
          <p:cNvSpPr txBox="1">
            <a:spLocks noChangeArrowheads="1"/>
          </p:cNvSpPr>
          <p:nvPr/>
        </p:nvSpPr>
        <p:spPr bwMode="auto">
          <a:xfrm>
            <a:off x="598488" y="5486400"/>
            <a:ext cx="1228725" cy="650875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25000"/>
              </a:spcBef>
            </a:pPr>
            <a:r>
              <a:rPr lang="en-US" altLang="en-US" sz="1400" b="1">
                <a:latin typeface="Arial" charset="0"/>
              </a:rPr>
              <a:t>Commercial Services</a:t>
            </a:r>
          </a:p>
        </p:txBody>
      </p:sp>
      <p:sp>
        <p:nvSpPr>
          <p:cNvPr id="208916" name="Text Box 20"/>
          <p:cNvSpPr txBox="1">
            <a:spLocks noChangeArrowheads="1"/>
          </p:cNvSpPr>
          <p:nvPr/>
        </p:nvSpPr>
        <p:spPr bwMode="auto">
          <a:xfrm>
            <a:off x="2292350" y="5486400"/>
            <a:ext cx="1228725" cy="650875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25000"/>
              </a:spcBef>
            </a:pPr>
            <a:r>
              <a:rPr lang="en-US" altLang="en-US" sz="1400" b="1">
                <a:latin typeface="Arial" charset="0"/>
              </a:rPr>
              <a:t>Retail Services</a:t>
            </a:r>
          </a:p>
        </p:txBody>
      </p:sp>
      <p:sp>
        <p:nvSpPr>
          <p:cNvPr id="208917" name="Text Box 21"/>
          <p:cNvSpPr txBox="1">
            <a:spLocks noChangeArrowheads="1"/>
          </p:cNvSpPr>
          <p:nvPr/>
        </p:nvSpPr>
        <p:spPr bwMode="auto">
          <a:xfrm>
            <a:off x="4189413" y="5486400"/>
            <a:ext cx="811212" cy="650875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25000"/>
              </a:spcBef>
            </a:pPr>
            <a:r>
              <a:rPr lang="en-US" altLang="en-US" sz="1400" b="1">
                <a:latin typeface="Arial" charset="0"/>
              </a:rPr>
              <a:t>COO</a:t>
            </a:r>
          </a:p>
        </p:txBody>
      </p:sp>
      <p:sp>
        <p:nvSpPr>
          <p:cNvPr id="208918" name="Text Box 22"/>
          <p:cNvSpPr txBox="1">
            <a:spLocks noChangeArrowheads="1"/>
          </p:cNvSpPr>
          <p:nvPr/>
        </p:nvSpPr>
        <p:spPr bwMode="auto">
          <a:xfrm>
            <a:off x="5341938" y="5486400"/>
            <a:ext cx="731837" cy="650875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25000"/>
              </a:spcBef>
            </a:pPr>
            <a:r>
              <a:rPr lang="en-US" altLang="en-US" sz="1400" b="1">
                <a:latin typeface="Arial" charset="0"/>
              </a:rPr>
              <a:t>CFO</a:t>
            </a:r>
          </a:p>
        </p:txBody>
      </p:sp>
      <p:sp>
        <p:nvSpPr>
          <p:cNvPr id="208919" name="Text Box 23"/>
          <p:cNvSpPr txBox="1">
            <a:spLocks noChangeArrowheads="1"/>
          </p:cNvSpPr>
          <p:nvPr/>
        </p:nvSpPr>
        <p:spPr bwMode="auto">
          <a:xfrm>
            <a:off x="6424613" y="5486400"/>
            <a:ext cx="1108075" cy="650875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25000"/>
              </a:spcBef>
            </a:pPr>
            <a:r>
              <a:rPr lang="en-US" altLang="en-US" sz="1400" b="1">
                <a:latin typeface="Arial" charset="0"/>
              </a:rPr>
              <a:t>Strategic Planning</a:t>
            </a:r>
          </a:p>
        </p:txBody>
      </p:sp>
      <p:sp>
        <p:nvSpPr>
          <p:cNvPr id="208920" name="Text Box 24"/>
          <p:cNvSpPr txBox="1">
            <a:spLocks noChangeArrowheads="1"/>
          </p:cNvSpPr>
          <p:nvPr/>
        </p:nvSpPr>
        <p:spPr bwMode="auto">
          <a:xfrm>
            <a:off x="7883525" y="5486400"/>
            <a:ext cx="1108075" cy="650875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25000"/>
              </a:spcBef>
            </a:pPr>
            <a:r>
              <a:rPr lang="en-US" altLang="en-US" sz="1400" b="1">
                <a:latin typeface="Arial" charset="0"/>
              </a:rPr>
              <a:t>Human Resources</a:t>
            </a:r>
          </a:p>
        </p:txBody>
      </p:sp>
      <p:sp>
        <p:nvSpPr>
          <p:cNvPr id="208921" name="Text Box 25"/>
          <p:cNvSpPr txBox="1">
            <a:spLocks noChangeArrowheads="1"/>
          </p:cNvSpPr>
          <p:nvPr/>
        </p:nvSpPr>
        <p:spPr bwMode="auto">
          <a:xfrm>
            <a:off x="2974975" y="2608263"/>
            <a:ext cx="312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i="1">
                <a:latin typeface="Arial" charset="0"/>
              </a:rPr>
              <a:t>Strategic    Themes</a:t>
            </a:r>
          </a:p>
        </p:txBody>
      </p:sp>
      <p:sp>
        <p:nvSpPr>
          <p:cNvPr id="208922" name="Text Box 26"/>
          <p:cNvSpPr txBox="1">
            <a:spLocks noChangeArrowheads="1"/>
          </p:cNvSpPr>
          <p:nvPr/>
        </p:nvSpPr>
        <p:spPr bwMode="auto">
          <a:xfrm>
            <a:off x="3297238" y="4695825"/>
            <a:ext cx="3375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i="1">
                <a:latin typeface="Arial" charset="0"/>
              </a:rPr>
              <a:t>Traditional   Organization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107950" y="1670050"/>
            <a:ext cx="2844800" cy="1916113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FontTx/>
              <a:buNone/>
            </a:pPr>
            <a:r>
              <a:rPr lang="en-US" altLang="en-US" sz="1200" b="1"/>
              <a:t>1.	Leadership From the Top</a:t>
            </a:r>
            <a:endParaRPr lang="en-US" altLang="en-US" sz="1200"/>
          </a:p>
          <a:p>
            <a:pPr marL="636588" lvl="1" indent="-233363">
              <a:lnSpc>
                <a:spcPct val="90000"/>
              </a:lnSpc>
            </a:pPr>
            <a:r>
              <a:rPr lang="en-US" altLang="en-US" sz="1000" i="1"/>
              <a:t>Create the Climate for Change</a:t>
            </a:r>
          </a:p>
          <a:p>
            <a:pPr marL="636588" lvl="1" indent="-233363">
              <a:lnSpc>
                <a:spcPct val="90000"/>
              </a:lnSpc>
            </a:pPr>
            <a:r>
              <a:rPr lang="en-US" altLang="en-US" sz="1000" i="1"/>
              <a:t>Create a Common Focus for Change Activities</a:t>
            </a:r>
          </a:p>
          <a:p>
            <a:pPr marL="636588" lvl="1" indent="-233363">
              <a:lnSpc>
                <a:spcPct val="90000"/>
              </a:lnSpc>
            </a:pPr>
            <a:r>
              <a:rPr lang="en-US" altLang="en-US" sz="1000" i="1"/>
              <a:t>Rationalize and Align the Organization</a:t>
            </a:r>
          </a:p>
        </p:txBody>
      </p:sp>
      <p:sp>
        <p:nvSpPr>
          <p:cNvPr id="207875" name="Rectangle 1027"/>
          <p:cNvSpPr>
            <a:spLocks noChangeArrowheads="1"/>
          </p:cNvSpPr>
          <p:nvPr/>
        </p:nvSpPr>
        <p:spPr bwMode="auto">
          <a:xfrm>
            <a:off x="5886450" y="5154613"/>
            <a:ext cx="2979738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0188" indent="-230188">
              <a:spcBef>
                <a:spcPct val="25000"/>
              </a:spcBef>
              <a:buClr>
                <a:schemeClr val="tx1"/>
              </a:buClr>
              <a:buSzPct val="128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636588" indent="-233363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7600" indent="-193675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460500" indent="-228600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200" b="1"/>
              <a:t>3.	Unlock and Focus Hidden Assets</a:t>
            </a:r>
            <a:endParaRPr lang="en-US" altLang="en-US" sz="1200"/>
          </a:p>
          <a:p>
            <a:pPr lvl="1">
              <a:lnSpc>
                <a:spcPct val="90000"/>
              </a:lnSpc>
            </a:pPr>
            <a:r>
              <a:rPr lang="en-US" altLang="en-US" sz="1000" i="1"/>
              <a:t>Reengineer Work Processes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Create Knowledge Sharing Networks</a:t>
            </a:r>
          </a:p>
        </p:txBody>
      </p:sp>
      <p:sp>
        <p:nvSpPr>
          <p:cNvPr id="207876" name="Rectangle 1028"/>
          <p:cNvSpPr>
            <a:spLocks noChangeArrowheads="1"/>
          </p:cNvSpPr>
          <p:nvPr/>
        </p:nvSpPr>
        <p:spPr bwMode="auto">
          <a:xfrm>
            <a:off x="107950" y="5092700"/>
            <a:ext cx="3014663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0188" indent="-230188">
              <a:spcBef>
                <a:spcPct val="25000"/>
              </a:spcBef>
              <a:buClr>
                <a:schemeClr val="tx1"/>
              </a:buClr>
              <a:buSzPct val="128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636588" indent="-233363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7600" indent="-193675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460500" indent="-228600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200" b="1"/>
              <a:t>2.	Make Strategy Everyone’s Job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Comprehensive Communication to Create Awareness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Align Goals and Incentives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Integrate Budgeting with Strategic Planning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Align Resources and Initiatives</a:t>
            </a:r>
          </a:p>
        </p:txBody>
      </p:sp>
      <p:sp>
        <p:nvSpPr>
          <p:cNvPr id="207877" name="Rectangle 1029"/>
          <p:cNvSpPr>
            <a:spLocks noChangeArrowheads="1"/>
          </p:cNvSpPr>
          <p:nvPr/>
        </p:nvSpPr>
        <p:spPr bwMode="auto">
          <a:xfrm>
            <a:off x="5886450" y="1670050"/>
            <a:ext cx="2979738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0188" indent="-230188">
              <a:spcBef>
                <a:spcPct val="25000"/>
              </a:spcBef>
              <a:buClr>
                <a:schemeClr val="tx1"/>
              </a:buClr>
              <a:buSzPct val="128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636588" indent="-233363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17600" indent="-193675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460500" indent="-228600">
              <a:spcBef>
                <a:spcPct val="25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200" b="1"/>
              <a:t>4.	Make Strategy a Continuous Process</a:t>
            </a:r>
            <a:endParaRPr lang="en-US" altLang="en-US" sz="1200"/>
          </a:p>
          <a:p>
            <a:pPr lvl="1">
              <a:lnSpc>
                <a:spcPct val="90000"/>
              </a:lnSpc>
            </a:pPr>
            <a:r>
              <a:rPr lang="en-US" altLang="en-US" sz="1000" i="1"/>
              <a:t>Strategic Feedback That Encourages Learning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Executive Teams Manage Strategic Themes</a:t>
            </a:r>
          </a:p>
          <a:p>
            <a:pPr lvl="1">
              <a:lnSpc>
                <a:spcPct val="90000"/>
              </a:lnSpc>
            </a:pPr>
            <a:r>
              <a:rPr lang="en-US" altLang="en-US" sz="1000" i="1"/>
              <a:t>Testing Hypotheses, Adapting, and Learning</a:t>
            </a:r>
          </a:p>
        </p:txBody>
      </p:sp>
      <p:sp>
        <p:nvSpPr>
          <p:cNvPr id="207878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Ingredients of Highly Successful Balanced Scorecard Programs</a:t>
            </a:r>
          </a:p>
        </p:txBody>
      </p:sp>
      <p:grpSp>
        <p:nvGrpSpPr>
          <p:cNvPr id="207879" name="Group 1031"/>
          <p:cNvGrpSpPr>
            <a:grpSpLocks noChangeAspect="1"/>
          </p:cNvGrpSpPr>
          <p:nvPr/>
        </p:nvGrpSpPr>
        <p:grpSpPr bwMode="auto">
          <a:xfrm>
            <a:off x="2181225" y="2203450"/>
            <a:ext cx="4781550" cy="3424238"/>
            <a:chOff x="1232" y="871"/>
            <a:chExt cx="3350" cy="2399"/>
          </a:xfrm>
        </p:grpSpPr>
        <p:sp>
          <p:nvSpPr>
            <p:cNvPr id="207880" name="Oval 1032"/>
            <p:cNvSpPr>
              <a:spLocks noChangeAspect="1" noChangeArrowheads="1"/>
            </p:cNvSpPr>
            <p:nvPr/>
          </p:nvSpPr>
          <p:spPr bwMode="auto">
            <a:xfrm>
              <a:off x="1706" y="892"/>
              <a:ext cx="2368" cy="236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881" name="Oval 1033"/>
            <p:cNvSpPr>
              <a:spLocks noChangeAspect="1" noChangeArrowheads="1"/>
            </p:cNvSpPr>
            <p:nvPr/>
          </p:nvSpPr>
          <p:spPr bwMode="auto">
            <a:xfrm>
              <a:off x="1874" y="1071"/>
              <a:ext cx="2026" cy="20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99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882" name="Oval 1034"/>
            <p:cNvSpPr>
              <a:spLocks noChangeAspect="1" noChangeArrowheads="1"/>
            </p:cNvSpPr>
            <p:nvPr/>
          </p:nvSpPr>
          <p:spPr bwMode="auto">
            <a:xfrm>
              <a:off x="2414" y="1630"/>
              <a:ext cx="961" cy="962"/>
            </a:xfrm>
            <a:prstGeom prst="ellipse">
              <a:avLst/>
            </a:prstGeom>
            <a:solidFill>
              <a:srgbClr val="081D5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3" name="Oval 1035"/>
            <p:cNvSpPr>
              <a:spLocks noChangeAspect="1" noChangeArrowheads="1"/>
            </p:cNvSpPr>
            <p:nvPr/>
          </p:nvSpPr>
          <p:spPr bwMode="auto">
            <a:xfrm>
              <a:off x="2644" y="1860"/>
              <a:ext cx="501" cy="5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1125" tIns="55562" rIns="111125" bIns="55562" anchor="ctr"/>
            <a:lstStyle>
              <a:lvl1pPr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49275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96963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46238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193925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65112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10832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56552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02272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en-US" altLang="en-US" sz="1000" b="1">
                  <a:solidFill>
                    <a:srgbClr val="FC0128"/>
                  </a:solidFill>
                  <a:latin typeface="Arial" charset="0"/>
                </a:rPr>
                <a:t>STRATEGY</a:t>
              </a:r>
            </a:p>
          </p:txBody>
        </p:sp>
        <p:grpSp>
          <p:nvGrpSpPr>
            <p:cNvPr id="207884" name="Group 1036"/>
            <p:cNvGrpSpPr>
              <a:grpSpLocks noChangeAspect="1"/>
            </p:cNvGrpSpPr>
            <p:nvPr/>
          </p:nvGrpSpPr>
          <p:grpSpPr bwMode="auto">
            <a:xfrm>
              <a:off x="2281" y="1478"/>
              <a:ext cx="1243" cy="1249"/>
              <a:chOff x="2262" y="1514"/>
              <a:chExt cx="1243" cy="1249"/>
            </a:xfrm>
          </p:grpSpPr>
          <p:graphicFrame>
            <p:nvGraphicFramePr>
              <p:cNvPr id="207885" name="Object 1037"/>
              <p:cNvGraphicFramePr>
                <a:graphicFrameLocks noChangeAspect="1"/>
              </p:cNvGraphicFramePr>
              <p:nvPr/>
            </p:nvGraphicFramePr>
            <p:xfrm>
              <a:off x="2262" y="1514"/>
              <a:ext cx="1231" cy="7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907" name="WordArt 2.0" r:id="rId3" imgW="2125663" imgH="1419225" progId="MSWordArt.2">
                      <p:embed/>
                    </p:oleObj>
                  </mc:Choice>
                  <mc:Fallback>
                    <p:oleObj name="WordArt 2.0" r:id="rId3" imgW="2125663" imgH="1419225" progId="MSWordArt.2">
                      <p:embed/>
                      <p:pic>
                        <p:nvPicPr>
                          <p:cNvPr id="0" name="Object 10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62" y="1514"/>
                            <a:ext cx="1231" cy="7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7886" name="Object 1038"/>
              <p:cNvGraphicFramePr>
                <a:graphicFrameLocks noChangeAspect="1"/>
              </p:cNvGraphicFramePr>
              <p:nvPr/>
            </p:nvGraphicFramePr>
            <p:xfrm>
              <a:off x="2272" y="2047"/>
              <a:ext cx="1233" cy="7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908" name="WordArt 2.0" r:id="rId5" imgW="2125663" imgH="1419225" progId="MSWordArt.2">
                      <p:embed/>
                    </p:oleObj>
                  </mc:Choice>
                  <mc:Fallback>
                    <p:oleObj name="WordArt 2.0" r:id="rId5" imgW="2125663" imgH="1419225" progId="MSWordArt.2">
                      <p:embed/>
                      <p:pic>
                        <p:nvPicPr>
                          <p:cNvPr id="0" name="Object 10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72" y="2047"/>
                            <a:ext cx="1233" cy="7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7887" name="Freeform 1039"/>
              <p:cNvSpPr>
                <a:spLocks noChangeAspect="1"/>
              </p:cNvSpPr>
              <p:nvPr/>
            </p:nvSpPr>
            <p:spPr bwMode="auto">
              <a:xfrm>
                <a:off x="2382" y="2105"/>
                <a:ext cx="253" cy="103"/>
              </a:xfrm>
              <a:custGeom>
                <a:avLst/>
                <a:gdLst>
                  <a:gd name="T0" fmla="*/ 8 w 316"/>
                  <a:gd name="T1" fmla="*/ 60 h 128"/>
                  <a:gd name="T2" fmla="*/ 156 w 316"/>
                  <a:gd name="T3" fmla="*/ 0 h 128"/>
                  <a:gd name="T4" fmla="*/ 308 w 316"/>
                  <a:gd name="T5" fmla="*/ 52 h 128"/>
                  <a:gd name="T6" fmla="*/ 316 w 316"/>
                  <a:gd name="T7" fmla="*/ 116 h 128"/>
                  <a:gd name="T8" fmla="*/ 168 w 316"/>
                  <a:gd name="T9" fmla="*/ 52 h 128"/>
                  <a:gd name="T10" fmla="*/ 0 w 316"/>
                  <a:gd name="T11" fmla="*/ 128 h 128"/>
                  <a:gd name="T12" fmla="*/ 8 w 316"/>
                  <a:gd name="T13" fmla="*/ 6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6" h="128">
                    <a:moveTo>
                      <a:pt x="8" y="60"/>
                    </a:moveTo>
                    <a:lnTo>
                      <a:pt x="156" y="0"/>
                    </a:lnTo>
                    <a:lnTo>
                      <a:pt x="308" y="52"/>
                    </a:lnTo>
                    <a:lnTo>
                      <a:pt x="316" y="116"/>
                    </a:lnTo>
                    <a:lnTo>
                      <a:pt x="168" y="52"/>
                    </a:lnTo>
                    <a:lnTo>
                      <a:pt x="0" y="128"/>
                    </a:lnTo>
                    <a:lnTo>
                      <a:pt x="8" y="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88" name="Freeform 1040"/>
              <p:cNvSpPr>
                <a:spLocks noChangeAspect="1"/>
              </p:cNvSpPr>
              <p:nvPr/>
            </p:nvSpPr>
            <p:spPr bwMode="auto">
              <a:xfrm flipV="1">
                <a:off x="3106" y="2080"/>
                <a:ext cx="253" cy="102"/>
              </a:xfrm>
              <a:custGeom>
                <a:avLst/>
                <a:gdLst>
                  <a:gd name="T0" fmla="*/ 8 w 316"/>
                  <a:gd name="T1" fmla="*/ 60 h 128"/>
                  <a:gd name="T2" fmla="*/ 156 w 316"/>
                  <a:gd name="T3" fmla="*/ 0 h 128"/>
                  <a:gd name="T4" fmla="*/ 308 w 316"/>
                  <a:gd name="T5" fmla="*/ 52 h 128"/>
                  <a:gd name="T6" fmla="*/ 316 w 316"/>
                  <a:gd name="T7" fmla="*/ 116 h 128"/>
                  <a:gd name="T8" fmla="*/ 168 w 316"/>
                  <a:gd name="T9" fmla="*/ 52 h 128"/>
                  <a:gd name="T10" fmla="*/ 0 w 316"/>
                  <a:gd name="T11" fmla="*/ 128 h 128"/>
                  <a:gd name="T12" fmla="*/ 8 w 316"/>
                  <a:gd name="T13" fmla="*/ 6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6" h="128">
                    <a:moveTo>
                      <a:pt x="8" y="60"/>
                    </a:moveTo>
                    <a:lnTo>
                      <a:pt x="156" y="0"/>
                    </a:lnTo>
                    <a:lnTo>
                      <a:pt x="308" y="52"/>
                    </a:lnTo>
                    <a:lnTo>
                      <a:pt x="316" y="116"/>
                    </a:lnTo>
                    <a:lnTo>
                      <a:pt x="168" y="52"/>
                    </a:lnTo>
                    <a:lnTo>
                      <a:pt x="0" y="128"/>
                    </a:lnTo>
                    <a:lnTo>
                      <a:pt x="8" y="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889" name="WordArt 1041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2710" y="1556"/>
              <a:ext cx="376" cy="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927910"/>
                </a:avLst>
              </a:prstTxWarp>
            </a:bodyPr>
            <a:lstStyle/>
            <a:p>
              <a:pPr algn="ctr"/>
              <a:r>
                <a:rPr lang="en-US" sz="1000" kern="10"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Executive</a:t>
              </a:r>
            </a:p>
          </p:txBody>
        </p:sp>
        <p:sp>
          <p:nvSpPr>
            <p:cNvPr id="207890" name="WordArt 1042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2685" y="2577"/>
              <a:ext cx="416" cy="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1000" kern="10"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Leadership</a:t>
              </a:r>
            </a:p>
          </p:txBody>
        </p:sp>
        <p:sp>
          <p:nvSpPr>
            <p:cNvPr id="207891" name="Rectangle 1043"/>
            <p:cNvSpPr>
              <a:spLocks noChangeAspect="1" noChangeArrowheads="1"/>
            </p:cNvSpPr>
            <p:nvPr/>
          </p:nvSpPr>
          <p:spPr bwMode="auto">
            <a:xfrm>
              <a:off x="3190" y="945"/>
              <a:ext cx="320" cy="2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892" name="Rectangle 1044"/>
            <p:cNvSpPr>
              <a:spLocks noChangeAspect="1" noChangeArrowheads="1"/>
            </p:cNvSpPr>
            <p:nvPr/>
          </p:nvSpPr>
          <p:spPr bwMode="auto">
            <a:xfrm>
              <a:off x="2421" y="871"/>
              <a:ext cx="946" cy="357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1437" tIns="71437" rIns="71437" bIns="71437" anchor="ctr"/>
            <a:lstStyle>
              <a:lvl1pPr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22313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44303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6058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879725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3369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7941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2513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085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Formulate</a:t>
              </a:r>
            </a:p>
          </p:txBody>
        </p:sp>
        <p:sp>
          <p:nvSpPr>
            <p:cNvPr id="207893" name="AutoShape 1045"/>
            <p:cNvSpPr>
              <a:spLocks noChangeAspect="1" noChangeArrowheads="1"/>
            </p:cNvSpPr>
            <p:nvPr/>
          </p:nvSpPr>
          <p:spPr bwMode="auto">
            <a:xfrm rot="-2682761">
              <a:off x="3286" y="993"/>
              <a:ext cx="376" cy="208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894" name="Rectangle 1046"/>
            <p:cNvSpPr>
              <a:spLocks noChangeAspect="1" noChangeArrowheads="1"/>
            </p:cNvSpPr>
            <p:nvPr/>
          </p:nvSpPr>
          <p:spPr bwMode="auto">
            <a:xfrm>
              <a:off x="3814" y="2181"/>
              <a:ext cx="320" cy="2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895" name="Rectangle 1047"/>
            <p:cNvSpPr>
              <a:spLocks noChangeAspect="1" noChangeArrowheads="1"/>
            </p:cNvSpPr>
            <p:nvPr/>
          </p:nvSpPr>
          <p:spPr bwMode="auto">
            <a:xfrm>
              <a:off x="3636" y="1966"/>
              <a:ext cx="946" cy="357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1437" tIns="71437" rIns="71437" bIns="71437" anchor="ctr"/>
            <a:lstStyle>
              <a:lvl1pPr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22313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44303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6058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879725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3369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7941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2513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085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Navigate</a:t>
              </a:r>
            </a:p>
          </p:txBody>
        </p:sp>
        <p:sp>
          <p:nvSpPr>
            <p:cNvPr id="207896" name="AutoShape 1048"/>
            <p:cNvSpPr>
              <a:spLocks noChangeAspect="1" noChangeArrowheads="1"/>
            </p:cNvSpPr>
            <p:nvPr/>
          </p:nvSpPr>
          <p:spPr bwMode="auto">
            <a:xfrm rot="1048617">
              <a:off x="3747" y="2329"/>
              <a:ext cx="376" cy="208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897" name="Rectangle 1049"/>
            <p:cNvSpPr>
              <a:spLocks noChangeAspect="1" noChangeArrowheads="1"/>
            </p:cNvSpPr>
            <p:nvPr/>
          </p:nvSpPr>
          <p:spPr bwMode="auto">
            <a:xfrm>
              <a:off x="2262" y="2913"/>
              <a:ext cx="192" cy="2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898" name="Rectangle 1050"/>
            <p:cNvSpPr>
              <a:spLocks noChangeAspect="1" noChangeArrowheads="1"/>
            </p:cNvSpPr>
            <p:nvPr/>
          </p:nvSpPr>
          <p:spPr bwMode="auto">
            <a:xfrm>
              <a:off x="1638" y="1857"/>
              <a:ext cx="320" cy="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899" name="Rectangle 1051"/>
            <p:cNvSpPr>
              <a:spLocks noChangeAspect="1" noChangeArrowheads="1"/>
            </p:cNvSpPr>
            <p:nvPr/>
          </p:nvSpPr>
          <p:spPr bwMode="auto">
            <a:xfrm>
              <a:off x="1232" y="1965"/>
              <a:ext cx="946" cy="357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1437" tIns="71437" rIns="71437" bIns="71437" anchor="ctr"/>
            <a:lstStyle>
              <a:lvl1pPr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22313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44303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6058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879725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3369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7941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2513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085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Communicate</a:t>
              </a:r>
            </a:p>
          </p:txBody>
        </p:sp>
        <p:sp>
          <p:nvSpPr>
            <p:cNvPr id="207900" name="Rectangle 1052"/>
            <p:cNvSpPr>
              <a:spLocks noChangeAspect="1" noChangeArrowheads="1"/>
            </p:cNvSpPr>
            <p:nvPr/>
          </p:nvSpPr>
          <p:spPr bwMode="auto">
            <a:xfrm>
              <a:off x="2388" y="2913"/>
              <a:ext cx="946" cy="357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8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1437" tIns="71437" rIns="71437" bIns="71437" anchor="ctr"/>
            <a:lstStyle>
              <a:lvl1pPr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22313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44303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60588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879725" defTabSz="22764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3369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7941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2513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08525" defTabSz="22764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Execute</a:t>
              </a:r>
            </a:p>
          </p:txBody>
        </p:sp>
        <p:sp>
          <p:nvSpPr>
            <p:cNvPr id="207901" name="AutoShape 1053"/>
            <p:cNvSpPr>
              <a:spLocks noChangeAspect="1" noChangeArrowheads="1"/>
            </p:cNvSpPr>
            <p:nvPr/>
          </p:nvSpPr>
          <p:spPr bwMode="auto">
            <a:xfrm rot="7751938">
              <a:off x="2092" y="2932"/>
              <a:ext cx="376" cy="208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902" name="AutoShape 1054"/>
            <p:cNvSpPr>
              <a:spLocks noChangeAspect="1" noChangeArrowheads="1"/>
            </p:cNvSpPr>
            <p:nvPr/>
          </p:nvSpPr>
          <p:spPr bwMode="auto">
            <a:xfrm rot="-10723940">
              <a:off x="1632" y="1776"/>
              <a:ext cx="376" cy="208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74612" tIns="36512" rIns="74612" bIns="36512" anchor="ctr">
              <a:spAutoFit/>
            </a:bodyPr>
            <a:lstStyle/>
            <a:p>
              <a:endParaRPr lang="en-US"/>
            </a:p>
          </p:txBody>
        </p:sp>
        <p:sp>
          <p:nvSpPr>
            <p:cNvPr id="207903" name="WordArt 1055"/>
            <p:cNvSpPr>
              <a:spLocks noChangeAspect="1" noChangeArrowheads="1" noChangeShapeType="1" noTextEdit="1"/>
            </p:cNvSpPr>
            <p:nvPr/>
          </p:nvSpPr>
          <p:spPr bwMode="auto">
            <a:xfrm rot="-2963969">
              <a:off x="1763" y="1328"/>
              <a:ext cx="680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703808"/>
                </a:avLst>
              </a:prstTxWarp>
            </a:bodyPr>
            <a:lstStyle/>
            <a:p>
              <a:pPr algn="ctr"/>
              <a:r>
                <a:rPr lang="en-US" sz="900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Leadership from Top</a:t>
              </a:r>
            </a:p>
          </p:txBody>
        </p:sp>
        <p:sp>
          <p:nvSpPr>
            <p:cNvPr id="207904" name="WordArt 1056"/>
            <p:cNvSpPr>
              <a:spLocks noChangeAspect="1" noChangeArrowheads="1" noChangeShapeType="1" noTextEdit="1"/>
            </p:cNvSpPr>
            <p:nvPr/>
          </p:nvSpPr>
          <p:spPr bwMode="auto">
            <a:xfrm rot="3223409">
              <a:off x="1672" y="2571"/>
              <a:ext cx="720" cy="15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900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Strategy Is Everyone's Job</a:t>
              </a:r>
            </a:p>
          </p:txBody>
        </p:sp>
        <p:sp>
          <p:nvSpPr>
            <p:cNvPr id="207905" name="WordArt 1057"/>
            <p:cNvSpPr>
              <a:spLocks noChangeAspect="1" noChangeArrowheads="1" noChangeShapeType="1" noTextEdit="1"/>
            </p:cNvSpPr>
            <p:nvPr/>
          </p:nvSpPr>
          <p:spPr bwMode="auto">
            <a:xfrm rot="-2853677">
              <a:off x="3296" y="2632"/>
              <a:ext cx="739" cy="17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566861"/>
                </a:avLst>
              </a:prstTxWarp>
            </a:bodyPr>
            <a:lstStyle/>
            <a:p>
              <a:pPr algn="ctr"/>
              <a:r>
                <a:rPr lang="en-US" sz="900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Unlock Hidden Assets</a:t>
              </a:r>
            </a:p>
          </p:txBody>
        </p:sp>
        <p:sp>
          <p:nvSpPr>
            <p:cNvPr id="207906" name="WordArt 1058"/>
            <p:cNvSpPr>
              <a:spLocks noChangeAspect="1" noChangeArrowheads="1" noChangeShapeType="1" noTextEdit="1"/>
            </p:cNvSpPr>
            <p:nvPr/>
          </p:nvSpPr>
          <p:spPr bwMode="auto">
            <a:xfrm rot="3259198">
              <a:off x="3286" y="1437"/>
              <a:ext cx="856" cy="19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900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Strategy: A Continuous Process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577850" y="1371600"/>
            <a:ext cx="8026400" cy="48704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5074F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xfrm>
            <a:off x="627063" y="152400"/>
            <a:ext cx="7772400" cy="838200"/>
          </a:xfrm>
          <a:noFill/>
          <a:ln/>
        </p:spPr>
        <p:txBody>
          <a:bodyPr anchor="ctr" anchorCtr="1"/>
          <a:lstStyle/>
          <a:p>
            <a:pPr>
              <a:lnSpc>
                <a:spcPct val="90000"/>
              </a:lnSpc>
            </a:pPr>
            <a:r>
              <a:rPr lang="en-US" altLang="en-US" sz="2400"/>
              <a:t>Not all Environments are Appropriate for a Balanced Scorecard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20000" cy="4876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endParaRPr lang="en-US" altLang="en-US" sz="2100"/>
          </a:p>
          <a:p>
            <a:pPr>
              <a:buSzPct val="130000"/>
            </a:pPr>
            <a:r>
              <a:rPr lang="en-US" altLang="en-US" sz="1800" b="1"/>
              <a:t>Balanced Scorecard must be driven from the top:</a:t>
            </a:r>
          </a:p>
          <a:p>
            <a:pPr lvl="1">
              <a:buSzPct val="129000"/>
            </a:pPr>
            <a:r>
              <a:rPr lang="en-US" altLang="en-US" sz="1800" b="1"/>
              <a:t>CEO/COO as sponsor</a:t>
            </a:r>
          </a:p>
          <a:p>
            <a:pPr lvl="1">
              <a:buSzPct val="129000"/>
            </a:pPr>
            <a:r>
              <a:rPr lang="en-US" altLang="en-US" sz="1800" b="1"/>
              <a:t>Executive leadership team commitment</a:t>
            </a:r>
          </a:p>
          <a:p>
            <a:pPr>
              <a:spcBef>
                <a:spcPct val="50000"/>
              </a:spcBef>
              <a:buSzPct val="130000"/>
            </a:pPr>
            <a:r>
              <a:rPr lang="en-US" altLang="en-US" sz="1800" b="1"/>
              <a:t>A clear sense of purpose is required to:</a:t>
            </a:r>
          </a:p>
          <a:p>
            <a:pPr lvl="1">
              <a:buSzPct val="129000"/>
            </a:pPr>
            <a:r>
              <a:rPr lang="en-US" altLang="en-US" sz="1800" b="1"/>
              <a:t>Drive change</a:t>
            </a:r>
          </a:p>
          <a:p>
            <a:pPr lvl="1">
              <a:buSzPct val="129000"/>
            </a:pPr>
            <a:r>
              <a:rPr lang="en-US" altLang="en-US" sz="1800" b="1"/>
              <a:t>Clarify and gain consensus about strategy</a:t>
            </a:r>
          </a:p>
          <a:p>
            <a:pPr lvl="1">
              <a:buSzPct val="129000"/>
            </a:pPr>
            <a:r>
              <a:rPr lang="en-US" altLang="en-US" sz="1800" b="1"/>
              <a:t>Build a senior executive team</a:t>
            </a:r>
          </a:p>
          <a:p>
            <a:pPr lvl="1">
              <a:buSzPct val="129000"/>
            </a:pPr>
            <a:r>
              <a:rPr lang="en-US" altLang="en-US" sz="1800" b="1"/>
              <a:t>Focus the organization: align programs and investments</a:t>
            </a:r>
          </a:p>
          <a:p>
            <a:pPr lvl="1">
              <a:buSzPct val="129000"/>
            </a:pPr>
            <a:r>
              <a:rPr lang="en-US" altLang="en-US" sz="1800" b="1"/>
              <a:t>Integrate cross-functionally</a:t>
            </a:r>
          </a:p>
          <a:p>
            <a:pPr lvl="1">
              <a:buSzPct val="129000"/>
            </a:pPr>
            <a:r>
              <a:rPr lang="en-US" altLang="en-US" sz="1800" b="1"/>
              <a:t>Educate and empower the organization</a:t>
            </a:r>
          </a:p>
          <a:p>
            <a:pPr>
              <a:spcBef>
                <a:spcPct val="50000"/>
              </a:spcBef>
              <a:buSzPct val="130000"/>
            </a:pPr>
            <a:r>
              <a:rPr lang="en-US" altLang="en-US" sz="1800" b="1"/>
              <a:t>The dynamics of the senior executive team will determine whether the Balanced Scorecard becomes a strategic management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  <a:noFill/>
          <a:ln/>
        </p:spPr>
        <p:txBody>
          <a:bodyPr anchor="ctr" anchorCtr="1"/>
          <a:lstStyle/>
          <a:p>
            <a:pPr>
              <a:lnSpc>
                <a:spcPct val="90000"/>
              </a:lnSpc>
            </a:pPr>
            <a:r>
              <a:rPr lang="en-US" altLang="en-US" sz="3200"/>
              <a:t>Key Pitfalls to Avoid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257300"/>
            <a:ext cx="4267200" cy="5524500"/>
          </a:xfrm>
          <a:noFill/>
          <a:ln/>
        </p:spPr>
        <p:txBody>
          <a:bodyPr lIns="90488" tIns="44450" rIns="90488" bIns="44450"/>
          <a:lstStyle/>
          <a:p>
            <a:pPr>
              <a:spcBef>
                <a:spcPct val="300000"/>
              </a:spcBef>
              <a:buSzPct val="130000"/>
            </a:pPr>
            <a:r>
              <a:rPr lang="en-US" altLang="en-US" sz="2000" b="1"/>
              <a:t>Middle management task force</a:t>
            </a:r>
          </a:p>
          <a:p>
            <a:pPr>
              <a:spcBef>
                <a:spcPct val="15000"/>
              </a:spcBef>
              <a:buSzPct val="130000"/>
            </a:pPr>
            <a:r>
              <a:rPr lang="en-US" altLang="en-US" sz="2000" b="1"/>
              <a:t>Not driven by senior executive team</a:t>
            </a:r>
          </a:p>
          <a:p>
            <a:pPr>
              <a:spcBef>
                <a:spcPct val="15000"/>
              </a:spcBef>
              <a:buSzPct val="130000"/>
            </a:pPr>
            <a:r>
              <a:rPr lang="en-US" altLang="en-US" sz="2000" b="1"/>
              <a:t>Only one or a few individuals involved </a:t>
            </a:r>
          </a:p>
          <a:p>
            <a:pPr>
              <a:spcBef>
                <a:spcPct val="15000"/>
              </a:spcBef>
              <a:buSzPct val="130000"/>
            </a:pPr>
            <a:r>
              <a:rPr lang="en-US" altLang="en-US" sz="2000" b="1"/>
              <a:t>Too long a development process (allowing the “best” to be the enemy of the “good”)</a:t>
            </a:r>
          </a:p>
          <a:p>
            <a:pPr>
              <a:spcBef>
                <a:spcPct val="15000"/>
              </a:spcBef>
              <a:buSzPct val="130000"/>
            </a:pPr>
            <a:r>
              <a:rPr lang="en-US" altLang="en-US" sz="2000" b="1"/>
              <a:t>Delay introduction because of missing measurements</a:t>
            </a:r>
          </a:p>
          <a:p>
            <a:pPr>
              <a:spcBef>
                <a:spcPct val="15000"/>
              </a:spcBef>
              <a:buSzPct val="130000"/>
            </a:pPr>
            <a:r>
              <a:rPr lang="en-US" altLang="en-US" sz="2000" b="1"/>
              <a:t>Static not dynamic process</a:t>
            </a:r>
          </a:p>
          <a:p>
            <a:pPr>
              <a:spcBef>
                <a:spcPct val="15000"/>
              </a:spcBef>
              <a:buSzPct val="130000"/>
            </a:pPr>
            <a:r>
              <a:rPr lang="en-US" altLang="en-US" sz="2000" b="1"/>
              <a:t>Treating the BSC as an EIS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05350" y="1257300"/>
            <a:ext cx="4229100" cy="5295900"/>
          </a:xfrm>
          <a:noFill/>
          <a:ln/>
        </p:spPr>
        <p:txBody>
          <a:bodyPr lIns="90488" tIns="44450" rIns="90488" bIns="44450"/>
          <a:lstStyle/>
          <a:p>
            <a:pPr>
              <a:spcBef>
                <a:spcPct val="15000"/>
              </a:spcBef>
              <a:buSzPct val="130000"/>
            </a:pPr>
            <a:r>
              <a:rPr lang="en-US" altLang="en-US" sz="2000" b="1"/>
              <a:t>Measurement to control; not to communicate</a:t>
            </a:r>
          </a:p>
          <a:p>
            <a:pPr>
              <a:spcBef>
                <a:spcPct val="15000"/>
              </a:spcBef>
              <a:buSzPct val="130000"/>
            </a:pPr>
            <a:r>
              <a:rPr lang="en-US" altLang="en-US" sz="2000" b="1"/>
              <a:t>Management dictating actions vs. employee improvisation to achieve desired outcomes</a:t>
            </a:r>
          </a:p>
          <a:p>
            <a:pPr>
              <a:spcBef>
                <a:spcPct val="15000"/>
              </a:spcBef>
              <a:buSzPct val="130000"/>
            </a:pPr>
            <a:r>
              <a:rPr lang="en-US" altLang="en-US" sz="2000" b="1"/>
              <a:t>For management only, not shared with all employees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49250" y="787400"/>
            <a:ext cx="38735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2000" b="1" i="1"/>
              <a:t>Process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768850" y="787400"/>
            <a:ext cx="38735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2000" b="1" i="1"/>
              <a:t>Philosophy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1731963" y="114300"/>
            <a:ext cx="6953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</a:pPr>
            <a:r>
              <a:rPr lang="en-US" altLang="en-US" sz="3200" i="1">
                <a:solidFill>
                  <a:srgbClr val="01AD00"/>
                </a:solidFill>
              </a:rPr>
              <a:t>THE BALANCED SCORECARD MANAGEMENT SYSTEM</a:t>
            </a:r>
            <a:endParaRPr lang="en-US" altLang="en-US" sz="1800" i="1">
              <a:solidFill>
                <a:srgbClr val="01AD00"/>
              </a:solidFill>
            </a:endParaRP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727075" y="1158875"/>
            <a:ext cx="797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1800" b="1" i="1">
                <a:solidFill>
                  <a:schemeClr val="tx2"/>
                </a:solidFill>
                <a:latin typeface="Arial" charset="0"/>
              </a:rPr>
              <a:t>Significant results can be achieved in relatively short periods of time...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2703513" y="1884363"/>
            <a:ext cx="64008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562" tIns="182562" rIns="182562" bIns="182562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43050" indent="-171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00250" indent="-171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290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Implement a framework to </a:t>
            </a:r>
            <a:r>
              <a:rPr lang="en-US" altLang="en-US" sz="2000" b="1">
                <a:solidFill>
                  <a:srgbClr val="280AF3"/>
                </a:solidFill>
                <a:latin typeface="Arial" charset="0"/>
              </a:rPr>
              <a:t>align</a:t>
            </a: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 and </a:t>
            </a:r>
            <a:r>
              <a:rPr lang="en-US" altLang="en-US" sz="2000" b="1">
                <a:solidFill>
                  <a:srgbClr val="280AF3"/>
                </a:solidFill>
                <a:latin typeface="Arial" charset="0"/>
              </a:rPr>
              <a:t>focus</a:t>
            </a: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 the organization from top to bottom on its strategy</a:t>
            </a:r>
          </a:p>
          <a:p>
            <a:pPr>
              <a:spcBef>
                <a:spcPct val="30000"/>
              </a:spcBef>
            </a:pPr>
            <a:endParaRPr lang="en-US" altLang="en-US" sz="2000" b="1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Identify the related key change initiatives required to</a:t>
            </a:r>
            <a:r>
              <a:rPr lang="en-US" altLang="en-US" sz="2000" b="1">
                <a:solidFill>
                  <a:srgbClr val="3365FB"/>
                </a:solidFill>
                <a:latin typeface="Arial" charset="0"/>
              </a:rPr>
              <a:t> realize</a:t>
            </a: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 the strategy and </a:t>
            </a:r>
            <a:r>
              <a:rPr lang="en-US" altLang="en-US" sz="2000" b="1">
                <a:solidFill>
                  <a:srgbClr val="3365FB"/>
                </a:solidFill>
                <a:latin typeface="Arial" charset="0"/>
              </a:rPr>
              <a:t>mobilize</a:t>
            </a: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 the organization</a:t>
            </a:r>
          </a:p>
          <a:p>
            <a:pPr>
              <a:spcBef>
                <a:spcPct val="30000"/>
              </a:spcBef>
            </a:pPr>
            <a:endParaRPr lang="en-US" altLang="en-US" sz="2000" b="1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30000"/>
              </a:spcBef>
            </a:pPr>
            <a:endParaRPr lang="en-US" altLang="en-US" sz="2000" b="1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Create </a:t>
            </a:r>
            <a:r>
              <a:rPr lang="en-US" altLang="en-US" sz="2000" b="1">
                <a:solidFill>
                  <a:srgbClr val="280AF3"/>
                </a:solidFill>
                <a:latin typeface="Arial" charset="0"/>
              </a:rPr>
              <a:t>feedback</a:t>
            </a: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 processes at all levels to evaluate progress against strategy, monitor and </a:t>
            </a:r>
            <a:r>
              <a:rPr lang="en-US" altLang="en-US" sz="2000" b="1">
                <a:solidFill>
                  <a:srgbClr val="3365FB"/>
                </a:solidFill>
                <a:latin typeface="Arial" charset="0"/>
              </a:rPr>
              <a:t>manage </a:t>
            </a: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issues and priorities, and </a:t>
            </a:r>
            <a:r>
              <a:rPr lang="en-US" altLang="en-US" sz="2000" b="1">
                <a:solidFill>
                  <a:srgbClr val="3365FB"/>
                </a:solidFill>
                <a:latin typeface="Arial" charset="0"/>
              </a:rPr>
              <a:t>measure </a:t>
            </a: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performance and contribution to the business.</a:t>
            </a:r>
          </a:p>
        </p:txBody>
      </p:sp>
      <p:grpSp>
        <p:nvGrpSpPr>
          <p:cNvPr id="205829" name="Group 5"/>
          <p:cNvGrpSpPr>
            <a:grpSpLocks/>
          </p:cNvGrpSpPr>
          <p:nvPr/>
        </p:nvGrpSpPr>
        <p:grpSpPr bwMode="auto">
          <a:xfrm>
            <a:off x="388938" y="3313113"/>
            <a:ext cx="2173287" cy="1271587"/>
            <a:chOff x="245" y="2087"/>
            <a:chExt cx="1369" cy="801"/>
          </a:xfrm>
        </p:grpSpPr>
        <p:sp>
          <p:nvSpPr>
            <p:cNvPr id="205830" name="AutoShape 6"/>
            <p:cNvSpPr>
              <a:spLocks noChangeArrowheads="1"/>
            </p:cNvSpPr>
            <p:nvPr/>
          </p:nvSpPr>
          <p:spPr bwMode="auto">
            <a:xfrm>
              <a:off x="355" y="2087"/>
              <a:ext cx="1149" cy="616"/>
            </a:xfrm>
            <a:prstGeom prst="roundRect">
              <a:avLst>
                <a:gd name="adj" fmla="val 12495"/>
              </a:avLst>
            </a:prstGeom>
            <a:solidFill>
              <a:srgbClr val="FEFFDB"/>
            </a:solidFill>
            <a:ln w="12700">
              <a:solidFill>
                <a:srgbClr val="3C0023"/>
              </a:solidFill>
              <a:round/>
              <a:headEnd/>
              <a:tailEnd/>
            </a:ln>
            <a:effectLst>
              <a:outerShdw dist="107763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1" name="Rectangle 7"/>
            <p:cNvSpPr>
              <a:spLocks noChangeArrowheads="1"/>
            </p:cNvSpPr>
            <p:nvPr/>
          </p:nvSpPr>
          <p:spPr bwMode="auto">
            <a:xfrm>
              <a:off x="245" y="2469"/>
              <a:ext cx="1369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19075" tIns="219075" rIns="219075" bIns="219075"/>
            <a:lstStyle>
              <a:lvl1pPr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22325" indent="-273050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274638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51025" indent="-204788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400300" indent="-206375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8575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3147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7719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2291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en-US" altLang="en-US" sz="1200" b="1">
                  <a:solidFill>
                    <a:schemeClr val="folHlink"/>
                  </a:solidFill>
                  <a:latin typeface="Arial" charset="0"/>
                </a:rPr>
                <a:t>LEVERAGE</a:t>
              </a:r>
            </a:p>
          </p:txBody>
        </p:sp>
        <p:pic>
          <p:nvPicPr>
            <p:cNvPr id="205832" name="Picture 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" y="2137"/>
              <a:ext cx="1086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5833" name="Group 9"/>
          <p:cNvGrpSpPr>
            <a:grpSpLocks/>
          </p:cNvGrpSpPr>
          <p:nvPr/>
        </p:nvGrpSpPr>
        <p:grpSpPr bwMode="auto">
          <a:xfrm>
            <a:off x="342900" y="4943475"/>
            <a:ext cx="2173288" cy="1252538"/>
            <a:chOff x="216" y="3114"/>
            <a:chExt cx="1369" cy="789"/>
          </a:xfrm>
        </p:grpSpPr>
        <p:grpSp>
          <p:nvGrpSpPr>
            <p:cNvPr id="205834" name="Group 10"/>
            <p:cNvGrpSpPr>
              <a:grpSpLocks/>
            </p:cNvGrpSpPr>
            <p:nvPr/>
          </p:nvGrpSpPr>
          <p:grpSpPr bwMode="auto">
            <a:xfrm>
              <a:off x="343" y="3114"/>
              <a:ext cx="1149" cy="616"/>
              <a:chOff x="343" y="3114"/>
              <a:chExt cx="1149" cy="616"/>
            </a:xfrm>
          </p:grpSpPr>
          <p:sp>
            <p:nvSpPr>
              <p:cNvPr id="205835" name="AutoShape 11"/>
              <p:cNvSpPr>
                <a:spLocks noChangeArrowheads="1"/>
              </p:cNvSpPr>
              <p:nvPr/>
            </p:nvSpPr>
            <p:spPr bwMode="auto">
              <a:xfrm>
                <a:off x="343" y="3114"/>
                <a:ext cx="1149" cy="616"/>
              </a:xfrm>
              <a:prstGeom prst="roundRect">
                <a:avLst>
                  <a:gd name="adj" fmla="val 12495"/>
                </a:avLst>
              </a:prstGeom>
              <a:solidFill>
                <a:srgbClr val="FEFFDB"/>
              </a:solidFill>
              <a:ln w="12700">
                <a:solidFill>
                  <a:srgbClr val="3C0023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05836" name="Picture 12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" y="3132"/>
                <a:ext cx="795" cy="4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5837" name="Rectangle 13"/>
            <p:cNvSpPr>
              <a:spLocks noChangeArrowheads="1"/>
            </p:cNvSpPr>
            <p:nvPr/>
          </p:nvSpPr>
          <p:spPr bwMode="auto">
            <a:xfrm>
              <a:off x="216" y="3484"/>
              <a:ext cx="1369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19075" tIns="219075" rIns="219075" bIns="219075"/>
            <a:lstStyle>
              <a:lvl1pPr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22325" indent="-273050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274638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51025" indent="-204788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400300" indent="-206375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8575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3147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7719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2291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en-US" altLang="en-US" sz="1200" b="1">
                  <a:solidFill>
                    <a:schemeClr val="folHlink"/>
                  </a:solidFill>
                  <a:latin typeface="Arial" charset="0"/>
                </a:rPr>
                <a:t>LEARNING</a:t>
              </a:r>
            </a:p>
          </p:txBody>
        </p:sp>
      </p:grpSp>
      <p:grpSp>
        <p:nvGrpSpPr>
          <p:cNvPr id="205838" name="Group 14"/>
          <p:cNvGrpSpPr>
            <a:grpSpLocks/>
          </p:cNvGrpSpPr>
          <p:nvPr/>
        </p:nvGrpSpPr>
        <p:grpSpPr bwMode="auto">
          <a:xfrm>
            <a:off x="388938" y="1771650"/>
            <a:ext cx="2173287" cy="1379538"/>
            <a:chOff x="245" y="1116"/>
            <a:chExt cx="1369" cy="869"/>
          </a:xfrm>
        </p:grpSpPr>
        <p:sp>
          <p:nvSpPr>
            <p:cNvPr id="205839" name="AutoShape 15"/>
            <p:cNvSpPr>
              <a:spLocks noChangeArrowheads="1"/>
            </p:cNvSpPr>
            <p:nvPr/>
          </p:nvSpPr>
          <p:spPr bwMode="auto">
            <a:xfrm>
              <a:off x="343" y="1196"/>
              <a:ext cx="1149" cy="616"/>
            </a:xfrm>
            <a:prstGeom prst="roundRect">
              <a:avLst>
                <a:gd name="adj" fmla="val 12495"/>
              </a:avLst>
            </a:prstGeom>
            <a:solidFill>
              <a:srgbClr val="FEFFDB"/>
            </a:solidFill>
            <a:ln w="12700">
              <a:solidFill>
                <a:srgbClr val="3C0023"/>
              </a:solidFill>
              <a:round/>
              <a:headEnd/>
              <a:tailEnd/>
            </a:ln>
            <a:effectLst>
              <a:outerShdw dist="107763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840" name="Group 16"/>
            <p:cNvGrpSpPr>
              <a:grpSpLocks/>
            </p:cNvGrpSpPr>
            <p:nvPr/>
          </p:nvGrpSpPr>
          <p:grpSpPr bwMode="auto">
            <a:xfrm>
              <a:off x="649" y="1116"/>
              <a:ext cx="537" cy="642"/>
              <a:chOff x="649" y="1116"/>
              <a:chExt cx="537" cy="642"/>
            </a:xfrm>
          </p:grpSpPr>
          <p:sp>
            <p:nvSpPr>
              <p:cNvPr id="205841" name="Oval 17"/>
              <p:cNvSpPr>
                <a:spLocks noChangeArrowheads="1"/>
              </p:cNvSpPr>
              <p:nvPr/>
            </p:nvSpPr>
            <p:spPr bwMode="auto">
              <a:xfrm>
                <a:off x="678" y="1211"/>
                <a:ext cx="471" cy="473"/>
              </a:xfrm>
              <a:prstGeom prst="ellipse">
                <a:avLst/>
              </a:prstGeom>
              <a:solidFill>
                <a:srgbClr val="081D5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42" name="Oval 18"/>
              <p:cNvSpPr>
                <a:spLocks noChangeArrowheads="1"/>
              </p:cNvSpPr>
              <p:nvPr/>
            </p:nvSpPr>
            <p:spPr bwMode="auto">
              <a:xfrm>
                <a:off x="792" y="1326"/>
                <a:ext cx="243" cy="24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4450" tIns="22225" rIns="44450" bIns="22225" anchor="ctr"/>
              <a:lstStyle>
                <a:lvl1pPr defTabSz="2063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219075" defTabSz="2063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434975" defTabSz="2063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650875" defTabSz="2063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868363" defTabSz="2063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325563" defTabSz="206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1782763" defTabSz="206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239963" defTabSz="206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2697163" defTabSz="206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r>
                  <a:rPr lang="en-US" altLang="en-US" sz="400" b="1">
                    <a:solidFill>
                      <a:srgbClr val="FC0128"/>
                    </a:solidFill>
                    <a:latin typeface="Arial" charset="0"/>
                  </a:rPr>
                  <a:t>STRATEGY</a:t>
                </a:r>
              </a:p>
            </p:txBody>
          </p:sp>
          <p:graphicFrame>
            <p:nvGraphicFramePr>
              <p:cNvPr id="205843" name="Object 19"/>
              <p:cNvGraphicFramePr>
                <a:graphicFrameLocks/>
              </p:cNvGraphicFramePr>
              <p:nvPr/>
            </p:nvGraphicFramePr>
            <p:xfrm>
              <a:off x="649" y="1116"/>
              <a:ext cx="528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846" name="WordArt 2.0" r:id="rId5" imgW="6091200" imgH="4060800" progId="MSWordArt.2">
                      <p:embed/>
                    </p:oleObj>
                  </mc:Choice>
                  <mc:Fallback>
                    <p:oleObj name="WordArt 2.0" r:id="rId5" imgW="6091200" imgH="4060800" progId="MSWordArt.2">
                      <p:embed/>
                      <p:pic>
                        <p:nvPicPr>
                          <p:cNvPr id="0" name="Object 19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9" y="1116"/>
                            <a:ext cx="528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44" name="Object 20"/>
              <p:cNvGraphicFramePr>
                <a:graphicFrameLocks/>
              </p:cNvGraphicFramePr>
              <p:nvPr/>
            </p:nvGraphicFramePr>
            <p:xfrm>
              <a:off x="658" y="1406"/>
              <a:ext cx="528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847" name="WordArt 2.0" r:id="rId7" imgW="6091200" imgH="4060800" progId="MSWordArt.2">
                      <p:embed/>
                    </p:oleObj>
                  </mc:Choice>
                  <mc:Fallback>
                    <p:oleObj name="WordArt 2.0" r:id="rId7" imgW="6091200" imgH="4060800" progId="MSWordArt.2">
                      <p:embed/>
                      <p:pic>
                        <p:nvPicPr>
                          <p:cNvPr id="0" name="Object 2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" y="1406"/>
                            <a:ext cx="528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5845" name="Rectangle 21"/>
            <p:cNvSpPr>
              <a:spLocks noChangeArrowheads="1"/>
            </p:cNvSpPr>
            <p:nvPr/>
          </p:nvSpPr>
          <p:spPr bwMode="auto">
            <a:xfrm>
              <a:off x="245" y="1566"/>
              <a:ext cx="1369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19075" tIns="219075" rIns="219075" bIns="219075"/>
            <a:lstStyle>
              <a:lvl1pPr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22325" indent="-273050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274638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51025" indent="-204788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400300" indent="-206375" defTabSz="1316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8575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3147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7719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229100" indent="-206375" defTabSz="13160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en-US" altLang="en-US" sz="1200" b="1">
                  <a:solidFill>
                    <a:schemeClr val="folHlink"/>
                  </a:solidFill>
                  <a:latin typeface="Arial" charset="0"/>
                </a:rPr>
                <a:t>ALIGNMENT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Balanced Scorecard References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Book: </a:t>
            </a:r>
            <a:r>
              <a:rPr lang="en-US" altLang="en-US" i="1"/>
              <a:t>The Balanced Scorecard: Measures that Drive 			Performance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HBR Articles (Jan-Feb. ‘92; Sept-Oct ‘93; Jan-Feb ‘96)</a:t>
            </a:r>
          </a:p>
          <a:p>
            <a:pPr>
              <a:buFontTx/>
              <a:buNone/>
            </a:pPr>
            <a:r>
              <a:rPr lang="en-US" altLang="en-US"/>
              <a:t>Cases: (Mobil, Chemical Bank, Charlotte, Citibank,</a:t>
            </a:r>
          </a:p>
          <a:p>
            <a:pPr>
              <a:buFontTx/>
              <a:buNone/>
            </a:pPr>
            <a:r>
              <a:rPr lang="en-US" altLang="en-US"/>
              <a:t>		 Wells Fargo)</a:t>
            </a:r>
          </a:p>
          <a:p>
            <a:pPr>
              <a:buFontTx/>
              <a:buNone/>
            </a:pPr>
            <a:r>
              <a:rPr lang="en-US" altLang="en-US"/>
              <a:t>Videos: Measuring Corporate Performance</a:t>
            </a:r>
          </a:p>
          <a:p>
            <a:pPr>
              <a:buFontTx/>
              <a:buNone/>
            </a:pPr>
            <a:r>
              <a:rPr lang="en-US" altLang="en-US"/>
              <a:t>CD-ROM Simulation: “Balancing Your Corporate Scorecard”</a:t>
            </a:r>
          </a:p>
          <a:p>
            <a:pPr lvl="2">
              <a:buFontTx/>
              <a:buNone/>
            </a:pPr>
            <a:endParaRPr lang="en-US" altLang="en-US" sz="2400"/>
          </a:p>
          <a:p>
            <a:r>
              <a:rPr lang="en-US" altLang="en-US"/>
              <a:t>Phone:	(800) 668-6780 or (617) 496-1449</a:t>
            </a:r>
          </a:p>
          <a:p>
            <a:r>
              <a:rPr lang="en-US" altLang="en-US"/>
              <a:t>Fax: 	(617) 495-6985 	</a:t>
            </a:r>
          </a:p>
          <a:p>
            <a:r>
              <a:rPr lang="en-US" altLang="en-US"/>
              <a:t>Internet:	www.hbsp.harvard.edu</a:t>
            </a:r>
          </a:p>
          <a:p>
            <a:pPr lvl="2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2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047875"/>
            <a:ext cx="31242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43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 Further Information</a:t>
            </a:r>
          </a:p>
        </p:txBody>
      </p:sp>
      <p:sp>
        <p:nvSpPr>
          <p:cNvPr id="163844" name="Rectangle 1028"/>
          <p:cNvSpPr>
            <a:spLocks noChangeArrowheads="1"/>
          </p:cNvSpPr>
          <p:nvPr/>
        </p:nvSpPr>
        <p:spPr bwMode="auto">
          <a:xfrm>
            <a:off x="290513" y="4089400"/>
            <a:ext cx="41497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74612" tIns="36512" rIns="74612" bIns="36512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b="1">
                <a:solidFill>
                  <a:schemeClr val="folHlink"/>
                </a:solidFill>
                <a:latin typeface="Arial" charset="0"/>
              </a:rPr>
              <a:t>www.bscol.com</a:t>
            </a:r>
          </a:p>
          <a:p>
            <a:pPr algn="ctr">
              <a:lnSpc>
                <a:spcPct val="90000"/>
              </a:lnSpc>
            </a:pPr>
            <a:r>
              <a:rPr lang="en-US" altLang="en-US" sz="2800" b="1">
                <a:solidFill>
                  <a:schemeClr val="folHlink"/>
                </a:solidFill>
                <a:latin typeface="Arial" charset="0"/>
              </a:rPr>
              <a:t>Tel: (USA) 781.259.3737</a:t>
            </a:r>
          </a:p>
        </p:txBody>
      </p:sp>
      <p:sp>
        <p:nvSpPr>
          <p:cNvPr id="163845" name="Rectangle 1029"/>
          <p:cNvSpPr>
            <a:spLocks noChangeArrowheads="1"/>
          </p:cNvSpPr>
          <p:nvPr/>
        </p:nvSpPr>
        <p:spPr bwMode="auto">
          <a:xfrm>
            <a:off x="4010025" y="5383213"/>
            <a:ext cx="13366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74612" tIns="36512" rIns="74612" bIns="36512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en-US" altLang="en-US" sz="2000" b="1" i="1">
                <a:latin typeface="Arial" charset="0"/>
              </a:rPr>
              <a:t>Research</a:t>
            </a:r>
          </a:p>
        </p:txBody>
      </p:sp>
      <p:sp>
        <p:nvSpPr>
          <p:cNvPr id="163846" name="Rectangle 1030"/>
          <p:cNvSpPr>
            <a:spLocks noChangeArrowheads="1"/>
          </p:cNvSpPr>
          <p:nvPr/>
        </p:nvSpPr>
        <p:spPr bwMode="auto">
          <a:xfrm>
            <a:off x="1449388" y="5367338"/>
            <a:ext cx="17113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74612" tIns="36512" rIns="74612" bIns="36512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en-US" altLang="en-US" sz="2000" b="1" i="1">
                <a:latin typeface="Arial" charset="0"/>
              </a:rPr>
              <a:t>Publications</a:t>
            </a:r>
          </a:p>
        </p:txBody>
      </p:sp>
      <p:sp>
        <p:nvSpPr>
          <p:cNvPr id="163847" name="Rectangle 1031"/>
          <p:cNvSpPr>
            <a:spLocks noChangeArrowheads="1"/>
          </p:cNvSpPr>
          <p:nvPr/>
        </p:nvSpPr>
        <p:spPr bwMode="auto">
          <a:xfrm>
            <a:off x="3856038" y="6037263"/>
            <a:ext cx="15811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74612" tIns="36512" rIns="74612" bIns="36512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en-US" altLang="en-US" sz="2000" b="1" i="1">
                <a:latin typeface="Arial" charset="0"/>
              </a:rPr>
              <a:t>Networking</a:t>
            </a:r>
          </a:p>
        </p:txBody>
      </p:sp>
      <p:sp>
        <p:nvSpPr>
          <p:cNvPr id="163848" name="Rectangle 1032"/>
          <p:cNvSpPr>
            <a:spLocks noChangeArrowheads="1"/>
          </p:cNvSpPr>
          <p:nvPr/>
        </p:nvSpPr>
        <p:spPr bwMode="auto">
          <a:xfrm>
            <a:off x="966788" y="6037263"/>
            <a:ext cx="1746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74612" tIns="36512" rIns="74612" bIns="36512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en-US" altLang="en-US" sz="2000" b="1" i="1">
                <a:latin typeface="Arial" charset="0"/>
              </a:rPr>
              <a:t>Conferences</a:t>
            </a:r>
          </a:p>
        </p:txBody>
      </p:sp>
      <p:sp>
        <p:nvSpPr>
          <p:cNvPr id="163849" name="Rectangle 1033"/>
          <p:cNvSpPr>
            <a:spLocks noChangeArrowheads="1"/>
          </p:cNvSpPr>
          <p:nvPr/>
        </p:nvSpPr>
        <p:spPr bwMode="auto">
          <a:xfrm>
            <a:off x="6197600" y="5383213"/>
            <a:ext cx="11874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74612" tIns="36512" rIns="74612" bIns="36512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en-US" altLang="en-US" sz="2000" b="1" i="1">
                <a:latin typeface="Arial" charset="0"/>
              </a:rPr>
              <a:t>Training</a:t>
            </a:r>
          </a:p>
        </p:txBody>
      </p:sp>
      <p:sp>
        <p:nvSpPr>
          <p:cNvPr id="163850" name="Rectangle 1034"/>
          <p:cNvSpPr>
            <a:spLocks noChangeArrowheads="1"/>
          </p:cNvSpPr>
          <p:nvPr/>
        </p:nvSpPr>
        <p:spPr bwMode="auto">
          <a:xfrm>
            <a:off x="6580188" y="6037263"/>
            <a:ext cx="20701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74612" tIns="36512" rIns="74612" bIns="36512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en-US" altLang="en-US" sz="2000" b="1" i="1">
                <a:latin typeface="Arial" charset="0"/>
              </a:rPr>
              <a:t>Implementation</a:t>
            </a:r>
          </a:p>
        </p:txBody>
      </p:sp>
      <p:sp>
        <p:nvSpPr>
          <p:cNvPr id="163851" name="Rectangle 1035"/>
          <p:cNvSpPr>
            <a:spLocks noChangeArrowheads="1"/>
          </p:cNvSpPr>
          <p:nvPr/>
        </p:nvSpPr>
        <p:spPr bwMode="auto">
          <a:xfrm>
            <a:off x="815975" y="1397000"/>
            <a:ext cx="3094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74612" tIns="36512" rIns="74612" bIns="36512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b="1" i="1">
                <a:solidFill>
                  <a:schemeClr val="folHlink"/>
                </a:solidFill>
                <a:latin typeface="Arial" charset="0"/>
              </a:rPr>
              <a:t>Visit Our Website</a:t>
            </a:r>
          </a:p>
        </p:txBody>
      </p:sp>
      <p:sp>
        <p:nvSpPr>
          <p:cNvPr id="163852" name="Line 1036"/>
          <p:cNvSpPr>
            <a:spLocks noChangeShapeType="1"/>
          </p:cNvSpPr>
          <p:nvPr/>
        </p:nvSpPr>
        <p:spPr bwMode="auto">
          <a:xfrm>
            <a:off x="314325" y="5113338"/>
            <a:ext cx="851693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74612" tIns="36512" rIns="74612" bIns="36512" anchor="ctr">
            <a:spAutoFit/>
          </a:bodyPr>
          <a:lstStyle/>
          <a:p>
            <a:endParaRPr lang="en-US"/>
          </a:p>
        </p:txBody>
      </p:sp>
      <p:sp>
        <p:nvSpPr>
          <p:cNvPr id="163853" name="Text Box 1037"/>
          <p:cNvSpPr txBox="1">
            <a:spLocks noChangeArrowheads="1"/>
          </p:cNvSpPr>
          <p:nvPr/>
        </p:nvSpPr>
        <p:spPr bwMode="auto">
          <a:xfrm>
            <a:off x="4583113" y="1851025"/>
            <a:ext cx="42354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228600" tIns="228600" rIns="228600" bIns="22860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latin typeface="Arial" charset="0"/>
              </a:rPr>
              <a:t>Our Mission:</a:t>
            </a:r>
            <a:endParaRPr lang="en-US" altLang="en-US" sz="200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000" i="1">
                <a:latin typeface="Arial" charset="0"/>
              </a:rPr>
              <a:t>“To facilitate the worldwide awareness, use, enhancement and integrity of the Balanced Scorecard as a value-added management process”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762000" y="6248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altLang="en-US" sz="100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87400"/>
          </a:xfrm>
          <a:noFill/>
          <a:ln/>
        </p:spPr>
        <p:txBody>
          <a:bodyPr anchor="ctr"/>
          <a:lstStyle/>
          <a:p>
            <a:r>
              <a:rPr lang="en-US" altLang="en-US"/>
              <a:t>Translating Vision and Strategy:  Four Perspectives</a:t>
            </a:r>
            <a:endParaRPr lang="en-US" altLang="en-US" sz="1800"/>
          </a:p>
        </p:txBody>
      </p:sp>
      <p:sp>
        <p:nvSpPr>
          <p:cNvPr id="209924" name="Line 4"/>
          <p:cNvSpPr>
            <a:spLocks noChangeShapeType="1"/>
          </p:cNvSpPr>
          <p:nvPr/>
        </p:nvSpPr>
        <p:spPr bwMode="auto">
          <a:xfrm>
            <a:off x="4432300" y="2555875"/>
            <a:ext cx="0" cy="2143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3489325" y="3676650"/>
            <a:ext cx="202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3951288" y="3413125"/>
            <a:ext cx="1012825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1200" b="1"/>
              <a:t>Vision and</a:t>
            </a:r>
          </a:p>
          <a:p>
            <a:pPr algn="ctr"/>
            <a:r>
              <a:rPr lang="en-US" altLang="en-US" sz="1200" b="1"/>
              <a:t>Strategy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2933700" y="1466850"/>
            <a:ext cx="3073400" cy="1016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5074F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3690938" y="1682750"/>
            <a:ext cx="538162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Objectives</a:t>
            </a:r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4294188" y="1677988"/>
            <a:ext cx="552450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Measures</a:t>
            </a:r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4856163" y="1677988"/>
            <a:ext cx="5492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Targets</a:t>
            </a:r>
          </a:p>
        </p:txBody>
      </p:sp>
      <p:sp>
        <p:nvSpPr>
          <p:cNvPr id="209931" name="Rectangle 11"/>
          <p:cNvSpPr>
            <a:spLocks noChangeArrowheads="1"/>
          </p:cNvSpPr>
          <p:nvPr/>
        </p:nvSpPr>
        <p:spPr bwMode="auto">
          <a:xfrm>
            <a:off x="5446713" y="1677988"/>
            <a:ext cx="5492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Initiatives</a:t>
            </a:r>
          </a:p>
        </p:txBody>
      </p:sp>
      <p:sp>
        <p:nvSpPr>
          <p:cNvPr id="209932" name="Rectangle 12"/>
          <p:cNvSpPr>
            <a:spLocks noChangeArrowheads="1"/>
          </p:cNvSpPr>
          <p:nvPr/>
        </p:nvSpPr>
        <p:spPr bwMode="auto">
          <a:xfrm>
            <a:off x="3597275" y="1476375"/>
            <a:ext cx="7556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FINANCIAL</a:t>
            </a:r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3675063" y="1630363"/>
            <a:ext cx="23383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4" name="Rectangle 14"/>
          <p:cNvSpPr>
            <a:spLocks noChangeArrowheads="1"/>
          </p:cNvSpPr>
          <p:nvPr/>
        </p:nvSpPr>
        <p:spPr bwMode="auto">
          <a:xfrm>
            <a:off x="2898775" y="1639888"/>
            <a:ext cx="833438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800"/>
              <a:t>“To succeed financially, how should we appear to our shareholders?”</a:t>
            </a:r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 flipH="1">
            <a:off x="4249738" y="1671638"/>
            <a:ext cx="12700" cy="8175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 flipH="1">
            <a:off x="4835525" y="1676400"/>
            <a:ext cx="14288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 flipH="1">
            <a:off x="5419725" y="1693863"/>
            <a:ext cx="14288" cy="7826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>
            <a:off x="3670300" y="1639888"/>
            <a:ext cx="0" cy="836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>
            <a:off x="3675063" y="1795463"/>
            <a:ext cx="23383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>
            <a:off x="3679825" y="2025650"/>
            <a:ext cx="232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>
            <a:off x="3679825" y="2241550"/>
            <a:ext cx="232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2" name="Rectangle 22"/>
          <p:cNvSpPr>
            <a:spLocks noChangeArrowheads="1"/>
          </p:cNvSpPr>
          <p:nvPr/>
        </p:nvSpPr>
        <p:spPr bwMode="auto">
          <a:xfrm>
            <a:off x="2933700" y="4699000"/>
            <a:ext cx="3073400" cy="1016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5074F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3" name="Rectangle 23"/>
          <p:cNvSpPr>
            <a:spLocks noChangeArrowheads="1"/>
          </p:cNvSpPr>
          <p:nvPr/>
        </p:nvSpPr>
        <p:spPr bwMode="auto">
          <a:xfrm>
            <a:off x="3690938" y="4914900"/>
            <a:ext cx="538162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Objectives</a:t>
            </a:r>
          </a:p>
        </p:txBody>
      </p:sp>
      <p:sp>
        <p:nvSpPr>
          <p:cNvPr id="209944" name="Rectangle 24"/>
          <p:cNvSpPr>
            <a:spLocks noChangeArrowheads="1"/>
          </p:cNvSpPr>
          <p:nvPr/>
        </p:nvSpPr>
        <p:spPr bwMode="auto">
          <a:xfrm>
            <a:off x="4294188" y="4910138"/>
            <a:ext cx="552450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Measures</a:t>
            </a:r>
          </a:p>
        </p:txBody>
      </p:sp>
      <p:sp>
        <p:nvSpPr>
          <p:cNvPr id="209945" name="Rectangle 25"/>
          <p:cNvSpPr>
            <a:spLocks noChangeArrowheads="1"/>
          </p:cNvSpPr>
          <p:nvPr/>
        </p:nvSpPr>
        <p:spPr bwMode="auto">
          <a:xfrm>
            <a:off x="4856163" y="4910138"/>
            <a:ext cx="5492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Targets</a:t>
            </a:r>
          </a:p>
        </p:txBody>
      </p:sp>
      <p:sp>
        <p:nvSpPr>
          <p:cNvPr id="209946" name="Rectangle 26"/>
          <p:cNvSpPr>
            <a:spLocks noChangeArrowheads="1"/>
          </p:cNvSpPr>
          <p:nvPr/>
        </p:nvSpPr>
        <p:spPr bwMode="auto">
          <a:xfrm>
            <a:off x="5446713" y="4910138"/>
            <a:ext cx="5492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Initiatives</a:t>
            </a:r>
          </a:p>
        </p:txBody>
      </p:sp>
      <p:sp>
        <p:nvSpPr>
          <p:cNvPr id="209947" name="Rectangle 27"/>
          <p:cNvSpPr>
            <a:spLocks noChangeArrowheads="1"/>
          </p:cNvSpPr>
          <p:nvPr/>
        </p:nvSpPr>
        <p:spPr bwMode="auto">
          <a:xfrm>
            <a:off x="3597275" y="4708525"/>
            <a:ext cx="14795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LEARNING AND GROWTH</a:t>
            </a: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V="1">
            <a:off x="3673475" y="4852988"/>
            <a:ext cx="2338388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9" name="Rectangle 29"/>
          <p:cNvSpPr>
            <a:spLocks noChangeArrowheads="1"/>
          </p:cNvSpPr>
          <p:nvPr/>
        </p:nvSpPr>
        <p:spPr bwMode="auto">
          <a:xfrm>
            <a:off x="2898775" y="4872038"/>
            <a:ext cx="833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800"/>
              <a:t>“To achieve our vision, how will we sustain our ability to change and improve?”</a:t>
            </a:r>
          </a:p>
        </p:txBody>
      </p:sp>
      <p:sp>
        <p:nvSpPr>
          <p:cNvPr id="209950" name="Line 30"/>
          <p:cNvSpPr>
            <a:spLocks noChangeShapeType="1"/>
          </p:cNvSpPr>
          <p:nvPr/>
        </p:nvSpPr>
        <p:spPr bwMode="auto">
          <a:xfrm flipH="1">
            <a:off x="4249738" y="4903788"/>
            <a:ext cx="12700" cy="8175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1" name="Line 31"/>
          <p:cNvSpPr>
            <a:spLocks noChangeShapeType="1"/>
          </p:cNvSpPr>
          <p:nvPr/>
        </p:nvSpPr>
        <p:spPr bwMode="auto">
          <a:xfrm flipH="1">
            <a:off x="4835525" y="4908550"/>
            <a:ext cx="14288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2" name="Line 32"/>
          <p:cNvSpPr>
            <a:spLocks noChangeShapeType="1"/>
          </p:cNvSpPr>
          <p:nvPr/>
        </p:nvSpPr>
        <p:spPr bwMode="auto">
          <a:xfrm flipH="1">
            <a:off x="5419725" y="4926013"/>
            <a:ext cx="14288" cy="7826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3670300" y="4872038"/>
            <a:ext cx="0" cy="836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4" name="Line 34"/>
          <p:cNvSpPr>
            <a:spLocks noChangeShapeType="1"/>
          </p:cNvSpPr>
          <p:nvPr/>
        </p:nvSpPr>
        <p:spPr bwMode="auto">
          <a:xfrm flipV="1">
            <a:off x="3673475" y="5018088"/>
            <a:ext cx="2351088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5" name="Line 35"/>
          <p:cNvSpPr>
            <a:spLocks noChangeShapeType="1"/>
          </p:cNvSpPr>
          <p:nvPr/>
        </p:nvSpPr>
        <p:spPr bwMode="auto">
          <a:xfrm>
            <a:off x="3679825" y="5257800"/>
            <a:ext cx="232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>
            <a:off x="3679825" y="5473700"/>
            <a:ext cx="232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7" name="Rectangle 37"/>
          <p:cNvSpPr>
            <a:spLocks noChangeArrowheads="1"/>
          </p:cNvSpPr>
          <p:nvPr/>
        </p:nvSpPr>
        <p:spPr bwMode="auto">
          <a:xfrm>
            <a:off x="342900" y="3162300"/>
            <a:ext cx="3073400" cy="1016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5074F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8" name="Rectangle 38"/>
          <p:cNvSpPr>
            <a:spLocks noChangeArrowheads="1"/>
          </p:cNvSpPr>
          <p:nvPr/>
        </p:nvSpPr>
        <p:spPr bwMode="auto">
          <a:xfrm>
            <a:off x="1100138" y="3378200"/>
            <a:ext cx="538162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Objectives</a:t>
            </a:r>
          </a:p>
        </p:txBody>
      </p:sp>
      <p:sp>
        <p:nvSpPr>
          <p:cNvPr id="209959" name="Rectangle 39"/>
          <p:cNvSpPr>
            <a:spLocks noChangeArrowheads="1"/>
          </p:cNvSpPr>
          <p:nvPr/>
        </p:nvSpPr>
        <p:spPr bwMode="auto">
          <a:xfrm>
            <a:off x="1703388" y="3373438"/>
            <a:ext cx="552450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Measures</a:t>
            </a:r>
          </a:p>
        </p:txBody>
      </p:sp>
      <p:sp>
        <p:nvSpPr>
          <p:cNvPr id="209960" name="Rectangle 40"/>
          <p:cNvSpPr>
            <a:spLocks noChangeArrowheads="1"/>
          </p:cNvSpPr>
          <p:nvPr/>
        </p:nvSpPr>
        <p:spPr bwMode="auto">
          <a:xfrm>
            <a:off x="2262188" y="3373438"/>
            <a:ext cx="552450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Targets</a:t>
            </a:r>
          </a:p>
        </p:txBody>
      </p:sp>
      <p:sp>
        <p:nvSpPr>
          <p:cNvPr id="209961" name="Rectangle 41"/>
          <p:cNvSpPr>
            <a:spLocks noChangeArrowheads="1"/>
          </p:cNvSpPr>
          <p:nvPr/>
        </p:nvSpPr>
        <p:spPr bwMode="auto">
          <a:xfrm>
            <a:off x="2852738" y="3373438"/>
            <a:ext cx="552450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Initiatives</a:t>
            </a:r>
          </a:p>
        </p:txBody>
      </p:sp>
      <p:sp>
        <p:nvSpPr>
          <p:cNvPr id="209962" name="Rectangle 42"/>
          <p:cNvSpPr>
            <a:spLocks noChangeArrowheads="1"/>
          </p:cNvSpPr>
          <p:nvPr/>
        </p:nvSpPr>
        <p:spPr bwMode="auto">
          <a:xfrm>
            <a:off x="1006475" y="3171825"/>
            <a:ext cx="7683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CUSTOMER</a:t>
            </a:r>
          </a:p>
        </p:txBody>
      </p:sp>
      <p:sp>
        <p:nvSpPr>
          <p:cNvPr id="209963" name="Line 43"/>
          <p:cNvSpPr>
            <a:spLocks noChangeShapeType="1"/>
          </p:cNvSpPr>
          <p:nvPr/>
        </p:nvSpPr>
        <p:spPr bwMode="auto">
          <a:xfrm>
            <a:off x="1084263" y="3325813"/>
            <a:ext cx="23383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64" name="Rectangle 44"/>
          <p:cNvSpPr>
            <a:spLocks noChangeArrowheads="1"/>
          </p:cNvSpPr>
          <p:nvPr/>
        </p:nvSpPr>
        <p:spPr bwMode="auto">
          <a:xfrm>
            <a:off x="307975" y="3335338"/>
            <a:ext cx="833438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800"/>
              <a:t>“To achieve our vision, how should we appear to our customers?”</a:t>
            </a:r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 flipH="1">
            <a:off x="1658938" y="3367088"/>
            <a:ext cx="12700" cy="8175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66" name="Line 46"/>
          <p:cNvSpPr>
            <a:spLocks noChangeShapeType="1"/>
          </p:cNvSpPr>
          <p:nvPr/>
        </p:nvSpPr>
        <p:spPr bwMode="auto">
          <a:xfrm flipH="1">
            <a:off x="2244725" y="3371850"/>
            <a:ext cx="14288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2827338" y="3389313"/>
            <a:ext cx="12700" cy="7826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68" name="Line 48"/>
          <p:cNvSpPr>
            <a:spLocks noChangeShapeType="1"/>
          </p:cNvSpPr>
          <p:nvPr/>
        </p:nvSpPr>
        <p:spPr bwMode="auto">
          <a:xfrm>
            <a:off x="1079500" y="3335338"/>
            <a:ext cx="0" cy="836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69" name="Line 49"/>
          <p:cNvSpPr>
            <a:spLocks noChangeShapeType="1"/>
          </p:cNvSpPr>
          <p:nvPr/>
        </p:nvSpPr>
        <p:spPr bwMode="auto">
          <a:xfrm>
            <a:off x="1084263" y="3490913"/>
            <a:ext cx="23383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70" name="Line 50"/>
          <p:cNvSpPr>
            <a:spLocks noChangeShapeType="1"/>
          </p:cNvSpPr>
          <p:nvPr/>
        </p:nvSpPr>
        <p:spPr bwMode="auto">
          <a:xfrm>
            <a:off x="1089025" y="3721100"/>
            <a:ext cx="232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71" name="Line 51"/>
          <p:cNvSpPr>
            <a:spLocks noChangeShapeType="1"/>
          </p:cNvSpPr>
          <p:nvPr/>
        </p:nvSpPr>
        <p:spPr bwMode="auto">
          <a:xfrm>
            <a:off x="1089025" y="3937000"/>
            <a:ext cx="232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72" name="Rectangle 52"/>
          <p:cNvSpPr>
            <a:spLocks noChangeArrowheads="1"/>
          </p:cNvSpPr>
          <p:nvPr/>
        </p:nvSpPr>
        <p:spPr bwMode="auto">
          <a:xfrm>
            <a:off x="5543550" y="3162300"/>
            <a:ext cx="3073400" cy="1016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5074F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73" name="Rectangle 53"/>
          <p:cNvSpPr>
            <a:spLocks noChangeArrowheads="1"/>
          </p:cNvSpPr>
          <p:nvPr/>
        </p:nvSpPr>
        <p:spPr bwMode="auto">
          <a:xfrm>
            <a:off x="6300788" y="3378200"/>
            <a:ext cx="538162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Objectives</a:t>
            </a:r>
          </a:p>
        </p:txBody>
      </p:sp>
      <p:sp>
        <p:nvSpPr>
          <p:cNvPr id="209974" name="Rectangle 54"/>
          <p:cNvSpPr>
            <a:spLocks noChangeArrowheads="1"/>
          </p:cNvSpPr>
          <p:nvPr/>
        </p:nvSpPr>
        <p:spPr bwMode="auto">
          <a:xfrm>
            <a:off x="6907213" y="3373438"/>
            <a:ext cx="5492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Measures</a:t>
            </a:r>
          </a:p>
        </p:txBody>
      </p:sp>
      <p:sp>
        <p:nvSpPr>
          <p:cNvPr id="209975" name="Rectangle 55"/>
          <p:cNvSpPr>
            <a:spLocks noChangeArrowheads="1"/>
          </p:cNvSpPr>
          <p:nvPr/>
        </p:nvSpPr>
        <p:spPr bwMode="auto">
          <a:xfrm>
            <a:off x="7466013" y="3373438"/>
            <a:ext cx="5492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Targets</a:t>
            </a:r>
          </a:p>
        </p:txBody>
      </p:sp>
      <p:sp>
        <p:nvSpPr>
          <p:cNvPr id="209976" name="Rectangle 56"/>
          <p:cNvSpPr>
            <a:spLocks noChangeArrowheads="1"/>
          </p:cNvSpPr>
          <p:nvPr/>
        </p:nvSpPr>
        <p:spPr bwMode="auto">
          <a:xfrm>
            <a:off x="8056563" y="3373438"/>
            <a:ext cx="5492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800" b="1">
                <a:solidFill>
                  <a:srgbClr val="000000"/>
                </a:solidFill>
              </a:rPr>
              <a:t>Initiatives</a:t>
            </a:r>
          </a:p>
        </p:txBody>
      </p:sp>
      <p:sp>
        <p:nvSpPr>
          <p:cNvPr id="209977" name="Rectangle 57"/>
          <p:cNvSpPr>
            <a:spLocks noChangeArrowheads="1"/>
          </p:cNvSpPr>
          <p:nvPr/>
        </p:nvSpPr>
        <p:spPr bwMode="auto">
          <a:xfrm>
            <a:off x="6207125" y="3171825"/>
            <a:ext cx="1662113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800">
                <a:solidFill>
                  <a:srgbClr val="000000"/>
                </a:solidFill>
              </a:rPr>
              <a:t>INTERNAL BUSINESS PROCESS</a:t>
            </a:r>
          </a:p>
        </p:txBody>
      </p:sp>
      <p:sp>
        <p:nvSpPr>
          <p:cNvPr id="209978" name="Line 58"/>
          <p:cNvSpPr>
            <a:spLocks noChangeShapeType="1"/>
          </p:cNvSpPr>
          <p:nvPr/>
        </p:nvSpPr>
        <p:spPr bwMode="auto">
          <a:xfrm>
            <a:off x="6284913" y="3325813"/>
            <a:ext cx="23383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79" name="Rectangle 59"/>
          <p:cNvSpPr>
            <a:spLocks noChangeArrowheads="1"/>
          </p:cNvSpPr>
          <p:nvPr/>
        </p:nvSpPr>
        <p:spPr bwMode="auto">
          <a:xfrm>
            <a:off x="5508625" y="3335338"/>
            <a:ext cx="833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800"/>
              <a:t>“To satisfy our shareholders and customers, what business processes must we excel at?”</a:t>
            </a:r>
          </a:p>
        </p:txBody>
      </p:sp>
      <p:sp>
        <p:nvSpPr>
          <p:cNvPr id="209980" name="Line 60"/>
          <p:cNvSpPr>
            <a:spLocks noChangeShapeType="1"/>
          </p:cNvSpPr>
          <p:nvPr/>
        </p:nvSpPr>
        <p:spPr bwMode="auto">
          <a:xfrm flipH="1">
            <a:off x="6861175" y="3367088"/>
            <a:ext cx="14288" cy="8175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81" name="Line 61"/>
          <p:cNvSpPr>
            <a:spLocks noChangeShapeType="1"/>
          </p:cNvSpPr>
          <p:nvPr/>
        </p:nvSpPr>
        <p:spPr bwMode="auto">
          <a:xfrm flipH="1">
            <a:off x="7445375" y="3371850"/>
            <a:ext cx="14288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82" name="Line 62"/>
          <p:cNvSpPr>
            <a:spLocks noChangeShapeType="1"/>
          </p:cNvSpPr>
          <p:nvPr/>
        </p:nvSpPr>
        <p:spPr bwMode="auto">
          <a:xfrm flipH="1">
            <a:off x="8029575" y="3389313"/>
            <a:ext cx="14288" cy="7826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83" name="Line 63"/>
          <p:cNvSpPr>
            <a:spLocks noChangeShapeType="1"/>
          </p:cNvSpPr>
          <p:nvPr/>
        </p:nvSpPr>
        <p:spPr bwMode="auto">
          <a:xfrm>
            <a:off x="6280150" y="3335338"/>
            <a:ext cx="0" cy="836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84" name="Line 64"/>
          <p:cNvSpPr>
            <a:spLocks noChangeShapeType="1"/>
          </p:cNvSpPr>
          <p:nvPr/>
        </p:nvSpPr>
        <p:spPr bwMode="auto">
          <a:xfrm>
            <a:off x="6284913" y="3490913"/>
            <a:ext cx="23383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85" name="Line 65"/>
          <p:cNvSpPr>
            <a:spLocks noChangeShapeType="1"/>
          </p:cNvSpPr>
          <p:nvPr/>
        </p:nvSpPr>
        <p:spPr bwMode="auto">
          <a:xfrm>
            <a:off x="6289675" y="3721100"/>
            <a:ext cx="232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86" name="Line 66"/>
          <p:cNvSpPr>
            <a:spLocks noChangeShapeType="1"/>
          </p:cNvSpPr>
          <p:nvPr/>
        </p:nvSpPr>
        <p:spPr bwMode="auto">
          <a:xfrm>
            <a:off x="6289675" y="3937000"/>
            <a:ext cx="232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87" name="Arc 67"/>
          <p:cNvSpPr>
            <a:spLocks/>
          </p:cNvSpPr>
          <p:nvPr/>
        </p:nvSpPr>
        <p:spPr bwMode="auto">
          <a:xfrm>
            <a:off x="1325563" y="1909763"/>
            <a:ext cx="1536700" cy="12128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5 h 21600"/>
              <a:gd name="T2" fmla="*/ 21578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5"/>
                </a:moveTo>
                <a:cubicBezTo>
                  <a:pt x="46" y="9627"/>
                  <a:pt x="9690" y="12"/>
                  <a:pt x="21578" y="0"/>
                </a:cubicBezTo>
              </a:path>
              <a:path w="21600" h="21600" stroke="0" extrusionOk="0">
                <a:moveTo>
                  <a:pt x="0" y="21515"/>
                </a:moveTo>
                <a:cubicBezTo>
                  <a:pt x="46" y="9627"/>
                  <a:pt x="9690" y="12"/>
                  <a:pt x="2157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88" name="Arc 68"/>
          <p:cNvSpPr>
            <a:spLocks/>
          </p:cNvSpPr>
          <p:nvPr/>
        </p:nvSpPr>
        <p:spPr bwMode="auto">
          <a:xfrm>
            <a:off x="6099175" y="1909763"/>
            <a:ext cx="1536700" cy="1212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2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" y="0"/>
                </a:moveTo>
                <a:cubicBezTo>
                  <a:pt x="11942" y="12"/>
                  <a:pt x="21600" y="9679"/>
                  <a:pt x="21600" y="21600"/>
                </a:cubicBezTo>
              </a:path>
              <a:path w="21600" h="21600" stroke="0" extrusionOk="0">
                <a:moveTo>
                  <a:pt x="21" y="0"/>
                </a:moveTo>
                <a:cubicBezTo>
                  <a:pt x="11942" y="12"/>
                  <a:pt x="21600" y="9679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89" name="Arc 69"/>
          <p:cNvSpPr>
            <a:spLocks/>
          </p:cNvSpPr>
          <p:nvPr/>
        </p:nvSpPr>
        <p:spPr bwMode="auto">
          <a:xfrm>
            <a:off x="6097588" y="4267200"/>
            <a:ext cx="1536700" cy="12128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90" name="Arc 70"/>
          <p:cNvSpPr>
            <a:spLocks/>
          </p:cNvSpPr>
          <p:nvPr/>
        </p:nvSpPr>
        <p:spPr bwMode="auto">
          <a:xfrm>
            <a:off x="1325563" y="4267200"/>
            <a:ext cx="1536700" cy="12128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762000" y="6248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1000"/>
              <a:t>.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xfrm>
            <a:off x="666750" y="228600"/>
            <a:ext cx="7772400" cy="838200"/>
          </a:xfrm>
          <a:noFill/>
          <a:ln/>
        </p:spPr>
        <p:txBody>
          <a:bodyPr anchor="ctr"/>
          <a:lstStyle/>
          <a:p>
            <a:r>
              <a:rPr lang="en-US" altLang="en-US"/>
              <a:t>The Balanced Scorecard Focuses on Factors that Create Long-Term Value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0050" y="1371600"/>
            <a:ext cx="8382000" cy="5105400"/>
          </a:xfrm>
          <a:noFill/>
          <a:ln/>
        </p:spPr>
        <p:txBody>
          <a:bodyPr lIns="90488" tIns="44450" rIns="90488" bIns="44450"/>
          <a:lstStyle/>
          <a:p>
            <a:r>
              <a:rPr lang="en-US" altLang="en-US" sz="1700"/>
              <a:t>Traditional financial reports look backward</a:t>
            </a:r>
          </a:p>
          <a:p>
            <a:pPr lvl="1"/>
            <a:r>
              <a:rPr lang="en-US" altLang="en-US" sz="1700"/>
              <a:t>Reflect only the past: spending incurred and revenues earned</a:t>
            </a:r>
          </a:p>
          <a:p>
            <a:pPr lvl="1"/>
            <a:r>
              <a:rPr lang="en-US" altLang="en-US" sz="1700"/>
              <a:t>Do not measure creation or destruction of future economic value</a:t>
            </a:r>
          </a:p>
          <a:p>
            <a:r>
              <a:rPr lang="en-US" altLang="en-US" sz="1700"/>
              <a:t>The Balanced Scorecard identifies the factors that create long-term economic value in an organization, for example:</a:t>
            </a:r>
          </a:p>
          <a:p>
            <a:pPr lvl="1"/>
            <a:r>
              <a:rPr lang="en-US" altLang="en-US" sz="1700"/>
              <a:t>Customer Focus:  satisfy, retain and acquire customers in targeted segments</a:t>
            </a:r>
          </a:p>
          <a:p>
            <a:pPr lvl="1"/>
            <a:r>
              <a:rPr lang="en-US" altLang="en-US" sz="1700"/>
              <a:t>Business Processes:  deliver the value proposition to targeted customers</a:t>
            </a:r>
          </a:p>
          <a:p>
            <a:pPr lvl="2"/>
            <a:r>
              <a:rPr lang="en-US" altLang="en-US" sz="1500"/>
              <a:t>innovative products and services</a:t>
            </a:r>
          </a:p>
          <a:p>
            <a:pPr lvl="2"/>
            <a:r>
              <a:rPr lang="en-US" altLang="en-US" sz="1500"/>
              <a:t>high-quality, flexible, and responsive operating processes</a:t>
            </a:r>
          </a:p>
          <a:p>
            <a:pPr lvl="2"/>
            <a:r>
              <a:rPr lang="en-US" altLang="en-US" sz="1500"/>
              <a:t>excellent post-sales support</a:t>
            </a:r>
          </a:p>
          <a:p>
            <a:pPr lvl="1"/>
            <a:r>
              <a:rPr lang="en-US" altLang="en-US" sz="1700"/>
              <a:t>Organizational Learning &amp; Growth:  </a:t>
            </a:r>
          </a:p>
          <a:p>
            <a:pPr lvl="2"/>
            <a:r>
              <a:rPr lang="en-US" altLang="en-US" sz="1500"/>
              <a:t>develop skilled, motivated employees;</a:t>
            </a:r>
          </a:p>
          <a:p>
            <a:pPr lvl="2"/>
            <a:r>
              <a:rPr lang="en-US" altLang="en-US" sz="1500"/>
              <a:t>provide access to strategic information</a:t>
            </a:r>
          </a:p>
          <a:p>
            <a:pPr lvl="2"/>
            <a:r>
              <a:rPr lang="en-US" altLang="en-US" sz="1500"/>
              <a:t>align individuals and teams to business unit objectives</a:t>
            </a:r>
            <a:endParaRPr lang="en-US" altLang="en-US" sz="1300"/>
          </a:p>
        </p:txBody>
      </p:sp>
      <p:grpSp>
        <p:nvGrpSpPr>
          <p:cNvPr id="219141" name="Group 5"/>
          <p:cNvGrpSpPr>
            <a:grpSpLocks/>
          </p:cNvGrpSpPr>
          <p:nvPr/>
        </p:nvGrpSpPr>
        <p:grpSpPr bwMode="auto">
          <a:xfrm>
            <a:off x="6616700" y="3790950"/>
            <a:ext cx="2489200" cy="2133600"/>
            <a:chOff x="4168" y="2388"/>
            <a:chExt cx="1568" cy="1344"/>
          </a:xfrm>
        </p:grpSpPr>
        <p:sp>
          <p:nvSpPr>
            <p:cNvPr id="219142" name="Oval 6"/>
            <p:cNvSpPr>
              <a:spLocks noChangeArrowheads="1"/>
            </p:cNvSpPr>
            <p:nvPr/>
          </p:nvSpPr>
          <p:spPr bwMode="auto">
            <a:xfrm>
              <a:off x="4168" y="2924"/>
              <a:ext cx="808" cy="8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 sz="1200"/>
                <a:t>Processes</a:t>
              </a:r>
            </a:p>
          </p:txBody>
        </p:sp>
        <p:sp>
          <p:nvSpPr>
            <p:cNvPr id="219143" name="Oval 7"/>
            <p:cNvSpPr>
              <a:spLocks noChangeArrowheads="1"/>
            </p:cNvSpPr>
            <p:nvPr/>
          </p:nvSpPr>
          <p:spPr bwMode="auto">
            <a:xfrm>
              <a:off x="4560" y="2388"/>
              <a:ext cx="808" cy="8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 sz="1200"/>
                <a:t>Customers</a:t>
              </a:r>
            </a:p>
          </p:txBody>
        </p:sp>
        <p:sp>
          <p:nvSpPr>
            <p:cNvPr id="219144" name="Oval 8"/>
            <p:cNvSpPr>
              <a:spLocks noChangeArrowheads="1"/>
            </p:cNvSpPr>
            <p:nvPr/>
          </p:nvSpPr>
          <p:spPr bwMode="auto">
            <a:xfrm>
              <a:off x="4928" y="2924"/>
              <a:ext cx="808" cy="8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 sz="1200"/>
                <a:t>People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762000" y="6248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altLang="en-US" sz="100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7772400" cy="965200"/>
          </a:xfrm>
          <a:noFill/>
          <a:ln/>
        </p:spPr>
        <p:txBody>
          <a:bodyPr anchor="ctr"/>
          <a:lstStyle/>
          <a:p>
            <a:r>
              <a:rPr lang="en-US" altLang="en-US"/>
              <a:t>The Four Perspectives Apply to Mission Driven As Well As Profit Driven Organizations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5746750" y="1752600"/>
            <a:ext cx="31623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1200">
                <a:latin typeface="Arial" charset="0"/>
              </a:rPr>
              <a:t>What must we do to satisfy our </a:t>
            </a:r>
            <a:r>
              <a:rPr lang="en-US" altLang="en-US" sz="1200" u="sng">
                <a:latin typeface="Arial" charset="0"/>
              </a:rPr>
              <a:t>financial contributors</a:t>
            </a:r>
            <a:r>
              <a:rPr lang="en-US" altLang="en-US" sz="1200">
                <a:latin typeface="Arial" charset="0"/>
              </a:rPr>
              <a:t>?</a:t>
            </a:r>
          </a:p>
          <a:p>
            <a:pPr>
              <a:buFontTx/>
              <a:buChar char="•"/>
            </a:pPr>
            <a:r>
              <a:rPr lang="en-US" altLang="en-US" sz="1200">
                <a:latin typeface="Arial" charset="0"/>
              </a:rPr>
              <a:t>What are our fiscal obligations?</a:t>
            </a:r>
          </a:p>
          <a:p>
            <a:endParaRPr lang="en-US" altLang="en-US" sz="120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200" u="sng">
                <a:latin typeface="Arial" charset="0"/>
              </a:rPr>
              <a:t>Who</a:t>
            </a:r>
            <a:r>
              <a:rPr lang="en-US" altLang="en-US" sz="1200">
                <a:latin typeface="Arial" charset="0"/>
              </a:rPr>
              <a:t> is our</a:t>
            </a:r>
            <a:r>
              <a:rPr lang="en-US" altLang="en-US" sz="1200" u="sng">
                <a:latin typeface="Arial" charset="0"/>
              </a:rPr>
              <a:t> customer</a:t>
            </a:r>
            <a:r>
              <a:rPr lang="en-US" altLang="en-US" sz="1200">
                <a:latin typeface="Arial" charset="0"/>
              </a:rPr>
              <a:t>?</a:t>
            </a:r>
          </a:p>
          <a:p>
            <a:pPr>
              <a:buFontTx/>
              <a:buChar char="•"/>
            </a:pPr>
            <a:r>
              <a:rPr lang="en-US" altLang="en-US" sz="1200">
                <a:latin typeface="Arial" charset="0"/>
              </a:rPr>
              <a:t>What do our customers expect from us?</a:t>
            </a:r>
          </a:p>
          <a:p>
            <a:endParaRPr lang="en-US" altLang="en-US" sz="120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200">
                <a:latin typeface="Arial" charset="0"/>
              </a:rPr>
              <a:t>What </a:t>
            </a:r>
            <a:r>
              <a:rPr lang="en-US" altLang="en-US" sz="1200" u="sng">
                <a:latin typeface="Arial" charset="0"/>
              </a:rPr>
              <a:t>internal processes</a:t>
            </a:r>
            <a:r>
              <a:rPr lang="en-US" altLang="en-US" sz="1200">
                <a:latin typeface="Arial" charset="0"/>
              </a:rPr>
              <a:t> must we excel at to satisfy our fiscal obligations, our customers and the requirements of our </a:t>
            </a:r>
            <a:r>
              <a:rPr lang="en-US" altLang="en-US" sz="1200" u="sng">
                <a:latin typeface="Arial" charset="0"/>
              </a:rPr>
              <a:t>mission</a:t>
            </a:r>
            <a:r>
              <a:rPr lang="en-US" altLang="en-US" sz="1200">
                <a:latin typeface="Arial" charset="0"/>
              </a:rPr>
              <a:t>?</a:t>
            </a:r>
          </a:p>
          <a:p>
            <a:endParaRPr lang="en-US" altLang="en-US" sz="120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200">
                <a:latin typeface="Arial" charset="0"/>
              </a:rPr>
              <a:t>How must our people learn and develop </a:t>
            </a:r>
            <a:r>
              <a:rPr lang="en-US" altLang="en-US" sz="1200" u="sng">
                <a:latin typeface="Arial" charset="0"/>
              </a:rPr>
              <a:t>skills to respond</a:t>
            </a:r>
            <a:r>
              <a:rPr lang="en-US" altLang="en-US" sz="1200">
                <a:latin typeface="Arial" charset="0"/>
              </a:rPr>
              <a:t> to these and future challenges?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922338" y="1257300"/>
            <a:ext cx="1762125" cy="3460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charset="0"/>
              </a:rPr>
              <a:t>Profit Driven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6319838" y="1257300"/>
            <a:ext cx="1739900" cy="3460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charset="0"/>
              </a:rPr>
              <a:t>Mission Driven</a:t>
            </a: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234950" y="1752600"/>
            <a:ext cx="307975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1200">
                <a:latin typeface="Arial" charset="0"/>
              </a:rPr>
              <a:t>What must we do to satisfy our </a:t>
            </a:r>
            <a:r>
              <a:rPr lang="en-US" altLang="en-US" sz="1200" u="sng">
                <a:latin typeface="Arial" charset="0"/>
              </a:rPr>
              <a:t>shareholders</a:t>
            </a:r>
            <a:r>
              <a:rPr lang="en-US" altLang="en-US" sz="1200">
                <a:latin typeface="Arial" charset="0"/>
              </a:rPr>
              <a:t>?</a:t>
            </a:r>
          </a:p>
          <a:p>
            <a:endParaRPr lang="en-US" altLang="en-US" sz="1200">
              <a:latin typeface="Arial" charset="0"/>
            </a:endParaRPr>
          </a:p>
          <a:p>
            <a:endParaRPr lang="en-US" altLang="en-US" sz="120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200">
                <a:latin typeface="Arial" charset="0"/>
              </a:rPr>
              <a:t>What do our </a:t>
            </a:r>
            <a:r>
              <a:rPr lang="en-US" altLang="en-US" sz="1200" u="sng">
                <a:latin typeface="Arial" charset="0"/>
              </a:rPr>
              <a:t>customers</a:t>
            </a:r>
            <a:r>
              <a:rPr lang="en-US" altLang="en-US" sz="1200">
                <a:latin typeface="Arial" charset="0"/>
              </a:rPr>
              <a:t> expect from us?</a:t>
            </a:r>
          </a:p>
          <a:p>
            <a:endParaRPr lang="en-US" altLang="en-US" sz="1200">
              <a:latin typeface="Arial" charset="0"/>
            </a:endParaRPr>
          </a:p>
          <a:p>
            <a:endParaRPr lang="en-US" altLang="en-US" sz="120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200">
                <a:latin typeface="Arial" charset="0"/>
              </a:rPr>
              <a:t>What </a:t>
            </a:r>
            <a:r>
              <a:rPr lang="en-US" altLang="en-US" sz="1200" u="sng">
                <a:latin typeface="Arial" charset="0"/>
              </a:rPr>
              <a:t>internal processes</a:t>
            </a:r>
            <a:r>
              <a:rPr lang="en-US" altLang="en-US" sz="1200">
                <a:latin typeface="Arial" charset="0"/>
              </a:rPr>
              <a:t> must we excel at to satisfy our shareholder and customer?</a:t>
            </a:r>
          </a:p>
          <a:p>
            <a:endParaRPr lang="en-US" altLang="en-US" sz="1200">
              <a:latin typeface="Arial" charset="0"/>
            </a:endParaRPr>
          </a:p>
          <a:p>
            <a:endParaRPr lang="en-US" altLang="en-US" sz="120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200">
                <a:latin typeface="Arial" charset="0"/>
              </a:rPr>
              <a:t>How must our people learn and develop </a:t>
            </a:r>
            <a:r>
              <a:rPr lang="en-US" altLang="en-US" sz="1200" u="sng">
                <a:latin typeface="Arial" charset="0"/>
              </a:rPr>
              <a:t>skills to respond</a:t>
            </a:r>
            <a:r>
              <a:rPr lang="en-US" altLang="en-US" sz="1200">
                <a:latin typeface="Arial" charset="0"/>
              </a:rPr>
              <a:t> to these and future challenges?</a:t>
            </a: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3578225" y="1752600"/>
            <a:ext cx="1825625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200" b="1" i="1">
                <a:latin typeface="Arial" charset="0"/>
              </a:rPr>
              <a:t>Financial Perspective</a:t>
            </a: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r>
              <a:rPr lang="en-US" altLang="en-US" sz="1200" b="1" i="1">
                <a:latin typeface="Arial" charset="0"/>
              </a:rPr>
              <a:t>Customer Perspective</a:t>
            </a: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r>
              <a:rPr lang="en-US" altLang="en-US" sz="1200" b="1" i="1">
                <a:latin typeface="Arial" charset="0"/>
              </a:rPr>
              <a:t>Internal Perspective</a:t>
            </a: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endParaRPr lang="en-US" altLang="en-US" sz="1200" b="1" i="1">
              <a:latin typeface="Arial" charset="0"/>
            </a:endParaRPr>
          </a:p>
          <a:p>
            <a:pPr algn="ctr"/>
            <a:r>
              <a:rPr lang="en-US" altLang="en-US" sz="1200" b="1" i="1">
                <a:latin typeface="Arial" charset="0"/>
              </a:rPr>
              <a:t>Learning &amp; Growth Perspective</a:t>
            </a:r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1504950" y="5126038"/>
            <a:ext cx="6134100" cy="8001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01738" y="5213350"/>
            <a:ext cx="6838950" cy="850900"/>
          </a:xfrm>
          <a:noFill/>
          <a:ln/>
        </p:spPr>
        <p:txBody>
          <a:bodyPr lIns="0" tIns="0" rIns="0" bIns="0" anchor="ctr" anchorCtr="1"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/>
              <a:t>Answering these questions is the first step to develop a Balanced Scorecard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762000" y="6248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altLang="en-US" sz="1000"/>
          </a:p>
        </p:txBody>
      </p:sp>
      <p:sp>
        <p:nvSpPr>
          <p:cNvPr id="223235" name="AutoShape 3"/>
          <p:cNvSpPr>
            <a:spLocks noChangeArrowheads="1"/>
          </p:cNvSpPr>
          <p:nvPr/>
        </p:nvSpPr>
        <p:spPr bwMode="auto">
          <a:xfrm>
            <a:off x="1752600" y="5608638"/>
            <a:ext cx="6127750" cy="831850"/>
          </a:xfrm>
          <a:prstGeom prst="roundRect">
            <a:avLst>
              <a:gd name="adj" fmla="val 16667"/>
            </a:avLst>
          </a:prstGeom>
          <a:solidFill>
            <a:srgbClr val="FEECCE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41300"/>
            <a:ext cx="7924800" cy="67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400"/>
              <a:t>The Balanced Scorecard Framework Is Readily Adapted to Non-Profit and Government Organizations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1200" y="5680075"/>
            <a:ext cx="5791200" cy="669925"/>
          </a:xfrm>
          <a:noFill/>
          <a:ln/>
        </p:spPr>
        <p:txBody>
          <a:bodyPr lIns="0" tIns="0" rIns="0" bIns="0" anchor="ctr" anchorCtr="1"/>
          <a:lstStyle/>
          <a:p>
            <a:pPr marL="0" indent="0">
              <a:buFontTx/>
              <a:buNone/>
            </a:pPr>
            <a:r>
              <a:rPr lang="en-US" altLang="en-US" sz="1600" i="1">
                <a:solidFill>
                  <a:schemeClr val="hlink"/>
                </a:solidFill>
              </a:rPr>
              <a:t>The Mission</a:t>
            </a:r>
            <a:r>
              <a:rPr lang="en-US" altLang="en-US" sz="1600" i="1"/>
              <a:t>, rather than the financial / shareholder objectives, drives the organization’s strategy</a:t>
            </a:r>
          </a:p>
        </p:txBody>
      </p:sp>
      <p:sp>
        <p:nvSpPr>
          <p:cNvPr id="223238" name="Line 6"/>
          <p:cNvSpPr>
            <a:spLocks noChangeShapeType="1"/>
          </p:cNvSpPr>
          <p:nvPr/>
        </p:nvSpPr>
        <p:spPr bwMode="auto">
          <a:xfrm flipV="1">
            <a:off x="4506913" y="4127500"/>
            <a:ext cx="0" cy="36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4678363" y="1871663"/>
            <a:ext cx="2482850" cy="8969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809750" y="1871663"/>
            <a:ext cx="2482850" cy="8969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1812925" y="1960563"/>
            <a:ext cx="2435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312" tIns="44450" rIns="87312" bIns="44450">
            <a:spAutoFit/>
          </a:bodyPr>
          <a:lstStyle>
            <a:lvl1pPr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28625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85875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"If we succeed, how will we look to our </a:t>
            </a:r>
            <a:r>
              <a:rPr lang="en-US" altLang="en-US" sz="1600" b="1">
                <a:solidFill>
                  <a:srgbClr val="00279F"/>
                </a:solidFill>
                <a:latin typeface="Arial" charset="0"/>
              </a:rPr>
              <a:t>financial</a:t>
            </a:r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 donors?”</a:t>
            </a: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3019425" y="4513263"/>
            <a:ext cx="3076575" cy="8969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 anchor="ctr"/>
          <a:lstStyle/>
          <a:p>
            <a:pPr algn="ctr">
              <a:lnSpc>
                <a:spcPct val="85000"/>
              </a:lnSpc>
            </a:pPr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“To achieve our vision, how must our people </a:t>
            </a:r>
            <a:r>
              <a:rPr lang="en-US" altLang="en-US" sz="1600" b="1">
                <a:solidFill>
                  <a:srgbClr val="00279F"/>
                </a:solidFill>
                <a:latin typeface="Arial" charset="0"/>
              </a:rPr>
              <a:t>learn, communicate, and work</a:t>
            </a:r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 together?”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3457575" y="1109663"/>
            <a:ext cx="2192338" cy="487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4" name="AutoShape 12"/>
          <p:cNvSpPr>
            <a:spLocks noChangeArrowheads="1"/>
          </p:cNvSpPr>
          <p:nvPr/>
        </p:nvSpPr>
        <p:spPr bwMode="auto">
          <a:xfrm>
            <a:off x="3244850" y="1027113"/>
            <a:ext cx="2617788" cy="569912"/>
          </a:xfrm>
          <a:prstGeom prst="roundRect">
            <a:avLst>
              <a:gd name="adj" fmla="val 16667"/>
            </a:avLst>
          </a:prstGeom>
          <a:solidFill>
            <a:srgbClr val="FEECCE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3786188" y="1117600"/>
            <a:ext cx="16414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28625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85875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b="1" i="1">
                <a:solidFill>
                  <a:schemeClr val="hlink"/>
                </a:solidFill>
                <a:latin typeface="Arial" charset="0"/>
              </a:rPr>
              <a:t>The Mission</a:t>
            </a:r>
            <a:endParaRPr lang="en-US" altLang="en-US" sz="2000" b="1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3246" name="Arc 14"/>
          <p:cNvSpPr>
            <a:spLocks/>
          </p:cNvSpPr>
          <p:nvPr/>
        </p:nvSpPr>
        <p:spPr bwMode="auto">
          <a:xfrm>
            <a:off x="2598738" y="2819400"/>
            <a:ext cx="652462" cy="412750"/>
          </a:xfrm>
          <a:custGeom>
            <a:avLst/>
            <a:gdLst>
              <a:gd name="G0" fmla="+- 21600 0 0"/>
              <a:gd name="G1" fmla="+- 167 0 0"/>
              <a:gd name="G2" fmla="+- 21600 0 0"/>
              <a:gd name="T0" fmla="*/ 21494 w 21600"/>
              <a:gd name="T1" fmla="*/ 21767 h 21767"/>
              <a:gd name="T2" fmla="*/ 1 w 21600"/>
              <a:gd name="T3" fmla="*/ 0 h 21767"/>
              <a:gd name="T4" fmla="*/ 21600 w 21600"/>
              <a:gd name="T5" fmla="*/ 167 h 21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67" fill="none" extrusionOk="0">
                <a:moveTo>
                  <a:pt x="21494" y="21766"/>
                </a:moveTo>
                <a:cubicBezTo>
                  <a:pt x="9606" y="21708"/>
                  <a:pt x="0" y="12054"/>
                  <a:pt x="0" y="167"/>
                </a:cubicBezTo>
                <a:cubicBezTo>
                  <a:pt x="-1" y="111"/>
                  <a:pt x="0" y="55"/>
                  <a:pt x="0" y="-1"/>
                </a:cubicBezTo>
              </a:path>
              <a:path w="21600" h="21767" stroke="0" extrusionOk="0">
                <a:moveTo>
                  <a:pt x="21494" y="21766"/>
                </a:moveTo>
                <a:cubicBezTo>
                  <a:pt x="9606" y="21708"/>
                  <a:pt x="0" y="12054"/>
                  <a:pt x="0" y="167"/>
                </a:cubicBezTo>
                <a:cubicBezTo>
                  <a:pt x="-1" y="111"/>
                  <a:pt x="0" y="55"/>
                  <a:pt x="0" y="-1"/>
                </a:cubicBezTo>
                <a:lnTo>
                  <a:pt x="21600" y="167"/>
                </a:lnTo>
                <a:close/>
              </a:path>
            </a:pathLst>
          </a:custGeom>
          <a:noFill/>
          <a:ln w="381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7" name="Arc 15"/>
          <p:cNvSpPr>
            <a:spLocks/>
          </p:cNvSpPr>
          <p:nvPr/>
        </p:nvSpPr>
        <p:spPr bwMode="auto">
          <a:xfrm>
            <a:off x="5756275" y="2819400"/>
            <a:ext cx="612775" cy="411163"/>
          </a:xfrm>
          <a:custGeom>
            <a:avLst/>
            <a:gdLst>
              <a:gd name="G0" fmla="+- 0 0 0"/>
              <a:gd name="G1" fmla="+- 84 0 0"/>
              <a:gd name="G2" fmla="+- 21600 0 0"/>
              <a:gd name="T0" fmla="*/ 21600 w 21600"/>
              <a:gd name="T1" fmla="*/ 0 h 21684"/>
              <a:gd name="T2" fmla="*/ 0 w 21600"/>
              <a:gd name="T3" fmla="*/ 21684 h 21684"/>
              <a:gd name="T4" fmla="*/ 0 w 21600"/>
              <a:gd name="T5" fmla="*/ 84 h 21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84" fill="none" extrusionOk="0">
                <a:moveTo>
                  <a:pt x="21599" y="0"/>
                </a:moveTo>
                <a:cubicBezTo>
                  <a:pt x="21599" y="28"/>
                  <a:pt x="21600" y="56"/>
                  <a:pt x="21600" y="84"/>
                </a:cubicBezTo>
                <a:cubicBezTo>
                  <a:pt x="21600" y="12013"/>
                  <a:pt x="11929" y="21683"/>
                  <a:pt x="0" y="21684"/>
                </a:cubicBezTo>
              </a:path>
              <a:path w="21600" h="21684" stroke="0" extrusionOk="0">
                <a:moveTo>
                  <a:pt x="21599" y="0"/>
                </a:moveTo>
                <a:cubicBezTo>
                  <a:pt x="21599" y="28"/>
                  <a:pt x="21600" y="56"/>
                  <a:pt x="21600" y="84"/>
                </a:cubicBezTo>
                <a:cubicBezTo>
                  <a:pt x="21600" y="12013"/>
                  <a:pt x="11929" y="21683"/>
                  <a:pt x="0" y="21684"/>
                </a:cubicBezTo>
                <a:lnTo>
                  <a:pt x="0" y="84"/>
                </a:lnTo>
                <a:close/>
              </a:path>
            </a:pathLst>
          </a:custGeom>
          <a:noFill/>
          <a:ln w="381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8" name="Arc 16"/>
          <p:cNvSpPr>
            <a:spLocks/>
          </p:cNvSpPr>
          <p:nvPr/>
        </p:nvSpPr>
        <p:spPr bwMode="auto">
          <a:xfrm>
            <a:off x="2560638" y="1381125"/>
            <a:ext cx="625475" cy="4968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462 h 21600"/>
              <a:gd name="T2" fmla="*/ 2154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462"/>
                </a:moveTo>
                <a:cubicBezTo>
                  <a:pt x="76" y="9608"/>
                  <a:pt x="9690" y="30"/>
                  <a:pt x="21545" y="0"/>
                </a:cubicBezTo>
              </a:path>
              <a:path w="21600" h="21600" stroke="0" extrusionOk="0">
                <a:moveTo>
                  <a:pt x="0" y="21462"/>
                </a:moveTo>
                <a:cubicBezTo>
                  <a:pt x="76" y="9608"/>
                  <a:pt x="9690" y="30"/>
                  <a:pt x="2154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9" name="Arc 17"/>
          <p:cNvSpPr>
            <a:spLocks/>
          </p:cNvSpPr>
          <p:nvPr/>
        </p:nvSpPr>
        <p:spPr bwMode="auto">
          <a:xfrm>
            <a:off x="5959475" y="1389063"/>
            <a:ext cx="488950" cy="477837"/>
          </a:xfrm>
          <a:custGeom>
            <a:avLst/>
            <a:gdLst>
              <a:gd name="G0" fmla="+- 70 0 0"/>
              <a:gd name="G1" fmla="+- 21600 0 0"/>
              <a:gd name="G2" fmla="+- 21600 0 0"/>
              <a:gd name="T0" fmla="*/ 0 w 21670"/>
              <a:gd name="T1" fmla="*/ 0 h 21600"/>
              <a:gd name="T2" fmla="*/ 21670 w 21670"/>
              <a:gd name="T3" fmla="*/ 21600 h 21600"/>
              <a:gd name="T4" fmla="*/ 70 w 216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70" h="21600" fill="none" extrusionOk="0">
                <a:moveTo>
                  <a:pt x="0" y="0"/>
                </a:moveTo>
                <a:cubicBezTo>
                  <a:pt x="23" y="0"/>
                  <a:pt x="46" y="-1"/>
                  <a:pt x="70" y="0"/>
                </a:cubicBezTo>
                <a:cubicBezTo>
                  <a:pt x="11999" y="0"/>
                  <a:pt x="21670" y="9670"/>
                  <a:pt x="21670" y="21600"/>
                </a:cubicBezTo>
              </a:path>
              <a:path w="21670" h="21600" stroke="0" extrusionOk="0">
                <a:moveTo>
                  <a:pt x="0" y="0"/>
                </a:moveTo>
                <a:cubicBezTo>
                  <a:pt x="23" y="0"/>
                  <a:pt x="46" y="-1"/>
                  <a:pt x="70" y="0"/>
                </a:cubicBezTo>
                <a:cubicBezTo>
                  <a:pt x="11999" y="0"/>
                  <a:pt x="21670" y="9670"/>
                  <a:pt x="21670" y="21600"/>
                </a:cubicBezTo>
                <a:lnTo>
                  <a:pt x="70" y="21600"/>
                </a:lnTo>
                <a:close/>
              </a:path>
            </a:pathLst>
          </a:custGeom>
          <a:noFill/>
          <a:ln w="381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50" name="Rectangle 18"/>
          <p:cNvSpPr>
            <a:spLocks noChangeArrowheads="1"/>
          </p:cNvSpPr>
          <p:nvPr/>
        </p:nvSpPr>
        <p:spPr bwMode="auto">
          <a:xfrm>
            <a:off x="3019425" y="3074988"/>
            <a:ext cx="3076575" cy="103981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 anchor="ctr"/>
          <a:lstStyle/>
          <a:p>
            <a:pPr algn="ctr">
              <a:lnSpc>
                <a:spcPct val="85000"/>
              </a:lnSpc>
            </a:pPr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“To satisfy our customers, financial donors and mission, what </a:t>
            </a:r>
            <a:r>
              <a:rPr lang="en-US" altLang="en-US" sz="1600" b="1">
                <a:solidFill>
                  <a:srgbClr val="00279F"/>
                </a:solidFill>
                <a:latin typeface="Arial" charset="0"/>
              </a:rPr>
              <a:t>business processes</a:t>
            </a:r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 must we excel at?"</a:t>
            </a:r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4651375" y="1981200"/>
            <a:ext cx="2435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312" tIns="44450" rIns="87312" bIns="44450">
            <a:spAutoFit/>
          </a:bodyPr>
          <a:lstStyle>
            <a:lvl1pPr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28625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85875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defTabSz="803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defTabSz="803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”To achieve our vision, how must we look to our </a:t>
            </a:r>
            <a:r>
              <a:rPr lang="en-US" altLang="en-US" sz="1600" b="1">
                <a:solidFill>
                  <a:srgbClr val="00279F"/>
                </a:solidFill>
                <a:latin typeface="Arial" charset="0"/>
              </a:rPr>
              <a:t>customers</a:t>
            </a:r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?”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AutoShape 2"/>
          <p:cNvSpPr>
            <a:spLocks noChangeArrowheads="1"/>
          </p:cNvSpPr>
          <p:nvPr/>
        </p:nvSpPr>
        <p:spPr bwMode="auto">
          <a:xfrm>
            <a:off x="381000" y="2590800"/>
            <a:ext cx="8610600" cy="990600"/>
          </a:xfrm>
          <a:prstGeom prst="roundRect">
            <a:avLst>
              <a:gd name="adj" fmla="val 12486"/>
            </a:avLst>
          </a:prstGeom>
          <a:solidFill>
            <a:srgbClr val="FEECCE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83" name="AutoShape 3"/>
          <p:cNvSpPr>
            <a:spLocks noChangeArrowheads="1"/>
          </p:cNvSpPr>
          <p:nvPr/>
        </p:nvSpPr>
        <p:spPr bwMode="auto">
          <a:xfrm>
            <a:off x="381000" y="3962400"/>
            <a:ext cx="8610600" cy="1143000"/>
          </a:xfrm>
          <a:prstGeom prst="roundRect">
            <a:avLst>
              <a:gd name="adj" fmla="val 12486"/>
            </a:avLst>
          </a:prstGeom>
          <a:solidFill>
            <a:srgbClr val="FEECCE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762000" y="6248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altLang="en-US" sz="1000"/>
          </a:p>
        </p:txBody>
      </p:sp>
      <p:sp>
        <p:nvSpPr>
          <p:cNvPr id="225285" name="AutoShape 5"/>
          <p:cNvSpPr>
            <a:spLocks noChangeArrowheads="1"/>
          </p:cNvSpPr>
          <p:nvPr/>
        </p:nvSpPr>
        <p:spPr bwMode="auto">
          <a:xfrm>
            <a:off x="381000" y="1066800"/>
            <a:ext cx="8610600" cy="1219200"/>
          </a:xfrm>
          <a:prstGeom prst="roundRect">
            <a:avLst>
              <a:gd name="adj" fmla="val 12486"/>
            </a:avLst>
          </a:prstGeom>
          <a:solidFill>
            <a:srgbClr val="FEECCE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71438" y="779463"/>
            <a:ext cx="304958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chemeClr val="accent2"/>
                </a:solidFill>
                <a:latin typeface="Arial" charset="0"/>
              </a:rPr>
              <a:t>Customer Perspective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71438" y="2257425"/>
            <a:ext cx="422116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chemeClr val="accent2"/>
                </a:solidFill>
                <a:latin typeface="Arial" charset="0"/>
              </a:rPr>
              <a:t>Financial Accountability Perspective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71438" y="3657600"/>
            <a:ext cx="335756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1800" b="1">
                <a:solidFill>
                  <a:schemeClr val="accent2"/>
                </a:solidFill>
                <a:latin typeface="Arial" charset="0"/>
              </a:rPr>
              <a:t>Internal Process Perspective</a:t>
            </a:r>
          </a:p>
        </p:txBody>
      </p: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71438" y="5105400"/>
            <a:ext cx="32067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1800" b="1">
                <a:solidFill>
                  <a:schemeClr val="accent2"/>
                </a:solidFill>
                <a:latin typeface="Arial" charset="0"/>
              </a:rPr>
              <a:t>Learning and Growth Perspective</a:t>
            </a:r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457200" y="1219200"/>
            <a:ext cx="8890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Reduce </a:t>
            </a:r>
          </a:p>
          <a:p>
            <a:pPr algn="ctr"/>
            <a:r>
              <a:rPr lang="en-US" altLang="en-US" sz="1200" b="1">
                <a:latin typeface="Arial" charset="0"/>
              </a:rPr>
              <a:t>Crime</a:t>
            </a:r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1524000" y="1219200"/>
            <a:ext cx="1027113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Increase </a:t>
            </a:r>
          </a:p>
          <a:p>
            <a:pPr algn="ctr"/>
            <a:r>
              <a:rPr lang="en-US" altLang="en-US" sz="1200" b="1">
                <a:latin typeface="Arial" charset="0"/>
              </a:rPr>
              <a:t>Perception </a:t>
            </a:r>
          </a:p>
          <a:p>
            <a:pPr algn="ctr"/>
            <a:r>
              <a:rPr lang="en-US" altLang="en-US" sz="1200" b="1">
                <a:latin typeface="Arial" charset="0"/>
              </a:rPr>
              <a:t>of Safety</a:t>
            </a:r>
          </a:p>
        </p:txBody>
      </p:sp>
      <p:sp>
        <p:nvSpPr>
          <p:cNvPr id="225292" name="Rectangle 12"/>
          <p:cNvSpPr>
            <a:spLocks noChangeArrowheads="1"/>
          </p:cNvSpPr>
          <p:nvPr/>
        </p:nvSpPr>
        <p:spPr bwMode="auto">
          <a:xfrm>
            <a:off x="5105400" y="1219200"/>
            <a:ext cx="12954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Availability of Safe, Convenient</a:t>
            </a:r>
          </a:p>
          <a:p>
            <a:pPr algn="ctr"/>
            <a:r>
              <a:rPr lang="en-US" altLang="en-US" sz="1200" b="1">
                <a:latin typeface="Arial" charset="0"/>
              </a:rPr>
              <a:t>Transportation</a:t>
            </a:r>
          </a:p>
        </p:txBody>
      </p:sp>
      <p:sp>
        <p:nvSpPr>
          <p:cNvPr id="225293" name="Rectangle 13"/>
          <p:cNvSpPr>
            <a:spLocks noChangeArrowheads="1"/>
          </p:cNvSpPr>
          <p:nvPr/>
        </p:nvSpPr>
        <p:spPr bwMode="auto">
          <a:xfrm>
            <a:off x="6553200" y="1219200"/>
            <a:ext cx="11430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Maintain Competitive</a:t>
            </a:r>
          </a:p>
          <a:p>
            <a:pPr algn="ctr"/>
            <a:r>
              <a:rPr lang="en-US" altLang="en-US" sz="1200" b="1">
                <a:latin typeface="Arial" charset="0"/>
              </a:rPr>
              <a:t>Tax Rates</a:t>
            </a:r>
          </a:p>
        </p:txBody>
      </p:sp>
      <p:sp>
        <p:nvSpPr>
          <p:cNvPr id="225294" name="Rectangle 14"/>
          <p:cNvSpPr>
            <a:spLocks noChangeArrowheads="1"/>
          </p:cNvSpPr>
          <p:nvPr/>
        </p:nvSpPr>
        <p:spPr bwMode="auto">
          <a:xfrm>
            <a:off x="4114800" y="1219200"/>
            <a:ext cx="8890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Improve Service </a:t>
            </a:r>
          </a:p>
          <a:p>
            <a:pPr algn="ctr"/>
            <a:r>
              <a:rPr lang="en-US" altLang="en-US" sz="1200" b="1">
                <a:latin typeface="Arial" charset="0"/>
              </a:rPr>
              <a:t>Quality</a:t>
            </a:r>
          </a:p>
        </p:txBody>
      </p:sp>
      <p:sp>
        <p:nvSpPr>
          <p:cNvPr id="225295" name="Rectangle 15"/>
          <p:cNvSpPr>
            <a:spLocks noChangeArrowheads="1"/>
          </p:cNvSpPr>
          <p:nvPr/>
        </p:nvSpPr>
        <p:spPr bwMode="auto">
          <a:xfrm>
            <a:off x="7842250" y="1219200"/>
            <a:ext cx="107315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Promote Economic </a:t>
            </a:r>
          </a:p>
          <a:p>
            <a:pPr algn="ctr"/>
            <a:r>
              <a:rPr lang="en-US" altLang="en-US" sz="1200" b="1">
                <a:latin typeface="Arial" charset="0"/>
              </a:rPr>
              <a:t>Opportunity</a:t>
            </a:r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2667000" y="1219200"/>
            <a:ext cx="1322388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Strengthen Neighborhoods</a:t>
            </a:r>
          </a:p>
        </p:txBody>
      </p:sp>
      <p:sp>
        <p:nvSpPr>
          <p:cNvPr id="225297" name="Arc 17"/>
          <p:cNvSpPr>
            <a:spLocks/>
          </p:cNvSpPr>
          <p:nvPr/>
        </p:nvSpPr>
        <p:spPr bwMode="auto">
          <a:xfrm>
            <a:off x="1235075" y="2209800"/>
            <a:ext cx="977900" cy="1743075"/>
          </a:xfrm>
          <a:custGeom>
            <a:avLst/>
            <a:gdLst>
              <a:gd name="G0" fmla="+- 21600 0 0"/>
              <a:gd name="G1" fmla="+- 19729 0 0"/>
              <a:gd name="G2" fmla="+- 21600 0 0"/>
              <a:gd name="T0" fmla="*/ 2676 w 21600"/>
              <a:gd name="T1" fmla="*/ 30143 h 30143"/>
              <a:gd name="T2" fmla="*/ 12808 w 21600"/>
              <a:gd name="T3" fmla="*/ 0 h 30143"/>
              <a:gd name="T4" fmla="*/ 21600 w 21600"/>
              <a:gd name="T5" fmla="*/ 19729 h 30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143" fill="none" extrusionOk="0">
                <a:moveTo>
                  <a:pt x="2676" y="30142"/>
                </a:moveTo>
                <a:cubicBezTo>
                  <a:pt x="920" y="26952"/>
                  <a:pt x="0" y="23370"/>
                  <a:pt x="0" y="19729"/>
                </a:cubicBezTo>
                <a:cubicBezTo>
                  <a:pt x="-1" y="11200"/>
                  <a:pt x="5017" y="3470"/>
                  <a:pt x="12807" y="-1"/>
                </a:cubicBezTo>
              </a:path>
              <a:path w="21600" h="30143" stroke="0" extrusionOk="0">
                <a:moveTo>
                  <a:pt x="2676" y="30142"/>
                </a:moveTo>
                <a:cubicBezTo>
                  <a:pt x="920" y="26952"/>
                  <a:pt x="0" y="23370"/>
                  <a:pt x="0" y="19729"/>
                </a:cubicBezTo>
                <a:cubicBezTo>
                  <a:pt x="-1" y="11200"/>
                  <a:pt x="5017" y="3470"/>
                  <a:pt x="12807" y="-1"/>
                </a:cubicBezTo>
                <a:lnTo>
                  <a:pt x="21600" y="19729"/>
                </a:lnTo>
                <a:close/>
              </a:path>
            </a:pathLst>
          </a:custGeom>
          <a:noFill/>
          <a:ln w="381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98" name="Arc 18"/>
          <p:cNvSpPr>
            <a:spLocks/>
          </p:cNvSpPr>
          <p:nvPr/>
        </p:nvSpPr>
        <p:spPr bwMode="auto">
          <a:xfrm>
            <a:off x="7696200" y="2286000"/>
            <a:ext cx="977900" cy="1670050"/>
          </a:xfrm>
          <a:custGeom>
            <a:avLst/>
            <a:gdLst>
              <a:gd name="G0" fmla="+- 0 0 0"/>
              <a:gd name="G1" fmla="+- 19416 0 0"/>
              <a:gd name="G2" fmla="+- 21600 0 0"/>
              <a:gd name="T0" fmla="*/ 9466 w 21600"/>
              <a:gd name="T1" fmla="*/ 0 h 29898"/>
              <a:gd name="T2" fmla="*/ 18886 w 21600"/>
              <a:gd name="T3" fmla="*/ 29898 h 29898"/>
              <a:gd name="T4" fmla="*/ 0 w 21600"/>
              <a:gd name="T5" fmla="*/ 19416 h 29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898" fill="none" extrusionOk="0">
                <a:moveTo>
                  <a:pt x="9465" y="0"/>
                </a:moveTo>
                <a:cubicBezTo>
                  <a:pt x="16889" y="3620"/>
                  <a:pt x="21600" y="11156"/>
                  <a:pt x="21600" y="19416"/>
                </a:cubicBezTo>
                <a:cubicBezTo>
                  <a:pt x="21600" y="23083"/>
                  <a:pt x="20666" y="26691"/>
                  <a:pt x="18886" y="29898"/>
                </a:cubicBezTo>
              </a:path>
              <a:path w="21600" h="29898" stroke="0" extrusionOk="0">
                <a:moveTo>
                  <a:pt x="9465" y="0"/>
                </a:moveTo>
                <a:cubicBezTo>
                  <a:pt x="16889" y="3620"/>
                  <a:pt x="21600" y="11156"/>
                  <a:pt x="21600" y="19416"/>
                </a:cubicBezTo>
                <a:cubicBezTo>
                  <a:pt x="21600" y="23083"/>
                  <a:pt x="20666" y="26691"/>
                  <a:pt x="18886" y="29898"/>
                </a:cubicBezTo>
                <a:lnTo>
                  <a:pt x="0" y="19416"/>
                </a:lnTo>
                <a:close/>
              </a:path>
            </a:pathLst>
          </a:custGeom>
          <a:noFill/>
          <a:ln w="381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99" name="Line 19"/>
          <p:cNvSpPr>
            <a:spLocks noChangeShapeType="1"/>
          </p:cNvSpPr>
          <p:nvPr/>
        </p:nvSpPr>
        <p:spPr bwMode="auto">
          <a:xfrm>
            <a:off x="4724400" y="2209800"/>
            <a:ext cx="0" cy="382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0" name="Line 20"/>
          <p:cNvSpPr>
            <a:spLocks noChangeShapeType="1"/>
          </p:cNvSpPr>
          <p:nvPr/>
        </p:nvSpPr>
        <p:spPr bwMode="auto">
          <a:xfrm>
            <a:off x="4724400" y="3429000"/>
            <a:ext cx="0" cy="522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1" name="Line 21"/>
          <p:cNvSpPr>
            <a:spLocks noChangeShapeType="1"/>
          </p:cNvSpPr>
          <p:nvPr/>
        </p:nvSpPr>
        <p:spPr bwMode="auto">
          <a:xfrm>
            <a:off x="4800600" y="4953000"/>
            <a:ext cx="0" cy="45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2" name="AutoShape 22"/>
          <p:cNvSpPr>
            <a:spLocks noChangeArrowheads="1"/>
          </p:cNvSpPr>
          <p:nvPr/>
        </p:nvSpPr>
        <p:spPr bwMode="auto">
          <a:xfrm>
            <a:off x="2286000" y="5435600"/>
            <a:ext cx="4953000" cy="1117600"/>
          </a:xfrm>
          <a:prstGeom prst="roundRect">
            <a:avLst>
              <a:gd name="adj" fmla="val 12486"/>
            </a:avLst>
          </a:prstGeom>
          <a:solidFill>
            <a:srgbClr val="FEECCE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3" name="Rectangle 23"/>
          <p:cNvSpPr>
            <a:spLocks noChangeArrowheads="1"/>
          </p:cNvSpPr>
          <p:nvPr/>
        </p:nvSpPr>
        <p:spPr bwMode="auto">
          <a:xfrm>
            <a:off x="2471738" y="5595938"/>
            <a:ext cx="1298575" cy="830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Enhance Knowledge Management Capabilities</a:t>
            </a:r>
          </a:p>
        </p:txBody>
      </p:sp>
      <p:sp>
        <p:nvSpPr>
          <p:cNvPr id="225304" name="Rectangle 24"/>
          <p:cNvSpPr>
            <a:spLocks noChangeArrowheads="1"/>
          </p:cNvSpPr>
          <p:nvPr/>
        </p:nvSpPr>
        <p:spPr bwMode="auto">
          <a:xfrm>
            <a:off x="4167188" y="5595938"/>
            <a:ext cx="1258887" cy="830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Close </a:t>
            </a:r>
          </a:p>
          <a:p>
            <a:pPr algn="ctr"/>
            <a:r>
              <a:rPr lang="en-US" altLang="en-US" sz="1200" b="1">
                <a:latin typeface="Arial" charset="0"/>
              </a:rPr>
              <a:t>Skills Gap</a:t>
            </a:r>
          </a:p>
        </p:txBody>
      </p:sp>
      <p:sp>
        <p:nvSpPr>
          <p:cNvPr id="225305" name="Rectangle 25"/>
          <p:cNvSpPr>
            <a:spLocks noChangeArrowheads="1"/>
          </p:cNvSpPr>
          <p:nvPr/>
        </p:nvSpPr>
        <p:spPr bwMode="auto">
          <a:xfrm>
            <a:off x="5830888" y="5595938"/>
            <a:ext cx="1155700" cy="830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Achieve Positive</a:t>
            </a:r>
          </a:p>
          <a:p>
            <a:pPr algn="ctr"/>
            <a:r>
              <a:rPr lang="en-US" altLang="en-US" sz="1200" b="1">
                <a:latin typeface="Arial" charset="0"/>
              </a:rPr>
              <a:t>Employee </a:t>
            </a:r>
          </a:p>
          <a:p>
            <a:pPr algn="ctr"/>
            <a:r>
              <a:rPr lang="en-US" altLang="en-US" sz="1200" b="1">
                <a:latin typeface="Arial" charset="0"/>
              </a:rPr>
              <a:t>Climate</a:t>
            </a:r>
          </a:p>
        </p:txBody>
      </p:sp>
      <p:sp>
        <p:nvSpPr>
          <p:cNvPr id="225306" name="Rectangle 26"/>
          <p:cNvSpPr>
            <a:spLocks noChangeArrowheads="1"/>
          </p:cNvSpPr>
          <p:nvPr/>
        </p:nvSpPr>
        <p:spPr bwMode="auto">
          <a:xfrm>
            <a:off x="5257800" y="4124325"/>
            <a:ext cx="1181100" cy="828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Streamline</a:t>
            </a:r>
          </a:p>
          <a:p>
            <a:pPr algn="ctr"/>
            <a:r>
              <a:rPr lang="en-US" altLang="en-US" sz="1200" b="1">
                <a:latin typeface="Arial" charset="0"/>
              </a:rPr>
              <a:t>Customer </a:t>
            </a:r>
          </a:p>
          <a:p>
            <a:pPr algn="ctr"/>
            <a:r>
              <a:rPr lang="en-US" altLang="en-US" sz="1200" b="1">
                <a:latin typeface="Arial" charset="0"/>
              </a:rPr>
              <a:t>Interactions</a:t>
            </a:r>
          </a:p>
        </p:txBody>
      </p:sp>
      <p:sp>
        <p:nvSpPr>
          <p:cNvPr id="225307" name="Rectangle 27"/>
          <p:cNvSpPr>
            <a:spLocks noChangeArrowheads="1"/>
          </p:cNvSpPr>
          <p:nvPr/>
        </p:nvSpPr>
        <p:spPr bwMode="auto">
          <a:xfrm>
            <a:off x="3886200" y="4124325"/>
            <a:ext cx="1219200" cy="828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Improve </a:t>
            </a:r>
          </a:p>
          <a:p>
            <a:pPr algn="ctr"/>
            <a:r>
              <a:rPr lang="en-US" altLang="en-US" sz="1200" b="1">
                <a:latin typeface="Arial" charset="0"/>
              </a:rPr>
              <a:t>Productivity</a:t>
            </a:r>
          </a:p>
        </p:txBody>
      </p:sp>
      <p:sp>
        <p:nvSpPr>
          <p:cNvPr id="225308" name="Rectangle 28"/>
          <p:cNvSpPr>
            <a:spLocks noChangeArrowheads="1"/>
          </p:cNvSpPr>
          <p:nvPr/>
        </p:nvSpPr>
        <p:spPr bwMode="auto">
          <a:xfrm>
            <a:off x="533400" y="4143375"/>
            <a:ext cx="876300" cy="828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Increase</a:t>
            </a:r>
          </a:p>
          <a:p>
            <a:pPr algn="ctr"/>
            <a:r>
              <a:rPr lang="en-US" altLang="en-US" sz="1200" b="1">
                <a:latin typeface="Arial" charset="0"/>
              </a:rPr>
              <a:t>Positive</a:t>
            </a:r>
          </a:p>
          <a:p>
            <a:pPr algn="ctr"/>
            <a:r>
              <a:rPr lang="en-US" altLang="en-US" sz="1200" b="1">
                <a:latin typeface="Arial" charset="0"/>
              </a:rPr>
              <a:t>Contacts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auto">
          <a:xfrm>
            <a:off x="2819400" y="4124325"/>
            <a:ext cx="901700" cy="828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Secure </a:t>
            </a:r>
          </a:p>
          <a:p>
            <a:pPr algn="ctr"/>
            <a:r>
              <a:rPr lang="en-US" altLang="en-US" sz="1200" b="1">
                <a:latin typeface="Arial" charset="0"/>
              </a:rPr>
              <a:t>Funding/Service</a:t>
            </a:r>
          </a:p>
          <a:p>
            <a:pPr algn="ctr"/>
            <a:r>
              <a:rPr lang="en-US" altLang="en-US" sz="1200" b="1">
                <a:latin typeface="Arial" charset="0"/>
              </a:rPr>
              <a:t>Partners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auto">
          <a:xfrm>
            <a:off x="2022475" y="2776538"/>
            <a:ext cx="1009650" cy="6524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Expand</a:t>
            </a:r>
          </a:p>
          <a:p>
            <a:pPr algn="ctr"/>
            <a:r>
              <a:rPr lang="en-US" altLang="en-US" sz="1200" b="1">
                <a:latin typeface="Arial" charset="0"/>
              </a:rPr>
              <a:t>Non-City</a:t>
            </a:r>
          </a:p>
          <a:p>
            <a:pPr algn="ctr"/>
            <a:r>
              <a:rPr lang="en-US" altLang="en-US" sz="1200" b="1">
                <a:latin typeface="Arial" charset="0"/>
              </a:rPr>
              <a:t>Funding</a:t>
            </a:r>
          </a:p>
        </p:txBody>
      </p:sp>
      <p:sp>
        <p:nvSpPr>
          <p:cNvPr id="225311" name="Rectangle 31"/>
          <p:cNvSpPr>
            <a:spLocks noChangeArrowheads="1"/>
          </p:cNvSpPr>
          <p:nvPr/>
        </p:nvSpPr>
        <p:spPr bwMode="auto">
          <a:xfrm>
            <a:off x="3543300" y="2776538"/>
            <a:ext cx="1123950" cy="6524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Maximize</a:t>
            </a:r>
          </a:p>
          <a:p>
            <a:pPr algn="ctr"/>
            <a:r>
              <a:rPr lang="en-US" altLang="en-US" sz="1200" b="1">
                <a:latin typeface="Arial" charset="0"/>
              </a:rPr>
              <a:t>Benefit/Cost</a:t>
            </a:r>
          </a:p>
        </p:txBody>
      </p:sp>
      <p:sp>
        <p:nvSpPr>
          <p:cNvPr id="225312" name="Rectangle 32"/>
          <p:cNvSpPr>
            <a:spLocks noChangeArrowheads="1"/>
          </p:cNvSpPr>
          <p:nvPr/>
        </p:nvSpPr>
        <p:spPr bwMode="auto">
          <a:xfrm>
            <a:off x="5078413" y="2776538"/>
            <a:ext cx="1008062" cy="6524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Grow Tax Base</a:t>
            </a:r>
          </a:p>
        </p:txBody>
      </p:sp>
      <p:sp>
        <p:nvSpPr>
          <p:cNvPr id="225313" name="Rectangle 33"/>
          <p:cNvSpPr>
            <a:spLocks noChangeArrowheads="1"/>
          </p:cNvSpPr>
          <p:nvPr/>
        </p:nvSpPr>
        <p:spPr bwMode="auto">
          <a:xfrm>
            <a:off x="6629400" y="2776538"/>
            <a:ext cx="1009650" cy="6524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Maintain </a:t>
            </a:r>
          </a:p>
          <a:p>
            <a:pPr algn="ctr"/>
            <a:r>
              <a:rPr lang="en-US" altLang="en-US" sz="1200" b="1">
                <a:latin typeface="Arial" charset="0"/>
              </a:rPr>
              <a:t>AAA Rating</a:t>
            </a:r>
          </a:p>
        </p:txBody>
      </p:sp>
      <p:sp>
        <p:nvSpPr>
          <p:cNvPr id="225314" name="Rectangle 34"/>
          <p:cNvSpPr>
            <a:spLocks noChangeArrowheads="1"/>
          </p:cNvSpPr>
          <p:nvPr/>
        </p:nvSpPr>
        <p:spPr bwMode="auto">
          <a:xfrm>
            <a:off x="1524000" y="4094163"/>
            <a:ext cx="1117600" cy="920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Promote Community Based Problem Solving</a:t>
            </a:r>
          </a:p>
        </p:txBody>
      </p:sp>
      <p:sp>
        <p:nvSpPr>
          <p:cNvPr id="225315" name="Rectangle 35"/>
          <p:cNvSpPr>
            <a:spLocks noChangeArrowheads="1"/>
          </p:cNvSpPr>
          <p:nvPr/>
        </p:nvSpPr>
        <p:spPr bwMode="auto">
          <a:xfrm>
            <a:off x="609600" y="381000"/>
            <a:ext cx="807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b="1"/>
              <a:t>The City of Charlotte Corporate-level Linkage Model</a:t>
            </a:r>
          </a:p>
        </p:txBody>
      </p:sp>
      <p:sp>
        <p:nvSpPr>
          <p:cNvPr id="225316" name="Rectangle 36"/>
          <p:cNvSpPr>
            <a:spLocks noChangeArrowheads="1"/>
          </p:cNvSpPr>
          <p:nvPr/>
        </p:nvSpPr>
        <p:spPr bwMode="auto">
          <a:xfrm>
            <a:off x="6553200" y="4124325"/>
            <a:ext cx="1219200" cy="828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Increase </a:t>
            </a:r>
          </a:p>
          <a:p>
            <a:pPr algn="ctr"/>
            <a:r>
              <a:rPr lang="en-US" altLang="en-US" sz="1200" b="1">
                <a:latin typeface="Arial" charset="0"/>
              </a:rPr>
              <a:t>Infrastructure</a:t>
            </a:r>
          </a:p>
          <a:p>
            <a:pPr algn="ctr"/>
            <a:r>
              <a:rPr lang="en-US" altLang="en-US" sz="1200" b="1">
                <a:latin typeface="Arial" charset="0"/>
              </a:rPr>
              <a:t>Capacity</a:t>
            </a:r>
          </a:p>
        </p:txBody>
      </p:sp>
      <p:sp>
        <p:nvSpPr>
          <p:cNvPr id="225317" name="Rectangle 37"/>
          <p:cNvSpPr>
            <a:spLocks noChangeArrowheads="1"/>
          </p:cNvSpPr>
          <p:nvPr/>
        </p:nvSpPr>
        <p:spPr bwMode="auto">
          <a:xfrm>
            <a:off x="7931150" y="4124325"/>
            <a:ext cx="908050" cy="828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/>
            <a:r>
              <a:rPr lang="en-US" altLang="en-US" sz="1200" b="1">
                <a:latin typeface="Arial" charset="0"/>
              </a:rPr>
              <a:t>Promote Business Mix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are Companies Adopting a Balanced Scorecard?</a:t>
            </a:r>
            <a:endParaRPr lang="en-US" altLang="en-US" sz="1600"/>
          </a:p>
        </p:txBody>
      </p:sp>
      <p:sp>
        <p:nvSpPr>
          <p:cNvPr id="211971" name="Text Box 1027"/>
          <p:cNvSpPr txBox="1">
            <a:spLocks noChangeArrowheads="1"/>
          </p:cNvSpPr>
          <p:nvPr/>
        </p:nvSpPr>
        <p:spPr bwMode="auto">
          <a:xfrm>
            <a:off x="228600" y="1828800"/>
            <a:ext cx="43434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/>
              <a:t> Change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 sz="1800"/>
              <a:t>Formulate and communicate a new strategy for a more competitive environment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/>
              <a:t>Growth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Increase revenues, not just cut costs and enhance productivity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</a:t>
            </a:r>
            <a:r>
              <a:rPr lang="en-US" altLang="en-US" b="1"/>
              <a:t>Implement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 sz="1800"/>
              <a:t>From the 10 to the 10,000.  Every employee implements the new growth strategy in their day-to-day operations</a:t>
            </a:r>
            <a:endParaRPr lang="en-US" altLang="en-US"/>
          </a:p>
        </p:txBody>
      </p:sp>
      <p:graphicFrame>
        <p:nvGraphicFramePr>
          <p:cNvPr id="211972" name="Rectangle 102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77" name="Clip" r:id="rId4" imgW="0" imgH="0" progId="MS_ClipArt_Gallery.2">
                  <p:embed/>
                </p:oleObj>
              </mc:Choice>
              <mc:Fallback>
                <p:oleObj name="Clip" r:id="rId4" imgW="0" imgH="0" progId="MS_ClipArt_Gallery.2">
                  <p:embed/>
                  <p:pic>
                    <p:nvPicPr>
                      <p:cNvPr id="0" name="Rectangle 102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3" name="Object 1029"/>
          <p:cNvGraphicFramePr>
            <a:graphicFrameLocks noChangeAspect="1"/>
          </p:cNvGraphicFramePr>
          <p:nvPr/>
        </p:nvGraphicFramePr>
        <p:xfrm>
          <a:off x="6019800" y="4876800"/>
          <a:ext cx="1676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78" name="Clip" r:id="rId5" imgW="4539600" imgH="3497040" progId="MS_ClipArt_Gallery.2">
                  <p:embed/>
                </p:oleObj>
              </mc:Choice>
              <mc:Fallback>
                <p:oleObj name="Clip" r:id="rId5" imgW="4539600" imgH="3497040" progId="MS_ClipArt_Gallery.2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76800"/>
                        <a:ext cx="1676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4" name="Object 1030"/>
          <p:cNvGraphicFramePr>
            <a:graphicFrameLocks noChangeAspect="1"/>
          </p:cNvGraphicFramePr>
          <p:nvPr/>
        </p:nvGraphicFramePr>
        <p:xfrm>
          <a:off x="6019800" y="3200400"/>
          <a:ext cx="1828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79" name="Clip" r:id="rId7" imgW="6729120" imgH="3450960" progId="MS_ClipArt_Gallery.2">
                  <p:embed/>
                </p:oleObj>
              </mc:Choice>
              <mc:Fallback>
                <p:oleObj name="Clip" r:id="rId7" imgW="6729120" imgH="3450960" progId="MS_ClipArt_Gallery.2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00400"/>
                        <a:ext cx="18288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1975" name="Group 1031"/>
          <p:cNvGrpSpPr>
            <a:grpSpLocks/>
          </p:cNvGrpSpPr>
          <p:nvPr/>
        </p:nvGrpSpPr>
        <p:grpSpPr bwMode="auto">
          <a:xfrm>
            <a:off x="5557838" y="1828800"/>
            <a:ext cx="3017837" cy="1252538"/>
            <a:chOff x="2952" y="2814"/>
            <a:chExt cx="2626" cy="1290"/>
          </a:xfrm>
        </p:grpSpPr>
        <p:sp>
          <p:nvSpPr>
            <p:cNvPr id="211976" name="Freeform 1032"/>
            <p:cNvSpPr>
              <a:spLocks noChangeAspect="1"/>
            </p:cNvSpPr>
            <p:nvPr/>
          </p:nvSpPr>
          <p:spPr bwMode="auto">
            <a:xfrm>
              <a:off x="3080" y="3828"/>
              <a:ext cx="2372" cy="71"/>
            </a:xfrm>
            <a:custGeom>
              <a:avLst/>
              <a:gdLst>
                <a:gd name="T0" fmla="*/ 0 w 3008"/>
                <a:gd name="T1" fmla="*/ 152 h 152"/>
                <a:gd name="T2" fmla="*/ 0 w 3008"/>
                <a:gd name="T3" fmla="*/ 0 h 152"/>
                <a:gd name="T4" fmla="*/ 3008 w 3008"/>
                <a:gd name="T5" fmla="*/ 0 h 152"/>
                <a:gd name="T6" fmla="*/ 3008 w 3008"/>
                <a:gd name="T7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08" h="152">
                  <a:moveTo>
                    <a:pt x="0" y="152"/>
                  </a:moveTo>
                  <a:lnTo>
                    <a:pt x="0" y="0"/>
                  </a:lnTo>
                  <a:lnTo>
                    <a:pt x="3008" y="0"/>
                  </a:lnTo>
                  <a:lnTo>
                    <a:pt x="3008" y="152"/>
                  </a:lnTo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7" name="Line 1033"/>
            <p:cNvSpPr>
              <a:spLocks noChangeAspect="1" noChangeShapeType="1"/>
            </p:cNvSpPr>
            <p:nvPr/>
          </p:nvSpPr>
          <p:spPr bwMode="auto">
            <a:xfrm flipH="1">
              <a:off x="4090" y="3014"/>
              <a:ext cx="5" cy="7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8" name="Freeform 1034"/>
            <p:cNvSpPr>
              <a:spLocks noChangeAspect="1"/>
            </p:cNvSpPr>
            <p:nvPr/>
          </p:nvSpPr>
          <p:spPr bwMode="auto">
            <a:xfrm>
              <a:off x="3152" y="3553"/>
              <a:ext cx="1419" cy="72"/>
            </a:xfrm>
            <a:custGeom>
              <a:avLst/>
              <a:gdLst>
                <a:gd name="T0" fmla="*/ 0 w 3008"/>
                <a:gd name="T1" fmla="*/ 152 h 152"/>
                <a:gd name="T2" fmla="*/ 0 w 3008"/>
                <a:gd name="T3" fmla="*/ 0 h 152"/>
                <a:gd name="T4" fmla="*/ 3008 w 3008"/>
                <a:gd name="T5" fmla="*/ 0 h 152"/>
                <a:gd name="T6" fmla="*/ 3008 w 3008"/>
                <a:gd name="T7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08" h="152">
                  <a:moveTo>
                    <a:pt x="0" y="152"/>
                  </a:moveTo>
                  <a:lnTo>
                    <a:pt x="0" y="0"/>
                  </a:lnTo>
                  <a:lnTo>
                    <a:pt x="3008" y="0"/>
                  </a:lnTo>
                  <a:lnTo>
                    <a:pt x="3008" y="152"/>
                  </a:lnTo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9" name="Line 1035"/>
            <p:cNvSpPr>
              <a:spLocks noChangeAspect="1" noChangeShapeType="1"/>
            </p:cNvSpPr>
            <p:nvPr/>
          </p:nvSpPr>
          <p:spPr bwMode="auto">
            <a:xfrm>
              <a:off x="3620" y="3553"/>
              <a:ext cx="0" cy="7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0" name="Rectangle 1036"/>
            <p:cNvSpPr>
              <a:spLocks noChangeAspect="1" noChangeArrowheads="1"/>
            </p:cNvSpPr>
            <p:nvPr/>
          </p:nvSpPr>
          <p:spPr bwMode="auto">
            <a:xfrm>
              <a:off x="3495" y="3086"/>
              <a:ext cx="249" cy="1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1" name="Rectangle 1037"/>
            <p:cNvSpPr>
              <a:spLocks noChangeAspect="1" noChangeArrowheads="1"/>
            </p:cNvSpPr>
            <p:nvPr/>
          </p:nvSpPr>
          <p:spPr bwMode="auto">
            <a:xfrm>
              <a:off x="4446" y="3086"/>
              <a:ext cx="249" cy="1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2" name="Rectangle 1038"/>
            <p:cNvSpPr>
              <a:spLocks noChangeAspect="1" noChangeArrowheads="1"/>
            </p:cNvSpPr>
            <p:nvPr/>
          </p:nvSpPr>
          <p:spPr bwMode="auto">
            <a:xfrm>
              <a:off x="4922" y="3086"/>
              <a:ext cx="249" cy="1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3" name="Rectangle 1039"/>
            <p:cNvSpPr>
              <a:spLocks noChangeAspect="1" noChangeArrowheads="1"/>
            </p:cNvSpPr>
            <p:nvPr/>
          </p:nvSpPr>
          <p:spPr bwMode="auto">
            <a:xfrm>
              <a:off x="3495" y="3357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4" name="Rectangle 1040"/>
            <p:cNvSpPr>
              <a:spLocks noChangeAspect="1" noChangeArrowheads="1"/>
            </p:cNvSpPr>
            <p:nvPr/>
          </p:nvSpPr>
          <p:spPr bwMode="auto">
            <a:xfrm>
              <a:off x="4446" y="3357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5" name="Rectangle 1041"/>
            <p:cNvSpPr>
              <a:spLocks noChangeAspect="1" noChangeArrowheads="1"/>
            </p:cNvSpPr>
            <p:nvPr/>
          </p:nvSpPr>
          <p:spPr bwMode="auto">
            <a:xfrm>
              <a:off x="3020" y="3629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6" name="Rectangle 1042"/>
            <p:cNvSpPr>
              <a:spLocks noChangeAspect="1" noChangeArrowheads="1"/>
            </p:cNvSpPr>
            <p:nvPr/>
          </p:nvSpPr>
          <p:spPr bwMode="auto">
            <a:xfrm>
              <a:off x="3495" y="3629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7" name="Rectangle 1043"/>
            <p:cNvSpPr>
              <a:spLocks noChangeAspect="1" noChangeArrowheads="1"/>
            </p:cNvSpPr>
            <p:nvPr/>
          </p:nvSpPr>
          <p:spPr bwMode="auto">
            <a:xfrm>
              <a:off x="4446" y="3629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8" name="Rectangle 1044"/>
            <p:cNvSpPr>
              <a:spLocks noChangeAspect="1" noChangeArrowheads="1"/>
            </p:cNvSpPr>
            <p:nvPr/>
          </p:nvSpPr>
          <p:spPr bwMode="auto">
            <a:xfrm>
              <a:off x="5329" y="3900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  <p:sp>
          <p:nvSpPr>
            <p:cNvPr id="211989" name="Freeform 1045"/>
            <p:cNvSpPr>
              <a:spLocks noChangeAspect="1"/>
            </p:cNvSpPr>
            <p:nvPr/>
          </p:nvSpPr>
          <p:spPr bwMode="auto">
            <a:xfrm>
              <a:off x="3627" y="3014"/>
              <a:ext cx="1419" cy="72"/>
            </a:xfrm>
            <a:custGeom>
              <a:avLst/>
              <a:gdLst>
                <a:gd name="T0" fmla="*/ 0 w 3008"/>
                <a:gd name="T1" fmla="*/ 152 h 152"/>
                <a:gd name="T2" fmla="*/ 0 w 3008"/>
                <a:gd name="T3" fmla="*/ 0 h 152"/>
                <a:gd name="T4" fmla="*/ 3008 w 3008"/>
                <a:gd name="T5" fmla="*/ 0 h 152"/>
                <a:gd name="T6" fmla="*/ 3008 w 3008"/>
                <a:gd name="T7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08" h="152">
                  <a:moveTo>
                    <a:pt x="0" y="152"/>
                  </a:moveTo>
                  <a:lnTo>
                    <a:pt x="0" y="0"/>
                  </a:lnTo>
                  <a:lnTo>
                    <a:pt x="3008" y="0"/>
                  </a:lnTo>
                  <a:lnTo>
                    <a:pt x="3008" y="152"/>
                  </a:lnTo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0" name="Line 1046"/>
            <p:cNvSpPr>
              <a:spLocks noChangeAspect="1" noChangeShapeType="1"/>
            </p:cNvSpPr>
            <p:nvPr/>
          </p:nvSpPr>
          <p:spPr bwMode="auto">
            <a:xfrm>
              <a:off x="4571" y="3014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1" name="Line 1047"/>
            <p:cNvSpPr>
              <a:spLocks noChangeAspect="1" noChangeShapeType="1"/>
            </p:cNvSpPr>
            <p:nvPr/>
          </p:nvSpPr>
          <p:spPr bwMode="auto">
            <a:xfrm>
              <a:off x="4231" y="295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2" name="Freeform 1048"/>
            <p:cNvSpPr>
              <a:spLocks noChangeAspect="1"/>
            </p:cNvSpPr>
            <p:nvPr/>
          </p:nvSpPr>
          <p:spPr bwMode="auto">
            <a:xfrm>
              <a:off x="3627" y="3282"/>
              <a:ext cx="949" cy="71"/>
            </a:xfrm>
            <a:custGeom>
              <a:avLst/>
              <a:gdLst>
                <a:gd name="T0" fmla="*/ 0 w 3008"/>
                <a:gd name="T1" fmla="*/ 152 h 152"/>
                <a:gd name="T2" fmla="*/ 0 w 3008"/>
                <a:gd name="T3" fmla="*/ 0 h 152"/>
                <a:gd name="T4" fmla="*/ 3008 w 3008"/>
                <a:gd name="T5" fmla="*/ 0 h 152"/>
                <a:gd name="T6" fmla="*/ 3008 w 3008"/>
                <a:gd name="T7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08" h="152">
                  <a:moveTo>
                    <a:pt x="0" y="152"/>
                  </a:moveTo>
                  <a:lnTo>
                    <a:pt x="0" y="0"/>
                  </a:lnTo>
                  <a:lnTo>
                    <a:pt x="3008" y="0"/>
                  </a:lnTo>
                  <a:lnTo>
                    <a:pt x="3008" y="15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3" name="Line 1049"/>
            <p:cNvSpPr>
              <a:spLocks noChangeAspect="1" noChangeShapeType="1"/>
            </p:cNvSpPr>
            <p:nvPr/>
          </p:nvSpPr>
          <p:spPr bwMode="auto">
            <a:xfrm>
              <a:off x="3418" y="3827"/>
              <a:ext cx="0" cy="7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4" name="Line 1050"/>
            <p:cNvSpPr>
              <a:spLocks noChangeAspect="1" noChangeShapeType="1"/>
            </p:cNvSpPr>
            <p:nvPr/>
          </p:nvSpPr>
          <p:spPr bwMode="auto">
            <a:xfrm>
              <a:off x="3762" y="3827"/>
              <a:ext cx="0" cy="7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5" name="Line 1051"/>
            <p:cNvSpPr>
              <a:spLocks noChangeAspect="1" noChangeShapeType="1"/>
            </p:cNvSpPr>
            <p:nvPr/>
          </p:nvSpPr>
          <p:spPr bwMode="auto">
            <a:xfrm>
              <a:off x="4775" y="3827"/>
              <a:ext cx="0" cy="7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6" name="Line 1052"/>
            <p:cNvSpPr>
              <a:spLocks noChangeAspect="1" noChangeShapeType="1"/>
            </p:cNvSpPr>
            <p:nvPr/>
          </p:nvSpPr>
          <p:spPr bwMode="auto">
            <a:xfrm>
              <a:off x="5114" y="3827"/>
              <a:ext cx="0" cy="7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7" name="Rectangle 1053"/>
            <p:cNvSpPr>
              <a:spLocks noChangeAspect="1" noChangeArrowheads="1"/>
            </p:cNvSpPr>
            <p:nvPr/>
          </p:nvSpPr>
          <p:spPr bwMode="auto">
            <a:xfrm>
              <a:off x="3971" y="3086"/>
              <a:ext cx="249" cy="1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  <p:sp>
          <p:nvSpPr>
            <p:cNvPr id="211998" name="Rectangle 1054"/>
            <p:cNvSpPr>
              <a:spLocks noChangeAspect="1" noChangeArrowheads="1"/>
            </p:cNvSpPr>
            <p:nvPr/>
          </p:nvSpPr>
          <p:spPr bwMode="auto">
            <a:xfrm>
              <a:off x="4107" y="2814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  <p:sp>
          <p:nvSpPr>
            <p:cNvPr id="211999" name="Rectangle 1055"/>
            <p:cNvSpPr>
              <a:spLocks noChangeAspect="1" noChangeArrowheads="1"/>
            </p:cNvSpPr>
            <p:nvPr/>
          </p:nvSpPr>
          <p:spPr bwMode="auto">
            <a:xfrm>
              <a:off x="3971" y="3357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  <p:sp>
          <p:nvSpPr>
            <p:cNvPr id="212000" name="Rectangle 1056"/>
            <p:cNvSpPr>
              <a:spLocks noChangeAspect="1" noChangeArrowheads="1"/>
            </p:cNvSpPr>
            <p:nvPr/>
          </p:nvSpPr>
          <p:spPr bwMode="auto">
            <a:xfrm>
              <a:off x="3971" y="3629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  <p:sp>
          <p:nvSpPr>
            <p:cNvPr id="212001" name="Oval 1057"/>
            <p:cNvSpPr>
              <a:spLocks noChangeAspect="1" noChangeArrowheads="1"/>
            </p:cNvSpPr>
            <p:nvPr/>
          </p:nvSpPr>
          <p:spPr bwMode="auto">
            <a:xfrm>
              <a:off x="3563" y="2920"/>
              <a:ext cx="1472" cy="8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2" name="Rectangle 1058"/>
            <p:cNvSpPr>
              <a:spLocks noChangeAspect="1" noChangeArrowheads="1"/>
            </p:cNvSpPr>
            <p:nvPr/>
          </p:nvSpPr>
          <p:spPr bwMode="auto">
            <a:xfrm>
              <a:off x="3968" y="3083"/>
              <a:ext cx="679" cy="1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3" name="Rectangle 1059"/>
            <p:cNvSpPr>
              <a:spLocks noChangeAspect="1" noChangeArrowheads="1"/>
            </p:cNvSpPr>
            <p:nvPr/>
          </p:nvSpPr>
          <p:spPr bwMode="auto">
            <a:xfrm>
              <a:off x="3968" y="3355"/>
              <a:ext cx="679" cy="1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4" name="Rectangle 1060"/>
            <p:cNvSpPr>
              <a:spLocks noChangeAspect="1" noChangeArrowheads="1"/>
            </p:cNvSpPr>
            <p:nvPr/>
          </p:nvSpPr>
          <p:spPr bwMode="auto">
            <a:xfrm>
              <a:off x="3968" y="3210"/>
              <a:ext cx="679" cy="13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5" name="Rectangle 1061"/>
            <p:cNvSpPr>
              <a:spLocks noChangeAspect="1" noChangeArrowheads="1"/>
            </p:cNvSpPr>
            <p:nvPr/>
          </p:nvSpPr>
          <p:spPr bwMode="auto">
            <a:xfrm>
              <a:off x="3968" y="3523"/>
              <a:ext cx="679" cy="19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6" name="Line 1062"/>
            <p:cNvSpPr>
              <a:spLocks noChangeAspect="1" noChangeShapeType="1"/>
            </p:cNvSpPr>
            <p:nvPr/>
          </p:nvSpPr>
          <p:spPr bwMode="auto">
            <a:xfrm>
              <a:off x="3966" y="2987"/>
              <a:ext cx="671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7" name="Line 1063"/>
            <p:cNvSpPr>
              <a:spLocks noChangeAspect="1" noChangeShapeType="1"/>
            </p:cNvSpPr>
            <p:nvPr/>
          </p:nvSpPr>
          <p:spPr bwMode="auto">
            <a:xfrm>
              <a:off x="4303" y="3017"/>
              <a:ext cx="0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8" name="Line 1064"/>
            <p:cNvSpPr>
              <a:spLocks noChangeAspect="1" noChangeShapeType="1"/>
            </p:cNvSpPr>
            <p:nvPr/>
          </p:nvSpPr>
          <p:spPr bwMode="auto">
            <a:xfrm>
              <a:off x="4303" y="2997"/>
              <a:ext cx="0" cy="95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9" name="Rectangle 1065"/>
            <p:cNvSpPr>
              <a:spLocks noChangeAspect="1" noChangeArrowheads="1"/>
            </p:cNvSpPr>
            <p:nvPr/>
          </p:nvSpPr>
          <p:spPr bwMode="auto">
            <a:xfrm>
              <a:off x="4075" y="3000"/>
              <a:ext cx="153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 b="1">
                  <a:latin typeface="Arial" charset="0"/>
                </a:rPr>
                <a:t>The Revenue Growth Strategy</a:t>
              </a:r>
            </a:p>
          </p:txBody>
        </p:sp>
        <p:sp>
          <p:nvSpPr>
            <p:cNvPr id="212010" name="Rectangle 1066"/>
            <p:cNvSpPr>
              <a:spLocks noChangeAspect="1" noChangeArrowheads="1"/>
            </p:cNvSpPr>
            <p:nvPr/>
          </p:nvSpPr>
          <p:spPr bwMode="auto">
            <a:xfrm>
              <a:off x="3973" y="3030"/>
              <a:ext cx="312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 i="1">
                  <a:latin typeface="Arial" charset="0"/>
                </a:rPr>
                <a:t>“Improve stability by broadening the sources of revenue from current customers”</a:t>
              </a:r>
            </a:p>
          </p:txBody>
        </p:sp>
        <p:sp>
          <p:nvSpPr>
            <p:cNvPr id="212011" name="Rectangle 1067"/>
            <p:cNvSpPr>
              <a:spLocks noChangeAspect="1" noChangeArrowheads="1"/>
            </p:cNvSpPr>
            <p:nvPr/>
          </p:nvSpPr>
          <p:spPr bwMode="auto">
            <a:xfrm>
              <a:off x="4441" y="3000"/>
              <a:ext cx="130" cy="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 b="1">
                  <a:latin typeface="Arial" charset="0"/>
                </a:rPr>
                <a:t>The Productivity Strategy</a:t>
              </a:r>
            </a:p>
          </p:txBody>
        </p:sp>
        <p:sp>
          <p:nvSpPr>
            <p:cNvPr id="212012" name="Rectangle 1068"/>
            <p:cNvSpPr>
              <a:spLocks noChangeAspect="1" noChangeArrowheads="1"/>
            </p:cNvSpPr>
            <p:nvPr/>
          </p:nvSpPr>
          <p:spPr bwMode="auto">
            <a:xfrm>
              <a:off x="4333" y="3030"/>
              <a:ext cx="313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 i="1">
                  <a:latin typeface="Arial" charset="0"/>
                </a:rPr>
                <a:t>“Improve operating efficiency by shifting customers to more cost-effective channels of distribution”</a:t>
              </a:r>
            </a:p>
          </p:txBody>
        </p:sp>
        <p:sp>
          <p:nvSpPr>
            <p:cNvPr id="212013" name="Oval 1069"/>
            <p:cNvSpPr>
              <a:spLocks noChangeAspect="1" noChangeArrowheads="1"/>
            </p:cNvSpPr>
            <p:nvPr/>
          </p:nvSpPr>
          <p:spPr bwMode="auto">
            <a:xfrm>
              <a:off x="4261" y="3084"/>
              <a:ext cx="85" cy="5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14" name="Rectangle 1070"/>
            <p:cNvSpPr>
              <a:spLocks noChangeAspect="1" noChangeArrowheads="1"/>
            </p:cNvSpPr>
            <p:nvPr/>
          </p:nvSpPr>
          <p:spPr bwMode="auto">
            <a:xfrm>
              <a:off x="4275" y="3095"/>
              <a:ext cx="58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Improve Returns</a:t>
              </a:r>
            </a:p>
          </p:txBody>
        </p:sp>
        <p:sp>
          <p:nvSpPr>
            <p:cNvPr id="212015" name="Oval 1071"/>
            <p:cNvSpPr>
              <a:spLocks noChangeAspect="1" noChangeArrowheads="1"/>
            </p:cNvSpPr>
            <p:nvPr/>
          </p:nvSpPr>
          <p:spPr bwMode="auto">
            <a:xfrm>
              <a:off x="4359" y="3123"/>
              <a:ext cx="91" cy="5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16" name="Rectangle 1072"/>
            <p:cNvSpPr>
              <a:spLocks noChangeAspect="1" noChangeArrowheads="1"/>
            </p:cNvSpPr>
            <p:nvPr/>
          </p:nvSpPr>
          <p:spPr bwMode="auto">
            <a:xfrm>
              <a:off x="4368" y="3131"/>
              <a:ext cx="70" cy="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Improve Operating Efficiency</a:t>
              </a:r>
            </a:p>
          </p:txBody>
        </p:sp>
        <p:sp>
          <p:nvSpPr>
            <p:cNvPr id="212017" name="Oval 1073"/>
            <p:cNvSpPr>
              <a:spLocks noChangeAspect="1" noChangeArrowheads="1"/>
            </p:cNvSpPr>
            <p:nvPr/>
          </p:nvSpPr>
          <p:spPr bwMode="auto">
            <a:xfrm>
              <a:off x="4152" y="3133"/>
              <a:ext cx="91" cy="5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18" name="Rectangle 1074"/>
            <p:cNvSpPr>
              <a:spLocks noChangeAspect="1" noChangeArrowheads="1"/>
            </p:cNvSpPr>
            <p:nvPr/>
          </p:nvSpPr>
          <p:spPr bwMode="auto">
            <a:xfrm>
              <a:off x="4168" y="3141"/>
              <a:ext cx="60" cy="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Broaden Revenue Mix</a:t>
              </a:r>
            </a:p>
          </p:txBody>
        </p:sp>
        <p:sp>
          <p:nvSpPr>
            <p:cNvPr id="212019" name="Arc 1075"/>
            <p:cNvSpPr>
              <a:spLocks noChangeAspect="1"/>
            </p:cNvSpPr>
            <p:nvPr/>
          </p:nvSpPr>
          <p:spPr bwMode="auto">
            <a:xfrm>
              <a:off x="4201" y="3113"/>
              <a:ext cx="59" cy="19"/>
            </a:xfrm>
            <a:custGeom>
              <a:avLst/>
              <a:gdLst>
                <a:gd name="G0" fmla="+- 21598 0 0"/>
                <a:gd name="G1" fmla="+- 21599 0 0"/>
                <a:gd name="G2" fmla="+- 21600 0 0"/>
                <a:gd name="T0" fmla="*/ 0 w 21598"/>
                <a:gd name="T1" fmla="*/ 21355 h 21599"/>
                <a:gd name="T2" fmla="*/ 21522 w 21598"/>
                <a:gd name="T3" fmla="*/ 0 h 21599"/>
                <a:gd name="T4" fmla="*/ 21598 w 21598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599" fill="none" extrusionOk="0">
                  <a:moveTo>
                    <a:pt x="-1" y="21354"/>
                  </a:moveTo>
                  <a:cubicBezTo>
                    <a:pt x="132" y="9551"/>
                    <a:pt x="9717" y="40"/>
                    <a:pt x="21521" y="-1"/>
                  </a:cubicBezTo>
                </a:path>
                <a:path w="21598" h="21599" stroke="0" extrusionOk="0">
                  <a:moveTo>
                    <a:pt x="-1" y="21354"/>
                  </a:moveTo>
                  <a:cubicBezTo>
                    <a:pt x="132" y="9551"/>
                    <a:pt x="9717" y="40"/>
                    <a:pt x="21521" y="-1"/>
                  </a:cubicBezTo>
                  <a:lnTo>
                    <a:pt x="21598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0" name="Oval 1076"/>
            <p:cNvSpPr>
              <a:spLocks noChangeAspect="1" noChangeArrowheads="1"/>
            </p:cNvSpPr>
            <p:nvPr/>
          </p:nvSpPr>
          <p:spPr bwMode="auto">
            <a:xfrm>
              <a:off x="4092" y="3229"/>
              <a:ext cx="91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1" name="Rectangle 1077"/>
            <p:cNvSpPr>
              <a:spLocks noChangeAspect="1" noChangeArrowheads="1"/>
            </p:cNvSpPr>
            <p:nvPr/>
          </p:nvSpPr>
          <p:spPr bwMode="auto">
            <a:xfrm>
              <a:off x="4099" y="3233"/>
              <a:ext cx="82" cy="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Increase Customer Confidence in Our Financial Advice</a:t>
              </a:r>
            </a:p>
          </p:txBody>
        </p:sp>
        <p:sp>
          <p:nvSpPr>
            <p:cNvPr id="212022" name="Arc 1078"/>
            <p:cNvSpPr>
              <a:spLocks noChangeAspect="1"/>
            </p:cNvSpPr>
            <p:nvPr/>
          </p:nvSpPr>
          <p:spPr bwMode="auto">
            <a:xfrm>
              <a:off x="4347" y="3113"/>
              <a:ext cx="54" cy="9"/>
            </a:xfrm>
            <a:custGeom>
              <a:avLst/>
              <a:gdLst>
                <a:gd name="G0" fmla="+- 84 0 0"/>
                <a:gd name="G1" fmla="+- 21600 0 0"/>
                <a:gd name="G2" fmla="+- 21600 0 0"/>
                <a:gd name="T0" fmla="*/ 0 w 21684"/>
                <a:gd name="T1" fmla="*/ 1 h 21600"/>
                <a:gd name="T2" fmla="*/ 21684 w 21684"/>
                <a:gd name="T3" fmla="*/ 21600 h 21600"/>
                <a:gd name="T4" fmla="*/ 84 w 2168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84" h="21600" fill="none" extrusionOk="0">
                  <a:moveTo>
                    <a:pt x="-1" y="0"/>
                  </a:moveTo>
                  <a:cubicBezTo>
                    <a:pt x="27" y="0"/>
                    <a:pt x="55" y="-1"/>
                    <a:pt x="84" y="0"/>
                  </a:cubicBezTo>
                  <a:cubicBezTo>
                    <a:pt x="12013" y="0"/>
                    <a:pt x="21684" y="9670"/>
                    <a:pt x="21684" y="21600"/>
                  </a:cubicBezTo>
                </a:path>
                <a:path w="21684" h="21600" stroke="0" extrusionOk="0">
                  <a:moveTo>
                    <a:pt x="-1" y="0"/>
                  </a:moveTo>
                  <a:cubicBezTo>
                    <a:pt x="27" y="0"/>
                    <a:pt x="55" y="-1"/>
                    <a:pt x="84" y="0"/>
                  </a:cubicBezTo>
                  <a:cubicBezTo>
                    <a:pt x="12013" y="0"/>
                    <a:pt x="21684" y="9670"/>
                    <a:pt x="21684" y="21600"/>
                  </a:cubicBezTo>
                  <a:lnTo>
                    <a:pt x="84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3" name="Oval 1079"/>
            <p:cNvSpPr>
              <a:spLocks noChangeAspect="1" noChangeArrowheads="1"/>
            </p:cNvSpPr>
            <p:nvPr/>
          </p:nvSpPr>
          <p:spPr bwMode="auto">
            <a:xfrm>
              <a:off x="4402" y="3229"/>
              <a:ext cx="97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4" name="Rectangle 1080"/>
            <p:cNvSpPr>
              <a:spLocks noChangeAspect="1" noChangeArrowheads="1"/>
            </p:cNvSpPr>
            <p:nvPr/>
          </p:nvSpPr>
          <p:spPr bwMode="auto">
            <a:xfrm>
              <a:off x="4407" y="3233"/>
              <a:ext cx="92" cy="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Increase</a:t>
              </a:r>
            </a:p>
            <a:p>
              <a:pPr algn="just"/>
              <a:r>
                <a:rPr lang="en-US" altLang="en-US" sz="100">
                  <a:latin typeface="Arial" charset="0"/>
                </a:rPr>
                <a:t>Customer Satisfaction Through Superior Execution</a:t>
              </a:r>
            </a:p>
          </p:txBody>
        </p:sp>
        <p:sp>
          <p:nvSpPr>
            <p:cNvPr id="212025" name="Oval 1081"/>
            <p:cNvSpPr>
              <a:spLocks noChangeAspect="1" noChangeArrowheads="1"/>
            </p:cNvSpPr>
            <p:nvPr/>
          </p:nvSpPr>
          <p:spPr bwMode="auto">
            <a:xfrm>
              <a:off x="4261" y="3539"/>
              <a:ext cx="85" cy="5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6" name="Rectangle 1082"/>
            <p:cNvSpPr>
              <a:spLocks noChangeAspect="1" noChangeArrowheads="1"/>
            </p:cNvSpPr>
            <p:nvPr/>
          </p:nvSpPr>
          <p:spPr bwMode="auto">
            <a:xfrm>
              <a:off x="4271" y="3546"/>
              <a:ext cx="65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Increase</a:t>
              </a:r>
            </a:p>
            <a:p>
              <a:pPr algn="just"/>
              <a:r>
                <a:rPr lang="en-US" altLang="en-US" sz="100">
                  <a:latin typeface="Arial" charset="0"/>
                </a:rPr>
                <a:t>Employee Productivity</a:t>
              </a:r>
            </a:p>
          </p:txBody>
        </p:sp>
        <p:sp>
          <p:nvSpPr>
            <p:cNvPr id="212027" name="Oval 1083"/>
            <p:cNvSpPr>
              <a:spLocks noChangeAspect="1" noChangeArrowheads="1"/>
            </p:cNvSpPr>
            <p:nvPr/>
          </p:nvSpPr>
          <p:spPr bwMode="auto">
            <a:xfrm>
              <a:off x="4261" y="3639"/>
              <a:ext cx="85" cy="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8" name="Rectangle 1084"/>
            <p:cNvSpPr>
              <a:spLocks noChangeAspect="1" noChangeArrowheads="1"/>
            </p:cNvSpPr>
            <p:nvPr/>
          </p:nvSpPr>
          <p:spPr bwMode="auto">
            <a:xfrm>
              <a:off x="4271" y="3649"/>
              <a:ext cx="67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Access to Strategic Information</a:t>
              </a:r>
            </a:p>
          </p:txBody>
        </p:sp>
        <p:sp>
          <p:nvSpPr>
            <p:cNvPr id="212029" name="Oval 1085"/>
            <p:cNvSpPr>
              <a:spLocks noChangeAspect="1" noChangeArrowheads="1"/>
            </p:cNvSpPr>
            <p:nvPr/>
          </p:nvSpPr>
          <p:spPr bwMode="auto">
            <a:xfrm>
              <a:off x="4152" y="3632"/>
              <a:ext cx="85" cy="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0" name="Rectangle 1086"/>
            <p:cNvSpPr>
              <a:spLocks noChangeAspect="1" noChangeArrowheads="1"/>
            </p:cNvSpPr>
            <p:nvPr/>
          </p:nvSpPr>
          <p:spPr bwMode="auto">
            <a:xfrm>
              <a:off x="4165" y="3649"/>
              <a:ext cx="58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Develop Strategic Skills</a:t>
              </a:r>
            </a:p>
          </p:txBody>
        </p:sp>
        <p:sp>
          <p:nvSpPr>
            <p:cNvPr id="212031" name="Oval 1087"/>
            <p:cNvSpPr>
              <a:spLocks noChangeAspect="1" noChangeArrowheads="1"/>
            </p:cNvSpPr>
            <p:nvPr/>
          </p:nvSpPr>
          <p:spPr bwMode="auto">
            <a:xfrm>
              <a:off x="4370" y="3632"/>
              <a:ext cx="85" cy="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2" name="Rectangle 1088"/>
            <p:cNvSpPr>
              <a:spLocks noChangeAspect="1" noChangeArrowheads="1"/>
            </p:cNvSpPr>
            <p:nvPr/>
          </p:nvSpPr>
          <p:spPr bwMode="auto">
            <a:xfrm>
              <a:off x="4382" y="3649"/>
              <a:ext cx="61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Align Personal Goals</a:t>
              </a:r>
            </a:p>
          </p:txBody>
        </p:sp>
        <p:sp>
          <p:nvSpPr>
            <p:cNvPr id="212033" name="Line 1089"/>
            <p:cNvSpPr>
              <a:spLocks noChangeAspect="1" noChangeShapeType="1"/>
            </p:cNvSpPr>
            <p:nvPr/>
          </p:nvSpPr>
          <p:spPr bwMode="auto">
            <a:xfrm>
              <a:off x="4303" y="3152"/>
              <a:ext cx="0" cy="35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4" name="Arc 1090"/>
            <p:cNvSpPr>
              <a:spLocks noChangeAspect="1"/>
            </p:cNvSpPr>
            <p:nvPr/>
          </p:nvSpPr>
          <p:spPr bwMode="auto">
            <a:xfrm>
              <a:off x="4136" y="3181"/>
              <a:ext cx="21" cy="48"/>
            </a:xfrm>
            <a:custGeom>
              <a:avLst/>
              <a:gdLst>
                <a:gd name="G0" fmla="+- 21599 0 0"/>
                <a:gd name="G1" fmla="+- 21598 0 0"/>
                <a:gd name="G2" fmla="+- 21600 0 0"/>
                <a:gd name="T0" fmla="*/ 0 w 21599"/>
                <a:gd name="T1" fmla="*/ 21503 h 21598"/>
                <a:gd name="T2" fmla="*/ 21384 w 21599"/>
                <a:gd name="T3" fmla="*/ 0 h 21598"/>
                <a:gd name="T4" fmla="*/ 21599 w 21599"/>
                <a:gd name="T5" fmla="*/ 21598 h 2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598" fill="none" extrusionOk="0">
                  <a:moveTo>
                    <a:pt x="-1" y="21502"/>
                  </a:moveTo>
                  <a:cubicBezTo>
                    <a:pt x="51" y="9694"/>
                    <a:pt x="9576" y="116"/>
                    <a:pt x="21383" y="-1"/>
                  </a:cubicBezTo>
                </a:path>
                <a:path w="21599" h="21598" stroke="0" extrusionOk="0">
                  <a:moveTo>
                    <a:pt x="-1" y="21502"/>
                  </a:moveTo>
                  <a:cubicBezTo>
                    <a:pt x="51" y="9694"/>
                    <a:pt x="9576" y="116"/>
                    <a:pt x="21383" y="-1"/>
                  </a:cubicBezTo>
                  <a:lnTo>
                    <a:pt x="21599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5" name="Arc 1091"/>
            <p:cNvSpPr>
              <a:spLocks noChangeAspect="1"/>
            </p:cNvSpPr>
            <p:nvPr/>
          </p:nvSpPr>
          <p:spPr bwMode="auto">
            <a:xfrm>
              <a:off x="4038" y="3278"/>
              <a:ext cx="53" cy="135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1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19" y="45"/>
                    <a:pt x="2151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19" y="45"/>
                    <a:pt x="2151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6" name="Arc 1092"/>
            <p:cNvSpPr>
              <a:spLocks noChangeAspect="1"/>
            </p:cNvSpPr>
            <p:nvPr/>
          </p:nvSpPr>
          <p:spPr bwMode="auto">
            <a:xfrm>
              <a:off x="4119" y="3327"/>
              <a:ext cx="16" cy="96"/>
            </a:xfrm>
            <a:custGeom>
              <a:avLst/>
              <a:gdLst>
                <a:gd name="G0" fmla="+- 21599 0 0"/>
                <a:gd name="G1" fmla="+- 21598 0 0"/>
                <a:gd name="G2" fmla="+- 21600 0 0"/>
                <a:gd name="T0" fmla="*/ 0 w 21599"/>
                <a:gd name="T1" fmla="*/ 21551 h 21598"/>
                <a:gd name="T2" fmla="*/ 21308 w 21599"/>
                <a:gd name="T3" fmla="*/ 0 h 21598"/>
                <a:gd name="T4" fmla="*/ 21599 w 21599"/>
                <a:gd name="T5" fmla="*/ 21598 h 2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598" fill="none" extrusionOk="0">
                  <a:moveTo>
                    <a:pt x="-1" y="21550"/>
                  </a:moveTo>
                  <a:cubicBezTo>
                    <a:pt x="24" y="9753"/>
                    <a:pt x="9511" y="158"/>
                    <a:pt x="21307" y="-1"/>
                  </a:cubicBezTo>
                </a:path>
                <a:path w="21599" h="21598" stroke="0" extrusionOk="0">
                  <a:moveTo>
                    <a:pt x="-1" y="21550"/>
                  </a:moveTo>
                  <a:cubicBezTo>
                    <a:pt x="24" y="9753"/>
                    <a:pt x="9511" y="158"/>
                    <a:pt x="21307" y="-1"/>
                  </a:cubicBezTo>
                  <a:lnTo>
                    <a:pt x="21599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7" name="Arc 1093"/>
            <p:cNvSpPr>
              <a:spLocks noChangeAspect="1"/>
            </p:cNvSpPr>
            <p:nvPr/>
          </p:nvSpPr>
          <p:spPr bwMode="auto">
            <a:xfrm>
              <a:off x="4152" y="3326"/>
              <a:ext cx="53" cy="94"/>
            </a:xfrm>
            <a:custGeom>
              <a:avLst/>
              <a:gdLst>
                <a:gd name="G0" fmla="+- 21600 0 0"/>
                <a:gd name="G1" fmla="+- 47 0 0"/>
                <a:gd name="G2" fmla="+- 21600 0 0"/>
                <a:gd name="T0" fmla="*/ 21514 w 21600"/>
                <a:gd name="T1" fmla="*/ 21646 h 21646"/>
                <a:gd name="T2" fmla="*/ 1 w 21600"/>
                <a:gd name="T3" fmla="*/ 0 h 21646"/>
                <a:gd name="T4" fmla="*/ 21600 w 21600"/>
                <a:gd name="T5" fmla="*/ 47 h 21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46" fill="none" extrusionOk="0">
                  <a:moveTo>
                    <a:pt x="21513" y="21646"/>
                  </a:moveTo>
                  <a:cubicBezTo>
                    <a:pt x="9618" y="21599"/>
                    <a:pt x="0" y="11942"/>
                    <a:pt x="0" y="47"/>
                  </a:cubicBezTo>
                  <a:cubicBezTo>
                    <a:pt x="-1" y="31"/>
                    <a:pt x="0" y="15"/>
                    <a:pt x="0" y="-1"/>
                  </a:cubicBezTo>
                </a:path>
                <a:path w="21600" h="21646" stroke="0" extrusionOk="0">
                  <a:moveTo>
                    <a:pt x="21513" y="21646"/>
                  </a:moveTo>
                  <a:cubicBezTo>
                    <a:pt x="9618" y="21599"/>
                    <a:pt x="0" y="11942"/>
                    <a:pt x="0" y="47"/>
                  </a:cubicBezTo>
                  <a:cubicBezTo>
                    <a:pt x="-1" y="31"/>
                    <a:pt x="0" y="15"/>
                    <a:pt x="0" y="-1"/>
                  </a:cubicBezTo>
                  <a:lnTo>
                    <a:pt x="21600" y="47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8" name="Arc 1094"/>
            <p:cNvSpPr>
              <a:spLocks noChangeAspect="1"/>
            </p:cNvSpPr>
            <p:nvPr/>
          </p:nvSpPr>
          <p:spPr bwMode="auto">
            <a:xfrm>
              <a:off x="4473" y="3327"/>
              <a:ext cx="15" cy="96"/>
            </a:xfrm>
            <a:custGeom>
              <a:avLst/>
              <a:gdLst>
                <a:gd name="G0" fmla="+- 293 0 0"/>
                <a:gd name="G1" fmla="+- 21600 0 0"/>
                <a:gd name="G2" fmla="+- 21600 0 0"/>
                <a:gd name="T0" fmla="*/ 0 w 21892"/>
                <a:gd name="T1" fmla="*/ 2 h 21600"/>
                <a:gd name="T2" fmla="*/ 21892 w 21892"/>
                <a:gd name="T3" fmla="*/ 21553 h 21600"/>
                <a:gd name="T4" fmla="*/ 293 w 2189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92" h="21600" fill="none" extrusionOk="0">
                  <a:moveTo>
                    <a:pt x="-1" y="1"/>
                  </a:moveTo>
                  <a:cubicBezTo>
                    <a:pt x="97" y="0"/>
                    <a:pt x="195" y="-1"/>
                    <a:pt x="293" y="0"/>
                  </a:cubicBezTo>
                  <a:cubicBezTo>
                    <a:pt x="12203" y="0"/>
                    <a:pt x="21867" y="9642"/>
                    <a:pt x="21892" y="21552"/>
                  </a:cubicBezTo>
                </a:path>
                <a:path w="21892" h="21600" stroke="0" extrusionOk="0">
                  <a:moveTo>
                    <a:pt x="-1" y="1"/>
                  </a:moveTo>
                  <a:cubicBezTo>
                    <a:pt x="97" y="0"/>
                    <a:pt x="195" y="-1"/>
                    <a:pt x="293" y="0"/>
                  </a:cubicBezTo>
                  <a:cubicBezTo>
                    <a:pt x="12203" y="0"/>
                    <a:pt x="21867" y="9642"/>
                    <a:pt x="21892" y="21552"/>
                  </a:cubicBezTo>
                  <a:lnTo>
                    <a:pt x="293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9" name="Arc 1095"/>
            <p:cNvSpPr>
              <a:spLocks noChangeAspect="1"/>
            </p:cNvSpPr>
            <p:nvPr/>
          </p:nvSpPr>
          <p:spPr bwMode="auto">
            <a:xfrm>
              <a:off x="4504" y="3291"/>
              <a:ext cx="36" cy="1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0" name="Arc 1096"/>
            <p:cNvSpPr>
              <a:spLocks noChangeAspect="1"/>
            </p:cNvSpPr>
            <p:nvPr/>
          </p:nvSpPr>
          <p:spPr bwMode="auto">
            <a:xfrm>
              <a:off x="4399" y="3325"/>
              <a:ext cx="56" cy="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1" name="Arc 1097"/>
            <p:cNvSpPr>
              <a:spLocks noChangeAspect="1"/>
            </p:cNvSpPr>
            <p:nvPr/>
          </p:nvSpPr>
          <p:spPr bwMode="auto">
            <a:xfrm>
              <a:off x="4227" y="3482"/>
              <a:ext cx="35" cy="75"/>
            </a:xfrm>
            <a:custGeom>
              <a:avLst/>
              <a:gdLst>
                <a:gd name="G0" fmla="+- 21600 0 0"/>
                <a:gd name="G1" fmla="+- 60 0 0"/>
                <a:gd name="G2" fmla="+- 21600 0 0"/>
                <a:gd name="T0" fmla="*/ 21469 w 21600"/>
                <a:gd name="T1" fmla="*/ 21659 h 21659"/>
                <a:gd name="T2" fmla="*/ 1 w 21600"/>
                <a:gd name="T3" fmla="*/ 0 h 21659"/>
                <a:gd name="T4" fmla="*/ 21600 w 21600"/>
                <a:gd name="T5" fmla="*/ 60 h 21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9" fill="none" extrusionOk="0">
                  <a:moveTo>
                    <a:pt x="21468" y="21659"/>
                  </a:moveTo>
                  <a:cubicBezTo>
                    <a:pt x="9590" y="21587"/>
                    <a:pt x="0" y="11938"/>
                    <a:pt x="0" y="60"/>
                  </a:cubicBezTo>
                  <a:cubicBezTo>
                    <a:pt x="-1" y="39"/>
                    <a:pt x="0" y="19"/>
                    <a:pt x="0" y="-1"/>
                  </a:cubicBezTo>
                </a:path>
                <a:path w="21600" h="21659" stroke="0" extrusionOk="0">
                  <a:moveTo>
                    <a:pt x="21468" y="21659"/>
                  </a:moveTo>
                  <a:cubicBezTo>
                    <a:pt x="9590" y="21587"/>
                    <a:pt x="0" y="11938"/>
                    <a:pt x="0" y="60"/>
                  </a:cubicBezTo>
                  <a:cubicBezTo>
                    <a:pt x="-1" y="39"/>
                    <a:pt x="0" y="19"/>
                    <a:pt x="0" y="-1"/>
                  </a:cubicBezTo>
                  <a:lnTo>
                    <a:pt x="21600" y="6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2" name="Arc 1098"/>
            <p:cNvSpPr>
              <a:spLocks noChangeAspect="1"/>
            </p:cNvSpPr>
            <p:nvPr/>
          </p:nvSpPr>
          <p:spPr bwMode="auto">
            <a:xfrm>
              <a:off x="4129" y="3484"/>
              <a:ext cx="131" cy="8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3" name="Arc 1099"/>
            <p:cNvSpPr>
              <a:spLocks noChangeAspect="1"/>
            </p:cNvSpPr>
            <p:nvPr/>
          </p:nvSpPr>
          <p:spPr bwMode="auto">
            <a:xfrm>
              <a:off x="4038" y="3489"/>
              <a:ext cx="222" cy="87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4" name="Arc 1100"/>
            <p:cNvSpPr>
              <a:spLocks noChangeAspect="1"/>
            </p:cNvSpPr>
            <p:nvPr/>
          </p:nvSpPr>
          <p:spPr bwMode="auto">
            <a:xfrm>
              <a:off x="4344" y="3483"/>
              <a:ext cx="38" cy="74"/>
            </a:xfrm>
            <a:custGeom>
              <a:avLst/>
              <a:gdLst>
                <a:gd name="G0" fmla="+- 0 0 0"/>
                <a:gd name="G1" fmla="+- 61 0 0"/>
                <a:gd name="G2" fmla="+- 21600 0 0"/>
                <a:gd name="T0" fmla="*/ 21599 w 21600"/>
                <a:gd name="T1" fmla="*/ 0 h 21661"/>
                <a:gd name="T2" fmla="*/ 0 w 21600"/>
                <a:gd name="T3" fmla="*/ 21661 h 21661"/>
                <a:gd name="T4" fmla="*/ 0 w 21600"/>
                <a:gd name="T5" fmla="*/ 61 h 21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61" fill="none" extrusionOk="0">
                  <a:moveTo>
                    <a:pt x="21599" y="-1"/>
                  </a:moveTo>
                  <a:cubicBezTo>
                    <a:pt x="21599" y="20"/>
                    <a:pt x="21600" y="40"/>
                    <a:pt x="21600" y="61"/>
                  </a:cubicBezTo>
                  <a:cubicBezTo>
                    <a:pt x="21600" y="11990"/>
                    <a:pt x="11929" y="21660"/>
                    <a:pt x="0" y="21661"/>
                  </a:cubicBezTo>
                </a:path>
                <a:path w="21600" h="21661" stroke="0" extrusionOk="0">
                  <a:moveTo>
                    <a:pt x="21599" y="-1"/>
                  </a:moveTo>
                  <a:cubicBezTo>
                    <a:pt x="21599" y="20"/>
                    <a:pt x="21600" y="40"/>
                    <a:pt x="21600" y="61"/>
                  </a:cubicBezTo>
                  <a:cubicBezTo>
                    <a:pt x="21600" y="11990"/>
                    <a:pt x="11929" y="21660"/>
                    <a:pt x="0" y="21661"/>
                  </a:cubicBezTo>
                  <a:lnTo>
                    <a:pt x="0" y="6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5" name="Arc 1101"/>
            <p:cNvSpPr>
              <a:spLocks noChangeAspect="1"/>
            </p:cNvSpPr>
            <p:nvPr/>
          </p:nvSpPr>
          <p:spPr bwMode="auto">
            <a:xfrm>
              <a:off x="4347" y="3485"/>
              <a:ext cx="140" cy="82"/>
            </a:xfrm>
            <a:custGeom>
              <a:avLst/>
              <a:gdLst>
                <a:gd name="G0" fmla="+- 32 0 0"/>
                <a:gd name="G1" fmla="+- 56 0 0"/>
                <a:gd name="G2" fmla="+- 21600 0 0"/>
                <a:gd name="T0" fmla="*/ 21631 w 21632"/>
                <a:gd name="T1" fmla="*/ 0 h 21656"/>
                <a:gd name="T2" fmla="*/ 0 w 21632"/>
                <a:gd name="T3" fmla="*/ 21655 h 21656"/>
                <a:gd name="T4" fmla="*/ 32 w 21632"/>
                <a:gd name="T5" fmla="*/ 56 h 2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2" h="21656" fill="none" extrusionOk="0">
                  <a:moveTo>
                    <a:pt x="21631" y="-1"/>
                  </a:moveTo>
                  <a:cubicBezTo>
                    <a:pt x="21631" y="18"/>
                    <a:pt x="21632" y="37"/>
                    <a:pt x="21632" y="56"/>
                  </a:cubicBezTo>
                  <a:cubicBezTo>
                    <a:pt x="21632" y="11985"/>
                    <a:pt x="11961" y="21656"/>
                    <a:pt x="32" y="21656"/>
                  </a:cubicBezTo>
                  <a:cubicBezTo>
                    <a:pt x="21" y="21656"/>
                    <a:pt x="10" y="21655"/>
                    <a:pt x="-1" y="21655"/>
                  </a:cubicBezTo>
                </a:path>
                <a:path w="21632" h="21656" stroke="0" extrusionOk="0">
                  <a:moveTo>
                    <a:pt x="21631" y="-1"/>
                  </a:moveTo>
                  <a:cubicBezTo>
                    <a:pt x="21631" y="18"/>
                    <a:pt x="21632" y="37"/>
                    <a:pt x="21632" y="56"/>
                  </a:cubicBezTo>
                  <a:cubicBezTo>
                    <a:pt x="21632" y="11985"/>
                    <a:pt x="11961" y="21656"/>
                    <a:pt x="32" y="21656"/>
                  </a:cubicBezTo>
                  <a:cubicBezTo>
                    <a:pt x="21" y="21656"/>
                    <a:pt x="10" y="21655"/>
                    <a:pt x="-1" y="21655"/>
                  </a:cubicBezTo>
                  <a:lnTo>
                    <a:pt x="32" y="5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6" name="Arc 1102"/>
            <p:cNvSpPr>
              <a:spLocks noChangeAspect="1"/>
            </p:cNvSpPr>
            <p:nvPr/>
          </p:nvSpPr>
          <p:spPr bwMode="auto">
            <a:xfrm>
              <a:off x="4347" y="3482"/>
              <a:ext cx="199" cy="94"/>
            </a:xfrm>
            <a:custGeom>
              <a:avLst/>
              <a:gdLst>
                <a:gd name="G0" fmla="+- 0 0 0"/>
                <a:gd name="G1" fmla="+- 48 0 0"/>
                <a:gd name="G2" fmla="+- 21600 0 0"/>
                <a:gd name="T0" fmla="*/ 21599 w 21600"/>
                <a:gd name="T1" fmla="*/ 0 h 21648"/>
                <a:gd name="T2" fmla="*/ 0 w 21600"/>
                <a:gd name="T3" fmla="*/ 21648 h 21648"/>
                <a:gd name="T4" fmla="*/ 0 w 21600"/>
                <a:gd name="T5" fmla="*/ 48 h 21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48" fill="none" extrusionOk="0">
                  <a:moveTo>
                    <a:pt x="21599" y="-1"/>
                  </a:moveTo>
                  <a:cubicBezTo>
                    <a:pt x="21599" y="15"/>
                    <a:pt x="21600" y="31"/>
                    <a:pt x="21600" y="48"/>
                  </a:cubicBezTo>
                  <a:cubicBezTo>
                    <a:pt x="21600" y="11977"/>
                    <a:pt x="11929" y="21647"/>
                    <a:pt x="0" y="21648"/>
                  </a:cubicBezTo>
                </a:path>
                <a:path w="21600" h="21648" stroke="0" extrusionOk="0">
                  <a:moveTo>
                    <a:pt x="21599" y="-1"/>
                  </a:moveTo>
                  <a:cubicBezTo>
                    <a:pt x="21599" y="15"/>
                    <a:pt x="21600" y="31"/>
                    <a:pt x="21600" y="48"/>
                  </a:cubicBezTo>
                  <a:cubicBezTo>
                    <a:pt x="21600" y="11977"/>
                    <a:pt x="11929" y="21647"/>
                    <a:pt x="0" y="21648"/>
                  </a:cubicBezTo>
                  <a:lnTo>
                    <a:pt x="0" y="4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7" name="Arc 1103"/>
            <p:cNvSpPr>
              <a:spLocks noChangeAspect="1"/>
            </p:cNvSpPr>
            <p:nvPr/>
          </p:nvSpPr>
          <p:spPr bwMode="auto">
            <a:xfrm>
              <a:off x="4196" y="3587"/>
              <a:ext cx="69" cy="48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3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94"/>
                    <a:pt x="9631" y="34"/>
                    <a:pt x="2153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4"/>
                    <a:pt x="9631" y="34"/>
                    <a:pt x="2153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8" name="Arc 1104"/>
            <p:cNvSpPr>
              <a:spLocks noChangeAspect="1"/>
            </p:cNvSpPr>
            <p:nvPr/>
          </p:nvSpPr>
          <p:spPr bwMode="auto">
            <a:xfrm>
              <a:off x="4353" y="3587"/>
              <a:ext cx="59" cy="48"/>
            </a:xfrm>
            <a:custGeom>
              <a:avLst/>
              <a:gdLst>
                <a:gd name="G0" fmla="+- 76 0 0"/>
                <a:gd name="G1" fmla="+- 21600 0 0"/>
                <a:gd name="G2" fmla="+- 21600 0 0"/>
                <a:gd name="T0" fmla="*/ 0 w 21676"/>
                <a:gd name="T1" fmla="*/ 1 h 21600"/>
                <a:gd name="T2" fmla="*/ 21676 w 21676"/>
                <a:gd name="T3" fmla="*/ 21600 h 21600"/>
                <a:gd name="T4" fmla="*/ 76 w 2167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76" h="21600" fill="none" extrusionOk="0">
                  <a:moveTo>
                    <a:pt x="-1" y="0"/>
                  </a:moveTo>
                  <a:cubicBezTo>
                    <a:pt x="25" y="0"/>
                    <a:pt x="50" y="-1"/>
                    <a:pt x="76" y="0"/>
                  </a:cubicBezTo>
                  <a:cubicBezTo>
                    <a:pt x="12005" y="0"/>
                    <a:pt x="21676" y="9670"/>
                    <a:pt x="21676" y="21600"/>
                  </a:cubicBezTo>
                </a:path>
                <a:path w="21676" h="21600" stroke="0" extrusionOk="0">
                  <a:moveTo>
                    <a:pt x="-1" y="0"/>
                  </a:moveTo>
                  <a:cubicBezTo>
                    <a:pt x="25" y="0"/>
                    <a:pt x="50" y="-1"/>
                    <a:pt x="76" y="0"/>
                  </a:cubicBezTo>
                  <a:cubicBezTo>
                    <a:pt x="12005" y="0"/>
                    <a:pt x="21676" y="9670"/>
                    <a:pt x="21676" y="21600"/>
                  </a:cubicBezTo>
                  <a:lnTo>
                    <a:pt x="76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9" name="Line 1105"/>
            <p:cNvSpPr>
              <a:spLocks noChangeAspect="1" noChangeShapeType="1"/>
            </p:cNvSpPr>
            <p:nvPr/>
          </p:nvSpPr>
          <p:spPr bwMode="auto">
            <a:xfrm>
              <a:off x="4303" y="3597"/>
              <a:ext cx="0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50" name="Rectangle 1106"/>
            <p:cNvSpPr>
              <a:spLocks noChangeAspect="1" noChangeArrowheads="1"/>
            </p:cNvSpPr>
            <p:nvPr/>
          </p:nvSpPr>
          <p:spPr bwMode="auto">
            <a:xfrm>
              <a:off x="4550" y="3112"/>
              <a:ext cx="91" cy="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lnSpc>
                  <a:spcPct val="85000"/>
                </a:lnSpc>
              </a:pPr>
              <a:r>
                <a:rPr lang="en-US" altLang="en-US" sz="100" b="1" i="1">
                  <a:latin typeface="Arial" charset="0"/>
                </a:rPr>
                <a:t>Financial</a:t>
              </a:r>
            </a:p>
            <a:p>
              <a:pPr algn="just">
                <a:lnSpc>
                  <a:spcPct val="85000"/>
                </a:lnSpc>
              </a:pPr>
              <a:r>
                <a:rPr lang="en-US" altLang="en-US" sz="100" b="1" i="1">
                  <a:latin typeface="Arial" charset="0"/>
                </a:rPr>
                <a:t>Perspective</a:t>
              </a:r>
            </a:p>
          </p:txBody>
        </p:sp>
        <p:sp>
          <p:nvSpPr>
            <p:cNvPr id="212051" name="Rectangle 1107"/>
            <p:cNvSpPr>
              <a:spLocks noChangeAspect="1" noChangeArrowheads="1"/>
            </p:cNvSpPr>
            <p:nvPr/>
          </p:nvSpPr>
          <p:spPr bwMode="auto">
            <a:xfrm>
              <a:off x="4550" y="3249"/>
              <a:ext cx="91" cy="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lnSpc>
                  <a:spcPct val="85000"/>
                </a:lnSpc>
              </a:pPr>
              <a:r>
                <a:rPr lang="en-US" altLang="en-US" sz="100" b="1" i="1">
                  <a:latin typeface="Arial" charset="0"/>
                </a:rPr>
                <a:t>Customer</a:t>
              </a:r>
            </a:p>
            <a:p>
              <a:pPr algn="just">
                <a:lnSpc>
                  <a:spcPct val="85000"/>
                </a:lnSpc>
              </a:pPr>
              <a:r>
                <a:rPr lang="en-US" altLang="en-US" sz="100" b="1" i="1">
                  <a:latin typeface="Arial" charset="0"/>
                </a:rPr>
                <a:t>Perspective</a:t>
              </a:r>
            </a:p>
          </p:txBody>
        </p:sp>
        <p:sp>
          <p:nvSpPr>
            <p:cNvPr id="212052" name="Rectangle 1108"/>
            <p:cNvSpPr>
              <a:spLocks noChangeAspect="1" noChangeArrowheads="1"/>
            </p:cNvSpPr>
            <p:nvPr/>
          </p:nvSpPr>
          <p:spPr bwMode="auto">
            <a:xfrm>
              <a:off x="4550" y="3363"/>
              <a:ext cx="91" cy="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lnSpc>
                  <a:spcPct val="85000"/>
                </a:lnSpc>
              </a:pPr>
              <a:r>
                <a:rPr lang="en-US" altLang="en-US" sz="100" b="1" i="1">
                  <a:latin typeface="Arial" charset="0"/>
                </a:rPr>
                <a:t>Internal</a:t>
              </a:r>
            </a:p>
            <a:p>
              <a:pPr algn="just">
                <a:lnSpc>
                  <a:spcPct val="85000"/>
                </a:lnSpc>
              </a:pPr>
              <a:r>
                <a:rPr lang="en-US" altLang="en-US" sz="100" b="1" i="1">
                  <a:latin typeface="Arial" charset="0"/>
                </a:rPr>
                <a:t>Perspective</a:t>
              </a:r>
            </a:p>
          </p:txBody>
        </p:sp>
        <p:sp>
          <p:nvSpPr>
            <p:cNvPr id="212053" name="Rectangle 1109"/>
            <p:cNvSpPr>
              <a:spLocks noChangeAspect="1" noChangeArrowheads="1"/>
            </p:cNvSpPr>
            <p:nvPr/>
          </p:nvSpPr>
          <p:spPr bwMode="auto">
            <a:xfrm>
              <a:off x="4550" y="3578"/>
              <a:ext cx="96" cy="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lnSpc>
                  <a:spcPct val="85000"/>
                </a:lnSpc>
              </a:pPr>
              <a:r>
                <a:rPr lang="en-US" altLang="en-US" sz="100" b="1" i="1">
                  <a:latin typeface="Arial" charset="0"/>
                </a:rPr>
                <a:t>Learning Perspective</a:t>
              </a:r>
            </a:p>
          </p:txBody>
        </p:sp>
        <p:sp>
          <p:nvSpPr>
            <p:cNvPr id="212054" name="Oval 1110"/>
            <p:cNvSpPr>
              <a:spLocks noChangeAspect="1" noChangeArrowheads="1"/>
            </p:cNvSpPr>
            <p:nvPr/>
          </p:nvSpPr>
          <p:spPr bwMode="auto">
            <a:xfrm>
              <a:off x="4201" y="3402"/>
              <a:ext cx="90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55" name="Oval 1111"/>
            <p:cNvSpPr>
              <a:spLocks noChangeAspect="1" noChangeArrowheads="1"/>
            </p:cNvSpPr>
            <p:nvPr/>
          </p:nvSpPr>
          <p:spPr bwMode="auto">
            <a:xfrm>
              <a:off x="4315" y="3402"/>
              <a:ext cx="91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56" name="Oval 1112"/>
            <p:cNvSpPr>
              <a:spLocks noChangeAspect="1" noChangeArrowheads="1"/>
            </p:cNvSpPr>
            <p:nvPr/>
          </p:nvSpPr>
          <p:spPr bwMode="auto">
            <a:xfrm>
              <a:off x="4522" y="3402"/>
              <a:ext cx="91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57" name="Rectangle 1113"/>
            <p:cNvSpPr>
              <a:spLocks noChangeAspect="1" noChangeArrowheads="1"/>
            </p:cNvSpPr>
            <p:nvPr/>
          </p:nvSpPr>
          <p:spPr bwMode="auto">
            <a:xfrm>
              <a:off x="4215" y="3416"/>
              <a:ext cx="65" cy="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Cross-Sell the Product Line</a:t>
              </a:r>
            </a:p>
          </p:txBody>
        </p:sp>
        <p:sp>
          <p:nvSpPr>
            <p:cNvPr id="212058" name="Rectangle 1114"/>
            <p:cNvSpPr>
              <a:spLocks noChangeAspect="1" noChangeArrowheads="1"/>
            </p:cNvSpPr>
            <p:nvPr/>
          </p:nvSpPr>
          <p:spPr bwMode="auto">
            <a:xfrm>
              <a:off x="4326" y="3416"/>
              <a:ext cx="70" cy="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Shift to Appropriate Channel</a:t>
              </a:r>
            </a:p>
          </p:txBody>
        </p:sp>
        <p:sp>
          <p:nvSpPr>
            <p:cNvPr id="212059" name="Rectangle 1115"/>
            <p:cNvSpPr>
              <a:spLocks noChangeAspect="1" noChangeArrowheads="1"/>
            </p:cNvSpPr>
            <p:nvPr/>
          </p:nvSpPr>
          <p:spPr bwMode="auto">
            <a:xfrm>
              <a:off x="4543" y="3416"/>
              <a:ext cx="51" cy="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Provide Rapid Response</a:t>
              </a:r>
            </a:p>
          </p:txBody>
        </p:sp>
        <p:sp>
          <p:nvSpPr>
            <p:cNvPr id="212060" name="Oval 1116"/>
            <p:cNvSpPr>
              <a:spLocks noChangeAspect="1" noChangeArrowheads="1"/>
            </p:cNvSpPr>
            <p:nvPr/>
          </p:nvSpPr>
          <p:spPr bwMode="auto">
            <a:xfrm>
              <a:off x="4098" y="3402"/>
              <a:ext cx="90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61" name="Rectangle 1117"/>
            <p:cNvSpPr>
              <a:spLocks noChangeAspect="1" noChangeArrowheads="1"/>
            </p:cNvSpPr>
            <p:nvPr/>
          </p:nvSpPr>
          <p:spPr bwMode="auto">
            <a:xfrm>
              <a:off x="4111" y="3416"/>
              <a:ext cx="62" cy="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Develop New Products</a:t>
              </a:r>
            </a:p>
          </p:txBody>
        </p:sp>
        <p:sp>
          <p:nvSpPr>
            <p:cNvPr id="212062" name="Oval 1118"/>
            <p:cNvSpPr>
              <a:spLocks noChangeAspect="1" noChangeArrowheads="1"/>
            </p:cNvSpPr>
            <p:nvPr/>
          </p:nvSpPr>
          <p:spPr bwMode="auto">
            <a:xfrm>
              <a:off x="4419" y="3402"/>
              <a:ext cx="90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63" name="Rectangle 1119"/>
            <p:cNvSpPr>
              <a:spLocks noChangeAspect="1" noChangeArrowheads="1"/>
            </p:cNvSpPr>
            <p:nvPr/>
          </p:nvSpPr>
          <p:spPr bwMode="auto">
            <a:xfrm>
              <a:off x="4438" y="3425"/>
              <a:ext cx="56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Minimize Problems</a:t>
              </a:r>
            </a:p>
          </p:txBody>
        </p:sp>
        <p:sp>
          <p:nvSpPr>
            <p:cNvPr id="212064" name="Arc 1120"/>
            <p:cNvSpPr>
              <a:spLocks noChangeAspect="1"/>
            </p:cNvSpPr>
            <p:nvPr/>
          </p:nvSpPr>
          <p:spPr bwMode="auto">
            <a:xfrm>
              <a:off x="4442" y="3183"/>
              <a:ext cx="21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9"/>
                <a:gd name="T1" fmla="*/ 0 h 21600"/>
                <a:gd name="T2" fmla="*/ 21599 w 21599"/>
                <a:gd name="T3" fmla="*/ 21505 h 21600"/>
                <a:gd name="T4" fmla="*/ 0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0"/>
                  </a:moveTo>
                  <a:cubicBezTo>
                    <a:pt x="11892" y="0"/>
                    <a:pt x="21547" y="9612"/>
                    <a:pt x="21599" y="21504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92" y="0"/>
                    <a:pt x="21547" y="9612"/>
                    <a:pt x="21599" y="2150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65" name="Oval 1121"/>
            <p:cNvSpPr>
              <a:spLocks noChangeAspect="1" noChangeArrowheads="1"/>
            </p:cNvSpPr>
            <p:nvPr/>
          </p:nvSpPr>
          <p:spPr bwMode="auto">
            <a:xfrm>
              <a:off x="3994" y="3402"/>
              <a:ext cx="91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66" name="Rectangle 1122"/>
            <p:cNvSpPr>
              <a:spLocks noChangeAspect="1" noChangeArrowheads="1"/>
            </p:cNvSpPr>
            <p:nvPr/>
          </p:nvSpPr>
          <p:spPr bwMode="auto">
            <a:xfrm>
              <a:off x="4006" y="3416"/>
              <a:ext cx="68" cy="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86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58813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874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17625" defTabSz="4746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748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320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892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46425" defTabSz="4746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100">
                  <a:latin typeface="Arial" charset="0"/>
                </a:rPr>
                <a:t>Understand Customer Segments</a:t>
              </a:r>
            </a:p>
          </p:txBody>
        </p:sp>
        <p:sp>
          <p:nvSpPr>
            <p:cNvPr id="212067" name="Freeform 1123"/>
            <p:cNvSpPr>
              <a:spLocks noChangeAspect="1"/>
            </p:cNvSpPr>
            <p:nvPr/>
          </p:nvSpPr>
          <p:spPr bwMode="auto">
            <a:xfrm rot="-8820255">
              <a:off x="3268" y="3438"/>
              <a:ext cx="288" cy="604"/>
            </a:xfrm>
            <a:custGeom>
              <a:avLst/>
              <a:gdLst>
                <a:gd name="T0" fmla="*/ 608 w 608"/>
                <a:gd name="T1" fmla="*/ 0 h 934"/>
                <a:gd name="T2" fmla="*/ 573 w 608"/>
                <a:gd name="T3" fmla="*/ 12 h 934"/>
                <a:gd name="T4" fmla="*/ 546 w 608"/>
                <a:gd name="T5" fmla="*/ 24 h 934"/>
                <a:gd name="T6" fmla="*/ 523 w 608"/>
                <a:gd name="T7" fmla="*/ 35 h 934"/>
                <a:gd name="T8" fmla="*/ 496 w 608"/>
                <a:gd name="T9" fmla="*/ 50 h 934"/>
                <a:gd name="T10" fmla="*/ 460 w 608"/>
                <a:gd name="T11" fmla="*/ 71 h 934"/>
                <a:gd name="T12" fmla="*/ 427 w 608"/>
                <a:gd name="T13" fmla="*/ 94 h 934"/>
                <a:gd name="T14" fmla="*/ 394 w 608"/>
                <a:gd name="T15" fmla="*/ 123 h 934"/>
                <a:gd name="T16" fmla="*/ 361 w 608"/>
                <a:gd name="T17" fmla="*/ 153 h 934"/>
                <a:gd name="T18" fmla="*/ 332 w 608"/>
                <a:gd name="T19" fmla="*/ 182 h 934"/>
                <a:gd name="T20" fmla="*/ 296 w 608"/>
                <a:gd name="T21" fmla="*/ 220 h 934"/>
                <a:gd name="T22" fmla="*/ 273 w 608"/>
                <a:gd name="T23" fmla="*/ 249 h 934"/>
                <a:gd name="T24" fmla="*/ 243 w 608"/>
                <a:gd name="T25" fmla="*/ 291 h 934"/>
                <a:gd name="T26" fmla="*/ 211 w 608"/>
                <a:gd name="T27" fmla="*/ 336 h 934"/>
                <a:gd name="T28" fmla="*/ 182 w 608"/>
                <a:gd name="T29" fmla="*/ 382 h 934"/>
                <a:gd name="T30" fmla="*/ 161 w 608"/>
                <a:gd name="T31" fmla="*/ 417 h 934"/>
                <a:gd name="T32" fmla="*/ 141 w 608"/>
                <a:gd name="T33" fmla="*/ 467 h 934"/>
                <a:gd name="T34" fmla="*/ 126 w 608"/>
                <a:gd name="T35" fmla="*/ 508 h 934"/>
                <a:gd name="T36" fmla="*/ 114 w 608"/>
                <a:gd name="T37" fmla="*/ 553 h 934"/>
                <a:gd name="T38" fmla="*/ 106 w 608"/>
                <a:gd name="T39" fmla="*/ 599 h 934"/>
                <a:gd name="T40" fmla="*/ 104 w 608"/>
                <a:gd name="T41" fmla="*/ 627 h 934"/>
                <a:gd name="T42" fmla="*/ 106 w 608"/>
                <a:gd name="T43" fmla="*/ 660 h 934"/>
                <a:gd name="T44" fmla="*/ 108 w 608"/>
                <a:gd name="T45" fmla="*/ 685 h 934"/>
                <a:gd name="T46" fmla="*/ 111 w 608"/>
                <a:gd name="T47" fmla="*/ 709 h 934"/>
                <a:gd name="T48" fmla="*/ 117 w 608"/>
                <a:gd name="T49" fmla="*/ 728 h 934"/>
                <a:gd name="T50" fmla="*/ 0 w 608"/>
                <a:gd name="T51" fmla="*/ 728 h 934"/>
                <a:gd name="T52" fmla="*/ 37 w 608"/>
                <a:gd name="T53" fmla="*/ 755 h 934"/>
                <a:gd name="T54" fmla="*/ 71 w 608"/>
                <a:gd name="T55" fmla="*/ 781 h 934"/>
                <a:gd name="T56" fmla="*/ 114 w 608"/>
                <a:gd name="T57" fmla="*/ 817 h 934"/>
                <a:gd name="T58" fmla="*/ 150 w 608"/>
                <a:gd name="T59" fmla="*/ 855 h 934"/>
                <a:gd name="T60" fmla="*/ 179 w 608"/>
                <a:gd name="T61" fmla="*/ 890 h 934"/>
                <a:gd name="T62" fmla="*/ 205 w 608"/>
                <a:gd name="T63" fmla="*/ 934 h 934"/>
                <a:gd name="T64" fmla="*/ 226 w 608"/>
                <a:gd name="T65" fmla="*/ 893 h 934"/>
                <a:gd name="T66" fmla="*/ 250 w 608"/>
                <a:gd name="T67" fmla="*/ 850 h 934"/>
                <a:gd name="T68" fmla="*/ 282 w 608"/>
                <a:gd name="T69" fmla="*/ 805 h 934"/>
                <a:gd name="T70" fmla="*/ 314 w 608"/>
                <a:gd name="T71" fmla="*/ 770 h 934"/>
                <a:gd name="T72" fmla="*/ 335 w 608"/>
                <a:gd name="T73" fmla="*/ 749 h 934"/>
                <a:gd name="T74" fmla="*/ 369 w 608"/>
                <a:gd name="T75" fmla="*/ 727 h 934"/>
                <a:gd name="T76" fmla="*/ 251 w 608"/>
                <a:gd name="T77" fmla="*/ 727 h 934"/>
                <a:gd name="T78" fmla="*/ 243 w 608"/>
                <a:gd name="T79" fmla="*/ 685 h 934"/>
                <a:gd name="T80" fmla="*/ 240 w 608"/>
                <a:gd name="T81" fmla="*/ 646 h 934"/>
                <a:gd name="T82" fmla="*/ 243 w 608"/>
                <a:gd name="T83" fmla="*/ 602 h 934"/>
                <a:gd name="T84" fmla="*/ 249 w 608"/>
                <a:gd name="T85" fmla="*/ 559 h 934"/>
                <a:gd name="T86" fmla="*/ 261 w 608"/>
                <a:gd name="T87" fmla="*/ 508 h 934"/>
                <a:gd name="T88" fmla="*/ 273 w 608"/>
                <a:gd name="T89" fmla="*/ 464 h 934"/>
                <a:gd name="T90" fmla="*/ 295 w 608"/>
                <a:gd name="T91" fmla="*/ 401 h 934"/>
                <a:gd name="T92" fmla="*/ 317 w 608"/>
                <a:gd name="T93" fmla="*/ 349 h 934"/>
                <a:gd name="T94" fmla="*/ 341 w 608"/>
                <a:gd name="T95" fmla="*/ 304 h 934"/>
                <a:gd name="T96" fmla="*/ 370 w 608"/>
                <a:gd name="T97" fmla="*/ 255 h 934"/>
                <a:gd name="T98" fmla="*/ 384 w 608"/>
                <a:gd name="T99" fmla="*/ 233 h 934"/>
                <a:gd name="T100" fmla="*/ 397 w 608"/>
                <a:gd name="T101" fmla="*/ 212 h 934"/>
                <a:gd name="T102" fmla="*/ 409 w 608"/>
                <a:gd name="T103" fmla="*/ 193 h 934"/>
                <a:gd name="T104" fmla="*/ 423 w 608"/>
                <a:gd name="T105" fmla="*/ 176 h 934"/>
                <a:gd name="T106" fmla="*/ 447 w 608"/>
                <a:gd name="T107" fmla="*/ 144 h 934"/>
                <a:gd name="T108" fmla="*/ 466 w 608"/>
                <a:gd name="T109" fmla="*/ 122 h 934"/>
                <a:gd name="T110" fmla="*/ 481 w 608"/>
                <a:gd name="T111" fmla="*/ 106 h 934"/>
                <a:gd name="T112" fmla="*/ 498 w 608"/>
                <a:gd name="T113" fmla="*/ 89 h 934"/>
                <a:gd name="T114" fmla="*/ 514 w 608"/>
                <a:gd name="T115" fmla="*/ 73 h 934"/>
                <a:gd name="T116" fmla="*/ 529 w 608"/>
                <a:gd name="T117" fmla="*/ 60 h 934"/>
                <a:gd name="T118" fmla="*/ 546 w 608"/>
                <a:gd name="T119" fmla="*/ 44 h 934"/>
                <a:gd name="T120" fmla="*/ 567 w 608"/>
                <a:gd name="T121" fmla="*/ 28 h 934"/>
                <a:gd name="T122" fmla="*/ 586 w 608"/>
                <a:gd name="T123" fmla="*/ 13 h 934"/>
                <a:gd name="T124" fmla="*/ 608 w 608"/>
                <a:gd name="T125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8" h="934">
                  <a:moveTo>
                    <a:pt x="608" y="0"/>
                  </a:moveTo>
                  <a:lnTo>
                    <a:pt x="573" y="12"/>
                  </a:lnTo>
                  <a:lnTo>
                    <a:pt x="546" y="24"/>
                  </a:lnTo>
                  <a:lnTo>
                    <a:pt x="523" y="35"/>
                  </a:lnTo>
                  <a:lnTo>
                    <a:pt x="496" y="50"/>
                  </a:lnTo>
                  <a:lnTo>
                    <a:pt x="460" y="71"/>
                  </a:lnTo>
                  <a:lnTo>
                    <a:pt x="427" y="94"/>
                  </a:lnTo>
                  <a:lnTo>
                    <a:pt x="394" y="123"/>
                  </a:lnTo>
                  <a:lnTo>
                    <a:pt x="361" y="153"/>
                  </a:lnTo>
                  <a:lnTo>
                    <a:pt x="332" y="182"/>
                  </a:lnTo>
                  <a:lnTo>
                    <a:pt x="296" y="220"/>
                  </a:lnTo>
                  <a:lnTo>
                    <a:pt x="273" y="249"/>
                  </a:lnTo>
                  <a:lnTo>
                    <a:pt x="243" y="291"/>
                  </a:lnTo>
                  <a:lnTo>
                    <a:pt x="211" y="336"/>
                  </a:lnTo>
                  <a:lnTo>
                    <a:pt x="182" y="382"/>
                  </a:lnTo>
                  <a:lnTo>
                    <a:pt x="161" y="417"/>
                  </a:lnTo>
                  <a:lnTo>
                    <a:pt x="141" y="467"/>
                  </a:lnTo>
                  <a:lnTo>
                    <a:pt x="126" y="508"/>
                  </a:lnTo>
                  <a:lnTo>
                    <a:pt x="114" y="553"/>
                  </a:lnTo>
                  <a:lnTo>
                    <a:pt x="106" y="599"/>
                  </a:lnTo>
                  <a:lnTo>
                    <a:pt x="104" y="627"/>
                  </a:lnTo>
                  <a:lnTo>
                    <a:pt x="106" y="660"/>
                  </a:lnTo>
                  <a:lnTo>
                    <a:pt x="108" y="685"/>
                  </a:lnTo>
                  <a:lnTo>
                    <a:pt x="111" y="709"/>
                  </a:lnTo>
                  <a:lnTo>
                    <a:pt x="117" y="728"/>
                  </a:lnTo>
                  <a:lnTo>
                    <a:pt x="0" y="728"/>
                  </a:lnTo>
                  <a:lnTo>
                    <a:pt x="37" y="755"/>
                  </a:lnTo>
                  <a:lnTo>
                    <a:pt x="71" y="781"/>
                  </a:lnTo>
                  <a:lnTo>
                    <a:pt x="114" y="817"/>
                  </a:lnTo>
                  <a:lnTo>
                    <a:pt x="150" y="855"/>
                  </a:lnTo>
                  <a:lnTo>
                    <a:pt x="179" y="890"/>
                  </a:lnTo>
                  <a:lnTo>
                    <a:pt x="205" y="934"/>
                  </a:lnTo>
                  <a:lnTo>
                    <a:pt x="226" y="893"/>
                  </a:lnTo>
                  <a:lnTo>
                    <a:pt x="250" y="850"/>
                  </a:lnTo>
                  <a:lnTo>
                    <a:pt x="282" y="805"/>
                  </a:lnTo>
                  <a:lnTo>
                    <a:pt x="314" y="770"/>
                  </a:lnTo>
                  <a:lnTo>
                    <a:pt x="335" y="749"/>
                  </a:lnTo>
                  <a:lnTo>
                    <a:pt x="369" y="727"/>
                  </a:lnTo>
                  <a:lnTo>
                    <a:pt x="251" y="727"/>
                  </a:lnTo>
                  <a:lnTo>
                    <a:pt x="243" y="685"/>
                  </a:lnTo>
                  <a:lnTo>
                    <a:pt x="240" y="646"/>
                  </a:lnTo>
                  <a:lnTo>
                    <a:pt x="243" y="602"/>
                  </a:lnTo>
                  <a:lnTo>
                    <a:pt x="249" y="559"/>
                  </a:lnTo>
                  <a:lnTo>
                    <a:pt x="261" y="508"/>
                  </a:lnTo>
                  <a:lnTo>
                    <a:pt x="273" y="464"/>
                  </a:lnTo>
                  <a:lnTo>
                    <a:pt x="295" y="401"/>
                  </a:lnTo>
                  <a:lnTo>
                    <a:pt x="317" y="349"/>
                  </a:lnTo>
                  <a:lnTo>
                    <a:pt x="341" y="304"/>
                  </a:lnTo>
                  <a:lnTo>
                    <a:pt x="370" y="255"/>
                  </a:lnTo>
                  <a:lnTo>
                    <a:pt x="384" y="233"/>
                  </a:lnTo>
                  <a:lnTo>
                    <a:pt x="397" y="212"/>
                  </a:lnTo>
                  <a:lnTo>
                    <a:pt x="409" y="193"/>
                  </a:lnTo>
                  <a:lnTo>
                    <a:pt x="423" y="176"/>
                  </a:lnTo>
                  <a:lnTo>
                    <a:pt x="447" y="144"/>
                  </a:lnTo>
                  <a:lnTo>
                    <a:pt x="466" y="122"/>
                  </a:lnTo>
                  <a:lnTo>
                    <a:pt x="481" y="106"/>
                  </a:lnTo>
                  <a:lnTo>
                    <a:pt x="498" y="89"/>
                  </a:lnTo>
                  <a:lnTo>
                    <a:pt x="514" y="73"/>
                  </a:lnTo>
                  <a:lnTo>
                    <a:pt x="529" y="60"/>
                  </a:lnTo>
                  <a:lnTo>
                    <a:pt x="546" y="44"/>
                  </a:lnTo>
                  <a:lnTo>
                    <a:pt x="567" y="28"/>
                  </a:lnTo>
                  <a:lnTo>
                    <a:pt x="586" y="13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68" name="Rectangle 1124"/>
            <p:cNvSpPr>
              <a:spLocks noChangeAspect="1" noChangeArrowheads="1"/>
            </p:cNvSpPr>
            <p:nvPr/>
          </p:nvSpPr>
          <p:spPr bwMode="auto">
            <a:xfrm>
              <a:off x="2952" y="3900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  <p:sp>
          <p:nvSpPr>
            <p:cNvPr id="212069" name="Freeform 1125"/>
            <p:cNvSpPr>
              <a:spLocks noChangeAspect="1"/>
            </p:cNvSpPr>
            <p:nvPr/>
          </p:nvSpPr>
          <p:spPr bwMode="auto">
            <a:xfrm rot="-8820255">
              <a:off x="3496" y="3599"/>
              <a:ext cx="232" cy="418"/>
            </a:xfrm>
            <a:custGeom>
              <a:avLst/>
              <a:gdLst>
                <a:gd name="T0" fmla="*/ 608 w 608"/>
                <a:gd name="T1" fmla="*/ 0 h 934"/>
                <a:gd name="T2" fmla="*/ 573 w 608"/>
                <a:gd name="T3" fmla="*/ 12 h 934"/>
                <a:gd name="T4" fmla="*/ 546 w 608"/>
                <a:gd name="T5" fmla="*/ 24 h 934"/>
                <a:gd name="T6" fmla="*/ 523 w 608"/>
                <a:gd name="T7" fmla="*/ 35 h 934"/>
                <a:gd name="T8" fmla="*/ 496 w 608"/>
                <a:gd name="T9" fmla="*/ 50 h 934"/>
                <a:gd name="T10" fmla="*/ 460 w 608"/>
                <a:gd name="T11" fmla="*/ 71 h 934"/>
                <a:gd name="T12" fmla="*/ 427 w 608"/>
                <a:gd name="T13" fmla="*/ 94 h 934"/>
                <a:gd name="T14" fmla="*/ 394 w 608"/>
                <a:gd name="T15" fmla="*/ 123 h 934"/>
                <a:gd name="T16" fmla="*/ 361 w 608"/>
                <a:gd name="T17" fmla="*/ 153 h 934"/>
                <a:gd name="T18" fmla="*/ 332 w 608"/>
                <a:gd name="T19" fmla="*/ 182 h 934"/>
                <a:gd name="T20" fmla="*/ 296 w 608"/>
                <a:gd name="T21" fmla="*/ 220 h 934"/>
                <a:gd name="T22" fmla="*/ 273 w 608"/>
                <a:gd name="T23" fmla="*/ 249 h 934"/>
                <a:gd name="T24" fmla="*/ 243 w 608"/>
                <a:gd name="T25" fmla="*/ 291 h 934"/>
                <a:gd name="T26" fmla="*/ 211 w 608"/>
                <a:gd name="T27" fmla="*/ 336 h 934"/>
                <a:gd name="T28" fmla="*/ 182 w 608"/>
                <a:gd name="T29" fmla="*/ 382 h 934"/>
                <a:gd name="T30" fmla="*/ 161 w 608"/>
                <a:gd name="T31" fmla="*/ 417 h 934"/>
                <a:gd name="T32" fmla="*/ 141 w 608"/>
                <a:gd name="T33" fmla="*/ 467 h 934"/>
                <a:gd name="T34" fmla="*/ 126 w 608"/>
                <a:gd name="T35" fmla="*/ 508 h 934"/>
                <a:gd name="T36" fmla="*/ 114 w 608"/>
                <a:gd name="T37" fmla="*/ 553 h 934"/>
                <a:gd name="T38" fmla="*/ 106 w 608"/>
                <a:gd name="T39" fmla="*/ 599 h 934"/>
                <a:gd name="T40" fmla="*/ 104 w 608"/>
                <a:gd name="T41" fmla="*/ 627 h 934"/>
                <a:gd name="T42" fmla="*/ 106 w 608"/>
                <a:gd name="T43" fmla="*/ 660 h 934"/>
                <a:gd name="T44" fmla="*/ 108 w 608"/>
                <a:gd name="T45" fmla="*/ 685 h 934"/>
                <a:gd name="T46" fmla="*/ 111 w 608"/>
                <a:gd name="T47" fmla="*/ 709 h 934"/>
                <a:gd name="T48" fmla="*/ 117 w 608"/>
                <a:gd name="T49" fmla="*/ 728 h 934"/>
                <a:gd name="T50" fmla="*/ 0 w 608"/>
                <a:gd name="T51" fmla="*/ 728 h 934"/>
                <a:gd name="T52" fmla="*/ 37 w 608"/>
                <a:gd name="T53" fmla="*/ 755 h 934"/>
                <a:gd name="T54" fmla="*/ 71 w 608"/>
                <a:gd name="T55" fmla="*/ 781 h 934"/>
                <a:gd name="T56" fmla="*/ 114 w 608"/>
                <a:gd name="T57" fmla="*/ 817 h 934"/>
                <a:gd name="T58" fmla="*/ 150 w 608"/>
                <a:gd name="T59" fmla="*/ 855 h 934"/>
                <a:gd name="T60" fmla="*/ 179 w 608"/>
                <a:gd name="T61" fmla="*/ 890 h 934"/>
                <a:gd name="T62" fmla="*/ 205 w 608"/>
                <a:gd name="T63" fmla="*/ 934 h 934"/>
                <a:gd name="T64" fmla="*/ 226 w 608"/>
                <a:gd name="T65" fmla="*/ 893 h 934"/>
                <a:gd name="T66" fmla="*/ 250 w 608"/>
                <a:gd name="T67" fmla="*/ 850 h 934"/>
                <a:gd name="T68" fmla="*/ 282 w 608"/>
                <a:gd name="T69" fmla="*/ 805 h 934"/>
                <a:gd name="T70" fmla="*/ 314 w 608"/>
                <a:gd name="T71" fmla="*/ 770 h 934"/>
                <a:gd name="T72" fmla="*/ 335 w 608"/>
                <a:gd name="T73" fmla="*/ 749 h 934"/>
                <a:gd name="T74" fmla="*/ 369 w 608"/>
                <a:gd name="T75" fmla="*/ 727 h 934"/>
                <a:gd name="T76" fmla="*/ 251 w 608"/>
                <a:gd name="T77" fmla="*/ 727 h 934"/>
                <a:gd name="T78" fmla="*/ 243 w 608"/>
                <a:gd name="T79" fmla="*/ 685 h 934"/>
                <a:gd name="T80" fmla="*/ 240 w 608"/>
                <a:gd name="T81" fmla="*/ 646 h 934"/>
                <a:gd name="T82" fmla="*/ 243 w 608"/>
                <a:gd name="T83" fmla="*/ 602 h 934"/>
                <a:gd name="T84" fmla="*/ 249 w 608"/>
                <a:gd name="T85" fmla="*/ 559 h 934"/>
                <a:gd name="T86" fmla="*/ 261 w 608"/>
                <a:gd name="T87" fmla="*/ 508 h 934"/>
                <a:gd name="T88" fmla="*/ 273 w 608"/>
                <a:gd name="T89" fmla="*/ 464 h 934"/>
                <a:gd name="T90" fmla="*/ 295 w 608"/>
                <a:gd name="T91" fmla="*/ 401 h 934"/>
                <a:gd name="T92" fmla="*/ 317 w 608"/>
                <a:gd name="T93" fmla="*/ 349 h 934"/>
                <a:gd name="T94" fmla="*/ 341 w 608"/>
                <a:gd name="T95" fmla="*/ 304 h 934"/>
                <a:gd name="T96" fmla="*/ 370 w 608"/>
                <a:gd name="T97" fmla="*/ 255 h 934"/>
                <a:gd name="T98" fmla="*/ 384 w 608"/>
                <a:gd name="T99" fmla="*/ 233 h 934"/>
                <a:gd name="T100" fmla="*/ 397 w 608"/>
                <a:gd name="T101" fmla="*/ 212 h 934"/>
                <a:gd name="T102" fmla="*/ 409 w 608"/>
                <a:gd name="T103" fmla="*/ 193 h 934"/>
                <a:gd name="T104" fmla="*/ 423 w 608"/>
                <a:gd name="T105" fmla="*/ 176 h 934"/>
                <a:gd name="T106" fmla="*/ 447 w 608"/>
                <a:gd name="T107" fmla="*/ 144 h 934"/>
                <a:gd name="T108" fmla="*/ 466 w 608"/>
                <a:gd name="T109" fmla="*/ 122 h 934"/>
                <a:gd name="T110" fmla="*/ 481 w 608"/>
                <a:gd name="T111" fmla="*/ 106 h 934"/>
                <a:gd name="T112" fmla="*/ 498 w 608"/>
                <a:gd name="T113" fmla="*/ 89 h 934"/>
                <a:gd name="T114" fmla="*/ 514 w 608"/>
                <a:gd name="T115" fmla="*/ 73 h 934"/>
                <a:gd name="T116" fmla="*/ 529 w 608"/>
                <a:gd name="T117" fmla="*/ 60 h 934"/>
                <a:gd name="T118" fmla="*/ 546 w 608"/>
                <a:gd name="T119" fmla="*/ 44 h 934"/>
                <a:gd name="T120" fmla="*/ 567 w 608"/>
                <a:gd name="T121" fmla="*/ 28 h 934"/>
                <a:gd name="T122" fmla="*/ 586 w 608"/>
                <a:gd name="T123" fmla="*/ 13 h 934"/>
                <a:gd name="T124" fmla="*/ 608 w 608"/>
                <a:gd name="T125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8" h="934">
                  <a:moveTo>
                    <a:pt x="608" y="0"/>
                  </a:moveTo>
                  <a:lnTo>
                    <a:pt x="573" y="12"/>
                  </a:lnTo>
                  <a:lnTo>
                    <a:pt x="546" y="24"/>
                  </a:lnTo>
                  <a:lnTo>
                    <a:pt x="523" y="35"/>
                  </a:lnTo>
                  <a:lnTo>
                    <a:pt x="496" y="50"/>
                  </a:lnTo>
                  <a:lnTo>
                    <a:pt x="460" y="71"/>
                  </a:lnTo>
                  <a:lnTo>
                    <a:pt x="427" y="94"/>
                  </a:lnTo>
                  <a:lnTo>
                    <a:pt x="394" y="123"/>
                  </a:lnTo>
                  <a:lnTo>
                    <a:pt x="361" y="153"/>
                  </a:lnTo>
                  <a:lnTo>
                    <a:pt x="332" y="182"/>
                  </a:lnTo>
                  <a:lnTo>
                    <a:pt x="296" y="220"/>
                  </a:lnTo>
                  <a:lnTo>
                    <a:pt x="273" y="249"/>
                  </a:lnTo>
                  <a:lnTo>
                    <a:pt x="243" y="291"/>
                  </a:lnTo>
                  <a:lnTo>
                    <a:pt x="211" y="336"/>
                  </a:lnTo>
                  <a:lnTo>
                    <a:pt x="182" y="382"/>
                  </a:lnTo>
                  <a:lnTo>
                    <a:pt x="161" y="417"/>
                  </a:lnTo>
                  <a:lnTo>
                    <a:pt x="141" y="467"/>
                  </a:lnTo>
                  <a:lnTo>
                    <a:pt x="126" y="508"/>
                  </a:lnTo>
                  <a:lnTo>
                    <a:pt x="114" y="553"/>
                  </a:lnTo>
                  <a:lnTo>
                    <a:pt x="106" y="599"/>
                  </a:lnTo>
                  <a:lnTo>
                    <a:pt x="104" y="627"/>
                  </a:lnTo>
                  <a:lnTo>
                    <a:pt x="106" y="660"/>
                  </a:lnTo>
                  <a:lnTo>
                    <a:pt x="108" y="685"/>
                  </a:lnTo>
                  <a:lnTo>
                    <a:pt x="111" y="709"/>
                  </a:lnTo>
                  <a:lnTo>
                    <a:pt x="117" y="728"/>
                  </a:lnTo>
                  <a:lnTo>
                    <a:pt x="0" y="728"/>
                  </a:lnTo>
                  <a:lnTo>
                    <a:pt x="37" y="755"/>
                  </a:lnTo>
                  <a:lnTo>
                    <a:pt x="71" y="781"/>
                  </a:lnTo>
                  <a:lnTo>
                    <a:pt x="114" y="817"/>
                  </a:lnTo>
                  <a:lnTo>
                    <a:pt x="150" y="855"/>
                  </a:lnTo>
                  <a:lnTo>
                    <a:pt x="179" y="890"/>
                  </a:lnTo>
                  <a:lnTo>
                    <a:pt x="205" y="934"/>
                  </a:lnTo>
                  <a:lnTo>
                    <a:pt x="226" y="893"/>
                  </a:lnTo>
                  <a:lnTo>
                    <a:pt x="250" y="850"/>
                  </a:lnTo>
                  <a:lnTo>
                    <a:pt x="282" y="805"/>
                  </a:lnTo>
                  <a:lnTo>
                    <a:pt x="314" y="770"/>
                  </a:lnTo>
                  <a:lnTo>
                    <a:pt x="335" y="749"/>
                  </a:lnTo>
                  <a:lnTo>
                    <a:pt x="369" y="727"/>
                  </a:lnTo>
                  <a:lnTo>
                    <a:pt x="251" y="727"/>
                  </a:lnTo>
                  <a:lnTo>
                    <a:pt x="243" y="685"/>
                  </a:lnTo>
                  <a:lnTo>
                    <a:pt x="240" y="646"/>
                  </a:lnTo>
                  <a:lnTo>
                    <a:pt x="243" y="602"/>
                  </a:lnTo>
                  <a:lnTo>
                    <a:pt x="249" y="559"/>
                  </a:lnTo>
                  <a:lnTo>
                    <a:pt x="261" y="508"/>
                  </a:lnTo>
                  <a:lnTo>
                    <a:pt x="273" y="464"/>
                  </a:lnTo>
                  <a:lnTo>
                    <a:pt x="295" y="401"/>
                  </a:lnTo>
                  <a:lnTo>
                    <a:pt x="317" y="349"/>
                  </a:lnTo>
                  <a:lnTo>
                    <a:pt x="341" y="304"/>
                  </a:lnTo>
                  <a:lnTo>
                    <a:pt x="370" y="255"/>
                  </a:lnTo>
                  <a:lnTo>
                    <a:pt x="384" y="233"/>
                  </a:lnTo>
                  <a:lnTo>
                    <a:pt x="397" y="212"/>
                  </a:lnTo>
                  <a:lnTo>
                    <a:pt x="409" y="193"/>
                  </a:lnTo>
                  <a:lnTo>
                    <a:pt x="423" y="176"/>
                  </a:lnTo>
                  <a:lnTo>
                    <a:pt x="447" y="144"/>
                  </a:lnTo>
                  <a:lnTo>
                    <a:pt x="466" y="122"/>
                  </a:lnTo>
                  <a:lnTo>
                    <a:pt x="481" y="106"/>
                  </a:lnTo>
                  <a:lnTo>
                    <a:pt x="498" y="89"/>
                  </a:lnTo>
                  <a:lnTo>
                    <a:pt x="514" y="73"/>
                  </a:lnTo>
                  <a:lnTo>
                    <a:pt x="529" y="60"/>
                  </a:lnTo>
                  <a:lnTo>
                    <a:pt x="546" y="44"/>
                  </a:lnTo>
                  <a:lnTo>
                    <a:pt x="567" y="28"/>
                  </a:lnTo>
                  <a:lnTo>
                    <a:pt x="586" y="13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70" name="Rectangle 1126"/>
            <p:cNvSpPr>
              <a:spLocks noChangeAspect="1" noChangeArrowheads="1"/>
            </p:cNvSpPr>
            <p:nvPr/>
          </p:nvSpPr>
          <p:spPr bwMode="auto">
            <a:xfrm>
              <a:off x="3292" y="3900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  <p:sp>
          <p:nvSpPr>
            <p:cNvPr id="212071" name="Freeform 1127"/>
            <p:cNvSpPr>
              <a:spLocks noChangeAspect="1"/>
            </p:cNvSpPr>
            <p:nvPr/>
          </p:nvSpPr>
          <p:spPr bwMode="auto">
            <a:xfrm rot="-8820255">
              <a:off x="3733" y="3707"/>
              <a:ext cx="194" cy="363"/>
            </a:xfrm>
            <a:custGeom>
              <a:avLst/>
              <a:gdLst>
                <a:gd name="T0" fmla="*/ 608 w 608"/>
                <a:gd name="T1" fmla="*/ 0 h 934"/>
                <a:gd name="T2" fmla="*/ 573 w 608"/>
                <a:gd name="T3" fmla="*/ 12 h 934"/>
                <a:gd name="T4" fmla="*/ 546 w 608"/>
                <a:gd name="T5" fmla="*/ 24 h 934"/>
                <a:gd name="T6" fmla="*/ 523 w 608"/>
                <a:gd name="T7" fmla="*/ 35 h 934"/>
                <a:gd name="T8" fmla="*/ 496 w 608"/>
                <a:gd name="T9" fmla="*/ 50 h 934"/>
                <a:gd name="T10" fmla="*/ 460 w 608"/>
                <a:gd name="T11" fmla="*/ 71 h 934"/>
                <a:gd name="T12" fmla="*/ 427 w 608"/>
                <a:gd name="T13" fmla="*/ 94 h 934"/>
                <a:gd name="T14" fmla="*/ 394 w 608"/>
                <a:gd name="T15" fmla="*/ 123 h 934"/>
                <a:gd name="T16" fmla="*/ 361 w 608"/>
                <a:gd name="T17" fmla="*/ 153 h 934"/>
                <a:gd name="T18" fmla="*/ 332 w 608"/>
                <a:gd name="T19" fmla="*/ 182 h 934"/>
                <a:gd name="T20" fmla="*/ 296 w 608"/>
                <a:gd name="T21" fmla="*/ 220 h 934"/>
                <a:gd name="T22" fmla="*/ 273 w 608"/>
                <a:gd name="T23" fmla="*/ 249 h 934"/>
                <a:gd name="T24" fmla="*/ 243 w 608"/>
                <a:gd name="T25" fmla="*/ 291 h 934"/>
                <a:gd name="T26" fmla="*/ 211 w 608"/>
                <a:gd name="T27" fmla="*/ 336 h 934"/>
                <a:gd name="T28" fmla="*/ 182 w 608"/>
                <a:gd name="T29" fmla="*/ 382 h 934"/>
                <a:gd name="T30" fmla="*/ 161 w 608"/>
                <a:gd name="T31" fmla="*/ 417 h 934"/>
                <a:gd name="T32" fmla="*/ 141 w 608"/>
                <a:gd name="T33" fmla="*/ 467 h 934"/>
                <a:gd name="T34" fmla="*/ 126 w 608"/>
                <a:gd name="T35" fmla="*/ 508 h 934"/>
                <a:gd name="T36" fmla="*/ 114 w 608"/>
                <a:gd name="T37" fmla="*/ 553 h 934"/>
                <a:gd name="T38" fmla="*/ 106 w 608"/>
                <a:gd name="T39" fmla="*/ 599 h 934"/>
                <a:gd name="T40" fmla="*/ 104 w 608"/>
                <a:gd name="T41" fmla="*/ 627 h 934"/>
                <a:gd name="T42" fmla="*/ 106 w 608"/>
                <a:gd name="T43" fmla="*/ 660 h 934"/>
                <a:gd name="T44" fmla="*/ 108 w 608"/>
                <a:gd name="T45" fmla="*/ 685 h 934"/>
                <a:gd name="T46" fmla="*/ 111 w 608"/>
                <a:gd name="T47" fmla="*/ 709 h 934"/>
                <a:gd name="T48" fmla="*/ 117 w 608"/>
                <a:gd name="T49" fmla="*/ 728 h 934"/>
                <a:gd name="T50" fmla="*/ 0 w 608"/>
                <a:gd name="T51" fmla="*/ 728 h 934"/>
                <a:gd name="T52" fmla="*/ 37 w 608"/>
                <a:gd name="T53" fmla="*/ 755 h 934"/>
                <a:gd name="T54" fmla="*/ 71 w 608"/>
                <a:gd name="T55" fmla="*/ 781 h 934"/>
                <a:gd name="T56" fmla="*/ 114 w 608"/>
                <a:gd name="T57" fmla="*/ 817 h 934"/>
                <a:gd name="T58" fmla="*/ 150 w 608"/>
                <a:gd name="T59" fmla="*/ 855 h 934"/>
                <a:gd name="T60" fmla="*/ 179 w 608"/>
                <a:gd name="T61" fmla="*/ 890 h 934"/>
                <a:gd name="T62" fmla="*/ 205 w 608"/>
                <a:gd name="T63" fmla="*/ 934 h 934"/>
                <a:gd name="T64" fmla="*/ 226 w 608"/>
                <a:gd name="T65" fmla="*/ 893 h 934"/>
                <a:gd name="T66" fmla="*/ 250 w 608"/>
                <a:gd name="T67" fmla="*/ 850 h 934"/>
                <a:gd name="T68" fmla="*/ 282 w 608"/>
                <a:gd name="T69" fmla="*/ 805 h 934"/>
                <a:gd name="T70" fmla="*/ 314 w 608"/>
                <a:gd name="T71" fmla="*/ 770 h 934"/>
                <a:gd name="T72" fmla="*/ 335 w 608"/>
                <a:gd name="T73" fmla="*/ 749 h 934"/>
                <a:gd name="T74" fmla="*/ 369 w 608"/>
                <a:gd name="T75" fmla="*/ 727 h 934"/>
                <a:gd name="T76" fmla="*/ 251 w 608"/>
                <a:gd name="T77" fmla="*/ 727 h 934"/>
                <a:gd name="T78" fmla="*/ 243 w 608"/>
                <a:gd name="T79" fmla="*/ 685 h 934"/>
                <a:gd name="T80" fmla="*/ 240 w 608"/>
                <a:gd name="T81" fmla="*/ 646 h 934"/>
                <a:gd name="T82" fmla="*/ 243 w 608"/>
                <a:gd name="T83" fmla="*/ 602 h 934"/>
                <a:gd name="T84" fmla="*/ 249 w 608"/>
                <a:gd name="T85" fmla="*/ 559 h 934"/>
                <a:gd name="T86" fmla="*/ 261 w 608"/>
                <a:gd name="T87" fmla="*/ 508 h 934"/>
                <a:gd name="T88" fmla="*/ 273 w 608"/>
                <a:gd name="T89" fmla="*/ 464 h 934"/>
                <a:gd name="T90" fmla="*/ 295 w 608"/>
                <a:gd name="T91" fmla="*/ 401 h 934"/>
                <a:gd name="T92" fmla="*/ 317 w 608"/>
                <a:gd name="T93" fmla="*/ 349 h 934"/>
                <a:gd name="T94" fmla="*/ 341 w 608"/>
                <a:gd name="T95" fmla="*/ 304 h 934"/>
                <a:gd name="T96" fmla="*/ 370 w 608"/>
                <a:gd name="T97" fmla="*/ 255 h 934"/>
                <a:gd name="T98" fmla="*/ 384 w 608"/>
                <a:gd name="T99" fmla="*/ 233 h 934"/>
                <a:gd name="T100" fmla="*/ 397 w 608"/>
                <a:gd name="T101" fmla="*/ 212 h 934"/>
                <a:gd name="T102" fmla="*/ 409 w 608"/>
                <a:gd name="T103" fmla="*/ 193 h 934"/>
                <a:gd name="T104" fmla="*/ 423 w 608"/>
                <a:gd name="T105" fmla="*/ 176 h 934"/>
                <a:gd name="T106" fmla="*/ 447 w 608"/>
                <a:gd name="T107" fmla="*/ 144 h 934"/>
                <a:gd name="T108" fmla="*/ 466 w 608"/>
                <a:gd name="T109" fmla="*/ 122 h 934"/>
                <a:gd name="T110" fmla="*/ 481 w 608"/>
                <a:gd name="T111" fmla="*/ 106 h 934"/>
                <a:gd name="T112" fmla="*/ 498 w 608"/>
                <a:gd name="T113" fmla="*/ 89 h 934"/>
                <a:gd name="T114" fmla="*/ 514 w 608"/>
                <a:gd name="T115" fmla="*/ 73 h 934"/>
                <a:gd name="T116" fmla="*/ 529 w 608"/>
                <a:gd name="T117" fmla="*/ 60 h 934"/>
                <a:gd name="T118" fmla="*/ 546 w 608"/>
                <a:gd name="T119" fmla="*/ 44 h 934"/>
                <a:gd name="T120" fmla="*/ 567 w 608"/>
                <a:gd name="T121" fmla="*/ 28 h 934"/>
                <a:gd name="T122" fmla="*/ 586 w 608"/>
                <a:gd name="T123" fmla="*/ 13 h 934"/>
                <a:gd name="T124" fmla="*/ 608 w 608"/>
                <a:gd name="T125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8" h="934">
                  <a:moveTo>
                    <a:pt x="608" y="0"/>
                  </a:moveTo>
                  <a:lnTo>
                    <a:pt x="573" y="12"/>
                  </a:lnTo>
                  <a:lnTo>
                    <a:pt x="546" y="24"/>
                  </a:lnTo>
                  <a:lnTo>
                    <a:pt x="523" y="35"/>
                  </a:lnTo>
                  <a:lnTo>
                    <a:pt x="496" y="50"/>
                  </a:lnTo>
                  <a:lnTo>
                    <a:pt x="460" y="71"/>
                  </a:lnTo>
                  <a:lnTo>
                    <a:pt x="427" y="94"/>
                  </a:lnTo>
                  <a:lnTo>
                    <a:pt x="394" y="123"/>
                  </a:lnTo>
                  <a:lnTo>
                    <a:pt x="361" y="153"/>
                  </a:lnTo>
                  <a:lnTo>
                    <a:pt x="332" y="182"/>
                  </a:lnTo>
                  <a:lnTo>
                    <a:pt x="296" y="220"/>
                  </a:lnTo>
                  <a:lnTo>
                    <a:pt x="273" y="249"/>
                  </a:lnTo>
                  <a:lnTo>
                    <a:pt x="243" y="291"/>
                  </a:lnTo>
                  <a:lnTo>
                    <a:pt x="211" y="336"/>
                  </a:lnTo>
                  <a:lnTo>
                    <a:pt x="182" y="382"/>
                  </a:lnTo>
                  <a:lnTo>
                    <a:pt x="161" y="417"/>
                  </a:lnTo>
                  <a:lnTo>
                    <a:pt x="141" y="467"/>
                  </a:lnTo>
                  <a:lnTo>
                    <a:pt x="126" y="508"/>
                  </a:lnTo>
                  <a:lnTo>
                    <a:pt x="114" y="553"/>
                  </a:lnTo>
                  <a:lnTo>
                    <a:pt x="106" y="599"/>
                  </a:lnTo>
                  <a:lnTo>
                    <a:pt x="104" y="627"/>
                  </a:lnTo>
                  <a:lnTo>
                    <a:pt x="106" y="660"/>
                  </a:lnTo>
                  <a:lnTo>
                    <a:pt x="108" y="685"/>
                  </a:lnTo>
                  <a:lnTo>
                    <a:pt x="111" y="709"/>
                  </a:lnTo>
                  <a:lnTo>
                    <a:pt x="117" y="728"/>
                  </a:lnTo>
                  <a:lnTo>
                    <a:pt x="0" y="728"/>
                  </a:lnTo>
                  <a:lnTo>
                    <a:pt x="37" y="755"/>
                  </a:lnTo>
                  <a:lnTo>
                    <a:pt x="71" y="781"/>
                  </a:lnTo>
                  <a:lnTo>
                    <a:pt x="114" y="817"/>
                  </a:lnTo>
                  <a:lnTo>
                    <a:pt x="150" y="855"/>
                  </a:lnTo>
                  <a:lnTo>
                    <a:pt x="179" y="890"/>
                  </a:lnTo>
                  <a:lnTo>
                    <a:pt x="205" y="934"/>
                  </a:lnTo>
                  <a:lnTo>
                    <a:pt x="226" y="893"/>
                  </a:lnTo>
                  <a:lnTo>
                    <a:pt x="250" y="850"/>
                  </a:lnTo>
                  <a:lnTo>
                    <a:pt x="282" y="805"/>
                  </a:lnTo>
                  <a:lnTo>
                    <a:pt x="314" y="770"/>
                  </a:lnTo>
                  <a:lnTo>
                    <a:pt x="335" y="749"/>
                  </a:lnTo>
                  <a:lnTo>
                    <a:pt x="369" y="727"/>
                  </a:lnTo>
                  <a:lnTo>
                    <a:pt x="251" y="727"/>
                  </a:lnTo>
                  <a:lnTo>
                    <a:pt x="243" y="685"/>
                  </a:lnTo>
                  <a:lnTo>
                    <a:pt x="240" y="646"/>
                  </a:lnTo>
                  <a:lnTo>
                    <a:pt x="243" y="602"/>
                  </a:lnTo>
                  <a:lnTo>
                    <a:pt x="249" y="559"/>
                  </a:lnTo>
                  <a:lnTo>
                    <a:pt x="261" y="508"/>
                  </a:lnTo>
                  <a:lnTo>
                    <a:pt x="273" y="464"/>
                  </a:lnTo>
                  <a:lnTo>
                    <a:pt x="295" y="401"/>
                  </a:lnTo>
                  <a:lnTo>
                    <a:pt x="317" y="349"/>
                  </a:lnTo>
                  <a:lnTo>
                    <a:pt x="341" y="304"/>
                  </a:lnTo>
                  <a:lnTo>
                    <a:pt x="370" y="255"/>
                  </a:lnTo>
                  <a:lnTo>
                    <a:pt x="384" y="233"/>
                  </a:lnTo>
                  <a:lnTo>
                    <a:pt x="397" y="212"/>
                  </a:lnTo>
                  <a:lnTo>
                    <a:pt x="409" y="193"/>
                  </a:lnTo>
                  <a:lnTo>
                    <a:pt x="423" y="176"/>
                  </a:lnTo>
                  <a:lnTo>
                    <a:pt x="447" y="144"/>
                  </a:lnTo>
                  <a:lnTo>
                    <a:pt x="466" y="122"/>
                  </a:lnTo>
                  <a:lnTo>
                    <a:pt x="481" y="106"/>
                  </a:lnTo>
                  <a:lnTo>
                    <a:pt x="498" y="89"/>
                  </a:lnTo>
                  <a:lnTo>
                    <a:pt x="514" y="73"/>
                  </a:lnTo>
                  <a:lnTo>
                    <a:pt x="529" y="60"/>
                  </a:lnTo>
                  <a:lnTo>
                    <a:pt x="546" y="44"/>
                  </a:lnTo>
                  <a:lnTo>
                    <a:pt x="567" y="28"/>
                  </a:lnTo>
                  <a:lnTo>
                    <a:pt x="586" y="13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72" name="Rectangle 1128"/>
            <p:cNvSpPr>
              <a:spLocks noChangeAspect="1" noChangeArrowheads="1"/>
            </p:cNvSpPr>
            <p:nvPr/>
          </p:nvSpPr>
          <p:spPr bwMode="auto">
            <a:xfrm>
              <a:off x="3631" y="3900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  <p:sp>
          <p:nvSpPr>
            <p:cNvPr id="212073" name="Freeform 1129"/>
            <p:cNvSpPr>
              <a:spLocks noChangeAspect="1"/>
            </p:cNvSpPr>
            <p:nvPr/>
          </p:nvSpPr>
          <p:spPr bwMode="auto">
            <a:xfrm rot="8820255" flipH="1">
              <a:off x="4836" y="3616"/>
              <a:ext cx="232" cy="419"/>
            </a:xfrm>
            <a:custGeom>
              <a:avLst/>
              <a:gdLst>
                <a:gd name="T0" fmla="*/ 608 w 608"/>
                <a:gd name="T1" fmla="*/ 0 h 934"/>
                <a:gd name="T2" fmla="*/ 573 w 608"/>
                <a:gd name="T3" fmla="*/ 12 h 934"/>
                <a:gd name="T4" fmla="*/ 546 w 608"/>
                <a:gd name="T5" fmla="*/ 24 h 934"/>
                <a:gd name="T6" fmla="*/ 523 w 608"/>
                <a:gd name="T7" fmla="*/ 35 h 934"/>
                <a:gd name="T8" fmla="*/ 496 w 608"/>
                <a:gd name="T9" fmla="*/ 50 h 934"/>
                <a:gd name="T10" fmla="*/ 460 w 608"/>
                <a:gd name="T11" fmla="*/ 71 h 934"/>
                <a:gd name="T12" fmla="*/ 427 w 608"/>
                <a:gd name="T13" fmla="*/ 94 h 934"/>
                <a:gd name="T14" fmla="*/ 394 w 608"/>
                <a:gd name="T15" fmla="*/ 123 h 934"/>
                <a:gd name="T16" fmla="*/ 361 w 608"/>
                <a:gd name="T17" fmla="*/ 153 h 934"/>
                <a:gd name="T18" fmla="*/ 332 w 608"/>
                <a:gd name="T19" fmla="*/ 182 h 934"/>
                <a:gd name="T20" fmla="*/ 296 w 608"/>
                <a:gd name="T21" fmla="*/ 220 h 934"/>
                <a:gd name="T22" fmla="*/ 273 w 608"/>
                <a:gd name="T23" fmla="*/ 249 h 934"/>
                <a:gd name="T24" fmla="*/ 243 w 608"/>
                <a:gd name="T25" fmla="*/ 291 h 934"/>
                <a:gd name="T26" fmla="*/ 211 w 608"/>
                <a:gd name="T27" fmla="*/ 336 h 934"/>
                <a:gd name="T28" fmla="*/ 182 w 608"/>
                <a:gd name="T29" fmla="*/ 382 h 934"/>
                <a:gd name="T30" fmla="*/ 161 w 608"/>
                <a:gd name="T31" fmla="*/ 417 h 934"/>
                <a:gd name="T32" fmla="*/ 141 w 608"/>
                <a:gd name="T33" fmla="*/ 467 h 934"/>
                <a:gd name="T34" fmla="*/ 126 w 608"/>
                <a:gd name="T35" fmla="*/ 508 h 934"/>
                <a:gd name="T36" fmla="*/ 114 w 608"/>
                <a:gd name="T37" fmla="*/ 553 h 934"/>
                <a:gd name="T38" fmla="*/ 106 w 608"/>
                <a:gd name="T39" fmla="*/ 599 h 934"/>
                <a:gd name="T40" fmla="*/ 104 w 608"/>
                <a:gd name="T41" fmla="*/ 627 h 934"/>
                <a:gd name="T42" fmla="*/ 106 w 608"/>
                <a:gd name="T43" fmla="*/ 660 h 934"/>
                <a:gd name="T44" fmla="*/ 108 w 608"/>
                <a:gd name="T45" fmla="*/ 685 h 934"/>
                <a:gd name="T46" fmla="*/ 111 w 608"/>
                <a:gd name="T47" fmla="*/ 709 h 934"/>
                <a:gd name="T48" fmla="*/ 117 w 608"/>
                <a:gd name="T49" fmla="*/ 728 h 934"/>
                <a:gd name="T50" fmla="*/ 0 w 608"/>
                <a:gd name="T51" fmla="*/ 728 h 934"/>
                <a:gd name="T52" fmla="*/ 37 w 608"/>
                <a:gd name="T53" fmla="*/ 755 h 934"/>
                <a:gd name="T54" fmla="*/ 71 w 608"/>
                <a:gd name="T55" fmla="*/ 781 h 934"/>
                <a:gd name="T56" fmla="*/ 114 w 608"/>
                <a:gd name="T57" fmla="*/ 817 h 934"/>
                <a:gd name="T58" fmla="*/ 150 w 608"/>
                <a:gd name="T59" fmla="*/ 855 h 934"/>
                <a:gd name="T60" fmla="*/ 179 w 608"/>
                <a:gd name="T61" fmla="*/ 890 h 934"/>
                <a:gd name="T62" fmla="*/ 205 w 608"/>
                <a:gd name="T63" fmla="*/ 934 h 934"/>
                <a:gd name="T64" fmla="*/ 226 w 608"/>
                <a:gd name="T65" fmla="*/ 893 h 934"/>
                <a:gd name="T66" fmla="*/ 250 w 608"/>
                <a:gd name="T67" fmla="*/ 850 h 934"/>
                <a:gd name="T68" fmla="*/ 282 w 608"/>
                <a:gd name="T69" fmla="*/ 805 h 934"/>
                <a:gd name="T70" fmla="*/ 314 w 608"/>
                <a:gd name="T71" fmla="*/ 770 h 934"/>
                <a:gd name="T72" fmla="*/ 335 w 608"/>
                <a:gd name="T73" fmla="*/ 749 h 934"/>
                <a:gd name="T74" fmla="*/ 369 w 608"/>
                <a:gd name="T75" fmla="*/ 727 h 934"/>
                <a:gd name="T76" fmla="*/ 251 w 608"/>
                <a:gd name="T77" fmla="*/ 727 h 934"/>
                <a:gd name="T78" fmla="*/ 243 w 608"/>
                <a:gd name="T79" fmla="*/ 685 h 934"/>
                <a:gd name="T80" fmla="*/ 240 w 608"/>
                <a:gd name="T81" fmla="*/ 646 h 934"/>
                <a:gd name="T82" fmla="*/ 243 w 608"/>
                <a:gd name="T83" fmla="*/ 602 h 934"/>
                <a:gd name="T84" fmla="*/ 249 w 608"/>
                <a:gd name="T85" fmla="*/ 559 h 934"/>
                <a:gd name="T86" fmla="*/ 261 w 608"/>
                <a:gd name="T87" fmla="*/ 508 h 934"/>
                <a:gd name="T88" fmla="*/ 273 w 608"/>
                <a:gd name="T89" fmla="*/ 464 h 934"/>
                <a:gd name="T90" fmla="*/ 295 w 608"/>
                <a:gd name="T91" fmla="*/ 401 h 934"/>
                <a:gd name="T92" fmla="*/ 317 w 608"/>
                <a:gd name="T93" fmla="*/ 349 h 934"/>
                <a:gd name="T94" fmla="*/ 341 w 608"/>
                <a:gd name="T95" fmla="*/ 304 h 934"/>
                <a:gd name="T96" fmla="*/ 370 w 608"/>
                <a:gd name="T97" fmla="*/ 255 h 934"/>
                <a:gd name="T98" fmla="*/ 384 w 608"/>
                <a:gd name="T99" fmla="*/ 233 h 934"/>
                <a:gd name="T100" fmla="*/ 397 w 608"/>
                <a:gd name="T101" fmla="*/ 212 h 934"/>
                <a:gd name="T102" fmla="*/ 409 w 608"/>
                <a:gd name="T103" fmla="*/ 193 h 934"/>
                <a:gd name="T104" fmla="*/ 423 w 608"/>
                <a:gd name="T105" fmla="*/ 176 h 934"/>
                <a:gd name="T106" fmla="*/ 447 w 608"/>
                <a:gd name="T107" fmla="*/ 144 h 934"/>
                <a:gd name="T108" fmla="*/ 466 w 608"/>
                <a:gd name="T109" fmla="*/ 122 h 934"/>
                <a:gd name="T110" fmla="*/ 481 w 608"/>
                <a:gd name="T111" fmla="*/ 106 h 934"/>
                <a:gd name="T112" fmla="*/ 498 w 608"/>
                <a:gd name="T113" fmla="*/ 89 h 934"/>
                <a:gd name="T114" fmla="*/ 514 w 608"/>
                <a:gd name="T115" fmla="*/ 73 h 934"/>
                <a:gd name="T116" fmla="*/ 529 w 608"/>
                <a:gd name="T117" fmla="*/ 60 h 934"/>
                <a:gd name="T118" fmla="*/ 546 w 608"/>
                <a:gd name="T119" fmla="*/ 44 h 934"/>
                <a:gd name="T120" fmla="*/ 567 w 608"/>
                <a:gd name="T121" fmla="*/ 28 h 934"/>
                <a:gd name="T122" fmla="*/ 586 w 608"/>
                <a:gd name="T123" fmla="*/ 13 h 934"/>
                <a:gd name="T124" fmla="*/ 608 w 608"/>
                <a:gd name="T125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8" h="934">
                  <a:moveTo>
                    <a:pt x="608" y="0"/>
                  </a:moveTo>
                  <a:lnTo>
                    <a:pt x="573" y="12"/>
                  </a:lnTo>
                  <a:lnTo>
                    <a:pt x="546" y="24"/>
                  </a:lnTo>
                  <a:lnTo>
                    <a:pt x="523" y="35"/>
                  </a:lnTo>
                  <a:lnTo>
                    <a:pt x="496" y="50"/>
                  </a:lnTo>
                  <a:lnTo>
                    <a:pt x="460" y="71"/>
                  </a:lnTo>
                  <a:lnTo>
                    <a:pt x="427" y="94"/>
                  </a:lnTo>
                  <a:lnTo>
                    <a:pt x="394" y="123"/>
                  </a:lnTo>
                  <a:lnTo>
                    <a:pt x="361" y="153"/>
                  </a:lnTo>
                  <a:lnTo>
                    <a:pt x="332" y="182"/>
                  </a:lnTo>
                  <a:lnTo>
                    <a:pt x="296" y="220"/>
                  </a:lnTo>
                  <a:lnTo>
                    <a:pt x="273" y="249"/>
                  </a:lnTo>
                  <a:lnTo>
                    <a:pt x="243" y="291"/>
                  </a:lnTo>
                  <a:lnTo>
                    <a:pt x="211" y="336"/>
                  </a:lnTo>
                  <a:lnTo>
                    <a:pt x="182" y="382"/>
                  </a:lnTo>
                  <a:lnTo>
                    <a:pt x="161" y="417"/>
                  </a:lnTo>
                  <a:lnTo>
                    <a:pt x="141" y="467"/>
                  </a:lnTo>
                  <a:lnTo>
                    <a:pt x="126" y="508"/>
                  </a:lnTo>
                  <a:lnTo>
                    <a:pt x="114" y="553"/>
                  </a:lnTo>
                  <a:lnTo>
                    <a:pt x="106" y="599"/>
                  </a:lnTo>
                  <a:lnTo>
                    <a:pt x="104" y="627"/>
                  </a:lnTo>
                  <a:lnTo>
                    <a:pt x="106" y="660"/>
                  </a:lnTo>
                  <a:lnTo>
                    <a:pt x="108" y="685"/>
                  </a:lnTo>
                  <a:lnTo>
                    <a:pt x="111" y="709"/>
                  </a:lnTo>
                  <a:lnTo>
                    <a:pt x="117" y="728"/>
                  </a:lnTo>
                  <a:lnTo>
                    <a:pt x="0" y="728"/>
                  </a:lnTo>
                  <a:lnTo>
                    <a:pt x="37" y="755"/>
                  </a:lnTo>
                  <a:lnTo>
                    <a:pt x="71" y="781"/>
                  </a:lnTo>
                  <a:lnTo>
                    <a:pt x="114" y="817"/>
                  </a:lnTo>
                  <a:lnTo>
                    <a:pt x="150" y="855"/>
                  </a:lnTo>
                  <a:lnTo>
                    <a:pt x="179" y="890"/>
                  </a:lnTo>
                  <a:lnTo>
                    <a:pt x="205" y="934"/>
                  </a:lnTo>
                  <a:lnTo>
                    <a:pt x="226" y="893"/>
                  </a:lnTo>
                  <a:lnTo>
                    <a:pt x="250" y="850"/>
                  </a:lnTo>
                  <a:lnTo>
                    <a:pt x="282" y="805"/>
                  </a:lnTo>
                  <a:lnTo>
                    <a:pt x="314" y="770"/>
                  </a:lnTo>
                  <a:lnTo>
                    <a:pt x="335" y="749"/>
                  </a:lnTo>
                  <a:lnTo>
                    <a:pt x="369" y="727"/>
                  </a:lnTo>
                  <a:lnTo>
                    <a:pt x="251" y="727"/>
                  </a:lnTo>
                  <a:lnTo>
                    <a:pt x="243" y="685"/>
                  </a:lnTo>
                  <a:lnTo>
                    <a:pt x="240" y="646"/>
                  </a:lnTo>
                  <a:lnTo>
                    <a:pt x="243" y="602"/>
                  </a:lnTo>
                  <a:lnTo>
                    <a:pt x="249" y="559"/>
                  </a:lnTo>
                  <a:lnTo>
                    <a:pt x="261" y="508"/>
                  </a:lnTo>
                  <a:lnTo>
                    <a:pt x="273" y="464"/>
                  </a:lnTo>
                  <a:lnTo>
                    <a:pt x="295" y="401"/>
                  </a:lnTo>
                  <a:lnTo>
                    <a:pt x="317" y="349"/>
                  </a:lnTo>
                  <a:lnTo>
                    <a:pt x="341" y="304"/>
                  </a:lnTo>
                  <a:lnTo>
                    <a:pt x="370" y="255"/>
                  </a:lnTo>
                  <a:lnTo>
                    <a:pt x="384" y="233"/>
                  </a:lnTo>
                  <a:lnTo>
                    <a:pt x="397" y="212"/>
                  </a:lnTo>
                  <a:lnTo>
                    <a:pt x="409" y="193"/>
                  </a:lnTo>
                  <a:lnTo>
                    <a:pt x="423" y="176"/>
                  </a:lnTo>
                  <a:lnTo>
                    <a:pt x="447" y="144"/>
                  </a:lnTo>
                  <a:lnTo>
                    <a:pt x="466" y="122"/>
                  </a:lnTo>
                  <a:lnTo>
                    <a:pt x="481" y="106"/>
                  </a:lnTo>
                  <a:lnTo>
                    <a:pt x="498" y="89"/>
                  </a:lnTo>
                  <a:lnTo>
                    <a:pt x="514" y="73"/>
                  </a:lnTo>
                  <a:lnTo>
                    <a:pt x="529" y="60"/>
                  </a:lnTo>
                  <a:lnTo>
                    <a:pt x="546" y="44"/>
                  </a:lnTo>
                  <a:lnTo>
                    <a:pt x="567" y="28"/>
                  </a:lnTo>
                  <a:lnTo>
                    <a:pt x="586" y="13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74" name="Freeform 1130"/>
            <p:cNvSpPr>
              <a:spLocks noChangeAspect="1"/>
            </p:cNvSpPr>
            <p:nvPr/>
          </p:nvSpPr>
          <p:spPr bwMode="auto">
            <a:xfrm rot="8820255" flipH="1">
              <a:off x="4537" y="3717"/>
              <a:ext cx="224" cy="387"/>
            </a:xfrm>
            <a:custGeom>
              <a:avLst/>
              <a:gdLst>
                <a:gd name="T0" fmla="*/ 608 w 608"/>
                <a:gd name="T1" fmla="*/ 0 h 934"/>
                <a:gd name="T2" fmla="*/ 573 w 608"/>
                <a:gd name="T3" fmla="*/ 12 h 934"/>
                <a:gd name="T4" fmla="*/ 546 w 608"/>
                <a:gd name="T5" fmla="*/ 24 h 934"/>
                <a:gd name="T6" fmla="*/ 523 w 608"/>
                <a:gd name="T7" fmla="*/ 35 h 934"/>
                <a:gd name="T8" fmla="*/ 496 w 608"/>
                <a:gd name="T9" fmla="*/ 50 h 934"/>
                <a:gd name="T10" fmla="*/ 460 w 608"/>
                <a:gd name="T11" fmla="*/ 71 h 934"/>
                <a:gd name="T12" fmla="*/ 427 w 608"/>
                <a:gd name="T13" fmla="*/ 94 h 934"/>
                <a:gd name="T14" fmla="*/ 394 w 608"/>
                <a:gd name="T15" fmla="*/ 123 h 934"/>
                <a:gd name="T16" fmla="*/ 361 w 608"/>
                <a:gd name="T17" fmla="*/ 153 h 934"/>
                <a:gd name="T18" fmla="*/ 332 w 608"/>
                <a:gd name="T19" fmla="*/ 182 h 934"/>
                <a:gd name="T20" fmla="*/ 296 w 608"/>
                <a:gd name="T21" fmla="*/ 220 h 934"/>
                <a:gd name="T22" fmla="*/ 273 w 608"/>
                <a:gd name="T23" fmla="*/ 249 h 934"/>
                <a:gd name="T24" fmla="*/ 243 w 608"/>
                <a:gd name="T25" fmla="*/ 291 h 934"/>
                <a:gd name="T26" fmla="*/ 211 w 608"/>
                <a:gd name="T27" fmla="*/ 336 h 934"/>
                <a:gd name="T28" fmla="*/ 182 w 608"/>
                <a:gd name="T29" fmla="*/ 382 h 934"/>
                <a:gd name="T30" fmla="*/ 161 w 608"/>
                <a:gd name="T31" fmla="*/ 417 h 934"/>
                <a:gd name="T32" fmla="*/ 141 w 608"/>
                <a:gd name="T33" fmla="*/ 467 h 934"/>
                <a:gd name="T34" fmla="*/ 126 w 608"/>
                <a:gd name="T35" fmla="*/ 508 h 934"/>
                <a:gd name="T36" fmla="*/ 114 w 608"/>
                <a:gd name="T37" fmla="*/ 553 h 934"/>
                <a:gd name="T38" fmla="*/ 106 w 608"/>
                <a:gd name="T39" fmla="*/ 599 h 934"/>
                <a:gd name="T40" fmla="*/ 104 w 608"/>
                <a:gd name="T41" fmla="*/ 627 h 934"/>
                <a:gd name="T42" fmla="*/ 106 w 608"/>
                <a:gd name="T43" fmla="*/ 660 h 934"/>
                <a:gd name="T44" fmla="*/ 108 w 608"/>
                <a:gd name="T45" fmla="*/ 685 h 934"/>
                <a:gd name="T46" fmla="*/ 111 w 608"/>
                <a:gd name="T47" fmla="*/ 709 h 934"/>
                <a:gd name="T48" fmla="*/ 117 w 608"/>
                <a:gd name="T49" fmla="*/ 728 h 934"/>
                <a:gd name="T50" fmla="*/ 0 w 608"/>
                <a:gd name="T51" fmla="*/ 728 h 934"/>
                <a:gd name="T52" fmla="*/ 37 w 608"/>
                <a:gd name="T53" fmla="*/ 755 h 934"/>
                <a:gd name="T54" fmla="*/ 71 w 608"/>
                <a:gd name="T55" fmla="*/ 781 h 934"/>
                <a:gd name="T56" fmla="*/ 114 w 608"/>
                <a:gd name="T57" fmla="*/ 817 h 934"/>
                <a:gd name="T58" fmla="*/ 150 w 608"/>
                <a:gd name="T59" fmla="*/ 855 h 934"/>
                <a:gd name="T60" fmla="*/ 179 w 608"/>
                <a:gd name="T61" fmla="*/ 890 h 934"/>
                <a:gd name="T62" fmla="*/ 205 w 608"/>
                <a:gd name="T63" fmla="*/ 934 h 934"/>
                <a:gd name="T64" fmla="*/ 226 w 608"/>
                <a:gd name="T65" fmla="*/ 893 h 934"/>
                <a:gd name="T66" fmla="*/ 250 w 608"/>
                <a:gd name="T67" fmla="*/ 850 h 934"/>
                <a:gd name="T68" fmla="*/ 282 w 608"/>
                <a:gd name="T69" fmla="*/ 805 h 934"/>
                <a:gd name="T70" fmla="*/ 314 w 608"/>
                <a:gd name="T71" fmla="*/ 770 h 934"/>
                <a:gd name="T72" fmla="*/ 335 w 608"/>
                <a:gd name="T73" fmla="*/ 749 h 934"/>
                <a:gd name="T74" fmla="*/ 369 w 608"/>
                <a:gd name="T75" fmla="*/ 727 h 934"/>
                <a:gd name="T76" fmla="*/ 251 w 608"/>
                <a:gd name="T77" fmla="*/ 727 h 934"/>
                <a:gd name="T78" fmla="*/ 243 w 608"/>
                <a:gd name="T79" fmla="*/ 685 h 934"/>
                <a:gd name="T80" fmla="*/ 240 w 608"/>
                <a:gd name="T81" fmla="*/ 646 h 934"/>
                <a:gd name="T82" fmla="*/ 243 w 608"/>
                <a:gd name="T83" fmla="*/ 602 h 934"/>
                <a:gd name="T84" fmla="*/ 249 w 608"/>
                <a:gd name="T85" fmla="*/ 559 h 934"/>
                <a:gd name="T86" fmla="*/ 261 w 608"/>
                <a:gd name="T87" fmla="*/ 508 h 934"/>
                <a:gd name="T88" fmla="*/ 273 w 608"/>
                <a:gd name="T89" fmla="*/ 464 h 934"/>
                <a:gd name="T90" fmla="*/ 295 w 608"/>
                <a:gd name="T91" fmla="*/ 401 h 934"/>
                <a:gd name="T92" fmla="*/ 317 w 608"/>
                <a:gd name="T93" fmla="*/ 349 h 934"/>
                <a:gd name="T94" fmla="*/ 341 w 608"/>
                <a:gd name="T95" fmla="*/ 304 h 934"/>
                <a:gd name="T96" fmla="*/ 370 w 608"/>
                <a:gd name="T97" fmla="*/ 255 h 934"/>
                <a:gd name="T98" fmla="*/ 384 w 608"/>
                <a:gd name="T99" fmla="*/ 233 h 934"/>
                <a:gd name="T100" fmla="*/ 397 w 608"/>
                <a:gd name="T101" fmla="*/ 212 h 934"/>
                <a:gd name="T102" fmla="*/ 409 w 608"/>
                <a:gd name="T103" fmla="*/ 193 h 934"/>
                <a:gd name="T104" fmla="*/ 423 w 608"/>
                <a:gd name="T105" fmla="*/ 176 h 934"/>
                <a:gd name="T106" fmla="*/ 447 w 608"/>
                <a:gd name="T107" fmla="*/ 144 h 934"/>
                <a:gd name="T108" fmla="*/ 466 w 608"/>
                <a:gd name="T109" fmla="*/ 122 h 934"/>
                <a:gd name="T110" fmla="*/ 481 w 608"/>
                <a:gd name="T111" fmla="*/ 106 h 934"/>
                <a:gd name="T112" fmla="*/ 498 w 608"/>
                <a:gd name="T113" fmla="*/ 89 h 934"/>
                <a:gd name="T114" fmla="*/ 514 w 608"/>
                <a:gd name="T115" fmla="*/ 73 h 934"/>
                <a:gd name="T116" fmla="*/ 529 w 608"/>
                <a:gd name="T117" fmla="*/ 60 h 934"/>
                <a:gd name="T118" fmla="*/ 546 w 608"/>
                <a:gd name="T119" fmla="*/ 44 h 934"/>
                <a:gd name="T120" fmla="*/ 567 w 608"/>
                <a:gd name="T121" fmla="*/ 28 h 934"/>
                <a:gd name="T122" fmla="*/ 586 w 608"/>
                <a:gd name="T123" fmla="*/ 13 h 934"/>
                <a:gd name="T124" fmla="*/ 608 w 608"/>
                <a:gd name="T125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8" h="934">
                  <a:moveTo>
                    <a:pt x="608" y="0"/>
                  </a:moveTo>
                  <a:lnTo>
                    <a:pt x="573" y="12"/>
                  </a:lnTo>
                  <a:lnTo>
                    <a:pt x="546" y="24"/>
                  </a:lnTo>
                  <a:lnTo>
                    <a:pt x="523" y="35"/>
                  </a:lnTo>
                  <a:lnTo>
                    <a:pt x="496" y="50"/>
                  </a:lnTo>
                  <a:lnTo>
                    <a:pt x="460" y="71"/>
                  </a:lnTo>
                  <a:lnTo>
                    <a:pt x="427" y="94"/>
                  </a:lnTo>
                  <a:lnTo>
                    <a:pt x="394" y="123"/>
                  </a:lnTo>
                  <a:lnTo>
                    <a:pt x="361" y="153"/>
                  </a:lnTo>
                  <a:lnTo>
                    <a:pt x="332" y="182"/>
                  </a:lnTo>
                  <a:lnTo>
                    <a:pt x="296" y="220"/>
                  </a:lnTo>
                  <a:lnTo>
                    <a:pt x="273" y="249"/>
                  </a:lnTo>
                  <a:lnTo>
                    <a:pt x="243" y="291"/>
                  </a:lnTo>
                  <a:lnTo>
                    <a:pt x="211" y="336"/>
                  </a:lnTo>
                  <a:lnTo>
                    <a:pt x="182" y="382"/>
                  </a:lnTo>
                  <a:lnTo>
                    <a:pt x="161" y="417"/>
                  </a:lnTo>
                  <a:lnTo>
                    <a:pt x="141" y="467"/>
                  </a:lnTo>
                  <a:lnTo>
                    <a:pt x="126" y="508"/>
                  </a:lnTo>
                  <a:lnTo>
                    <a:pt x="114" y="553"/>
                  </a:lnTo>
                  <a:lnTo>
                    <a:pt x="106" y="599"/>
                  </a:lnTo>
                  <a:lnTo>
                    <a:pt x="104" y="627"/>
                  </a:lnTo>
                  <a:lnTo>
                    <a:pt x="106" y="660"/>
                  </a:lnTo>
                  <a:lnTo>
                    <a:pt x="108" y="685"/>
                  </a:lnTo>
                  <a:lnTo>
                    <a:pt x="111" y="709"/>
                  </a:lnTo>
                  <a:lnTo>
                    <a:pt x="117" y="728"/>
                  </a:lnTo>
                  <a:lnTo>
                    <a:pt x="0" y="728"/>
                  </a:lnTo>
                  <a:lnTo>
                    <a:pt x="37" y="755"/>
                  </a:lnTo>
                  <a:lnTo>
                    <a:pt x="71" y="781"/>
                  </a:lnTo>
                  <a:lnTo>
                    <a:pt x="114" y="817"/>
                  </a:lnTo>
                  <a:lnTo>
                    <a:pt x="150" y="855"/>
                  </a:lnTo>
                  <a:lnTo>
                    <a:pt x="179" y="890"/>
                  </a:lnTo>
                  <a:lnTo>
                    <a:pt x="205" y="934"/>
                  </a:lnTo>
                  <a:lnTo>
                    <a:pt x="226" y="893"/>
                  </a:lnTo>
                  <a:lnTo>
                    <a:pt x="250" y="850"/>
                  </a:lnTo>
                  <a:lnTo>
                    <a:pt x="282" y="805"/>
                  </a:lnTo>
                  <a:lnTo>
                    <a:pt x="314" y="770"/>
                  </a:lnTo>
                  <a:lnTo>
                    <a:pt x="335" y="749"/>
                  </a:lnTo>
                  <a:lnTo>
                    <a:pt x="369" y="727"/>
                  </a:lnTo>
                  <a:lnTo>
                    <a:pt x="251" y="727"/>
                  </a:lnTo>
                  <a:lnTo>
                    <a:pt x="243" y="685"/>
                  </a:lnTo>
                  <a:lnTo>
                    <a:pt x="240" y="646"/>
                  </a:lnTo>
                  <a:lnTo>
                    <a:pt x="243" y="602"/>
                  </a:lnTo>
                  <a:lnTo>
                    <a:pt x="249" y="559"/>
                  </a:lnTo>
                  <a:lnTo>
                    <a:pt x="261" y="508"/>
                  </a:lnTo>
                  <a:lnTo>
                    <a:pt x="273" y="464"/>
                  </a:lnTo>
                  <a:lnTo>
                    <a:pt x="295" y="401"/>
                  </a:lnTo>
                  <a:lnTo>
                    <a:pt x="317" y="349"/>
                  </a:lnTo>
                  <a:lnTo>
                    <a:pt x="341" y="304"/>
                  </a:lnTo>
                  <a:lnTo>
                    <a:pt x="370" y="255"/>
                  </a:lnTo>
                  <a:lnTo>
                    <a:pt x="384" y="233"/>
                  </a:lnTo>
                  <a:lnTo>
                    <a:pt x="397" y="212"/>
                  </a:lnTo>
                  <a:lnTo>
                    <a:pt x="409" y="193"/>
                  </a:lnTo>
                  <a:lnTo>
                    <a:pt x="423" y="176"/>
                  </a:lnTo>
                  <a:lnTo>
                    <a:pt x="447" y="144"/>
                  </a:lnTo>
                  <a:lnTo>
                    <a:pt x="466" y="122"/>
                  </a:lnTo>
                  <a:lnTo>
                    <a:pt x="481" y="106"/>
                  </a:lnTo>
                  <a:lnTo>
                    <a:pt x="498" y="89"/>
                  </a:lnTo>
                  <a:lnTo>
                    <a:pt x="514" y="73"/>
                  </a:lnTo>
                  <a:lnTo>
                    <a:pt x="529" y="60"/>
                  </a:lnTo>
                  <a:lnTo>
                    <a:pt x="546" y="44"/>
                  </a:lnTo>
                  <a:lnTo>
                    <a:pt x="567" y="28"/>
                  </a:lnTo>
                  <a:lnTo>
                    <a:pt x="586" y="13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75" name="Rectangle 1131"/>
            <p:cNvSpPr>
              <a:spLocks noChangeAspect="1" noChangeArrowheads="1"/>
            </p:cNvSpPr>
            <p:nvPr/>
          </p:nvSpPr>
          <p:spPr bwMode="auto">
            <a:xfrm>
              <a:off x="4650" y="3900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  <p:sp>
          <p:nvSpPr>
            <p:cNvPr id="212076" name="Rectangle 1132"/>
            <p:cNvSpPr>
              <a:spLocks noChangeAspect="1" noChangeArrowheads="1"/>
            </p:cNvSpPr>
            <p:nvPr/>
          </p:nvSpPr>
          <p:spPr bwMode="auto">
            <a:xfrm>
              <a:off x="4989" y="3900"/>
              <a:ext cx="249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en-US" altLang="en-US" sz="100" b="1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 We Need a Balanced Scorecard? </a:t>
            </a:r>
            <a:br>
              <a:rPr lang="en-US" altLang="en-US"/>
            </a:br>
            <a:r>
              <a:rPr lang="en-US" altLang="en-US"/>
              <a:t>To Implement Business Strategy!</a:t>
            </a:r>
          </a:p>
        </p:txBody>
      </p:sp>
      <p:sp>
        <p:nvSpPr>
          <p:cNvPr id="214019" name="AutoShape 3"/>
          <p:cNvSpPr>
            <a:spLocks noChangeArrowheads="1"/>
          </p:cNvSpPr>
          <p:nvPr/>
        </p:nvSpPr>
        <p:spPr bwMode="auto">
          <a:xfrm rot="-1830899">
            <a:off x="185738" y="3505200"/>
            <a:ext cx="8564562" cy="504825"/>
          </a:xfrm>
          <a:prstGeom prst="cube">
            <a:avLst>
              <a:gd name="adj" fmla="val 25000"/>
            </a:avLst>
          </a:prstGeom>
          <a:solidFill>
            <a:srgbClr val="003366"/>
          </a:solidFill>
          <a:ln w="12700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5943600" y="5048250"/>
            <a:ext cx="3048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/>
          <a:lstStyle>
            <a:lvl1pPr defTabSz="1384300">
              <a:tabLst>
                <a:tab pos="1885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1975" defTabSz="1384300">
              <a:tabLst>
                <a:tab pos="1885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3950" defTabSz="1384300">
              <a:tabLst>
                <a:tab pos="1885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defTabSz="1384300">
              <a:tabLst>
                <a:tab pos="1885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49488" defTabSz="1384300">
              <a:tabLst>
                <a:tab pos="1885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06688" defTabSz="13843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63888" defTabSz="13843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1088" defTabSz="13843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78288" defTabSz="13843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i="1">
                <a:solidFill>
                  <a:schemeClr val="tx2"/>
                </a:solidFill>
                <a:latin typeface="Arial" charset="0"/>
              </a:rPr>
              <a:t>“Less than 10% of strategies effectively formulated are effectively executed”</a:t>
            </a:r>
            <a:r>
              <a:rPr lang="en-US" altLang="en-US" sz="2100">
                <a:solidFill>
                  <a:schemeClr val="tx2"/>
                </a:solidFill>
                <a:latin typeface="Arial" charset="0"/>
              </a:rPr>
              <a:t>		</a:t>
            </a:r>
            <a:r>
              <a:rPr lang="en-US" altLang="en-US" sz="1500" i="1">
                <a:solidFill>
                  <a:schemeClr val="tx2"/>
                </a:solidFill>
                <a:latin typeface="Arial" charset="0"/>
              </a:rPr>
              <a:t>Fortune</a:t>
            </a:r>
          </a:p>
        </p:txBody>
      </p:sp>
      <p:grpSp>
        <p:nvGrpSpPr>
          <p:cNvPr id="214021" name="Group 5"/>
          <p:cNvGrpSpPr>
            <a:grpSpLocks/>
          </p:cNvGrpSpPr>
          <p:nvPr/>
        </p:nvGrpSpPr>
        <p:grpSpPr bwMode="auto">
          <a:xfrm>
            <a:off x="3238500" y="1847850"/>
            <a:ext cx="2670175" cy="2870200"/>
            <a:chOff x="2040" y="1164"/>
            <a:chExt cx="1682" cy="1808"/>
          </a:xfrm>
        </p:grpSpPr>
        <p:sp>
          <p:nvSpPr>
            <p:cNvPr id="214022" name="Freeform 6"/>
            <p:cNvSpPr>
              <a:spLocks/>
            </p:cNvSpPr>
            <p:nvPr/>
          </p:nvSpPr>
          <p:spPr bwMode="auto">
            <a:xfrm>
              <a:off x="2441" y="1833"/>
              <a:ext cx="722" cy="904"/>
            </a:xfrm>
            <a:custGeom>
              <a:avLst/>
              <a:gdLst>
                <a:gd name="T0" fmla="*/ 221 w 722"/>
                <a:gd name="T1" fmla="*/ 903 h 904"/>
                <a:gd name="T2" fmla="*/ 584 w 722"/>
                <a:gd name="T3" fmla="*/ 903 h 904"/>
                <a:gd name="T4" fmla="*/ 659 w 722"/>
                <a:gd name="T5" fmla="*/ 815 h 904"/>
                <a:gd name="T6" fmla="*/ 721 w 722"/>
                <a:gd name="T7" fmla="*/ 621 h 904"/>
                <a:gd name="T8" fmla="*/ 561 w 722"/>
                <a:gd name="T9" fmla="*/ 303 h 904"/>
                <a:gd name="T10" fmla="*/ 518 w 722"/>
                <a:gd name="T11" fmla="*/ 368 h 904"/>
                <a:gd name="T12" fmla="*/ 424 w 722"/>
                <a:gd name="T13" fmla="*/ 294 h 904"/>
                <a:gd name="T14" fmla="*/ 295 w 722"/>
                <a:gd name="T15" fmla="*/ 492 h 904"/>
                <a:gd name="T16" fmla="*/ 206 w 722"/>
                <a:gd name="T17" fmla="*/ 197 h 904"/>
                <a:gd name="T18" fmla="*/ 178 w 722"/>
                <a:gd name="T19" fmla="*/ 0 h 904"/>
                <a:gd name="T20" fmla="*/ 73 w 722"/>
                <a:gd name="T21" fmla="*/ 200 h 904"/>
                <a:gd name="T22" fmla="*/ 0 w 722"/>
                <a:gd name="T23" fmla="*/ 606 h 904"/>
                <a:gd name="T24" fmla="*/ 86 w 722"/>
                <a:gd name="T25" fmla="*/ 819 h 904"/>
                <a:gd name="T26" fmla="*/ 221 w 722"/>
                <a:gd name="T27" fmla="*/ 903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2" h="904">
                  <a:moveTo>
                    <a:pt x="221" y="903"/>
                  </a:moveTo>
                  <a:lnTo>
                    <a:pt x="584" y="903"/>
                  </a:lnTo>
                  <a:lnTo>
                    <a:pt x="659" y="815"/>
                  </a:lnTo>
                  <a:lnTo>
                    <a:pt x="721" y="621"/>
                  </a:lnTo>
                  <a:lnTo>
                    <a:pt x="561" y="303"/>
                  </a:lnTo>
                  <a:lnTo>
                    <a:pt x="518" y="368"/>
                  </a:lnTo>
                  <a:lnTo>
                    <a:pt x="424" y="294"/>
                  </a:lnTo>
                  <a:lnTo>
                    <a:pt x="295" y="492"/>
                  </a:lnTo>
                  <a:lnTo>
                    <a:pt x="206" y="197"/>
                  </a:lnTo>
                  <a:lnTo>
                    <a:pt x="178" y="0"/>
                  </a:lnTo>
                  <a:lnTo>
                    <a:pt x="73" y="200"/>
                  </a:lnTo>
                  <a:lnTo>
                    <a:pt x="0" y="606"/>
                  </a:lnTo>
                  <a:lnTo>
                    <a:pt x="86" y="819"/>
                  </a:lnTo>
                  <a:lnTo>
                    <a:pt x="221" y="903"/>
                  </a:lnTo>
                </a:path>
              </a:pathLst>
            </a:custGeom>
            <a:solidFill>
              <a:srgbClr val="FFEA00"/>
            </a:solidFill>
            <a:ln w="12700" cap="rnd" cmpd="sng">
              <a:solidFill>
                <a:srgbClr val="FFEA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23" name="Freeform 7"/>
            <p:cNvSpPr>
              <a:spLocks/>
            </p:cNvSpPr>
            <p:nvPr/>
          </p:nvSpPr>
          <p:spPr bwMode="auto">
            <a:xfrm>
              <a:off x="2714" y="1288"/>
              <a:ext cx="86" cy="198"/>
            </a:xfrm>
            <a:custGeom>
              <a:avLst/>
              <a:gdLst>
                <a:gd name="T0" fmla="*/ 0 w 86"/>
                <a:gd name="T1" fmla="*/ 0 h 198"/>
                <a:gd name="T2" fmla="*/ 8 w 86"/>
                <a:gd name="T3" fmla="*/ 59 h 198"/>
                <a:gd name="T4" fmla="*/ 19 w 86"/>
                <a:gd name="T5" fmla="*/ 104 h 198"/>
                <a:gd name="T6" fmla="*/ 35 w 86"/>
                <a:gd name="T7" fmla="*/ 139 h 198"/>
                <a:gd name="T8" fmla="*/ 58 w 86"/>
                <a:gd name="T9" fmla="*/ 173 h 198"/>
                <a:gd name="T10" fmla="*/ 81 w 86"/>
                <a:gd name="T11" fmla="*/ 197 h 198"/>
                <a:gd name="T12" fmla="*/ 85 w 86"/>
                <a:gd name="T13" fmla="*/ 148 h 198"/>
                <a:gd name="T14" fmla="*/ 77 w 86"/>
                <a:gd name="T15" fmla="*/ 104 h 198"/>
                <a:gd name="T16" fmla="*/ 62 w 86"/>
                <a:gd name="T17" fmla="*/ 63 h 198"/>
                <a:gd name="T18" fmla="*/ 38 w 86"/>
                <a:gd name="T19" fmla="*/ 34 h 198"/>
                <a:gd name="T20" fmla="*/ 19 w 86"/>
                <a:gd name="T21" fmla="*/ 15 h 198"/>
                <a:gd name="T22" fmla="*/ 0 w 86"/>
                <a:gd name="T2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198">
                  <a:moveTo>
                    <a:pt x="0" y="0"/>
                  </a:moveTo>
                  <a:lnTo>
                    <a:pt x="8" y="59"/>
                  </a:lnTo>
                  <a:lnTo>
                    <a:pt x="19" y="104"/>
                  </a:lnTo>
                  <a:lnTo>
                    <a:pt x="35" y="139"/>
                  </a:lnTo>
                  <a:lnTo>
                    <a:pt x="58" y="173"/>
                  </a:lnTo>
                  <a:lnTo>
                    <a:pt x="81" y="197"/>
                  </a:lnTo>
                  <a:lnTo>
                    <a:pt x="85" y="148"/>
                  </a:lnTo>
                  <a:lnTo>
                    <a:pt x="77" y="104"/>
                  </a:lnTo>
                  <a:lnTo>
                    <a:pt x="62" y="63"/>
                  </a:lnTo>
                  <a:lnTo>
                    <a:pt x="38" y="34"/>
                  </a:lnTo>
                  <a:lnTo>
                    <a:pt x="19" y="15"/>
                  </a:lnTo>
                  <a:lnTo>
                    <a:pt x="0" y="0"/>
                  </a:lnTo>
                </a:path>
              </a:pathLst>
            </a:custGeom>
            <a:solidFill>
              <a:srgbClr val="FE9B03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24" name="Freeform 8"/>
            <p:cNvSpPr>
              <a:spLocks/>
            </p:cNvSpPr>
            <p:nvPr/>
          </p:nvSpPr>
          <p:spPr bwMode="auto">
            <a:xfrm>
              <a:off x="3036" y="1506"/>
              <a:ext cx="136" cy="387"/>
            </a:xfrm>
            <a:custGeom>
              <a:avLst/>
              <a:gdLst>
                <a:gd name="T0" fmla="*/ 0 w 136"/>
                <a:gd name="T1" fmla="*/ 0 h 387"/>
                <a:gd name="T2" fmla="*/ 19 w 136"/>
                <a:gd name="T3" fmla="*/ 70 h 387"/>
                <a:gd name="T4" fmla="*/ 27 w 136"/>
                <a:gd name="T5" fmla="*/ 144 h 387"/>
                <a:gd name="T6" fmla="*/ 35 w 136"/>
                <a:gd name="T7" fmla="*/ 208 h 387"/>
                <a:gd name="T8" fmla="*/ 50 w 136"/>
                <a:gd name="T9" fmla="*/ 278 h 387"/>
                <a:gd name="T10" fmla="*/ 69 w 136"/>
                <a:gd name="T11" fmla="*/ 323 h 387"/>
                <a:gd name="T12" fmla="*/ 100 w 136"/>
                <a:gd name="T13" fmla="*/ 362 h 387"/>
                <a:gd name="T14" fmla="*/ 135 w 136"/>
                <a:gd name="T15" fmla="*/ 386 h 387"/>
                <a:gd name="T16" fmla="*/ 123 w 136"/>
                <a:gd name="T17" fmla="*/ 337 h 387"/>
                <a:gd name="T18" fmla="*/ 118 w 136"/>
                <a:gd name="T19" fmla="*/ 268 h 387"/>
                <a:gd name="T20" fmla="*/ 123 w 136"/>
                <a:gd name="T21" fmla="*/ 208 h 387"/>
                <a:gd name="T22" fmla="*/ 115 w 136"/>
                <a:gd name="T23" fmla="*/ 153 h 387"/>
                <a:gd name="T24" fmla="*/ 104 w 136"/>
                <a:gd name="T25" fmla="*/ 115 h 387"/>
                <a:gd name="T26" fmla="*/ 77 w 136"/>
                <a:gd name="T27" fmla="*/ 79 h 387"/>
                <a:gd name="T28" fmla="*/ 46 w 136"/>
                <a:gd name="T29" fmla="*/ 44 h 387"/>
                <a:gd name="T30" fmla="*/ 0 w 136"/>
                <a:gd name="T3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6" h="387">
                  <a:moveTo>
                    <a:pt x="0" y="0"/>
                  </a:moveTo>
                  <a:lnTo>
                    <a:pt x="19" y="70"/>
                  </a:lnTo>
                  <a:lnTo>
                    <a:pt x="27" y="144"/>
                  </a:lnTo>
                  <a:lnTo>
                    <a:pt x="35" y="208"/>
                  </a:lnTo>
                  <a:lnTo>
                    <a:pt x="50" y="278"/>
                  </a:lnTo>
                  <a:lnTo>
                    <a:pt x="69" y="323"/>
                  </a:lnTo>
                  <a:lnTo>
                    <a:pt x="100" y="362"/>
                  </a:lnTo>
                  <a:lnTo>
                    <a:pt x="135" y="386"/>
                  </a:lnTo>
                  <a:lnTo>
                    <a:pt x="123" y="337"/>
                  </a:lnTo>
                  <a:lnTo>
                    <a:pt x="118" y="268"/>
                  </a:lnTo>
                  <a:lnTo>
                    <a:pt x="123" y="208"/>
                  </a:lnTo>
                  <a:lnTo>
                    <a:pt x="115" y="153"/>
                  </a:lnTo>
                  <a:lnTo>
                    <a:pt x="104" y="115"/>
                  </a:lnTo>
                  <a:lnTo>
                    <a:pt x="77" y="79"/>
                  </a:lnTo>
                  <a:lnTo>
                    <a:pt x="46" y="44"/>
                  </a:lnTo>
                  <a:lnTo>
                    <a:pt x="0" y="0"/>
                  </a:lnTo>
                </a:path>
              </a:pathLst>
            </a:custGeom>
            <a:solidFill>
              <a:srgbClr val="FE9B03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25" name="Freeform 9"/>
            <p:cNvSpPr>
              <a:spLocks/>
            </p:cNvSpPr>
            <p:nvPr/>
          </p:nvSpPr>
          <p:spPr bwMode="auto">
            <a:xfrm>
              <a:off x="2193" y="2746"/>
              <a:ext cx="190" cy="225"/>
            </a:xfrm>
            <a:custGeom>
              <a:avLst/>
              <a:gdLst>
                <a:gd name="T0" fmla="*/ 0 w 190"/>
                <a:gd name="T1" fmla="*/ 224 h 225"/>
                <a:gd name="T2" fmla="*/ 0 w 190"/>
                <a:gd name="T3" fmla="*/ 0 h 225"/>
                <a:gd name="T4" fmla="*/ 189 w 190"/>
                <a:gd name="T5" fmla="*/ 0 h 225"/>
                <a:gd name="T6" fmla="*/ 189 w 190"/>
                <a:gd name="T7" fmla="*/ 224 h 225"/>
                <a:gd name="T8" fmla="*/ 0 w 190"/>
                <a:gd name="T9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225">
                  <a:moveTo>
                    <a:pt x="0" y="224"/>
                  </a:moveTo>
                  <a:lnTo>
                    <a:pt x="0" y="0"/>
                  </a:lnTo>
                  <a:lnTo>
                    <a:pt x="189" y="0"/>
                  </a:lnTo>
                  <a:lnTo>
                    <a:pt x="189" y="224"/>
                  </a:lnTo>
                  <a:lnTo>
                    <a:pt x="0" y="22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26" name="Freeform 10"/>
            <p:cNvSpPr>
              <a:spLocks/>
            </p:cNvSpPr>
            <p:nvPr/>
          </p:nvSpPr>
          <p:spPr bwMode="auto">
            <a:xfrm>
              <a:off x="2788" y="2746"/>
              <a:ext cx="191" cy="225"/>
            </a:xfrm>
            <a:custGeom>
              <a:avLst/>
              <a:gdLst>
                <a:gd name="T0" fmla="*/ 0 w 191"/>
                <a:gd name="T1" fmla="*/ 224 h 225"/>
                <a:gd name="T2" fmla="*/ 0 w 191"/>
                <a:gd name="T3" fmla="*/ 0 h 225"/>
                <a:gd name="T4" fmla="*/ 190 w 191"/>
                <a:gd name="T5" fmla="*/ 0 h 225"/>
                <a:gd name="T6" fmla="*/ 190 w 191"/>
                <a:gd name="T7" fmla="*/ 224 h 225"/>
                <a:gd name="T8" fmla="*/ 0 w 191"/>
                <a:gd name="T9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225">
                  <a:moveTo>
                    <a:pt x="0" y="224"/>
                  </a:moveTo>
                  <a:lnTo>
                    <a:pt x="0" y="0"/>
                  </a:lnTo>
                  <a:lnTo>
                    <a:pt x="190" y="0"/>
                  </a:lnTo>
                  <a:lnTo>
                    <a:pt x="190" y="224"/>
                  </a:lnTo>
                  <a:lnTo>
                    <a:pt x="0" y="22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27" name="Freeform 11"/>
            <p:cNvSpPr>
              <a:spLocks/>
            </p:cNvSpPr>
            <p:nvPr/>
          </p:nvSpPr>
          <p:spPr bwMode="auto">
            <a:xfrm>
              <a:off x="3380" y="2746"/>
              <a:ext cx="189" cy="225"/>
            </a:xfrm>
            <a:custGeom>
              <a:avLst/>
              <a:gdLst>
                <a:gd name="T0" fmla="*/ 0 w 189"/>
                <a:gd name="T1" fmla="*/ 224 h 225"/>
                <a:gd name="T2" fmla="*/ 0 w 189"/>
                <a:gd name="T3" fmla="*/ 0 h 225"/>
                <a:gd name="T4" fmla="*/ 188 w 189"/>
                <a:gd name="T5" fmla="*/ 0 h 225"/>
                <a:gd name="T6" fmla="*/ 188 w 189"/>
                <a:gd name="T7" fmla="*/ 224 h 225"/>
                <a:gd name="T8" fmla="*/ 0 w 189"/>
                <a:gd name="T9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225">
                  <a:moveTo>
                    <a:pt x="0" y="224"/>
                  </a:moveTo>
                  <a:lnTo>
                    <a:pt x="0" y="0"/>
                  </a:lnTo>
                  <a:lnTo>
                    <a:pt x="188" y="0"/>
                  </a:lnTo>
                  <a:lnTo>
                    <a:pt x="188" y="224"/>
                  </a:lnTo>
                  <a:lnTo>
                    <a:pt x="0" y="22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28" name="Freeform 12"/>
            <p:cNvSpPr>
              <a:spLocks/>
            </p:cNvSpPr>
            <p:nvPr/>
          </p:nvSpPr>
          <p:spPr bwMode="auto">
            <a:xfrm>
              <a:off x="2553" y="2746"/>
              <a:ext cx="236" cy="226"/>
            </a:xfrm>
            <a:custGeom>
              <a:avLst/>
              <a:gdLst>
                <a:gd name="T0" fmla="*/ 235 w 236"/>
                <a:gd name="T1" fmla="*/ 225 h 226"/>
                <a:gd name="T2" fmla="*/ 0 w 236"/>
                <a:gd name="T3" fmla="*/ 0 h 226"/>
                <a:gd name="T4" fmla="*/ 48 w 236"/>
                <a:gd name="T5" fmla="*/ 0 h 226"/>
                <a:gd name="T6" fmla="*/ 235 w 236"/>
                <a:gd name="T7" fmla="*/ 188 h 226"/>
                <a:gd name="T8" fmla="*/ 235 w 236"/>
                <a:gd name="T9" fmla="*/ 22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26">
                  <a:moveTo>
                    <a:pt x="235" y="225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235" y="188"/>
                  </a:lnTo>
                  <a:lnTo>
                    <a:pt x="235" y="22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29" name="Freeform 13"/>
            <p:cNvSpPr>
              <a:spLocks/>
            </p:cNvSpPr>
            <p:nvPr/>
          </p:nvSpPr>
          <p:spPr bwMode="auto">
            <a:xfrm>
              <a:off x="2381" y="2746"/>
              <a:ext cx="238" cy="226"/>
            </a:xfrm>
            <a:custGeom>
              <a:avLst/>
              <a:gdLst>
                <a:gd name="T0" fmla="*/ 0 w 238"/>
                <a:gd name="T1" fmla="*/ 225 h 226"/>
                <a:gd name="T2" fmla="*/ 237 w 238"/>
                <a:gd name="T3" fmla="*/ 0 h 226"/>
                <a:gd name="T4" fmla="*/ 188 w 238"/>
                <a:gd name="T5" fmla="*/ 0 h 226"/>
                <a:gd name="T6" fmla="*/ 0 w 238"/>
                <a:gd name="T7" fmla="*/ 188 h 226"/>
                <a:gd name="T8" fmla="*/ 0 w 238"/>
                <a:gd name="T9" fmla="*/ 22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26">
                  <a:moveTo>
                    <a:pt x="0" y="225"/>
                  </a:moveTo>
                  <a:lnTo>
                    <a:pt x="237" y="0"/>
                  </a:lnTo>
                  <a:lnTo>
                    <a:pt x="188" y="0"/>
                  </a:lnTo>
                  <a:lnTo>
                    <a:pt x="0" y="188"/>
                  </a:lnTo>
                  <a:lnTo>
                    <a:pt x="0" y="22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30" name="Freeform 14"/>
            <p:cNvSpPr>
              <a:spLocks/>
            </p:cNvSpPr>
            <p:nvPr/>
          </p:nvSpPr>
          <p:spPr bwMode="auto">
            <a:xfrm>
              <a:off x="3150" y="2746"/>
              <a:ext cx="236" cy="226"/>
            </a:xfrm>
            <a:custGeom>
              <a:avLst/>
              <a:gdLst>
                <a:gd name="T0" fmla="*/ 235 w 236"/>
                <a:gd name="T1" fmla="*/ 225 h 226"/>
                <a:gd name="T2" fmla="*/ 0 w 236"/>
                <a:gd name="T3" fmla="*/ 0 h 226"/>
                <a:gd name="T4" fmla="*/ 46 w 236"/>
                <a:gd name="T5" fmla="*/ 0 h 226"/>
                <a:gd name="T6" fmla="*/ 235 w 236"/>
                <a:gd name="T7" fmla="*/ 188 h 226"/>
                <a:gd name="T8" fmla="*/ 235 w 236"/>
                <a:gd name="T9" fmla="*/ 22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26">
                  <a:moveTo>
                    <a:pt x="235" y="225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235" y="188"/>
                  </a:lnTo>
                  <a:lnTo>
                    <a:pt x="235" y="22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31" name="Freeform 15"/>
            <p:cNvSpPr>
              <a:spLocks/>
            </p:cNvSpPr>
            <p:nvPr/>
          </p:nvSpPr>
          <p:spPr bwMode="auto">
            <a:xfrm>
              <a:off x="2977" y="2746"/>
              <a:ext cx="238" cy="226"/>
            </a:xfrm>
            <a:custGeom>
              <a:avLst/>
              <a:gdLst>
                <a:gd name="T0" fmla="*/ 0 w 238"/>
                <a:gd name="T1" fmla="*/ 225 h 226"/>
                <a:gd name="T2" fmla="*/ 237 w 238"/>
                <a:gd name="T3" fmla="*/ 0 h 226"/>
                <a:gd name="T4" fmla="*/ 189 w 238"/>
                <a:gd name="T5" fmla="*/ 0 h 226"/>
                <a:gd name="T6" fmla="*/ 0 w 238"/>
                <a:gd name="T7" fmla="*/ 188 h 226"/>
                <a:gd name="T8" fmla="*/ 0 w 238"/>
                <a:gd name="T9" fmla="*/ 22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26">
                  <a:moveTo>
                    <a:pt x="0" y="225"/>
                  </a:moveTo>
                  <a:lnTo>
                    <a:pt x="237" y="0"/>
                  </a:lnTo>
                  <a:lnTo>
                    <a:pt x="189" y="0"/>
                  </a:lnTo>
                  <a:lnTo>
                    <a:pt x="0" y="188"/>
                  </a:lnTo>
                  <a:lnTo>
                    <a:pt x="0" y="22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32" name="Line 16"/>
            <p:cNvSpPr>
              <a:spLocks noChangeShapeType="1"/>
            </p:cNvSpPr>
            <p:nvPr/>
          </p:nvSpPr>
          <p:spPr bwMode="auto">
            <a:xfrm flipV="1">
              <a:off x="2421" y="1284"/>
              <a:ext cx="100" cy="1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3" name="Line 17"/>
            <p:cNvSpPr>
              <a:spLocks noChangeShapeType="1"/>
            </p:cNvSpPr>
            <p:nvPr/>
          </p:nvSpPr>
          <p:spPr bwMode="auto">
            <a:xfrm flipH="1" flipV="1">
              <a:off x="2648" y="1284"/>
              <a:ext cx="110" cy="1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4" name="Freeform 18"/>
            <p:cNvSpPr>
              <a:spLocks/>
            </p:cNvSpPr>
            <p:nvPr/>
          </p:nvSpPr>
          <p:spPr bwMode="auto">
            <a:xfrm>
              <a:off x="2430" y="1246"/>
              <a:ext cx="330" cy="1434"/>
            </a:xfrm>
            <a:custGeom>
              <a:avLst/>
              <a:gdLst>
                <a:gd name="T0" fmla="*/ 329 w 330"/>
                <a:gd name="T1" fmla="*/ 1433 h 1434"/>
                <a:gd name="T2" fmla="*/ 0 w 330"/>
                <a:gd name="T3" fmla="*/ 1222 h 1434"/>
                <a:gd name="T4" fmla="*/ 300 w 330"/>
                <a:gd name="T5" fmla="*/ 1035 h 1434"/>
                <a:gd name="T6" fmla="*/ 28 w 330"/>
                <a:gd name="T7" fmla="*/ 862 h 1434"/>
                <a:gd name="T8" fmla="*/ 270 w 330"/>
                <a:gd name="T9" fmla="*/ 704 h 1434"/>
                <a:gd name="T10" fmla="*/ 52 w 330"/>
                <a:gd name="T11" fmla="*/ 563 h 1434"/>
                <a:gd name="T12" fmla="*/ 253 w 330"/>
                <a:gd name="T13" fmla="*/ 435 h 1434"/>
                <a:gd name="T14" fmla="*/ 70 w 330"/>
                <a:gd name="T15" fmla="*/ 322 h 1434"/>
                <a:gd name="T16" fmla="*/ 235 w 330"/>
                <a:gd name="T17" fmla="*/ 217 h 1434"/>
                <a:gd name="T18" fmla="*/ 88 w 330"/>
                <a:gd name="T19" fmla="*/ 120 h 1434"/>
                <a:gd name="T20" fmla="*/ 217 w 330"/>
                <a:gd name="T21" fmla="*/ 37 h 1434"/>
                <a:gd name="T22" fmla="*/ 159 w 330"/>
                <a:gd name="T23" fmla="*/ 0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0" h="1434">
                  <a:moveTo>
                    <a:pt x="329" y="1433"/>
                  </a:moveTo>
                  <a:lnTo>
                    <a:pt x="0" y="1222"/>
                  </a:lnTo>
                  <a:lnTo>
                    <a:pt x="300" y="1035"/>
                  </a:lnTo>
                  <a:lnTo>
                    <a:pt x="28" y="862"/>
                  </a:lnTo>
                  <a:lnTo>
                    <a:pt x="270" y="704"/>
                  </a:lnTo>
                  <a:lnTo>
                    <a:pt x="52" y="563"/>
                  </a:lnTo>
                  <a:lnTo>
                    <a:pt x="253" y="435"/>
                  </a:lnTo>
                  <a:lnTo>
                    <a:pt x="70" y="322"/>
                  </a:lnTo>
                  <a:lnTo>
                    <a:pt x="235" y="217"/>
                  </a:lnTo>
                  <a:lnTo>
                    <a:pt x="88" y="120"/>
                  </a:lnTo>
                  <a:lnTo>
                    <a:pt x="217" y="37"/>
                  </a:lnTo>
                  <a:lnTo>
                    <a:pt x="15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35" name="Freeform 19"/>
            <p:cNvSpPr>
              <a:spLocks/>
            </p:cNvSpPr>
            <p:nvPr/>
          </p:nvSpPr>
          <p:spPr bwMode="auto">
            <a:xfrm>
              <a:off x="2417" y="1246"/>
              <a:ext cx="331" cy="1434"/>
            </a:xfrm>
            <a:custGeom>
              <a:avLst/>
              <a:gdLst>
                <a:gd name="T0" fmla="*/ 0 w 331"/>
                <a:gd name="T1" fmla="*/ 1433 h 1434"/>
                <a:gd name="T2" fmla="*/ 330 w 331"/>
                <a:gd name="T3" fmla="*/ 1222 h 1434"/>
                <a:gd name="T4" fmla="*/ 30 w 331"/>
                <a:gd name="T5" fmla="*/ 1035 h 1434"/>
                <a:gd name="T6" fmla="*/ 301 w 331"/>
                <a:gd name="T7" fmla="*/ 862 h 1434"/>
                <a:gd name="T8" fmla="*/ 59 w 331"/>
                <a:gd name="T9" fmla="*/ 704 h 1434"/>
                <a:gd name="T10" fmla="*/ 278 w 331"/>
                <a:gd name="T11" fmla="*/ 563 h 1434"/>
                <a:gd name="T12" fmla="*/ 77 w 331"/>
                <a:gd name="T13" fmla="*/ 435 h 1434"/>
                <a:gd name="T14" fmla="*/ 260 w 331"/>
                <a:gd name="T15" fmla="*/ 322 h 1434"/>
                <a:gd name="T16" fmla="*/ 95 w 331"/>
                <a:gd name="T17" fmla="*/ 217 h 1434"/>
                <a:gd name="T18" fmla="*/ 243 w 331"/>
                <a:gd name="T19" fmla="*/ 120 h 1434"/>
                <a:gd name="T20" fmla="*/ 113 w 331"/>
                <a:gd name="T21" fmla="*/ 37 h 1434"/>
                <a:gd name="T22" fmla="*/ 171 w 331"/>
                <a:gd name="T23" fmla="*/ 0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1" h="1434">
                  <a:moveTo>
                    <a:pt x="0" y="1433"/>
                  </a:moveTo>
                  <a:lnTo>
                    <a:pt x="330" y="1222"/>
                  </a:lnTo>
                  <a:lnTo>
                    <a:pt x="30" y="1035"/>
                  </a:lnTo>
                  <a:lnTo>
                    <a:pt x="301" y="862"/>
                  </a:lnTo>
                  <a:lnTo>
                    <a:pt x="59" y="704"/>
                  </a:lnTo>
                  <a:lnTo>
                    <a:pt x="278" y="563"/>
                  </a:lnTo>
                  <a:lnTo>
                    <a:pt x="77" y="435"/>
                  </a:lnTo>
                  <a:lnTo>
                    <a:pt x="260" y="322"/>
                  </a:lnTo>
                  <a:lnTo>
                    <a:pt x="95" y="217"/>
                  </a:lnTo>
                  <a:lnTo>
                    <a:pt x="243" y="120"/>
                  </a:lnTo>
                  <a:lnTo>
                    <a:pt x="113" y="37"/>
                  </a:lnTo>
                  <a:lnTo>
                    <a:pt x="1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36" name="Freeform 20"/>
            <p:cNvSpPr>
              <a:spLocks/>
            </p:cNvSpPr>
            <p:nvPr/>
          </p:nvSpPr>
          <p:spPr bwMode="auto">
            <a:xfrm>
              <a:off x="2571" y="1164"/>
              <a:ext cx="36" cy="1808"/>
            </a:xfrm>
            <a:custGeom>
              <a:avLst/>
              <a:gdLst>
                <a:gd name="T0" fmla="*/ 0 w 36"/>
                <a:gd name="T1" fmla="*/ 1807 h 1808"/>
                <a:gd name="T2" fmla="*/ 0 w 36"/>
                <a:gd name="T3" fmla="*/ 0 h 1808"/>
                <a:gd name="T4" fmla="*/ 35 w 36"/>
                <a:gd name="T5" fmla="*/ 0 h 1808"/>
                <a:gd name="T6" fmla="*/ 35 w 36"/>
                <a:gd name="T7" fmla="*/ 1807 h 1808"/>
                <a:gd name="T8" fmla="*/ 0 w 36"/>
                <a:gd name="T9" fmla="*/ 1807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808">
                  <a:moveTo>
                    <a:pt x="0" y="1807"/>
                  </a:moveTo>
                  <a:lnTo>
                    <a:pt x="0" y="0"/>
                  </a:lnTo>
                  <a:lnTo>
                    <a:pt x="35" y="0"/>
                  </a:lnTo>
                  <a:lnTo>
                    <a:pt x="35" y="1807"/>
                  </a:lnTo>
                  <a:lnTo>
                    <a:pt x="0" y="180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37" name="Line 21"/>
            <p:cNvSpPr>
              <a:spLocks noChangeShapeType="1"/>
            </p:cNvSpPr>
            <p:nvPr/>
          </p:nvSpPr>
          <p:spPr bwMode="auto">
            <a:xfrm>
              <a:off x="2451" y="2371"/>
              <a:ext cx="27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8" name="Line 22"/>
            <p:cNvSpPr>
              <a:spLocks noChangeShapeType="1"/>
            </p:cNvSpPr>
            <p:nvPr/>
          </p:nvSpPr>
          <p:spPr bwMode="auto">
            <a:xfrm>
              <a:off x="2468" y="2192"/>
              <a:ext cx="2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9" name="Line 23"/>
            <p:cNvSpPr>
              <a:spLocks noChangeShapeType="1"/>
            </p:cNvSpPr>
            <p:nvPr/>
          </p:nvSpPr>
          <p:spPr bwMode="auto">
            <a:xfrm>
              <a:off x="2481" y="2026"/>
              <a:ext cx="21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0" name="Line 24"/>
            <p:cNvSpPr>
              <a:spLocks noChangeShapeType="1"/>
            </p:cNvSpPr>
            <p:nvPr/>
          </p:nvSpPr>
          <p:spPr bwMode="auto">
            <a:xfrm>
              <a:off x="2492" y="1877"/>
              <a:ext cx="1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1" name="Line 25"/>
            <p:cNvSpPr>
              <a:spLocks noChangeShapeType="1"/>
            </p:cNvSpPr>
            <p:nvPr/>
          </p:nvSpPr>
          <p:spPr bwMode="auto">
            <a:xfrm>
              <a:off x="2504" y="1742"/>
              <a:ext cx="1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2" name="Freeform 26"/>
            <p:cNvSpPr>
              <a:spLocks/>
            </p:cNvSpPr>
            <p:nvPr/>
          </p:nvSpPr>
          <p:spPr bwMode="auto">
            <a:xfrm>
              <a:off x="2040" y="2670"/>
              <a:ext cx="1682" cy="77"/>
            </a:xfrm>
            <a:custGeom>
              <a:avLst/>
              <a:gdLst>
                <a:gd name="T0" fmla="*/ 1681 w 1682"/>
                <a:gd name="T1" fmla="*/ 76 h 77"/>
                <a:gd name="T2" fmla="*/ 0 w 1682"/>
                <a:gd name="T3" fmla="*/ 76 h 77"/>
                <a:gd name="T4" fmla="*/ 0 w 1682"/>
                <a:gd name="T5" fmla="*/ 0 h 77"/>
                <a:gd name="T6" fmla="*/ 1681 w 1682"/>
                <a:gd name="T7" fmla="*/ 0 h 77"/>
                <a:gd name="T8" fmla="*/ 1681 w 1682"/>
                <a:gd name="T9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77">
                  <a:moveTo>
                    <a:pt x="1681" y="76"/>
                  </a:moveTo>
                  <a:lnTo>
                    <a:pt x="0" y="76"/>
                  </a:lnTo>
                  <a:lnTo>
                    <a:pt x="0" y="0"/>
                  </a:lnTo>
                  <a:lnTo>
                    <a:pt x="1681" y="0"/>
                  </a:lnTo>
                  <a:lnTo>
                    <a:pt x="1681" y="7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43" name="Line 27"/>
            <p:cNvSpPr>
              <a:spLocks noChangeShapeType="1"/>
            </p:cNvSpPr>
            <p:nvPr/>
          </p:nvSpPr>
          <p:spPr bwMode="auto">
            <a:xfrm>
              <a:off x="2516" y="1622"/>
              <a:ext cx="1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4" name="Line 28"/>
            <p:cNvSpPr>
              <a:spLocks noChangeShapeType="1"/>
            </p:cNvSpPr>
            <p:nvPr/>
          </p:nvSpPr>
          <p:spPr bwMode="auto">
            <a:xfrm flipH="1">
              <a:off x="2520" y="1517"/>
              <a:ext cx="1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5" name="Line 29"/>
            <p:cNvSpPr>
              <a:spLocks noChangeShapeType="1"/>
            </p:cNvSpPr>
            <p:nvPr/>
          </p:nvSpPr>
          <p:spPr bwMode="auto">
            <a:xfrm>
              <a:off x="2533" y="1412"/>
              <a:ext cx="1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6" name="Line 30"/>
            <p:cNvSpPr>
              <a:spLocks noChangeShapeType="1"/>
            </p:cNvSpPr>
            <p:nvPr/>
          </p:nvSpPr>
          <p:spPr bwMode="auto">
            <a:xfrm flipH="1">
              <a:off x="2531" y="1322"/>
              <a:ext cx="1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7" name="Freeform 31"/>
            <p:cNvSpPr>
              <a:spLocks/>
            </p:cNvSpPr>
            <p:nvPr/>
          </p:nvSpPr>
          <p:spPr bwMode="auto">
            <a:xfrm>
              <a:off x="2305" y="1432"/>
              <a:ext cx="969" cy="1305"/>
            </a:xfrm>
            <a:custGeom>
              <a:avLst/>
              <a:gdLst>
                <a:gd name="T0" fmla="*/ 30 w 969"/>
                <a:gd name="T1" fmla="*/ 729 h 1305"/>
                <a:gd name="T2" fmla="*/ 1 w 969"/>
                <a:gd name="T3" fmla="*/ 850 h 1305"/>
                <a:gd name="T4" fmla="*/ 15 w 969"/>
                <a:gd name="T5" fmla="*/ 992 h 1305"/>
                <a:gd name="T6" fmla="*/ 74 w 969"/>
                <a:gd name="T7" fmla="*/ 1121 h 1305"/>
                <a:gd name="T8" fmla="*/ 171 w 969"/>
                <a:gd name="T9" fmla="*/ 1223 h 1305"/>
                <a:gd name="T10" fmla="*/ 295 w 969"/>
                <a:gd name="T11" fmla="*/ 1291 h 1305"/>
                <a:gd name="T12" fmla="*/ 340 w 969"/>
                <a:gd name="T13" fmla="*/ 1286 h 1305"/>
                <a:gd name="T14" fmla="*/ 246 w 969"/>
                <a:gd name="T15" fmla="*/ 1164 h 1305"/>
                <a:gd name="T16" fmla="*/ 193 w 969"/>
                <a:gd name="T17" fmla="*/ 1020 h 1305"/>
                <a:gd name="T18" fmla="*/ 185 w 969"/>
                <a:gd name="T19" fmla="*/ 866 h 1305"/>
                <a:gd name="T20" fmla="*/ 239 w 969"/>
                <a:gd name="T21" fmla="*/ 641 h 1305"/>
                <a:gd name="T22" fmla="*/ 299 w 969"/>
                <a:gd name="T23" fmla="*/ 514 h 1305"/>
                <a:gd name="T24" fmla="*/ 305 w 969"/>
                <a:gd name="T25" fmla="*/ 710 h 1305"/>
                <a:gd name="T26" fmla="*/ 355 w 969"/>
                <a:gd name="T27" fmla="*/ 900 h 1305"/>
                <a:gd name="T28" fmla="*/ 447 w 969"/>
                <a:gd name="T29" fmla="*/ 1073 h 1305"/>
                <a:gd name="T30" fmla="*/ 501 w 969"/>
                <a:gd name="T31" fmla="*/ 1082 h 1305"/>
                <a:gd name="T32" fmla="*/ 518 w 969"/>
                <a:gd name="T33" fmla="*/ 918 h 1305"/>
                <a:gd name="T34" fmla="*/ 578 w 969"/>
                <a:gd name="T35" fmla="*/ 764 h 1305"/>
                <a:gd name="T36" fmla="*/ 622 w 969"/>
                <a:gd name="T37" fmla="*/ 889 h 1305"/>
                <a:gd name="T38" fmla="*/ 636 w 969"/>
                <a:gd name="T39" fmla="*/ 1050 h 1305"/>
                <a:gd name="T40" fmla="*/ 690 w 969"/>
                <a:gd name="T41" fmla="*/ 1028 h 1305"/>
                <a:gd name="T42" fmla="*/ 733 w 969"/>
                <a:gd name="T43" fmla="*/ 922 h 1305"/>
                <a:gd name="T44" fmla="*/ 755 w 969"/>
                <a:gd name="T45" fmla="*/ 876 h 1305"/>
                <a:gd name="T46" fmla="*/ 799 w 969"/>
                <a:gd name="T47" fmla="*/ 999 h 1305"/>
                <a:gd name="T48" fmla="*/ 799 w 969"/>
                <a:gd name="T49" fmla="*/ 1129 h 1305"/>
                <a:gd name="T50" fmla="*/ 753 w 969"/>
                <a:gd name="T51" fmla="*/ 1251 h 1305"/>
                <a:gd name="T52" fmla="*/ 808 w 969"/>
                <a:gd name="T53" fmla="*/ 1257 h 1305"/>
                <a:gd name="T54" fmla="*/ 901 w 969"/>
                <a:gd name="T55" fmla="*/ 1160 h 1305"/>
                <a:gd name="T56" fmla="*/ 955 w 969"/>
                <a:gd name="T57" fmla="*/ 1038 h 1305"/>
                <a:gd name="T58" fmla="*/ 966 w 969"/>
                <a:gd name="T59" fmla="*/ 904 h 1305"/>
                <a:gd name="T60" fmla="*/ 932 w 969"/>
                <a:gd name="T61" fmla="*/ 776 h 1305"/>
                <a:gd name="T62" fmla="*/ 839 w 969"/>
                <a:gd name="T63" fmla="*/ 649 h 1305"/>
                <a:gd name="T64" fmla="*/ 781 w 969"/>
                <a:gd name="T65" fmla="*/ 586 h 1305"/>
                <a:gd name="T66" fmla="*/ 733 w 969"/>
                <a:gd name="T67" fmla="*/ 480 h 1305"/>
                <a:gd name="T68" fmla="*/ 711 w 969"/>
                <a:gd name="T69" fmla="*/ 350 h 1305"/>
                <a:gd name="T70" fmla="*/ 657 w 969"/>
                <a:gd name="T71" fmla="*/ 247 h 1305"/>
                <a:gd name="T72" fmla="*/ 568 w 969"/>
                <a:gd name="T73" fmla="*/ 174 h 1305"/>
                <a:gd name="T74" fmla="*/ 559 w 969"/>
                <a:gd name="T75" fmla="*/ 210 h 1305"/>
                <a:gd name="T76" fmla="*/ 573 w 969"/>
                <a:gd name="T77" fmla="*/ 342 h 1305"/>
                <a:gd name="T78" fmla="*/ 543 w 969"/>
                <a:gd name="T79" fmla="*/ 471 h 1305"/>
                <a:gd name="T80" fmla="*/ 491 w 969"/>
                <a:gd name="T81" fmla="*/ 605 h 1305"/>
                <a:gd name="T82" fmla="*/ 491 w 969"/>
                <a:gd name="T83" fmla="*/ 726 h 1305"/>
                <a:gd name="T84" fmla="*/ 460 w 969"/>
                <a:gd name="T85" fmla="*/ 553 h 1305"/>
                <a:gd name="T86" fmla="*/ 452 w 969"/>
                <a:gd name="T87" fmla="*/ 412 h 1305"/>
                <a:gd name="T88" fmla="*/ 404 w 969"/>
                <a:gd name="T89" fmla="*/ 262 h 1305"/>
                <a:gd name="T90" fmla="*/ 315 w 969"/>
                <a:gd name="T91" fmla="*/ 131 h 1305"/>
                <a:gd name="T92" fmla="*/ 193 w 969"/>
                <a:gd name="T93" fmla="*/ 34 h 1305"/>
                <a:gd name="T94" fmla="*/ 157 w 969"/>
                <a:gd name="T95" fmla="*/ 53 h 1305"/>
                <a:gd name="T96" fmla="*/ 207 w 969"/>
                <a:gd name="T97" fmla="*/ 196 h 1305"/>
                <a:gd name="T98" fmla="*/ 211 w 969"/>
                <a:gd name="T99" fmla="*/ 347 h 1305"/>
                <a:gd name="T100" fmla="*/ 168 w 969"/>
                <a:gd name="T101" fmla="*/ 493 h 1305"/>
                <a:gd name="T102" fmla="*/ 88 w 969"/>
                <a:gd name="T103" fmla="*/ 625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9" h="1305">
                  <a:moveTo>
                    <a:pt x="88" y="625"/>
                  </a:moveTo>
                  <a:lnTo>
                    <a:pt x="61" y="665"/>
                  </a:lnTo>
                  <a:lnTo>
                    <a:pt x="41" y="699"/>
                  </a:lnTo>
                  <a:lnTo>
                    <a:pt x="30" y="729"/>
                  </a:lnTo>
                  <a:lnTo>
                    <a:pt x="20" y="746"/>
                  </a:lnTo>
                  <a:lnTo>
                    <a:pt x="10" y="781"/>
                  </a:lnTo>
                  <a:lnTo>
                    <a:pt x="4" y="816"/>
                  </a:lnTo>
                  <a:lnTo>
                    <a:pt x="1" y="850"/>
                  </a:lnTo>
                  <a:lnTo>
                    <a:pt x="0" y="886"/>
                  </a:lnTo>
                  <a:lnTo>
                    <a:pt x="3" y="922"/>
                  </a:lnTo>
                  <a:lnTo>
                    <a:pt x="7" y="957"/>
                  </a:lnTo>
                  <a:lnTo>
                    <a:pt x="15" y="992"/>
                  </a:lnTo>
                  <a:lnTo>
                    <a:pt x="26" y="1025"/>
                  </a:lnTo>
                  <a:lnTo>
                    <a:pt x="40" y="1058"/>
                  </a:lnTo>
                  <a:lnTo>
                    <a:pt x="55" y="1090"/>
                  </a:lnTo>
                  <a:lnTo>
                    <a:pt x="74" y="1121"/>
                  </a:lnTo>
                  <a:lnTo>
                    <a:pt x="96" y="1149"/>
                  </a:lnTo>
                  <a:lnTo>
                    <a:pt x="118" y="1176"/>
                  </a:lnTo>
                  <a:lnTo>
                    <a:pt x="143" y="1200"/>
                  </a:lnTo>
                  <a:lnTo>
                    <a:pt x="171" y="1223"/>
                  </a:lnTo>
                  <a:lnTo>
                    <a:pt x="200" y="1243"/>
                  </a:lnTo>
                  <a:lnTo>
                    <a:pt x="230" y="1262"/>
                  </a:lnTo>
                  <a:lnTo>
                    <a:pt x="262" y="1277"/>
                  </a:lnTo>
                  <a:lnTo>
                    <a:pt x="295" y="1291"/>
                  </a:lnTo>
                  <a:lnTo>
                    <a:pt x="328" y="1300"/>
                  </a:lnTo>
                  <a:lnTo>
                    <a:pt x="348" y="1304"/>
                  </a:lnTo>
                  <a:lnTo>
                    <a:pt x="359" y="1304"/>
                  </a:lnTo>
                  <a:lnTo>
                    <a:pt x="340" y="1286"/>
                  </a:lnTo>
                  <a:lnTo>
                    <a:pt x="313" y="1258"/>
                  </a:lnTo>
                  <a:lnTo>
                    <a:pt x="288" y="1229"/>
                  </a:lnTo>
                  <a:lnTo>
                    <a:pt x="266" y="1197"/>
                  </a:lnTo>
                  <a:lnTo>
                    <a:pt x="246" y="1164"/>
                  </a:lnTo>
                  <a:lnTo>
                    <a:pt x="230" y="1130"/>
                  </a:lnTo>
                  <a:lnTo>
                    <a:pt x="214" y="1094"/>
                  </a:lnTo>
                  <a:lnTo>
                    <a:pt x="203" y="1057"/>
                  </a:lnTo>
                  <a:lnTo>
                    <a:pt x="193" y="1020"/>
                  </a:lnTo>
                  <a:lnTo>
                    <a:pt x="187" y="982"/>
                  </a:lnTo>
                  <a:lnTo>
                    <a:pt x="184" y="944"/>
                  </a:lnTo>
                  <a:lnTo>
                    <a:pt x="183" y="904"/>
                  </a:lnTo>
                  <a:lnTo>
                    <a:pt x="185" y="866"/>
                  </a:lnTo>
                  <a:lnTo>
                    <a:pt x="191" y="829"/>
                  </a:lnTo>
                  <a:lnTo>
                    <a:pt x="207" y="763"/>
                  </a:lnTo>
                  <a:lnTo>
                    <a:pt x="221" y="701"/>
                  </a:lnTo>
                  <a:lnTo>
                    <a:pt x="239" y="641"/>
                  </a:lnTo>
                  <a:lnTo>
                    <a:pt x="258" y="581"/>
                  </a:lnTo>
                  <a:lnTo>
                    <a:pt x="280" y="524"/>
                  </a:lnTo>
                  <a:lnTo>
                    <a:pt x="306" y="466"/>
                  </a:lnTo>
                  <a:lnTo>
                    <a:pt x="299" y="514"/>
                  </a:lnTo>
                  <a:lnTo>
                    <a:pt x="297" y="564"/>
                  </a:lnTo>
                  <a:lnTo>
                    <a:pt x="296" y="612"/>
                  </a:lnTo>
                  <a:lnTo>
                    <a:pt x="299" y="662"/>
                  </a:lnTo>
                  <a:lnTo>
                    <a:pt x="305" y="710"/>
                  </a:lnTo>
                  <a:lnTo>
                    <a:pt x="313" y="760"/>
                  </a:lnTo>
                  <a:lnTo>
                    <a:pt x="324" y="807"/>
                  </a:lnTo>
                  <a:lnTo>
                    <a:pt x="338" y="854"/>
                  </a:lnTo>
                  <a:lnTo>
                    <a:pt x="355" y="900"/>
                  </a:lnTo>
                  <a:lnTo>
                    <a:pt x="374" y="945"/>
                  </a:lnTo>
                  <a:lnTo>
                    <a:pt x="396" y="990"/>
                  </a:lnTo>
                  <a:lnTo>
                    <a:pt x="420" y="1032"/>
                  </a:lnTo>
                  <a:lnTo>
                    <a:pt x="447" y="1073"/>
                  </a:lnTo>
                  <a:lnTo>
                    <a:pt x="477" y="1112"/>
                  </a:lnTo>
                  <a:lnTo>
                    <a:pt x="508" y="1150"/>
                  </a:lnTo>
                  <a:lnTo>
                    <a:pt x="506" y="1123"/>
                  </a:lnTo>
                  <a:lnTo>
                    <a:pt x="501" y="1082"/>
                  </a:lnTo>
                  <a:lnTo>
                    <a:pt x="501" y="1041"/>
                  </a:lnTo>
                  <a:lnTo>
                    <a:pt x="504" y="999"/>
                  </a:lnTo>
                  <a:lnTo>
                    <a:pt x="509" y="958"/>
                  </a:lnTo>
                  <a:lnTo>
                    <a:pt x="518" y="918"/>
                  </a:lnTo>
                  <a:lnTo>
                    <a:pt x="529" y="877"/>
                  </a:lnTo>
                  <a:lnTo>
                    <a:pt x="542" y="839"/>
                  </a:lnTo>
                  <a:lnTo>
                    <a:pt x="559" y="800"/>
                  </a:lnTo>
                  <a:lnTo>
                    <a:pt x="578" y="764"/>
                  </a:lnTo>
                  <a:lnTo>
                    <a:pt x="583" y="773"/>
                  </a:lnTo>
                  <a:lnTo>
                    <a:pt x="598" y="810"/>
                  </a:lnTo>
                  <a:lnTo>
                    <a:pt x="611" y="849"/>
                  </a:lnTo>
                  <a:lnTo>
                    <a:pt x="622" y="889"/>
                  </a:lnTo>
                  <a:lnTo>
                    <a:pt x="631" y="928"/>
                  </a:lnTo>
                  <a:lnTo>
                    <a:pt x="634" y="969"/>
                  </a:lnTo>
                  <a:lnTo>
                    <a:pt x="636" y="1009"/>
                  </a:lnTo>
                  <a:lnTo>
                    <a:pt x="636" y="1050"/>
                  </a:lnTo>
                  <a:lnTo>
                    <a:pt x="631" y="1091"/>
                  </a:lnTo>
                  <a:lnTo>
                    <a:pt x="653" y="1071"/>
                  </a:lnTo>
                  <a:lnTo>
                    <a:pt x="673" y="1052"/>
                  </a:lnTo>
                  <a:lnTo>
                    <a:pt x="690" y="1028"/>
                  </a:lnTo>
                  <a:lnTo>
                    <a:pt x="706" y="1004"/>
                  </a:lnTo>
                  <a:lnTo>
                    <a:pt x="717" y="978"/>
                  </a:lnTo>
                  <a:lnTo>
                    <a:pt x="727" y="950"/>
                  </a:lnTo>
                  <a:lnTo>
                    <a:pt x="733" y="922"/>
                  </a:lnTo>
                  <a:lnTo>
                    <a:pt x="738" y="894"/>
                  </a:lnTo>
                  <a:lnTo>
                    <a:pt x="739" y="865"/>
                  </a:lnTo>
                  <a:lnTo>
                    <a:pt x="739" y="853"/>
                  </a:lnTo>
                  <a:lnTo>
                    <a:pt x="755" y="876"/>
                  </a:lnTo>
                  <a:lnTo>
                    <a:pt x="769" y="906"/>
                  </a:lnTo>
                  <a:lnTo>
                    <a:pt x="781" y="937"/>
                  </a:lnTo>
                  <a:lnTo>
                    <a:pt x="792" y="968"/>
                  </a:lnTo>
                  <a:lnTo>
                    <a:pt x="799" y="999"/>
                  </a:lnTo>
                  <a:lnTo>
                    <a:pt x="803" y="1031"/>
                  </a:lnTo>
                  <a:lnTo>
                    <a:pt x="805" y="1064"/>
                  </a:lnTo>
                  <a:lnTo>
                    <a:pt x="803" y="1097"/>
                  </a:lnTo>
                  <a:lnTo>
                    <a:pt x="799" y="1129"/>
                  </a:lnTo>
                  <a:lnTo>
                    <a:pt x="792" y="1161"/>
                  </a:lnTo>
                  <a:lnTo>
                    <a:pt x="781" y="1193"/>
                  </a:lnTo>
                  <a:lnTo>
                    <a:pt x="769" y="1222"/>
                  </a:lnTo>
                  <a:lnTo>
                    <a:pt x="753" y="1251"/>
                  </a:lnTo>
                  <a:lnTo>
                    <a:pt x="720" y="1304"/>
                  </a:lnTo>
                  <a:lnTo>
                    <a:pt x="750" y="1291"/>
                  </a:lnTo>
                  <a:lnTo>
                    <a:pt x="779" y="1274"/>
                  </a:lnTo>
                  <a:lnTo>
                    <a:pt x="808" y="1257"/>
                  </a:lnTo>
                  <a:lnTo>
                    <a:pt x="834" y="1235"/>
                  </a:lnTo>
                  <a:lnTo>
                    <a:pt x="857" y="1212"/>
                  </a:lnTo>
                  <a:lnTo>
                    <a:pt x="881" y="1187"/>
                  </a:lnTo>
                  <a:lnTo>
                    <a:pt x="901" y="1160"/>
                  </a:lnTo>
                  <a:lnTo>
                    <a:pt x="917" y="1131"/>
                  </a:lnTo>
                  <a:lnTo>
                    <a:pt x="933" y="1103"/>
                  </a:lnTo>
                  <a:lnTo>
                    <a:pt x="946" y="1070"/>
                  </a:lnTo>
                  <a:lnTo>
                    <a:pt x="955" y="1038"/>
                  </a:lnTo>
                  <a:lnTo>
                    <a:pt x="962" y="1006"/>
                  </a:lnTo>
                  <a:lnTo>
                    <a:pt x="967" y="972"/>
                  </a:lnTo>
                  <a:lnTo>
                    <a:pt x="968" y="939"/>
                  </a:lnTo>
                  <a:lnTo>
                    <a:pt x="966" y="904"/>
                  </a:lnTo>
                  <a:lnTo>
                    <a:pt x="962" y="872"/>
                  </a:lnTo>
                  <a:lnTo>
                    <a:pt x="955" y="839"/>
                  </a:lnTo>
                  <a:lnTo>
                    <a:pt x="945" y="807"/>
                  </a:lnTo>
                  <a:lnTo>
                    <a:pt x="932" y="776"/>
                  </a:lnTo>
                  <a:lnTo>
                    <a:pt x="917" y="746"/>
                  </a:lnTo>
                  <a:lnTo>
                    <a:pt x="899" y="718"/>
                  </a:lnTo>
                  <a:lnTo>
                    <a:pt x="879" y="691"/>
                  </a:lnTo>
                  <a:lnTo>
                    <a:pt x="839" y="649"/>
                  </a:lnTo>
                  <a:lnTo>
                    <a:pt x="831" y="640"/>
                  </a:lnTo>
                  <a:lnTo>
                    <a:pt x="821" y="630"/>
                  </a:lnTo>
                  <a:lnTo>
                    <a:pt x="800" y="609"/>
                  </a:lnTo>
                  <a:lnTo>
                    <a:pt x="781" y="586"/>
                  </a:lnTo>
                  <a:lnTo>
                    <a:pt x="766" y="561"/>
                  </a:lnTo>
                  <a:lnTo>
                    <a:pt x="752" y="535"/>
                  </a:lnTo>
                  <a:lnTo>
                    <a:pt x="741" y="508"/>
                  </a:lnTo>
                  <a:lnTo>
                    <a:pt x="733" y="480"/>
                  </a:lnTo>
                  <a:lnTo>
                    <a:pt x="727" y="451"/>
                  </a:lnTo>
                  <a:lnTo>
                    <a:pt x="723" y="436"/>
                  </a:lnTo>
                  <a:lnTo>
                    <a:pt x="722" y="407"/>
                  </a:lnTo>
                  <a:lnTo>
                    <a:pt x="711" y="350"/>
                  </a:lnTo>
                  <a:lnTo>
                    <a:pt x="701" y="322"/>
                  </a:lnTo>
                  <a:lnTo>
                    <a:pt x="689" y="295"/>
                  </a:lnTo>
                  <a:lnTo>
                    <a:pt x="674" y="271"/>
                  </a:lnTo>
                  <a:lnTo>
                    <a:pt x="657" y="247"/>
                  </a:lnTo>
                  <a:lnTo>
                    <a:pt x="637" y="225"/>
                  </a:lnTo>
                  <a:lnTo>
                    <a:pt x="616" y="206"/>
                  </a:lnTo>
                  <a:lnTo>
                    <a:pt x="593" y="189"/>
                  </a:lnTo>
                  <a:lnTo>
                    <a:pt x="568" y="174"/>
                  </a:lnTo>
                  <a:lnTo>
                    <a:pt x="555" y="168"/>
                  </a:lnTo>
                  <a:lnTo>
                    <a:pt x="544" y="163"/>
                  </a:lnTo>
                  <a:lnTo>
                    <a:pt x="550" y="178"/>
                  </a:lnTo>
                  <a:lnTo>
                    <a:pt x="559" y="210"/>
                  </a:lnTo>
                  <a:lnTo>
                    <a:pt x="568" y="242"/>
                  </a:lnTo>
                  <a:lnTo>
                    <a:pt x="573" y="275"/>
                  </a:lnTo>
                  <a:lnTo>
                    <a:pt x="574" y="309"/>
                  </a:lnTo>
                  <a:lnTo>
                    <a:pt x="573" y="342"/>
                  </a:lnTo>
                  <a:lnTo>
                    <a:pt x="571" y="375"/>
                  </a:lnTo>
                  <a:lnTo>
                    <a:pt x="564" y="407"/>
                  </a:lnTo>
                  <a:lnTo>
                    <a:pt x="555" y="440"/>
                  </a:lnTo>
                  <a:lnTo>
                    <a:pt x="543" y="471"/>
                  </a:lnTo>
                  <a:lnTo>
                    <a:pt x="520" y="521"/>
                  </a:lnTo>
                  <a:lnTo>
                    <a:pt x="508" y="547"/>
                  </a:lnTo>
                  <a:lnTo>
                    <a:pt x="498" y="577"/>
                  </a:lnTo>
                  <a:lnTo>
                    <a:pt x="491" y="605"/>
                  </a:lnTo>
                  <a:lnTo>
                    <a:pt x="487" y="635"/>
                  </a:lnTo>
                  <a:lnTo>
                    <a:pt x="486" y="666"/>
                  </a:lnTo>
                  <a:lnTo>
                    <a:pt x="488" y="696"/>
                  </a:lnTo>
                  <a:lnTo>
                    <a:pt x="491" y="726"/>
                  </a:lnTo>
                  <a:lnTo>
                    <a:pt x="482" y="695"/>
                  </a:lnTo>
                  <a:lnTo>
                    <a:pt x="473" y="649"/>
                  </a:lnTo>
                  <a:lnTo>
                    <a:pt x="464" y="601"/>
                  </a:lnTo>
                  <a:lnTo>
                    <a:pt x="460" y="553"/>
                  </a:lnTo>
                  <a:lnTo>
                    <a:pt x="459" y="506"/>
                  </a:lnTo>
                  <a:lnTo>
                    <a:pt x="459" y="490"/>
                  </a:lnTo>
                  <a:lnTo>
                    <a:pt x="457" y="451"/>
                  </a:lnTo>
                  <a:lnTo>
                    <a:pt x="452" y="412"/>
                  </a:lnTo>
                  <a:lnTo>
                    <a:pt x="444" y="373"/>
                  </a:lnTo>
                  <a:lnTo>
                    <a:pt x="433" y="335"/>
                  </a:lnTo>
                  <a:lnTo>
                    <a:pt x="420" y="299"/>
                  </a:lnTo>
                  <a:lnTo>
                    <a:pt x="404" y="262"/>
                  </a:lnTo>
                  <a:lnTo>
                    <a:pt x="385" y="227"/>
                  </a:lnTo>
                  <a:lnTo>
                    <a:pt x="365" y="193"/>
                  </a:lnTo>
                  <a:lnTo>
                    <a:pt x="341" y="161"/>
                  </a:lnTo>
                  <a:lnTo>
                    <a:pt x="315" y="131"/>
                  </a:lnTo>
                  <a:lnTo>
                    <a:pt x="287" y="104"/>
                  </a:lnTo>
                  <a:lnTo>
                    <a:pt x="258" y="78"/>
                  </a:lnTo>
                  <a:lnTo>
                    <a:pt x="226" y="54"/>
                  </a:lnTo>
                  <a:lnTo>
                    <a:pt x="193" y="34"/>
                  </a:lnTo>
                  <a:lnTo>
                    <a:pt x="158" y="14"/>
                  </a:lnTo>
                  <a:lnTo>
                    <a:pt x="125" y="0"/>
                  </a:lnTo>
                  <a:lnTo>
                    <a:pt x="139" y="20"/>
                  </a:lnTo>
                  <a:lnTo>
                    <a:pt x="157" y="53"/>
                  </a:lnTo>
                  <a:lnTo>
                    <a:pt x="174" y="87"/>
                  </a:lnTo>
                  <a:lnTo>
                    <a:pt x="187" y="122"/>
                  </a:lnTo>
                  <a:lnTo>
                    <a:pt x="198" y="158"/>
                  </a:lnTo>
                  <a:lnTo>
                    <a:pt x="207" y="196"/>
                  </a:lnTo>
                  <a:lnTo>
                    <a:pt x="211" y="234"/>
                  </a:lnTo>
                  <a:lnTo>
                    <a:pt x="214" y="273"/>
                  </a:lnTo>
                  <a:lnTo>
                    <a:pt x="214" y="309"/>
                  </a:lnTo>
                  <a:lnTo>
                    <a:pt x="211" y="347"/>
                  </a:lnTo>
                  <a:lnTo>
                    <a:pt x="205" y="385"/>
                  </a:lnTo>
                  <a:lnTo>
                    <a:pt x="195" y="421"/>
                  </a:lnTo>
                  <a:lnTo>
                    <a:pt x="183" y="458"/>
                  </a:lnTo>
                  <a:lnTo>
                    <a:pt x="168" y="493"/>
                  </a:lnTo>
                  <a:lnTo>
                    <a:pt x="152" y="527"/>
                  </a:lnTo>
                  <a:lnTo>
                    <a:pt x="132" y="559"/>
                  </a:lnTo>
                  <a:lnTo>
                    <a:pt x="110" y="590"/>
                  </a:lnTo>
                  <a:lnTo>
                    <a:pt x="88" y="625"/>
                  </a:lnTo>
                </a:path>
              </a:pathLst>
            </a:custGeom>
            <a:solidFill>
              <a:srgbClr val="FE9B03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48" name="Line 32"/>
            <p:cNvSpPr>
              <a:spLocks noChangeShapeType="1"/>
            </p:cNvSpPr>
            <p:nvPr/>
          </p:nvSpPr>
          <p:spPr bwMode="auto">
            <a:xfrm>
              <a:off x="2547" y="1242"/>
              <a:ext cx="0" cy="17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9" name="Line 33"/>
            <p:cNvSpPr>
              <a:spLocks noChangeShapeType="1"/>
            </p:cNvSpPr>
            <p:nvPr/>
          </p:nvSpPr>
          <p:spPr bwMode="auto">
            <a:xfrm>
              <a:off x="2630" y="1242"/>
              <a:ext cx="0" cy="17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0" name="Freeform 34"/>
            <p:cNvSpPr>
              <a:spLocks/>
            </p:cNvSpPr>
            <p:nvPr/>
          </p:nvSpPr>
          <p:spPr bwMode="auto">
            <a:xfrm>
              <a:off x="2347" y="2566"/>
              <a:ext cx="478" cy="46"/>
            </a:xfrm>
            <a:custGeom>
              <a:avLst/>
              <a:gdLst>
                <a:gd name="T0" fmla="*/ 0 w 478"/>
                <a:gd name="T1" fmla="*/ 0 h 46"/>
                <a:gd name="T2" fmla="*/ 477 w 478"/>
                <a:gd name="T3" fmla="*/ 0 h 46"/>
                <a:gd name="T4" fmla="*/ 477 w 478"/>
                <a:gd name="T5" fmla="*/ 45 h 46"/>
                <a:gd name="T6" fmla="*/ 0 w 478"/>
                <a:gd name="T7" fmla="*/ 45 h 46"/>
                <a:gd name="T8" fmla="*/ 0 w 478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8" h="46">
                  <a:moveTo>
                    <a:pt x="0" y="0"/>
                  </a:moveTo>
                  <a:lnTo>
                    <a:pt x="477" y="0"/>
                  </a:lnTo>
                  <a:lnTo>
                    <a:pt x="477" y="45"/>
                  </a:lnTo>
                  <a:lnTo>
                    <a:pt x="0" y="45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51" name="Line 35"/>
            <p:cNvSpPr>
              <a:spLocks noChangeShapeType="1"/>
            </p:cNvSpPr>
            <p:nvPr/>
          </p:nvSpPr>
          <p:spPr bwMode="auto">
            <a:xfrm>
              <a:off x="2512" y="2607"/>
              <a:ext cx="0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2" name="Line 36"/>
            <p:cNvSpPr>
              <a:spLocks noChangeShapeType="1"/>
            </p:cNvSpPr>
            <p:nvPr/>
          </p:nvSpPr>
          <p:spPr bwMode="auto">
            <a:xfrm>
              <a:off x="2665" y="2607"/>
              <a:ext cx="0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3" name="Freeform 37"/>
            <p:cNvSpPr>
              <a:spLocks/>
            </p:cNvSpPr>
            <p:nvPr/>
          </p:nvSpPr>
          <p:spPr bwMode="auto">
            <a:xfrm>
              <a:off x="2883" y="2589"/>
              <a:ext cx="91" cy="98"/>
            </a:xfrm>
            <a:custGeom>
              <a:avLst/>
              <a:gdLst>
                <a:gd name="T0" fmla="*/ 0 w 91"/>
                <a:gd name="T1" fmla="*/ 97 h 98"/>
                <a:gd name="T2" fmla="*/ 0 w 91"/>
                <a:gd name="T3" fmla="*/ 0 h 98"/>
                <a:gd name="T4" fmla="*/ 90 w 91"/>
                <a:gd name="T5" fmla="*/ 0 h 98"/>
                <a:gd name="T6" fmla="*/ 90 w 91"/>
                <a:gd name="T7" fmla="*/ 97 h 98"/>
                <a:gd name="T8" fmla="*/ 0 w 91"/>
                <a:gd name="T9" fmla="*/ 9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8">
                  <a:moveTo>
                    <a:pt x="0" y="97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7"/>
                  </a:lnTo>
                  <a:lnTo>
                    <a:pt x="0" y="9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54" name="Freeform 38"/>
            <p:cNvSpPr>
              <a:spLocks/>
            </p:cNvSpPr>
            <p:nvPr/>
          </p:nvSpPr>
          <p:spPr bwMode="auto">
            <a:xfrm>
              <a:off x="2995" y="2589"/>
              <a:ext cx="90" cy="98"/>
            </a:xfrm>
            <a:custGeom>
              <a:avLst/>
              <a:gdLst>
                <a:gd name="T0" fmla="*/ 0 w 90"/>
                <a:gd name="T1" fmla="*/ 97 h 98"/>
                <a:gd name="T2" fmla="*/ 0 w 90"/>
                <a:gd name="T3" fmla="*/ 0 h 98"/>
                <a:gd name="T4" fmla="*/ 89 w 90"/>
                <a:gd name="T5" fmla="*/ 0 h 98"/>
                <a:gd name="T6" fmla="*/ 89 w 90"/>
                <a:gd name="T7" fmla="*/ 97 h 98"/>
                <a:gd name="T8" fmla="*/ 0 w 90"/>
                <a:gd name="T9" fmla="*/ 9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8">
                  <a:moveTo>
                    <a:pt x="0" y="97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89" y="97"/>
                  </a:lnTo>
                  <a:lnTo>
                    <a:pt x="0" y="9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55" name="Freeform 39"/>
            <p:cNvSpPr>
              <a:spLocks/>
            </p:cNvSpPr>
            <p:nvPr/>
          </p:nvSpPr>
          <p:spPr bwMode="auto">
            <a:xfrm>
              <a:off x="3108" y="2589"/>
              <a:ext cx="89" cy="98"/>
            </a:xfrm>
            <a:custGeom>
              <a:avLst/>
              <a:gdLst>
                <a:gd name="T0" fmla="*/ 0 w 89"/>
                <a:gd name="T1" fmla="*/ 97 h 98"/>
                <a:gd name="T2" fmla="*/ 0 w 89"/>
                <a:gd name="T3" fmla="*/ 0 h 98"/>
                <a:gd name="T4" fmla="*/ 88 w 89"/>
                <a:gd name="T5" fmla="*/ 0 h 98"/>
                <a:gd name="T6" fmla="*/ 88 w 89"/>
                <a:gd name="T7" fmla="*/ 97 h 98"/>
                <a:gd name="T8" fmla="*/ 0 w 89"/>
                <a:gd name="T9" fmla="*/ 9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98">
                  <a:moveTo>
                    <a:pt x="0" y="97"/>
                  </a:moveTo>
                  <a:lnTo>
                    <a:pt x="0" y="0"/>
                  </a:lnTo>
                  <a:lnTo>
                    <a:pt x="88" y="0"/>
                  </a:lnTo>
                  <a:lnTo>
                    <a:pt x="88" y="97"/>
                  </a:lnTo>
                  <a:lnTo>
                    <a:pt x="0" y="9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56" name="Freeform 40"/>
            <p:cNvSpPr>
              <a:spLocks/>
            </p:cNvSpPr>
            <p:nvPr/>
          </p:nvSpPr>
          <p:spPr bwMode="auto">
            <a:xfrm>
              <a:off x="3220" y="2633"/>
              <a:ext cx="349" cy="39"/>
            </a:xfrm>
            <a:custGeom>
              <a:avLst/>
              <a:gdLst>
                <a:gd name="T0" fmla="*/ 0 w 349"/>
                <a:gd name="T1" fmla="*/ 38 h 39"/>
                <a:gd name="T2" fmla="*/ 0 w 349"/>
                <a:gd name="T3" fmla="*/ 0 h 39"/>
                <a:gd name="T4" fmla="*/ 348 w 349"/>
                <a:gd name="T5" fmla="*/ 0 h 39"/>
                <a:gd name="T6" fmla="*/ 348 w 349"/>
                <a:gd name="T7" fmla="*/ 38 h 39"/>
                <a:gd name="T8" fmla="*/ 0 w 349"/>
                <a:gd name="T9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39">
                  <a:moveTo>
                    <a:pt x="0" y="38"/>
                  </a:moveTo>
                  <a:lnTo>
                    <a:pt x="0" y="0"/>
                  </a:lnTo>
                  <a:lnTo>
                    <a:pt x="348" y="0"/>
                  </a:lnTo>
                  <a:lnTo>
                    <a:pt x="348" y="38"/>
                  </a:lnTo>
                  <a:lnTo>
                    <a:pt x="0" y="3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57" name="Freeform 41"/>
            <p:cNvSpPr>
              <a:spLocks/>
            </p:cNvSpPr>
            <p:nvPr/>
          </p:nvSpPr>
          <p:spPr bwMode="auto">
            <a:xfrm>
              <a:off x="2200" y="2589"/>
              <a:ext cx="90" cy="98"/>
            </a:xfrm>
            <a:custGeom>
              <a:avLst/>
              <a:gdLst>
                <a:gd name="T0" fmla="*/ 0 w 90"/>
                <a:gd name="T1" fmla="*/ 97 h 98"/>
                <a:gd name="T2" fmla="*/ 0 w 90"/>
                <a:gd name="T3" fmla="*/ 0 h 98"/>
                <a:gd name="T4" fmla="*/ 89 w 90"/>
                <a:gd name="T5" fmla="*/ 0 h 98"/>
                <a:gd name="T6" fmla="*/ 89 w 90"/>
                <a:gd name="T7" fmla="*/ 97 h 98"/>
                <a:gd name="T8" fmla="*/ 0 w 90"/>
                <a:gd name="T9" fmla="*/ 9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8">
                  <a:moveTo>
                    <a:pt x="0" y="97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89" y="97"/>
                  </a:lnTo>
                  <a:lnTo>
                    <a:pt x="0" y="9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58" name="Line 42"/>
            <p:cNvSpPr>
              <a:spLocks noChangeShapeType="1"/>
            </p:cNvSpPr>
            <p:nvPr/>
          </p:nvSpPr>
          <p:spPr bwMode="auto">
            <a:xfrm>
              <a:off x="2392" y="2896"/>
              <a:ext cx="9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9" name="Freeform 43"/>
            <p:cNvSpPr>
              <a:spLocks/>
            </p:cNvSpPr>
            <p:nvPr/>
          </p:nvSpPr>
          <p:spPr bwMode="auto">
            <a:xfrm>
              <a:off x="3426" y="2138"/>
              <a:ext cx="25" cy="511"/>
            </a:xfrm>
            <a:custGeom>
              <a:avLst/>
              <a:gdLst>
                <a:gd name="T0" fmla="*/ 0 w 25"/>
                <a:gd name="T1" fmla="*/ 503 h 511"/>
                <a:gd name="T2" fmla="*/ 0 w 25"/>
                <a:gd name="T3" fmla="*/ 0 h 511"/>
                <a:gd name="T4" fmla="*/ 24 w 25"/>
                <a:gd name="T5" fmla="*/ 0 h 511"/>
                <a:gd name="T6" fmla="*/ 24 w 25"/>
                <a:gd name="T7" fmla="*/ 51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11">
                  <a:moveTo>
                    <a:pt x="0" y="503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5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60" name="Freeform 44"/>
            <p:cNvSpPr>
              <a:spLocks/>
            </p:cNvSpPr>
            <p:nvPr/>
          </p:nvSpPr>
          <p:spPr bwMode="auto">
            <a:xfrm>
              <a:off x="3140" y="1901"/>
              <a:ext cx="324" cy="614"/>
            </a:xfrm>
            <a:custGeom>
              <a:avLst/>
              <a:gdLst>
                <a:gd name="T0" fmla="*/ 283 w 324"/>
                <a:gd name="T1" fmla="*/ 613 h 614"/>
                <a:gd name="T2" fmla="*/ 323 w 324"/>
                <a:gd name="T3" fmla="*/ 592 h 614"/>
                <a:gd name="T4" fmla="*/ 41 w 324"/>
                <a:gd name="T5" fmla="*/ 22 h 614"/>
                <a:gd name="T6" fmla="*/ 6 w 324"/>
                <a:gd name="T7" fmla="*/ 0 h 614"/>
                <a:gd name="T8" fmla="*/ 0 w 324"/>
                <a:gd name="T9" fmla="*/ 42 h 614"/>
                <a:gd name="T10" fmla="*/ 283 w 324"/>
                <a:gd name="T11" fmla="*/ 613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4" h="614">
                  <a:moveTo>
                    <a:pt x="283" y="613"/>
                  </a:moveTo>
                  <a:lnTo>
                    <a:pt x="323" y="592"/>
                  </a:lnTo>
                  <a:lnTo>
                    <a:pt x="41" y="22"/>
                  </a:lnTo>
                  <a:lnTo>
                    <a:pt x="6" y="0"/>
                  </a:lnTo>
                  <a:lnTo>
                    <a:pt x="0" y="42"/>
                  </a:lnTo>
                  <a:lnTo>
                    <a:pt x="283" y="61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61" name="Freeform 45"/>
            <p:cNvSpPr>
              <a:spLocks/>
            </p:cNvSpPr>
            <p:nvPr/>
          </p:nvSpPr>
          <p:spPr bwMode="auto">
            <a:xfrm>
              <a:off x="3143" y="1949"/>
              <a:ext cx="321" cy="545"/>
            </a:xfrm>
            <a:custGeom>
              <a:avLst/>
              <a:gdLst>
                <a:gd name="T0" fmla="*/ 320 w 321"/>
                <a:gd name="T1" fmla="*/ 544 h 545"/>
                <a:gd name="T2" fmla="*/ 248 w 321"/>
                <a:gd name="T3" fmla="*/ 501 h 545"/>
                <a:gd name="T4" fmla="*/ 258 w 321"/>
                <a:gd name="T5" fmla="*/ 418 h 545"/>
                <a:gd name="T6" fmla="*/ 187 w 321"/>
                <a:gd name="T7" fmla="*/ 376 h 545"/>
                <a:gd name="T8" fmla="*/ 196 w 321"/>
                <a:gd name="T9" fmla="*/ 292 h 545"/>
                <a:gd name="T10" fmla="*/ 124 w 321"/>
                <a:gd name="T11" fmla="*/ 250 h 545"/>
                <a:gd name="T12" fmla="*/ 134 w 321"/>
                <a:gd name="T13" fmla="*/ 167 h 545"/>
                <a:gd name="T14" fmla="*/ 62 w 321"/>
                <a:gd name="T15" fmla="*/ 124 h 545"/>
                <a:gd name="T16" fmla="*/ 72 w 321"/>
                <a:gd name="T17" fmla="*/ 41 h 545"/>
                <a:gd name="T18" fmla="*/ 0 w 321"/>
                <a:gd name="T19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545">
                  <a:moveTo>
                    <a:pt x="320" y="544"/>
                  </a:moveTo>
                  <a:lnTo>
                    <a:pt x="248" y="501"/>
                  </a:lnTo>
                  <a:lnTo>
                    <a:pt x="258" y="418"/>
                  </a:lnTo>
                  <a:lnTo>
                    <a:pt x="187" y="376"/>
                  </a:lnTo>
                  <a:lnTo>
                    <a:pt x="196" y="292"/>
                  </a:lnTo>
                  <a:lnTo>
                    <a:pt x="124" y="250"/>
                  </a:lnTo>
                  <a:lnTo>
                    <a:pt x="134" y="167"/>
                  </a:lnTo>
                  <a:lnTo>
                    <a:pt x="62" y="124"/>
                  </a:lnTo>
                  <a:lnTo>
                    <a:pt x="72" y="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62" name="Freeform 46"/>
            <p:cNvSpPr>
              <a:spLocks/>
            </p:cNvSpPr>
            <p:nvPr/>
          </p:nvSpPr>
          <p:spPr bwMode="auto">
            <a:xfrm>
              <a:off x="3175" y="1927"/>
              <a:ext cx="258" cy="587"/>
            </a:xfrm>
            <a:custGeom>
              <a:avLst/>
              <a:gdLst>
                <a:gd name="T0" fmla="*/ 248 w 258"/>
                <a:gd name="T1" fmla="*/ 586 h 587"/>
                <a:gd name="T2" fmla="*/ 257 w 258"/>
                <a:gd name="T3" fmla="*/ 504 h 587"/>
                <a:gd name="T4" fmla="*/ 185 w 258"/>
                <a:gd name="T5" fmla="*/ 462 h 587"/>
                <a:gd name="T6" fmla="*/ 195 w 258"/>
                <a:gd name="T7" fmla="*/ 377 h 587"/>
                <a:gd name="T8" fmla="*/ 123 w 258"/>
                <a:gd name="T9" fmla="*/ 335 h 587"/>
                <a:gd name="T10" fmla="*/ 132 w 258"/>
                <a:gd name="T11" fmla="*/ 252 h 587"/>
                <a:gd name="T12" fmla="*/ 61 w 258"/>
                <a:gd name="T13" fmla="*/ 209 h 587"/>
                <a:gd name="T14" fmla="*/ 71 w 258"/>
                <a:gd name="T15" fmla="*/ 127 h 587"/>
                <a:gd name="T16" fmla="*/ 0 w 258"/>
                <a:gd name="T17" fmla="*/ 84 h 587"/>
                <a:gd name="T18" fmla="*/ 9 w 258"/>
                <a:gd name="T19" fmla="*/ 0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587">
                  <a:moveTo>
                    <a:pt x="248" y="586"/>
                  </a:moveTo>
                  <a:lnTo>
                    <a:pt x="257" y="504"/>
                  </a:lnTo>
                  <a:lnTo>
                    <a:pt x="185" y="462"/>
                  </a:lnTo>
                  <a:lnTo>
                    <a:pt x="195" y="377"/>
                  </a:lnTo>
                  <a:lnTo>
                    <a:pt x="123" y="335"/>
                  </a:lnTo>
                  <a:lnTo>
                    <a:pt x="132" y="252"/>
                  </a:lnTo>
                  <a:lnTo>
                    <a:pt x="61" y="209"/>
                  </a:lnTo>
                  <a:lnTo>
                    <a:pt x="71" y="127"/>
                  </a:lnTo>
                  <a:lnTo>
                    <a:pt x="0" y="84"/>
                  </a:lnTo>
                  <a:lnTo>
                    <a:pt x="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63" name="Freeform 47"/>
            <p:cNvSpPr>
              <a:spLocks/>
            </p:cNvSpPr>
            <p:nvPr/>
          </p:nvSpPr>
          <p:spPr bwMode="auto">
            <a:xfrm>
              <a:off x="3373" y="2491"/>
              <a:ext cx="131" cy="39"/>
            </a:xfrm>
            <a:custGeom>
              <a:avLst/>
              <a:gdLst>
                <a:gd name="T0" fmla="*/ 130 w 131"/>
                <a:gd name="T1" fmla="*/ 0 h 39"/>
                <a:gd name="T2" fmla="*/ 0 w 131"/>
                <a:gd name="T3" fmla="*/ 0 h 39"/>
                <a:gd name="T4" fmla="*/ 0 w 131"/>
                <a:gd name="T5" fmla="*/ 38 h 39"/>
                <a:gd name="T6" fmla="*/ 130 w 131"/>
                <a:gd name="T7" fmla="*/ 38 h 39"/>
                <a:gd name="T8" fmla="*/ 130 w 131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39">
                  <a:moveTo>
                    <a:pt x="130" y="0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130" y="38"/>
                  </a:lnTo>
                  <a:lnTo>
                    <a:pt x="13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64" name="Freeform 48"/>
            <p:cNvSpPr>
              <a:spLocks/>
            </p:cNvSpPr>
            <p:nvPr/>
          </p:nvSpPr>
          <p:spPr bwMode="auto">
            <a:xfrm>
              <a:off x="3473" y="2409"/>
              <a:ext cx="96" cy="181"/>
            </a:xfrm>
            <a:custGeom>
              <a:avLst/>
              <a:gdLst>
                <a:gd name="T0" fmla="*/ 0 w 96"/>
                <a:gd name="T1" fmla="*/ 180 h 181"/>
                <a:gd name="T2" fmla="*/ 0 w 96"/>
                <a:gd name="T3" fmla="*/ 0 h 181"/>
                <a:gd name="T4" fmla="*/ 95 w 96"/>
                <a:gd name="T5" fmla="*/ 0 h 181"/>
                <a:gd name="T6" fmla="*/ 95 w 96"/>
                <a:gd name="T7" fmla="*/ 180 h 181"/>
                <a:gd name="T8" fmla="*/ 0 w 9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81">
                  <a:moveTo>
                    <a:pt x="0" y="180"/>
                  </a:moveTo>
                  <a:lnTo>
                    <a:pt x="0" y="0"/>
                  </a:lnTo>
                  <a:lnTo>
                    <a:pt x="95" y="0"/>
                  </a:lnTo>
                  <a:lnTo>
                    <a:pt x="95" y="180"/>
                  </a:lnTo>
                  <a:lnTo>
                    <a:pt x="0" y="18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65" name="Line 49"/>
            <p:cNvSpPr>
              <a:spLocks noChangeShapeType="1"/>
            </p:cNvSpPr>
            <p:nvPr/>
          </p:nvSpPr>
          <p:spPr bwMode="auto">
            <a:xfrm>
              <a:off x="3143" y="1970"/>
              <a:ext cx="0" cy="4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66" name="Line 50"/>
            <p:cNvSpPr>
              <a:spLocks noChangeShapeType="1"/>
            </p:cNvSpPr>
            <p:nvPr/>
          </p:nvSpPr>
          <p:spPr bwMode="auto">
            <a:xfrm>
              <a:off x="3179" y="1931"/>
              <a:ext cx="0" cy="4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67" name="Freeform 51"/>
            <p:cNvSpPr>
              <a:spLocks/>
            </p:cNvSpPr>
            <p:nvPr/>
          </p:nvSpPr>
          <p:spPr bwMode="auto">
            <a:xfrm>
              <a:off x="3143" y="2362"/>
              <a:ext cx="37" cy="34"/>
            </a:xfrm>
            <a:custGeom>
              <a:avLst/>
              <a:gdLst>
                <a:gd name="T0" fmla="*/ 36 w 37"/>
                <a:gd name="T1" fmla="*/ 17 h 34"/>
                <a:gd name="T2" fmla="*/ 34 w 37"/>
                <a:gd name="T3" fmla="*/ 13 h 34"/>
                <a:gd name="T4" fmla="*/ 34 w 37"/>
                <a:gd name="T5" fmla="*/ 8 h 34"/>
                <a:gd name="T6" fmla="*/ 30 w 37"/>
                <a:gd name="T7" fmla="*/ 4 h 34"/>
                <a:gd name="T8" fmla="*/ 27 w 37"/>
                <a:gd name="T9" fmla="*/ 2 h 34"/>
                <a:gd name="T10" fmla="*/ 23 w 37"/>
                <a:gd name="T11" fmla="*/ 0 h 34"/>
                <a:gd name="T12" fmla="*/ 18 w 37"/>
                <a:gd name="T13" fmla="*/ 0 h 34"/>
                <a:gd name="T14" fmla="*/ 14 w 37"/>
                <a:gd name="T15" fmla="*/ 0 h 34"/>
                <a:gd name="T16" fmla="*/ 9 w 37"/>
                <a:gd name="T17" fmla="*/ 2 h 34"/>
                <a:gd name="T18" fmla="*/ 6 w 37"/>
                <a:gd name="T19" fmla="*/ 3 h 34"/>
                <a:gd name="T20" fmla="*/ 3 w 37"/>
                <a:gd name="T21" fmla="*/ 7 h 34"/>
                <a:gd name="T22" fmla="*/ 1 w 37"/>
                <a:gd name="T23" fmla="*/ 12 h 34"/>
                <a:gd name="T24" fmla="*/ 0 w 37"/>
                <a:gd name="T25" fmla="*/ 15 h 34"/>
                <a:gd name="T26" fmla="*/ 0 w 37"/>
                <a:gd name="T27" fmla="*/ 20 h 34"/>
                <a:gd name="T28" fmla="*/ 1 w 37"/>
                <a:gd name="T29" fmla="*/ 25 h 34"/>
                <a:gd name="T30" fmla="*/ 4 w 37"/>
                <a:gd name="T31" fmla="*/ 28 h 34"/>
                <a:gd name="T32" fmla="*/ 7 w 37"/>
                <a:gd name="T33" fmla="*/ 31 h 34"/>
                <a:gd name="T34" fmla="*/ 12 w 37"/>
                <a:gd name="T35" fmla="*/ 33 h 34"/>
                <a:gd name="T36" fmla="*/ 16 w 37"/>
                <a:gd name="T37" fmla="*/ 33 h 34"/>
                <a:gd name="T38" fmla="*/ 20 w 37"/>
                <a:gd name="T39" fmla="*/ 33 h 34"/>
                <a:gd name="T40" fmla="*/ 25 w 37"/>
                <a:gd name="T41" fmla="*/ 33 h 34"/>
                <a:gd name="T42" fmla="*/ 28 w 37"/>
                <a:gd name="T43" fmla="*/ 30 h 34"/>
                <a:gd name="T44" fmla="*/ 32 w 37"/>
                <a:gd name="T45" fmla="*/ 27 h 34"/>
                <a:gd name="T46" fmla="*/ 34 w 37"/>
                <a:gd name="T47" fmla="*/ 24 h 34"/>
                <a:gd name="T48" fmla="*/ 36 w 37"/>
                <a:gd name="T49" fmla="*/ 19 h 34"/>
                <a:gd name="T50" fmla="*/ 36 w 37"/>
                <a:gd name="T51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" h="34">
                  <a:moveTo>
                    <a:pt x="36" y="17"/>
                  </a:moveTo>
                  <a:lnTo>
                    <a:pt x="34" y="13"/>
                  </a:lnTo>
                  <a:lnTo>
                    <a:pt x="34" y="8"/>
                  </a:lnTo>
                  <a:lnTo>
                    <a:pt x="30" y="4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9" y="2"/>
                  </a:lnTo>
                  <a:lnTo>
                    <a:pt x="6" y="3"/>
                  </a:lnTo>
                  <a:lnTo>
                    <a:pt x="3" y="7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4" y="28"/>
                  </a:lnTo>
                  <a:lnTo>
                    <a:pt x="7" y="31"/>
                  </a:lnTo>
                  <a:lnTo>
                    <a:pt x="12" y="33"/>
                  </a:lnTo>
                  <a:lnTo>
                    <a:pt x="16" y="33"/>
                  </a:lnTo>
                  <a:lnTo>
                    <a:pt x="20" y="33"/>
                  </a:lnTo>
                  <a:lnTo>
                    <a:pt x="25" y="33"/>
                  </a:lnTo>
                  <a:lnTo>
                    <a:pt x="28" y="30"/>
                  </a:lnTo>
                  <a:lnTo>
                    <a:pt x="32" y="27"/>
                  </a:lnTo>
                  <a:lnTo>
                    <a:pt x="34" y="24"/>
                  </a:lnTo>
                  <a:lnTo>
                    <a:pt x="36" y="19"/>
                  </a:lnTo>
                  <a:lnTo>
                    <a:pt x="36" y="1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68" name="Line 52"/>
            <p:cNvSpPr>
              <a:spLocks noChangeShapeType="1"/>
            </p:cNvSpPr>
            <p:nvPr/>
          </p:nvSpPr>
          <p:spPr bwMode="auto">
            <a:xfrm>
              <a:off x="3160" y="2389"/>
              <a:ext cx="0" cy="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69" name="Freeform 53"/>
            <p:cNvSpPr>
              <a:spLocks/>
            </p:cNvSpPr>
            <p:nvPr/>
          </p:nvSpPr>
          <p:spPr bwMode="auto">
            <a:xfrm>
              <a:off x="3000" y="2439"/>
              <a:ext cx="327" cy="38"/>
            </a:xfrm>
            <a:custGeom>
              <a:avLst/>
              <a:gdLst>
                <a:gd name="T0" fmla="*/ 0 w 327"/>
                <a:gd name="T1" fmla="*/ 0 h 38"/>
                <a:gd name="T2" fmla="*/ 0 w 327"/>
                <a:gd name="T3" fmla="*/ 8 h 38"/>
                <a:gd name="T4" fmla="*/ 36 w 327"/>
                <a:gd name="T5" fmla="*/ 8 h 38"/>
                <a:gd name="T6" fmla="*/ 36 w 327"/>
                <a:gd name="T7" fmla="*/ 30 h 38"/>
                <a:gd name="T8" fmla="*/ 0 w 327"/>
                <a:gd name="T9" fmla="*/ 30 h 38"/>
                <a:gd name="T10" fmla="*/ 0 w 327"/>
                <a:gd name="T11" fmla="*/ 37 h 38"/>
                <a:gd name="T12" fmla="*/ 326 w 327"/>
                <a:gd name="T13" fmla="*/ 37 h 38"/>
                <a:gd name="T14" fmla="*/ 326 w 327"/>
                <a:gd name="T15" fmla="*/ 30 h 38"/>
                <a:gd name="T16" fmla="*/ 290 w 327"/>
                <a:gd name="T17" fmla="*/ 30 h 38"/>
                <a:gd name="T18" fmla="*/ 290 w 327"/>
                <a:gd name="T19" fmla="*/ 8 h 38"/>
                <a:gd name="T20" fmla="*/ 326 w 327"/>
                <a:gd name="T21" fmla="*/ 8 h 38"/>
                <a:gd name="T22" fmla="*/ 326 w 327"/>
                <a:gd name="T23" fmla="*/ 0 h 38"/>
                <a:gd name="T24" fmla="*/ 0 w 327"/>
                <a:gd name="T2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38">
                  <a:moveTo>
                    <a:pt x="0" y="0"/>
                  </a:moveTo>
                  <a:lnTo>
                    <a:pt x="0" y="8"/>
                  </a:lnTo>
                  <a:lnTo>
                    <a:pt x="36" y="8"/>
                  </a:lnTo>
                  <a:lnTo>
                    <a:pt x="36" y="30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326" y="37"/>
                  </a:lnTo>
                  <a:lnTo>
                    <a:pt x="326" y="30"/>
                  </a:lnTo>
                  <a:lnTo>
                    <a:pt x="290" y="30"/>
                  </a:lnTo>
                  <a:lnTo>
                    <a:pt x="290" y="8"/>
                  </a:lnTo>
                  <a:lnTo>
                    <a:pt x="326" y="8"/>
                  </a:lnTo>
                  <a:lnTo>
                    <a:pt x="32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4070" name="AutoShape 54"/>
          <p:cNvSpPr>
            <a:spLocks noChangeArrowheads="1"/>
          </p:cNvSpPr>
          <p:nvPr/>
        </p:nvSpPr>
        <p:spPr bwMode="auto">
          <a:xfrm>
            <a:off x="1712913" y="467677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071" name="Rectangle 55"/>
          <p:cNvSpPr>
            <a:spLocks noChangeArrowheads="1"/>
          </p:cNvSpPr>
          <p:nvPr/>
        </p:nvSpPr>
        <p:spPr bwMode="auto">
          <a:xfrm>
            <a:off x="363538" y="1393825"/>
            <a:ext cx="3217862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/>
          <a:lstStyle>
            <a:lvl1pPr defTabSz="1384300">
              <a:tabLst>
                <a:tab pos="15970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1975" defTabSz="1384300">
              <a:tabLst>
                <a:tab pos="15970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3950" defTabSz="1384300">
              <a:tabLst>
                <a:tab pos="15970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defTabSz="1384300">
              <a:tabLst>
                <a:tab pos="15970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49488" defTabSz="1384300">
              <a:tabLst>
                <a:tab pos="15970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06688" defTabSz="1384300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63888" defTabSz="1384300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1088" defTabSz="1384300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78288" defTabSz="1384300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i="1">
                <a:solidFill>
                  <a:schemeClr val="tx2"/>
                </a:solidFill>
                <a:latin typeface="Arial" charset="0"/>
              </a:rPr>
              <a:t>“Business Strategy is now the single most important issue… and will remain so for the next five years”</a:t>
            </a:r>
            <a:r>
              <a:rPr lang="en-US" altLang="en-US" sz="2100">
                <a:solidFill>
                  <a:schemeClr val="tx2"/>
                </a:solidFill>
                <a:latin typeface="Arial" charset="0"/>
              </a:rPr>
              <a:t>			</a:t>
            </a:r>
            <a:r>
              <a:rPr lang="en-US" altLang="en-US" sz="1500" i="1">
                <a:solidFill>
                  <a:schemeClr val="tx2"/>
                </a:solidFill>
                <a:latin typeface="Arial" charset="0"/>
              </a:rPr>
              <a:t>Business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resentations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Pages>43</Pages>
  <Words>1827</Words>
  <Application>Microsoft Office PowerPoint</Application>
  <PresentationFormat>On-screen Show (4:3)</PresentationFormat>
  <Paragraphs>514</Paragraphs>
  <Slides>26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Times New Roman</vt:lpstr>
      <vt:lpstr>Garamond</vt:lpstr>
      <vt:lpstr>Arial</vt:lpstr>
      <vt:lpstr>Bodoni BT</vt:lpstr>
      <vt:lpstr>Monotype Sorts</vt:lpstr>
      <vt:lpstr>Presentations</vt:lpstr>
      <vt:lpstr>Microsoft Clip Gallery</vt:lpstr>
      <vt:lpstr>Microsoft WordArt 2.0</vt:lpstr>
      <vt:lpstr>The  BALANCED  SCORECARD</vt:lpstr>
      <vt:lpstr>What Is a Balanced Scorecard?</vt:lpstr>
      <vt:lpstr>Translating Vision and Strategy:  Four Perspectives</vt:lpstr>
      <vt:lpstr>The Balanced Scorecard Focuses on Factors that Create Long-Term Value</vt:lpstr>
      <vt:lpstr>The Four Perspectives Apply to Mission Driven As Well As Profit Driven Organizations</vt:lpstr>
      <vt:lpstr>The Balanced Scorecard Framework Is Readily Adapted to Non-Profit and Government Organizations</vt:lpstr>
      <vt:lpstr>PowerPoint Presentation</vt:lpstr>
      <vt:lpstr>Why are Companies Adopting a Balanced Scorecard?</vt:lpstr>
      <vt:lpstr>Why Do We Need a Balanced Scorecard?  To Implement Business Strategy!</vt:lpstr>
      <vt:lpstr>Our Research Has Identified Four Barriers to Strategic Implementation</vt:lpstr>
      <vt:lpstr>Balanced Scorecard “Early Adaptors” Have Executed Their Strategies Reliably and Rapidly</vt:lpstr>
      <vt:lpstr>The BSC “Early Adaptors” Have Executed Their Strategies Reliably and Rapidly</vt:lpstr>
      <vt:lpstr>Question: How can complex organizations achieve results like this in such short periods of time?</vt:lpstr>
      <vt:lpstr>How Do They Do It?</vt:lpstr>
      <vt:lpstr>The Ingredients of Highly Successful Balanced Scorecard Programs</vt:lpstr>
      <vt:lpstr>A Good Balanced Scorecard Tells the Story of Your Strategy</vt:lpstr>
      <vt:lpstr>The Problem:  Most of Today’s Feedback Systems Are “Controls” Oriented</vt:lpstr>
      <vt:lpstr>Strategic Learning – Some Basic Concepts…</vt:lpstr>
      <vt:lpstr>Strategic Feedback Creates Strategic Learning</vt:lpstr>
      <vt:lpstr>A New Structure for Corporate Governance– Executive Team Takes Responsibility for Managing the Strategic Cross-Functional Themes</vt:lpstr>
      <vt:lpstr>The Ingredients of Highly Successful Balanced Scorecard Programs</vt:lpstr>
      <vt:lpstr>Not all Environments are Appropriate for a Balanced Scorecard</vt:lpstr>
      <vt:lpstr>Key Pitfalls to Avoid</vt:lpstr>
      <vt:lpstr>PowerPoint Presentation</vt:lpstr>
      <vt:lpstr>Balanced Scorecard References</vt:lpstr>
      <vt:lpstr>For 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Balanced Scorecard?</dc:title>
  <dc:creator>David A. Murgo</dc:creator>
  <cp:lastModifiedBy>User</cp:lastModifiedBy>
  <cp:revision>55</cp:revision>
  <cp:lastPrinted>1998-07-17T19:38:18Z</cp:lastPrinted>
  <dcterms:created xsi:type="dcterms:W3CDTF">1601-01-01T00:00:00Z</dcterms:created>
  <dcterms:modified xsi:type="dcterms:W3CDTF">2015-10-04T19:08:43Z</dcterms:modified>
</cp:coreProperties>
</file>