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1" r:id="rId1"/>
  </p:sldMasterIdLst>
  <p:notesMasterIdLst>
    <p:notesMasterId r:id="rId28"/>
  </p:notesMasterIdLst>
  <p:handoutMasterIdLst>
    <p:handoutMasterId r:id="rId29"/>
  </p:handoutMasterIdLst>
  <p:sldIdLst>
    <p:sldId id="1512" r:id="rId2"/>
    <p:sldId id="1875" r:id="rId3"/>
    <p:sldId id="1882" r:id="rId4"/>
    <p:sldId id="1841" r:id="rId5"/>
    <p:sldId id="1842" r:id="rId6"/>
    <p:sldId id="1877" r:id="rId7"/>
    <p:sldId id="1785" r:id="rId8"/>
    <p:sldId id="1878" r:id="rId9"/>
    <p:sldId id="1786" r:id="rId10"/>
    <p:sldId id="1876" r:id="rId11"/>
    <p:sldId id="1650" r:id="rId12"/>
    <p:sldId id="1653" r:id="rId13"/>
    <p:sldId id="1883" r:id="rId14"/>
    <p:sldId id="1887" r:id="rId15"/>
    <p:sldId id="1888" r:id="rId16"/>
    <p:sldId id="1889" r:id="rId17"/>
    <p:sldId id="1891" r:id="rId18"/>
    <p:sldId id="1892" r:id="rId19"/>
    <p:sldId id="1893" r:id="rId20"/>
    <p:sldId id="1894" r:id="rId21"/>
    <p:sldId id="1873" r:id="rId22"/>
    <p:sldId id="1874" r:id="rId23"/>
    <p:sldId id="1661" r:id="rId24"/>
    <p:sldId id="1811" r:id="rId25"/>
    <p:sldId id="1884" r:id="rId26"/>
    <p:sldId id="1885" r:id="rId27"/>
  </p:sldIdLst>
  <p:sldSz cx="9144000" cy="6858000" type="screen4x3"/>
  <p:notesSz cx="6797675" cy="9928225"/>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F3300"/>
    <a:srgbClr val="808080"/>
    <a:srgbClr val="CCFF66"/>
    <a:srgbClr val="CCECFF"/>
    <a:srgbClr val="FF99CC"/>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93" autoAdjust="0"/>
    <p:restoredTop sz="92937" autoAdjust="0"/>
  </p:normalViewPr>
  <p:slideViewPr>
    <p:cSldViewPr>
      <p:cViewPr>
        <p:scale>
          <a:sx n="66" d="100"/>
          <a:sy n="66" d="100"/>
        </p:scale>
        <p:origin x="-11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6585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06585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06586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065861"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23AE3662-58B1-4801-B4BC-88137A532CF1}" type="slidenum">
              <a:rPr lang="en-US"/>
              <a:pPr>
                <a:defRPr/>
              </a:pPr>
              <a:t>‹#›</a:t>
            </a:fld>
            <a:endParaRPr lang="en-US"/>
          </a:p>
        </p:txBody>
      </p:sp>
    </p:spTree>
    <p:extLst>
      <p:ext uri="{BB962C8B-B14F-4D97-AF65-F5344CB8AC3E}">
        <p14:creationId xmlns:p14="http://schemas.microsoft.com/office/powerpoint/2010/main" val="1968227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16998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829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999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16999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271A1FF6-049C-4C28-8603-B0E74D6F876A}" type="slidenum">
              <a:rPr lang="en-US"/>
              <a:pPr>
                <a:defRPr/>
              </a:pPr>
              <a:t>‹#›</a:t>
            </a:fld>
            <a:endParaRPr lang="en-US"/>
          </a:p>
        </p:txBody>
      </p:sp>
    </p:spTree>
    <p:extLst>
      <p:ext uri="{BB962C8B-B14F-4D97-AF65-F5344CB8AC3E}">
        <p14:creationId xmlns:p14="http://schemas.microsoft.com/office/powerpoint/2010/main" val="3506257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6CAC90A-7A8F-4B68-84FC-497E8BE56DB1}" type="slidenum">
              <a:rPr lang="en-US" smtClean="0"/>
              <a:pPr/>
              <a:t>1</a:t>
            </a:fld>
            <a:endParaRPr lang="en-US" dirty="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F7590E5-D41D-4323-8E8B-8A66FE946850}" type="slidenum">
              <a:rPr lang="en-US" smtClean="0"/>
              <a:pPr/>
              <a:t>22</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40B9C0C1-87B3-40C3-BC33-BCAA66FA8B15}" type="slidenum">
              <a:rPr lang="en-US" smtClean="0"/>
              <a:pPr/>
              <a:t>23</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2F8D84B1-206C-4602-8B01-0102F633BD67}" type="slidenum">
              <a:rPr lang="en-US" smtClean="0"/>
              <a:pPr/>
              <a:t>24</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500BB33-6422-4BEB-8E13-2625FC407F81}" type="slidenum">
              <a:rPr lang="en-US" smtClean="0"/>
              <a:pPr/>
              <a:t>7</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6D7AFE6-4D87-4DC1-98A5-B72FDB1D9368}" type="slidenum">
              <a:rPr lang="en-US" smtClean="0"/>
              <a:pPr/>
              <a:t>9</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txBox="1">
            <a:spLocks noGrp="1" noChangeArrowheads="1"/>
          </p:cNvSpPr>
          <p:nvPr/>
        </p:nvSpPr>
        <p:spPr bwMode="auto">
          <a:xfrm>
            <a:off x="3849688" y="9429750"/>
            <a:ext cx="2946400" cy="496888"/>
          </a:xfrm>
          <a:prstGeom prst="rect">
            <a:avLst/>
          </a:prstGeom>
          <a:noFill/>
          <a:ln w="9525">
            <a:noFill/>
            <a:miter lim="800000"/>
            <a:headEnd/>
            <a:tailEnd/>
          </a:ln>
        </p:spPr>
        <p:txBody>
          <a:bodyPr anchor="b"/>
          <a:lstStyle/>
          <a:p>
            <a:pPr algn="r"/>
            <a:fld id="{5DD12FE4-E116-42A9-AC3C-BCA55A99B339}" type="slidenum">
              <a:rPr lang="en-US" sz="1200" b="0"/>
              <a:pPr algn="r"/>
              <a:t>10</a:t>
            </a:fld>
            <a:endParaRPr lang="en-US" sz="1200" b="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B75624F-5C43-40E6-8E75-413E71DE246A}" type="slidenum">
              <a:rPr lang="en-US" smtClean="0"/>
              <a:pPr/>
              <a:t>11</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E2695A36-62FC-462D-8B19-51B3EB29E383}" type="slidenum">
              <a:rPr lang="en-US" smtClean="0"/>
              <a:pPr/>
              <a:t>12</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D5AAF31B-9564-4D57-8958-5DE5F60FE6FE}" type="slidenum">
              <a:rPr lang="en-US" smtClean="0"/>
              <a:pPr/>
              <a:t>19</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06463" y="4716463"/>
            <a:ext cx="4984750" cy="4467225"/>
          </a:xfrm>
          <a:noFill/>
          <a:ln/>
        </p:spPr>
        <p:txBody>
          <a:bodyPr/>
          <a:lstStyle/>
          <a:p>
            <a:pPr eaLnBrk="1" hangingPunct="1">
              <a:lnSpc>
                <a:spcPct val="80000"/>
              </a:lnSpc>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00DB894F-0564-4CE4-BA0D-0FE06C20769F}" type="slidenum">
              <a:rPr lang="en-US" altLang="en-US" sz="1200" b="0" smtClean="0"/>
              <a:pPr eaLnBrk="1" hangingPunct="1"/>
              <a:t>20</a:t>
            </a:fld>
            <a:endParaRPr lang="en-US" altLang="en-US" sz="1200" b="0"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943FFAB-66A8-41D1-A3DB-4AA050BA7540}" type="slidenum">
              <a:rPr lang="en-US" smtClean="0"/>
              <a:pPr/>
              <a:t>21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pPr>
              <a:defRPr/>
            </a:pPr>
            <a:fld id="{99F9C673-1619-4615-82B7-1EACC021BBD4}" type="slidenum">
              <a:rPr lang="en-US" altLang="en-US" smtClean="0"/>
              <a:pPr>
                <a:defRPr/>
              </a:pPr>
              <a:t>‹#›</a:t>
            </a:fld>
            <a:endParaRPr lang="en-US"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pPr>
              <a:defRPr/>
            </a:pPr>
            <a:fld id="{36EAC6D6-B215-421E-B613-2D8473E80C4B}"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pPr>
              <a:defRPr/>
            </a:pPr>
            <a:fld id="{3BC13EBF-465A-4DF1-A1E0-C55FFB995631}"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pPr>
              <a:defRPr/>
            </a:pPr>
            <a:fld id="{F9D73A91-FAA1-4752-9E8C-65F7B3173A6D}"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pPr>
              <a:defRPr/>
            </a:pPr>
            <a:fld id="{F2237D33-F2F5-4D92-A1FA-01C9FB2ED707}" type="slidenum">
              <a:rPr lang="en-US" altLang="en-US" smtClean="0"/>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pPr>
              <a:defRPr/>
            </a:pPr>
            <a:fld id="{86EC9AF2-5F40-45C6-A956-18CD68515F63}"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pPr>
              <a:defRPr/>
            </a:pPr>
            <a:fld id="{021E92A7-CF05-419A-8175-7BB806B2FB1F}"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pPr>
              <a:defRPr/>
            </a:pPr>
            <a:fld id="{3AC422D2-28FB-487B-BCDC-C72252CA2E8B}"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pPr>
              <a:defRPr/>
            </a:pPr>
            <a:fld id="{F4310DFA-AB06-4C23-B58E-EE0F6E4808A1}"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pPr>
              <a:defRPr/>
            </a:pPr>
            <a:fld id="{9C9A795C-2193-4375-9FFF-56D514205673}"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FA1F2-885D-4988-B5E4-3F505C9A42CD}" type="datetimeFigureOut">
              <a:rPr lang="en-IE" smtClean="0"/>
              <a:pPr/>
              <a:t>21/03/2014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pPr>
              <a:defRPr/>
            </a:pPr>
            <a:fld id="{7070E26C-8F67-44A5-B795-14E12A7642BE}"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FA1F2-885D-4988-B5E4-3F505C9A42CD}" type="datetimeFigureOut">
              <a:rPr lang="en-IE" smtClean="0"/>
              <a:pPr/>
              <a:t>21/03/2014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9F9C673-1619-4615-82B7-1EACC021BBD4}"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460449" y="863352"/>
            <a:ext cx="7927975" cy="1341512"/>
          </a:xfrm>
        </p:spPr>
        <p:txBody>
          <a:bodyPr/>
          <a:lstStyle/>
          <a:p>
            <a:pPr algn="ctr" eaLnBrk="1" hangingPunct="1"/>
            <a:r>
              <a:rPr lang="en-US" sz="4800" dirty="0" smtClean="0"/>
              <a:t>Enterprise systems DT211/4</a:t>
            </a:r>
          </a:p>
        </p:txBody>
      </p:sp>
      <p:sp>
        <p:nvSpPr>
          <p:cNvPr id="3" name="TextBox 2"/>
          <p:cNvSpPr txBox="1"/>
          <p:nvPr/>
        </p:nvSpPr>
        <p:spPr>
          <a:xfrm>
            <a:off x="755576" y="3429000"/>
            <a:ext cx="7344816" cy="646331"/>
          </a:xfrm>
          <a:prstGeom prst="rect">
            <a:avLst/>
          </a:prstGeom>
          <a:noFill/>
        </p:spPr>
        <p:txBody>
          <a:bodyPr wrap="square" rtlCol="0">
            <a:spAutoFit/>
          </a:bodyPr>
          <a:lstStyle/>
          <a:p>
            <a:pPr algn="ctr"/>
            <a:r>
              <a:rPr lang="en-GB" sz="3600" b="0" dirty="0" smtClean="0">
                <a:latin typeface="+mj-lt"/>
              </a:rPr>
              <a:t>Enterprise Resource planning</a:t>
            </a:r>
            <a:endParaRPr lang="en-IE" sz="3600" b="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5D2EC36-A10A-472B-9DAB-2D3DC88AF1C7}" type="slidenum">
              <a:rPr lang="en-US" altLang="en-US" sz="1000" b="0"/>
              <a:pPr algn="r"/>
              <a:t>10</a:t>
            </a:fld>
            <a:endParaRPr lang="en-US" altLang="en-US" sz="1000" b="0"/>
          </a:p>
        </p:txBody>
      </p:sp>
      <p:sp>
        <p:nvSpPr>
          <p:cNvPr id="146435" name="Rectangle 2"/>
          <p:cNvSpPr>
            <a:spLocks noGrp="1" noChangeArrowheads="1"/>
          </p:cNvSpPr>
          <p:nvPr>
            <p:ph type="title" idx="4294967295"/>
          </p:nvPr>
        </p:nvSpPr>
        <p:spPr>
          <a:xfrm>
            <a:off x="412576" y="338138"/>
            <a:ext cx="7543800" cy="787400"/>
          </a:xfrm>
          <a:noFill/>
        </p:spPr>
        <p:txBody>
          <a:bodyPr>
            <a:normAutofit fontScale="90000"/>
          </a:bodyPr>
          <a:lstStyle/>
          <a:p>
            <a:pPr eaLnBrk="1" hangingPunct="1"/>
            <a:r>
              <a:rPr lang="en-US" sz="2800" dirty="0" smtClean="0"/>
              <a:t>Requirements to automate the purchase order process </a:t>
            </a:r>
          </a:p>
        </p:txBody>
      </p:sp>
      <p:sp>
        <p:nvSpPr>
          <p:cNvPr id="146436" name="Rectangle 3"/>
          <p:cNvSpPr>
            <a:spLocks noGrp="1" noChangeArrowheads="1"/>
          </p:cNvSpPr>
          <p:nvPr>
            <p:ph type="body" idx="4294967295"/>
          </p:nvPr>
        </p:nvSpPr>
        <p:spPr>
          <a:xfrm>
            <a:off x="374848" y="1341438"/>
            <a:ext cx="8229600" cy="5040312"/>
          </a:xfrm>
          <a:noFill/>
        </p:spPr>
        <p:txBody>
          <a:bodyPr>
            <a:normAutofit/>
          </a:bodyPr>
          <a:lstStyle/>
          <a:p>
            <a:pPr eaLnBrk="1" hangingPunct="1">
              <a:lnSpc>
                <a:spcPct val="80000"/>
              </a:lnSpc>
            </a:pPr>
            <a:r>
              <a:rPr lang="en-US" sz="2400" b="0" dirty="0" smtClean="0"/>
              <a:t>The main issue with the requirements is that the associated </a:t>
            </a:r>
            <a:r>
              <a:rPr lang="en-US" sz="2400" b="0" dirty="0" smtClean="0"/>
              <a:t>data and processes relate to </a:t>
            </a:r>
            <a:r>
              <a:rPr lang="en-US" sz="2400" b="0" i="1" dirty="0" smtClean="0"/>
              <a:t>different functions</a:t>
            </a:r>
            <a:r>
              <a:rPr lang="en-US" sz="2400" b="0" dirty="0" smtClean="0"/>
              <a:t> within the </a:t>
            </a:r>
            <a:r>
              <a:rPr lang="en-US" sz="2400" b="0" dirty="0" err="1" smtClean="0"/>
              <a:t>organisation</a:t>
            </a:r>
            <a:r>
              <a:rPr lang="en-US" sz="2400" b="0" dirty="0" smtClean="0"/>
              <a:t>, </a:t>
            </a:r>
            <a:r>
              <a:rPr lang="en-US" sz="2400" b="0" dirty="0" smtClean="0"/>
              <a:t>which may </a:t>
            </a:r>
            <a:r>
              <a:rPr lang="en-US" sz="2400" dirty="0" smtClean="0"/>
              <a:t>use</a:t>
            </a:r>
            <a:r>
              <a:rPr lang="en-US" sz="2400" b="0" dirty="0" smtClean="0"/>
              <a:t> </a:t>
            </a:r>
            <a:r>
              <a:rPr lang="en-US" sz="2400" b="0" dirty="0" smtClean="0"/>
              <a:t>different </a:t>
            </a:r>
            <a:r>
              <a:rPr lang="en-US" sz="2400" b="0" dirty="0" smtClean="0"/>
              <a:t>Information systems including different: databases, data models…. </a:t>
            </a:r>
            <a:endParaRPr lang="en-US" sz="2400" b="0" dirty="0" smtClean="0"/>
          </a:p>
          <a:p>
            <a:pPr eaLnBrk="1" hangingPunct="1">
              <a:lnSpc>
                <a:spcPct val="80000"/>
              </a:lnSpc>
            </a:pPr>
            <a:endParaRPr lang="en-US" sz="2600" dirty="0" smtClean="0"/>
          </a:p>
          <a:p>
            <a:pPr eaLnBrk="1" hangingPunct="1">
              <a:lnSpc>
                <a:spcPct val="80000"/>
              </a:lnSpc>
            </a:pPr>
            <a:r>
              <a:rPr lang="en-US" sz="2400" dirty="0" smtClean="0"/>
              <a:t>Potential solution to this problem:</a:t>
            </a:r>
          </a:p>
          <a:p>
            <a:pPr lvl="1" eaLnBrk="1" hangingPunct="1">
              <a:lnSpc>
                <a:spcPct val="80000"/>
              </a:lnSpc>
            </a:pPr>
            <a:r>
              <a:rPr lang="en-US" sz="2200" dirty="0" smtClean="0"/>
              <a:t>Integration of existing function based systems</a:t>
            </a:r>
          </a:p>
          <a:p>
            <a:pPr lvl="2" eaLnBrk="1" hangingPunct="1">
              <a:lnSpc>
                <a:spcPct val="80000"/>
              </a:lnSpc>
            </a:pPr>
            <a:r>
              <a:rPr lang="en-IE" sz="2100" dirty="0" smtClean="0"/>
              <a:t>EAI is the </a:t>
            </a:r>
            <a:r>
              <a:rPr lang="en-IE" sz="2100" dirty="0" smtClean="0"/>
              <a:t>solution but still uses multiple databases</a:t>
            </a:r>
            <a:endParaRPr lang="en-US" sz="2100" dirty="0" smtClean="0"/>
          </a:p>
          <a:p>
            <a:pPr lvl="1" eaLnBrk="1" hangingPunct="1">
              <a:lnSpc>
                <a:spcPct val="80000"/>
              </a:lnSpc>
            </a:pPr>
            <a:endParaRPr lang="en-US" sz="2200" dirty="0" smtClean="0"/>
          </a:p>
          <a:p>
            <a:pPr lvl="1" eaLnBrk="1" hangingPunct="1">
              <a:lnSpc>
                <a:spcPct val="80000"/>
              </a:lnSpc>
            </a:pPr>
            <a:r>
              <a:rPr lang="en-US" sz="2200" dirty="0" smtClean="0"/>
              <a:t>Consolidation into a single application</a:t>
            </a:r>
          </a:p>
          <a:p>
            <a:pPr lvl="2" eaLnBrk="1" hangingPunct="1">
              <a:lnSpc>
                <a:spcPct val="80000"/>
              </a:lnSpc>
            </a:pPr>
            <a:r>
              <a:rPr lang="en-IE" sz="2100" dirty="0" smtClean="0"/>
              <a:t>ERP is the </a:t>
            </a:r>
            <a:r>
              <a:rPr lang="en-IE" sz="2100" dirty="0" smtClean="0"/>
              <a:t>solution: a single database </a:t>
            </a:r>
            <a:endParaRPr lang="en-US" sz="2100" dirty="0" smtClean="0"/>
          </a:p>
          <a:p>
            <a:pPr lvl="1" eaLnBrk="1" hangingPunct="1">
              <a:lnSpc>
                <a:spcPct val="80000"/>
              </a:lnSpc>
            </a:pPr>
            <a:endParaRPr lang="en-US" sz="2200" dirty="0" smtClean="0"/>
          </a:p>
          <a:p>
            <a:pPr lvl="1" eaLnBrk="1" hangingPunct="1">
              <a:lnSpc>
                <a:spcPct val="80000"/>
              </a:lnSpc>
            </a:pPr>
            <a:r>
              <a:rPr lang="en-IE" sz="2400" dirty="0" smtClean="0"/>
              <a:t>In </a:t>
            </a:r>
            <a:r>
              <a:rPr lang="en-IE" sz="2400" dirty="0" smtClean="0"/>
              <a:t>reality most enterprises </a:t>
            </a:r>
            <a:r>
              <a:rPr lang="en-IE" sz="2400" dirty="0" smtClean="0"/>
              <a:t>will combine both approaches</a:t>
            </a:r>
          </a:p>
          <a:p>
            <a:pPr lvl="2" eaLnBrk="1" hangingPunct="1">
              <a:lnSpc>
                <a:spcPct val="80000"/>
              </a:lnSpc>
            </a:pPr>
            <a:r>
              <a:rPr lang="en-IE" sz="2100" dirty="0" smtClean="0"/>
              <a:t>Consolidate in some places</a:t>
            </a:r>
          </a:p>
          <a:p>
            <a:pPr lvl="2" eaLnBrk="1" hangingPunct="1">
              <a:lnSpc>
                <a:spcPct val="80000"/>
              </a:lnSpc>
            </a:pPr>
            <a:r>
              <a:rPr lang="en-IE" sz="2100" dirty="0" smtClean="0"/>
              <a:t>Integrate in other places</a:t>
            </a:r>
            <a:endParaRPr lang="en-US" sz="2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57200" y="122238"/>
            <a:ext cx="7786688" cy="1295400"/>
          </a:xfrm>
          <a:noFill/>
        </p:spPr>
        <p:txBody>
          <a:bodyPr/>
          <a:lstStyle/>
          <a:p>
            <a:pPr eaLnBrk="1" hangingPunct="1"/>
            <a:r>
              <a:rPr lang="en-US" sz="3100" dirty="0" smtClean="0"/>
              <a:t>Problems with integration of function based systems: EAI</a:t>
            </a:r>
          </a:p>
        </p:txBody>
      </p:sp>
      <p:sp>
        <p:nvSpPr>
          <p:cNvPr id="22532" name="Rectangle 3"/>
          <p:cNvSpPr>
            <a:spLocks noGrp="1" noChangeArrowheads="1"/>
          </p:cNvSpPr>
          <p:nvPr>
            <p:ph idx="1"/>
          </p:nvPr>
        </p:nvSpPr>
        <p:spPr>
          <a:xfrm>
            <a:off x="457200" y="1700212"/>
            <a:ext cx="8229600" cy="4969147"/>
          </a:xfrm>
          <a:noFill/>
        </p:spPr>
        <p:txBody>
          <a:bodyPr/>
          <a:lstStyle/>
          <a:p>
            <a:pPr eaLnBrk="1" hangingPunct="1">
              <a:lnSpc>
                <a:spcPct val="80000"/>
              </a:lnSpc>
            </a:pPr>
            <a:endParaRPr lang="en-US" sz="2200" dirty="0" smtClean="0"/>
          </a:p>
          <a:p>
            <a:pPr eaLnBrk="1" hangingPunct="1">
              <a:lnSpc>
                <a:spcPct val="80000"/>
              </a:lnSpc>
            </a:pPr>
            <a:r>
              <a:rPr lang="en-US" sz="2200" dirty="0" smtClean="0"/>
              <a:t>Data Sharing (data transformation) between systems</a:t>
            </a:r>
          </a:p>
          <a:p>
            <a:pPr lvl="1" eaLnBrk="1" hangingPunct="1">
              <a:lnSpc>
                <a:spcPct val="80000"/>
              </a:lnSpc>
              <a:buClr>
                <a:schemeClr val="tx2"/>
              </a:buClr>
            </a:pPr>
            <a:r>
              <a:rPr lang="en-US" sz="2000" dirty="0" smtClean="0"/>
              <a:t>Data duplication and inconsistencies</a:t>
            </a:r>
          </a:p>
          <a:p>
            <a:pPr marL="1371600" lvl="3" indent="0" eaLnBrk="1" hangingPunct="1">
              <a:lnSpc>
                <a:spcPct val="80000"/>
              </a:lnSpc>
              <a:buNone/>
            </a:pPr>
            <a:endParaRPr lang="en-US" sz="1700" dirty="0" smtClean="0"/>
          </a:p>
          <a:p>
            <a:pPr lvl="1" eaLnBrk="1" hangingPunct="1">
              <a:lnSpc>
                <a:spcPct val="80000"/>
              </a:lnSpc>
              <a:buClr>
                <a:schemeClr val="tx2"/>
              </a:buClr>
            </a:pPr>
            <a:r>
              <a:rPr lang="en-US" sz="2000" dirty="0" smtClean="0"/>
              <a:t>Data model inconsistencies</a:t>
            </a:r>
          </a:p>
          <a:p>
            <a:pPr lvl="1" eaLnBrk="1" hangingPunct="1">
              <a:lnSpc>
                <a:spcPct val="80000"/>
              </a:lnSpc>
              <a:buClr>
                <a:schemeClr val="tx2"/>
              </a:buClr>
            </a:pPr>
            <a:endParaRPr lang="en-US" sz="2000" dirty="0" smtClean="0"/>
          </a:p>
          <a:p>
            <a:pPr eaLnBrk="1" hangingPunct="1">
              <a:lnSpc>
                <a:spcPct val="80000"/>
              </a:lnSpc>
            </a:pPr>
            <a:r>
              <a:rPr lang="en-US" sz="2200" dirty="0" smtClean="0"/>
              <a:t>Partial </a:t>
            </a:r>
            <a:r>
              <a:rPr lang="en-US" sz="2200" dirty="0" smtClean="0"/>
              <a:t>information leads to isolated decisions lead to overall inefficiencies</a:t>
            </a:r>
          </a:p>
          <a:p>
            <a:pPr lvl="1" eaLnBrk="1" hangingPunct="1">
              <a:lnSpc>
                <a:spcPct val="80000"/>
              </a:lnSpc>
              <a:buClr>
                <a:schemeClr val="tx2"/>
              </a:buClr>
            </a:pPr>
            <a:r>
              <a:rPr lang="en-US" sz="2000" dirty="0" smtClean="0"/>
              <a:t>Increased </a:t>
            </a:r>
            <a:r>
              <a:rPr lang="en-US" sz="2000" dirty="0" smtClean="0"/>
              <a:t>expenses</a:t>
            </a:r>
          </a:p>
          <a:p>
            <a:pPr lvl="1" eaLnBrk="1" hangingPunct="1">
              <a:lnSpc>
                <a:spcPct val="80000"/>
              </a:lnSpc>
              <a:buClr>
                <a:schemeClr val="tx2"/>
              </a:buClr>
            </a:pPr>
            <a:endParaRPr lang="en-US" sz="2000" dirty="0"/>
          </a:p>
          <a:p>
            <a:pPr>
              <a:lnSpc>
                <a:spcPct val="80000"/>
              </a:lnSpc>
              <a:buClr>
                <a:schemeClr val="tx2"/>
              </a:buClr>
            </a:pPr>
            <a:r>
              <a:rPr lang="en-US" sz="2400" dirty="0" smtClean="0"/>
              <a:t>While EAI limits most of the above issues via its 5 step framework it is still not an ideal system as data is still duplicated and the integration is only as good as the integration design process… often this is more focused on technical issues which can be at the expense of business process.      </a:t>
            </a:r>
            <a:endParaRPr lang="en-US" sz="2400" dirty="0" smtClean="0"/>
          </a:p>
          <a:p>
            <a:pPr lvl="1" eaLnBrk="1" hangingPunct="1">
              <a:lnSpc>
                <a:spcPct val="80000"/>
              </a:lnSpc>
              <a:buClr>
                <a:schemeClr val="tx2"/>
              </a:buClr>
            </a:pPr>
            <a:endParaRPr lang="en-US" sz="2000" dirty="0" smtClean="0"/>
          </a:p>
          <a:p>
            <a:pPr lvl="1" eaLnBrk="1" hangingPunct="1">
              <a:lnSpc>
                <a:spcPct val="80000"/>
              </a:lnSpc>
              <a:buClr>
                <a:schemeClr val="tx2"/>
              </a:buClr>
            </a:pPr>
            <a:endParaRPr lang="en-US" sz="1800" dirty="0" smtClean="0"/>
          </a:p>
          <a:p>
            <a:pPr lvl="1" eaLnBrk="1" hangingPunct="1">
              <a:lnSpc>
                <a:spcPct val="80000"/>
              </a:lnSpc>
              <a:buClr>
                <a:schemeClr val="tx2"/>
              </a:buClr>
            </a:pPr>
            <a:endParaRPr lang="en-US" sz="2000" dirty="0" smtClean="0"/>
          </a:p>
        </p:txBody>
      </p:sp>
      <p:sp>
        <p:nvSpPr>
          <p:cNvPr id="22530" name="Slide Number Placeholder 3"/>
          <p:cNvSpPr>
            <a:spLocks noGrp="1"/>
          </p:cNvSpPr>
          <p:nvPr>
            <p:ph type="sldNum" sz="quarter" idx="12"/>
          </p:nvPr>
        </p:nvSpPr>
        <p:spPr>
          <a:noFill/>
        </p:spPr>
        <p:txBody>
          <a:bodyPr/>
          <a:lstStyle/>
          <a:p>
            <a:fld id="{2C8542C5-AA12-4241-9E25-6D5FCFEEA3BD}" type="slidenum">
              <a:rPr lang="en-US" altLang="en-US" smtClean="0"/>
              <a:pPr/>
              <a:t>11</a:t>
            </a:fld>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noFill/>
        </p:spPr>
        <p:txBody>
          <a:bodyPr/>
          <a:lstStyle/>
          <a:p>
            <a:pPr eaLnBrk="1" hangingPunct="1"/>
            <a:r>
              <a:rPr lang="en-US" sz="3100" dirty="0" smtClean="0"/>
              <a:t>Enterprise Resource Planning</a:t>
            </a:r>
          </a:p>
        </p:txBody>
      </p:sp>
      <p:sp>
        <p:nvSpPr>
          <p:cNvPr id="23556" name="Rectangle 3"/>
          <p:cNvSpPr>
            <a:spLocks noGrp="1" noChangeArrowheads="1"/>
          </p:cNvSpPr>
          <p:nvPr>
            <p:ph idx="1"/>
          </p:nvPr>
        </p:nvSpPr>
        <p:spPr>
          <a:noFill/>
        </p:spPr>
        <p:txBody>
          <a:bodyPr>
            <a:normAutofit/>
          </a:bodyPr>
          <a:lstStyle/>
          <a:p>
            <a:pPr eaLnBrk="1" hangingPunct="1">
              <a:lnSpc>
                <a:spcPct val="80000"/>
              </a:lnSpc>
            </a:pPr>
            <a:r>
              <a:rPr lang="en-US" sz="2400" dirty="0" smtClean="0"/>
              <a:t>ERP is </a:t>
            </a:r>
          </a:p>
          <a:p>
            <a:pPr lvl="1" eaLnBrk="1" hangingPunct="1">
              <a:lnSpc>
                <a:spcPct val="80000"/>
              </a:lnSpc>
            </a:pPr>
            <a:r>
              <a:rPr lang="en-US" sz="2000" dirty="0" smtClean="0"/>
              <a:t>An approach to managing all resources and their use in the entire enterprise in a coordinated manner</a:t>
            </a:r>
          </a:p>
          <a:p>
            <a:pPr lvl="1" eaLnBrk="1" hangingPunct="1">
              <a:lnSpc>
                <a:spcPct val="80000"/>
              </a:lnSpc>
            </a:pPr>
            <a:endParaRPr lang="en-US" sz="2000" dirty="0" smtClean="0"/>
          </a:p>
          <a:p>
            <a:pPr lvl="1" eaLnBrk="1" hangingPunct="1">
              <a:lnSpc>
                <a:spcPct val="80000"/>
              </a:lnSpc>
            </a:pPr>
            <a:r>
              <a:rPr lang="en-US" sz="2000" dirty="0" smtClean="0"/>
              <a:t>A set of integrated business applications, or modules which carry out common business functions such as: business purchase order management , </a:t>
            </a:r>
          </a:p>
          <a:p>
            <a:pPr lvl="1" eaLnBrk="1" hangingPunct="1">
              <a:lnSpc>
                <a:spcPct val="80000"/>
              </a:lnSpc>
            </a:pPr>
            <a:endParaRPr lang="en-US" sz="2000" dirty="0" smtClean="0"/>
          </a:p>
          <a:p>
            <a:pPr lvl="1" eaLnBrk="1" hangingPunct="1">
              <a:lnSpc>
                <a:spcPct val="80000"/>
              </a:lnSpc>
            </a:pPr>
            <a:r>
              <a:rPr lang="en-US" sz="2000" dirty="0" smtClean="0"/>
              <a:t>An approach to supporting business through optimizing, maintaining, and tracking business functions</a:t>
            </a:r>
          </a:p>
          <a:p>
            <a:pPr lvl="1" eaLnBrk="1" hangingPunct="1">
              <a:lnSpc>
                <a:spcPct val="80000"/>
              </a:lnSpc>
            </a:pPr>
            <a:endParaRPr lang="en-US" sz="2000" dirty="0" smtClean="0"/>
          </a:p>
          <a:p>
            <a:pPr lvl="1" eaLnBrk="1" hangingPunct="1">
              <a:lnSpc>
                <a:spcPct val="80000"/>
              </a:lnSpc>
            </a:pPr>
            <a:r>
              <a:rPr lang="en-US" sz="2000" dirty="0" smtClean="0"/>
              <a:t>Focused </a:t>
            </a:r>
            <a:r>
              <a:rPr lang="en-US" sz="2000" dirty="0" smtClean="0"/>
              <a:t>on value chains, rather than individual functions</a:t>
            </a:r>
          </a:p>
          <a:p>
            <a:pPr lvl="1" eaLnBrk="1" hangingPunct="1">
              <a:lnSpc>
                <a:spcPct val="80000"/>
              </a:lnSpc>
            </a:pPr>
            <a:endParaRPr lang="en-US" sz="2000" dirty="0" smtClean="0"/>
          </a:p>
          <a:p>
            <a:pPr lvl="1" eaLnBrk="1" hangingPunct="1">
              <a:lnSpc>
                <a:spcPct val="80000"/>
              </a:lnSpc>
            </a:pPr>
            <a:r>
              <a:rPr lang="en-US" sz="2000" dirty="0" smtClean="0"/>
              <a:t>More </a:t>
            </a:r>
            <a:r>
              <a:rPr lang="en-US" sz="2000" dirty="0" smtClean="0"/>
              <a:t>about business process change than technology</a:t>
            </a:r>
          </a:p>
          <a:p>
            <a:pPr lvl="1" eaLnBrk="1" hangingPunct="1">
              <a:lnSpc>
                <a:spcPct val="80000"/>
              </a:lnSpc>
            </a:pPr>
            <a:endParaRPr lang="en-US" sz="2000" dirty="0" smtClean="0"/>
          </a:p>
          <a:p>
            <a:pPr eaLnBrk="1" hangingPunct="1">
              <a:lnSpc>
                <a:spcPct val="80000"/>
              </a:lnSpc>
            </a:pPr>
            <a:endParaRPr lang="en-US" sz="2400" dirty="0" smtClean="0"/>
          </a:p>
          <a:p>
            <a:pPr lvl="1" eaLnBrk="1" hangingPunct="1">
              <a:lnSpc>
                <a:spcPct val="80000"/>
              </a:lnSpc>
            </a:pPr>
            <a:endParaRPr lang="en-US" sz="2000" dirty="0" smtClean="0"/>
          </a:p>
        </p:txBody>
      </p:sp>
      <p:sp>
        <p:nvSpPr>
          <p:cNvPr id="23554" name="Slide Number Placeholder 3"/>
          <p:cNvSpPr>
            <a:spLocks noGrp="1"/>
          </p:cNvSpPr>
          <p:nvPr>
            <p:ph type="sldNum" sz="quarter" idx="12"/>
          </p:nvPr>
        </p:nvSpPr>
        <p:spPr>
          <a:noFill/>
        </p:spPr>
        <p:txBody>
          <a:bodyPr/>
          <a:lstStyle/>
          <a:p>
            <a:fld id="{68510EC3-459C-4916-8C27-C3163B8D0087}"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Enterprise Resource Planning</a:t>
            </a:r>
            <a:endParaRPr lang="en-IE" dirty="0"/>
          </a:p>
        </p:txBody>
      </p:sp>
      <p:sp>
        <p:nvSpPr>
          <p:cNvPr id="6" name="Content Placeholder 5"/>
          <p:cNvSpPr>
            <a:spLocks noGrp="1"/>
          </p:cNvSpPr>
          <p:nvPr>
            <p:ph idx="1"/>
          </p:nvPr>
        </p:nvSpPr>
        <p:spPr/>
        <p:txBody>
          <a:bodyPr/>
          <a:lstStyle/>
          <a:p>
            <a:pPr eaLnBrk="1" hangingPunct="1">
              <a:lnSpc>
                <a:spcPct val="80000"/>
              </a:lnSpc>
            </a:pPr>
            <a:endParaRPr lang="en-US" sz="2400" dirty="0" smtClean="0"/>
          </a:p>
          <a:p>
            <a:pPr eaLnBrk="1" hangingPunct="1">
              <a:lnSpc>
                <a:spcPct val="80000"/>
              </a:lnSpc>
            </a:pPr>
            <a:r>
              <a:rPr lang="en-US" sz="2400" dirty="0" smtClean="0"/>
              <a:t>The ERP </a:t>
            </a:r>
            <a:r>
              <a:rPr lang="en-US" sz="2400" dirty="0" smtClean="0"/>
              <a:t>core capabilities </a:t>
            </a:r>
            <a:r>
              <a:rPr lang="en-US" sz="2400" dirty="0" smtClean="0"/>
              <a:t>include: </a:t>
            </a:r>
          </a:p>
          <a:p>
            <a:pPr eaLnBrk="1" hangingPunct="1">
              <a:lnSpc>
                <a:spcPct val="80000"/>
              </a:lnSpc>
            </a:pPr>
            <a:endParaRPr lang="en-US" sz="2400" dirty="0" smtClean="0"/>
          </a:p>
          <a:p>
            <a:pPr lvl="1" eaLnBrk="1" hangingPunct="1">
              <a:lnSpc>
                <a:spcPct val="80000"/>
              </a:lnSpc>
            </a:pPr>
            <a:r>
              <a:rPr lang="en-US" sz="2000" dirty="0" smtClean="0"/>
              <a:t>Integrated modules</a:t>
            </a:r>
          </a:p>
          <a:p>
            <a:pPr lvl="1" eaLnBrk="1" hangingPunct="1">
              <a:lnSpc>
                <a:spcPct val="80000"/>
              </a:lnSpc>
            </a:pPr>
            <a:endParaRPr lang="en-US" sz="2000" dirty="0" smtClean="0"/>
          </a:p>
          <a:p>
            <a:pPr lvl="1" eaLnBrk="1" hangingPunct="1">
              <a:lnSpc>
                <a:spcPct val="80000"/>
              </a:lnSpc>
            </a:pPr>
            <a:r>
              <a:rPr lang="en-US" sz="2000" dirty="0" smtClean="0"/>
              <a:t>Common process and data models and definitions</a:t>
            </a:r>
          </a:p>
          <a:p>
            <a:pPr lvl="1" eaLnBrk="1" hangingPunct="1">
              <a:lnSpc>
                <a:spcPct val="80000"/>
              </a:lnSpc>
            </a:pPr>
            <a:endParaRPr lang="en-US" sz="2000" dirty="0" smtClean="0"/>
          </a:p>
          <a:p>
            <a:pPr lvl="1" eaLnBrk="1" hangingPunct="1">
              <a:lnSpc>
                <a:spcPct val="80000"/>
              </a:lnSpc>
            </a:pPr>
            <a:r>
              <a:rPr lang="en-US" sz="2000" dirty="0" smtClean="0"/>
              <a:t>Common database</a:t>
            </a:r>
          </a:p>
          <a:p>
            <a:pPr lvl="2" eaLnBrk="1" hangingPunct="1">
              <a:lnSpc>
                <a:spcPct val="80000"/>
              </a:lnSpc>
            </a:pPr>
            <a:r>
              <a:rPr lang="en-US" sz="1900" dirty="0" smtClean="0"/>
              <a:t>Update one module, automatically updates others</a:t>
            </a:r>
          </a:p>
          <a:p>
            <a:endParaRPr lang="en-IE" dirty="0"/>
          </a:p>
        </p:txBody>
      </p:sp>
      <p:sp>
        <p:nvSpPr>
          <p:cNvPr id="4" name="Slide Number Placeholder 3"/>
          <p:cNvSpPr>
            <a:spLocks noGrp="1"/>
          </p:cNvSpPr>
          <p:nvPr>
            <p:ph type="sldNum" sz="quarter" idx="12"/>
          </p:nvPr>
        </p:nvSpPr>
        <p:spPr/>
        <p:txBody>
          <a:bodyPr/>
          <a:lstStyle/>
          <a:p>
            <a:pPr>
              <a:defRPr/>
            </a:pPr>
            <a:fld id="{F2237D33-F2F5-4D92-A1FA-01C9FB2ED707}" type="slidenum">
              <a:rPr lang="en-US" altLang="en-US" smtClean="0"/>
              <a:pPr>
                <a:defRPr/>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p:txBody>
          <a:bodyPr>
            <a:normAutofit fontScale="85000" lnSpcReduction="20000"/>
          </a:bodyPr>
          <a:lstStyle/>
          <a:p>
            <a:r>
              <a:rPr lang="en-IE" dirty="0"/>
              <a:t>Most systems are modular to permit automating some functions but not others</a:t>
            </a:r>
            <a:r>
              <a:rPr lang="en-IE" dirty="0" smtClean="0"/>
              <a:t>.</a:t>
            </a:r>
          </a:p>
          <a:p>
            <a:r>
              <a:rPr lang="en-IE" dirty="0" smtClean="0"/>
              <a:t> </a:t>
            </a:r>
            <a:r>
              <a:rPr lang="en-IE" dirty="0"/>
              <a:t>Some common modules, such as finance and accounting, are adopted by nearly all users; others such as human resource management are not. </a:t>
            </a:r>
            <a:endParaRPr lang="en-IE" dirty="0" smtClean="0"/>
          </a:p>
          <a:p>
            <a:r>
              <a:rPr lang="en-IE" dirty="0" smtClean="0"/>
              <a:t>For </a:t>
            </a:r>
            <a:r>
              <a:rPr lang="en-IE" dirty="0"/>
              <a:t>example, a service company probably has no need for a manufacturing module</a:t>
            </a:r>
            <a:r>
              <a:rPr lang="en-IE" dirty="0" smtClean="0"/>
              <a:t>.</a:t>
            </a:r>
          </a:p>
          <a:p>
            <a:r>
              <a:rPr lang="en-IE" dirty="0" smtClean="0"/>
              <a:t> </a:t>
            </a:r>
            <a:r>
              <a:rPr lang="en-IE" dirty="0"/>
              <a:t>Other companies already have a system that they believe to be adequate. Generally speaking, the greater the number of modules selected, the greater the integration benefits, but also the greater the costs, risks and changes involved.</a:t>
            </a:r>
          </a:p>
        </p:txBody>
      </p:sp>
    </p:spTree>
    <p:extLst>
      <p:ext uri="{BB962C8B-B14F-4D97-AF65-F5344CB8AC3E}">
        <p14:creationId xmlns:p14="http://schemas.microsoft.com/office/powerpoint/2010/main" val="3304741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ERP modules</a:t>
            </a:r>
            <a:endParaRPr lang="en-IE" dirty="0"/>
          </a:p>
        </p:txBody>
      </p:sp>
      <p:sp>
        <p:nvSpPr>
          <p:cNvPr id="3" name="Content Placeholder 2"/>
          <p:cNvSpPr>
            <a:spLocks noGrp="1"/>
          </p:cNvSpPr>
          <p:nvPr>
            <p:ph idx="1"/>
          </p:nvPr>
        </p:nvSpPr>
        <p:spPr/>
        <p:txBody>
          <a:bodyPr/>
          <a:lstStyle/>
          <a:p>
            <a:endParaRPr lang="en-IE"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66888"/>
            <a:ext cx="5124028" cy="3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4658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ERP: Finance modules</a:t>
            </a:r>
            <a:endParaRPr lang="en-IE" dirty="0"/>
          </a:p>
        </p:txBody>
      </p:sp>
      <p:sp>
        <p:nvSpPr>
          <p:cNvPr id="3" name="Content Placeholder 2"/>
          <p:cNvSpPr>
            <a:spLocks noGrp="1"/>
          </p:cNvSpPr>
          <p:nvPr>
            <p:ph idx="1"/>
          </p:nvPr>
        </p:nvSpPr>
        <p:spPr/>
        <p:txBody>
          <a:bodyPr>
            <a:normAutofit fontScale="92500" lnSpcReduction="10000"/>
          </a:bodyPr>
          <a:lstStyle/>
          <a:p>
            <a:r>
              <a:rPr lang="en-IE" dirty="0"/>
              <a:t>All kind of organizations small scale, large scale organizations benefit from the implementation of ERP financial module. </a:t>
            </a:r>
            <a:endParaRPr lang="en-IE" dirty="0" smtClean="0"/>
          </a:p>
          <a:p>
            <a:r>
              <a:rPr lang="en-IE" dirty="0" smtClean="0"/>
              <a:t>The </a:t>
            </a:r>
            <a:r>
              <a:rPr lang="en-IE" dirty="0"/>
              <a:t>financial module is the core of many ERP software systems. </a:t>
            </a:r>
            <a:endParaRPr lang="en-IE" dirty="0" smtClean="0"/>
          </a:p>
          <a:p>
            <a:r>
              <a:rPr lang="en-IE" dirty="0" smtClean="0"/>
              <a:t>It </a:t>
            </a:r>
            <a:r>
              <a:rPr lang="en-IE" dirty="0"/>
              <a:t>can gather financial data from various functional departments, and generates valuable financial reports such general ledger, trail balance, </a:t>
            </a:r>
            <a:r>
              <a:rPr lang="en-IE" dirty="0" smtClean="0"/>
              <a:t>as balance </a:t>
            </a:r>
            <a:r>
              <a:rPr lang="en-IE" dirty="0"/>
              <a:t>sheet and quarterly financial statements</a:t>
            </a:r>
          </a:p>
        </p:txBody>
      </p:sp>
    </p:spTree>
    <p:extLst>
      <p:ext uri="{BB962C8B-B14F-4D97-AF65-F5344CB8AC3E}">
        <p14:creationId xmlns:p14="http://schemas.microsoft.com/office/powerpoint/2010/main" val="524640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ERP purchasing module</a:t>
            </a:r>
            <a:endParaRPr lang="en-IE" dirty="0"/>
          </a:p>
        </p:txBody>
      </p:sp>
      <p:sp>
        <p:nvSpPr>
          <p:cNvPr id="3" name="Content Placeholder 2"/>
          <p:cNvSpPr>
            <a:spLocks noGrp="1"/>
          </p:cNvSpPr>
          <p:nvPr>
            <p:ph idx="1"/>
          </p:nvPr>
        </p:nvSpPr>
        <p:spPr/>
        <p:txBody>
          <a:bodyPr>
            <a:normAutofit fontScale="92500" lnSpcReduction="20000"/>
          </a:bodyPr>
          <a:lstStyle/>
          <a:p>
            <a:r>
              <a:rPr lang="en-IE" dirty="0"/>
              <a:t>Purchase module streamline procurement of required raw materials</a:t>
            </a:r>
            <a:r>
              <a:rPr lang="en-IE" dirty="0" smtClean="0"/>
              <a:t>.</a:t>
            </a:r>
          </a:p>
          <a:p>
            <a:r>
              <a:rPr lang="en-IE" dirty="0" smtClean="0"/>
              <a:t> </a:t>
            </a:r>
            <a:r>
              <a:rPr lang="en-IE" dirty="0"/>
              <a:t>It automates the processes of identifying potential suppliers, negotiating price, awarding purchase order to the supplier, and billing processes. </a:t>
            </a:r>
            <a:endParaRPr lang="en-IE" dirty="0" smtClean="0"/>
          </a:p>
          <a:p>
            <a:r>
              <a:rPr lang="en-IE" dirty="0"/>
              <a:t>P</a:t>
            </a:r>
            <a:r>
              <a:rPr lang="en-IE" dirty="0" smtClean="0"/>
              <a:t>urchase </a:t>
            </a:r>
            <a:r>
              <a:rPr lang="en-IE" dirty="0"/>
              <a:t>module is tightly integrated with the inventory control and production planning modules. Purchasing module is often integrated with supply chain management software. </a:t>
            </a:r>
            <a:br>
              <a:rPr lang="en-IE" dirty="0"/>
            </a:br>
            <a:endParaRPr lang="en-IE" dirty="0"/>
          </a:p>
        </p:txBody>
      </p:sp>
    </p:spTree>
    <p:extLst>
      <p:ext uri="{BB962C8B-B14F-4D97-AF65-F5344CB8AC3E}">
        <p14:creationId xmlns:p14="http://schemas.microsoft.com/office/powerpoint/2010/main" val="4111847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ERP sales and marketing module</a:t>
            </a:r>
            <a:endParaRPr lang="en-IE" dirty="0"/>
          </a:p>
        </p:txBody>
      </p:sp>
      <p:sp>
        <p:nvSpPr>
          <p:cNvPr id="3" name="Content Placeholder 2"/>
          <p:cNvSpPr>
            <a:spLocks noGrp="1"/>
          </p:cNvSpPr>
          <p:nvPr>
            <p:ph idx="1"/>
          </p:nvPr>
        </p:nvSpPr>
        <p:spPr/>
        <p:txBody>
          <a:bodyPr>
            <a:normAutofit fontScale="92500" lnSpcReduction="20000"/>
          </a:bodyPr>
          <a:lstStyle/>
          <a:p>
            <a:r>
              <a:rPr lang="en-IE" dirty="0"/>
              <a:t>Sales module implements functions of order placement, order scheduling, shipping and invoicing. </a:t>
            </a:r>
            <a:endParaRPr lang="en-IE" dirty="0" smtClean="0"/>
          </a:p>
          <a:p>
            <a:r>
              <a:rPr lang="en-IE" dirty="0" smtClean="0"/>
              <a:t>Sales </a:t>
            </a:r>
            <a:r>
              <a:rPr lang="en-IE" dirty="0"/>
              <a:t>module is closely integrated with organizations' ecommerce websites. </a:t>
            </a:r>
            <a:endParaRPr lang="en-IE" dirty="0" smtClean="0"/>
          </a:p>
          <a:p>
            <a:r>
              <a:rPr lang="en-IE" dirty="0" smtClean="0"/>
              <a:t>Many </a:t>
            </a:r>
            <a:r>
              <a:rPr lang="en-IE" dirty="0"/>
              <a:t>ERP vendors offer online store front as part of the sales module</a:t>
            </a:r>
            <a:r>
              <a:rPr lang="en-IE" dirty="0" smtClean="0"/>
              <a:t>.</a:t>
            </a:r>
          </a:p>
          <a:p>
            <a:r>
              <a:rPr lang="en-IE" dirty="0" smtClean="0"/>
              <a:t> </a:t>
            </a:r>
            <a:r>
              <a:rPr lang="en-IE" dirty="0"/>
              <a:t>ERP marketing module along with CRP supports lead generation, direct mailing campaign and other marketing works. Scheduling of the promotion is possible using this. </a:t>
            </a:r>
          </a:p>
        </p:txBody>
      </p:sp>
    </p:spTree>
    <p:extLst>
      <p:ext uri="{BB962C8B-B14F-4D97-AF65-F5344CB8AC3E}">
        <p14:creationId xmlns:p14="http://schemas.microsoft.com/office/powerpoint/2010/main" val="3142653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noFill/>
        </p:spPr>
        <p:txBody>
          <a:bodyPr/>
          <a:lstStyle/>
          <a:p>
            <a:pPr eaLnBrk="1" hangingPunct="1"/>
            <a:r>
              <a:rPr lang="en-US" sz="3100" dirty="0" smtClean="0"/>
              <a:t>Example of an Enterprise resource planning system: </a:t>
            </a:r>
            <a:r>
              <a:rPr lang="en-US" sz="3100" dirty="0" err="1" smtClean="0"/>
              <a:t>mySAP</a:t>
            </a:r>
            <a:endParaRPr lang="en-US" sz="3100" dirty="0" smtClean="0"/>
          </a:p>
        </p:txBody>
      </p:sp>
      <p:pic>
        <p:nvPicPr>
          <p:cNvPr id="32772" name="Picture 3"/>
          <p:cNvPicPr>
            <a:picLocks noGrp="1" noChangeAspect="1" noChangeArrowheads="1"/>
          </p:cNvPicPr>
          <p:nvPr>
            <p:ph idx="1"/>
          </p:nvPr>
        </p:nvPicPr>
        <p:blipFill>
          <a:blip r:embed="rId3" cstate="print"/>
          <a:stretch>
            <a:fillRect/>
          </a:stretch>
        </p:blipFill>
        <p:spPr>
          <a:xfrm>
            <a:off x="1410095" y="2091284"/>
            <a:ext cx="6323810" cy="3543795"/>
          </a:xfrm>
          <a:noFill/>
        </p:spPr>
      </p:pic>
      <p:sp>
        <p:nvSpPr>
          <p:cNvPr id="32770" name="Slide Number Placeholder 3"/>
          <p:cNvSpPr>
            <a:spLocks noGrp="1"/>
          </p:cNvSpPr>
          <p:nvPr>
            <p:ph type="sldNum" sz="quarter" idx="12"/>
          </p:nvPr>
        </p:nvSpPr>
        <p:spPr>
          <a:noFill/>
        </p:spPr>
        <p:txBody>
          <a:bodyPr/>
          <a:lstStyle/>
          <a:p>
            <a:fld id="{3E2F11AF-2302-4134-88FA-DB18614D7E60}" type="slidenum">
              <a:rPr lang="en-US" altLang="en-US" smtClean="0"/>
              <a:pPr/>
              <a:t>19</a:t>
            </a:fld>
            <a:endParaRPr lang="en-US" altLang="en-US" smtClean="0"/>
          </a:p>
        </p:txBody>
      </p:sp>
    </p:spTree>
    <p:extLst>
      <p:ext uri="{BB962C8B-B14F-4D97-AF65-F5344CB8AC3E}">
        <p14:creationId xmlns:p14="http://schemas.microsoft.com/office/powerpoint/2010/main" val="1872409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IE" dirty="0" smtClean="0"/>
              <a:t>What is ERP?</a:t>
            </a:r>
            <a:endParaRPr lang="en-US" dirty="0" smtClean="0"/>
          </a:p>
        </p:txBody>
      </p:sp>
      <p:sp>
        <p:nvSpPr>
          <p:cNvPr id="143363" name="Rectangle 3"/>
          <p:cNvSpPr>
            <a:spLocks noGrp="1" noChangeArrowheads="1"/>
          </p:cNvSpPr>
          <p:nvPr>
            <p:ph idx="1"/>
          </p:nvPr>
        </p:nvSpPr>
        <p:spPr/>
        <p:txBody>
          <a:bodyPr/>
          <a:lstStyle/>
          <a:p>
            <a:r>
              <a:rPr lang="en-US" sz="2600" dirty="0" smtClean="0"/>
              <a:t>Enterprise </a:t>
            </a:r>
            <a:r>
              <a:rPr lang="en-US" sz="2600" dirty="0" smtClean="0"/>
              <a:t>Resource </a:t>
            </a:r>
            <a:r>
              <a:rPr lang="en-US" sz="2600" dirty="0" smtClean="0"/>
              <a:t>Planning:</a:t>
            </a:r>
            <a:endParaRPr lang="en-US" sz="2600" dirty="0" smtClean="0"/>
          </a:p>
          <a:p>
            <a:pPr lvl="1"/>
            <a:r>
              <a:rPr lang="en-US" sz="2200" dirty="0" smtClean="0"/>
              <a:t>Is a software system that takes an enterprise approach to integrating and </a:t>
            </a:r>
            <a:r>
              <a:rPr lang="en-US" sz="2200" dirty="0" err="1" smtClean="0"/>
              <a:t>optimising</a:t>
            </a:r>
            <a:r>
              <a:rPr lang="en-US" sz="2200" b="1" i="1" dirty="0" smtClean="0"/>
              <a:t> business processes</a:t>
            </a:r>
            <a:r>
              <a:rPr lang="en-US" sz="2200" dirty="0" smtClean="0"/>
              <a:t> across departments (finance, HR, sales, </a:t>
            </a:r>
            <a:r>
              <a:rPr lang="en-US" sz="2200" dirty="0" err="1" smtClean="0"/>
              <a:t>etc</a:t>
            </a:r>
            <a:r>
              <a:rPr lang="en-US" sz="2200" dirty="0" smtClean="0"/>
              <a:t>).</a:t>
            </a:r>
          </a:p>
          <a:p>
            <a:pPr lvl="1"/>
            <a:r>
              <a:rPr lang="en-US" sz="2200" dirty="0" smtClean="0"/>
              <a:t>Provides consistent information for timely decision-making and performance measurement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47DEAA28-D979-4D96-A484-2C967273E9C8}" type="slidenum">
              <a:rPr lang="en-US" altLang="en-US" sz="1000" b="0" smtClean="0"/>
              <a:pPr eaLnBrk="1" hangingPunct="1"/>
              <a:t>20</a:t>
            </a:fld>
            <a:endParaRPr lang="en-US" altLang="en-US" sz="1000" b="0" smtClean="0"/>
          </a:p>
        </p:txBody>
      </p:sp>
      <p:sp>
        <p:nvSpPr>
          <p:cNvPr id="26627" name="Rectangle 2"/>
          <p:cNvSpPr>
            <a:spLocks noGrp="1" noChangeArrowheads="1"/>
          </p:cNvSpPr>
          <p:nvPr>
            <p:ph type="title"/>
          </p:nvPr>
        </p:nvSpPr>
        <p:spPr/>
        <p:txBody>
          <a:bodyPr/>
          <a:lstStyle/>
          <a:p>
            <a:pPr eaLnBrk="1" hangingPunct="1"/>
            <a:r>
              <a:rPr lang="en-US" altLang="en-US" smtClean="0"/>
              <a:t>mySAP ERP</a:t>
            </a:r>
          </a:p>
        </p:txBody>
      </p:sp>
      <p:pic>
        <p:nvPicPr>
          <p:cNvPr id="26628" name="Picture 3"/>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 y="1400175"/>
            <a:ext cx="8229600" cy="4610100"/>
          </a:xfrm>
          <a:noFill/>
        </p:spPr>
      </p:pic>
      <p:sp>
        <p:nvSpPr>
          <p:cNvPr id="26629" name="AutoShape 6"/>
          <p:cNvSpPr>
            <a:spLocks noChangeArrowheads="1"/>
          </p:cNvSpPr>
          <p:nvPr/>
        </p:nvSpPr>
        <p:spPr bwMode="auto">
          <a:xfrm>
            <a:off x="250825" y="5805488"/>
            <a:ext cx="4968875" cy="1052512"/>
          </a:xfrm>
          <a:prstGeom prst="wedgeRectCallout">
            <a:avLst>
              <a:gd name="adj1" fmla="val -33579"/>
              <a:gd name="adj2" fmla="val -198264"/>
            </a:avLst>
          </a:prstGeom>
          <a:solidFill>
            <a:schemeClr val="accent1"/>
          </a:solidFill>
          <a:ln w="9525" algn="ctr">
            <a:solidFill>
              <a:schemeClr val="tx1"/>
            </a:solidFill>
            <a:miter lim="800000"/>
            <a:headEnd/>
            <a:tailEnd/>
          </a:ln>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r>
              <a:rPr lang="en-US" altLang="en-US"/>
              <a:t>Traditional ERP: All the well-known value chain processes: Order to cash etc.</a:t>
            </a:r>
            <a:endParaRPr lang="en-US" altLang="en-US" b="0"/>
          </a:p>
        </p:txBody>
      </p:sp>
    </p:spTree>
    <p:extLst>
      <p:ext uri="{BB962C8B-B14F-4D97-AF65-F5344CB8AC3E}">
        <p14:creationId xmlns:p14="http://schemas.microsoft.com/office/powerpoint/2010/main" val="3713343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457200" y="274638"/>
            <a:ext cx="8229600" cy="706090"/>
          </a:xfrm>
          <a:noFill/>
        </p:spPr>
        <p:txBody>
          <a:bodyPr/>
          <a:lstStyle/>
          <a:p>
            <a:pPr eaLnBrk="1" hangingPunct="1"/>
            <a:r>
              <a:rPr lang="en-US" sz="3100" dirty="0" smtClean="0"/>
              <a:t>Benefits of ERP</a:t>
            </a:r>
          </a:p>
        </p:txBody>
      </p:sp>
      <p:sp>
        <p:nvSpPr>
          <p:cNvPr id="29700" name="Rectangle 3"/>
          <p:cNvSpPr>
            <a:spLocks noGrp="1" noChangeArrowheads="1"/>
          </p:cNvSpPr>
          <p:nvPr>
            <p:ph idx="1"/>
          </p:nvPr>
        </p:nvSpPr>
        <p:spPr>
          <a:xfrm>
            <a:off x="457200" y="1124744"/>
            <a:ext cx="8229600" cy="5256584"/>
          </a:xfrm>
          <a:noFill/>
        </p:spPr>
        <p:txBody>
          <a:bodyPr>
            <a:normAutofit/>
          </a:bodyPr>
          <a:lstStyle/>
          <a:p>
            <a:pPr eaLnBrk="1" hangingPunct="1">
              <a:lnSpc>
                <a:spcPct val="80000"/>
              </a:lnSpc>
            </a:pPr>
            <a:r>
              <a:rPr lang="en-US" sz="2200" dirty="0" smtClean="0"/>
              <a:t>Common set of data</a:t>
            </a:r>
          </a:p>
          <a:p>
            <a:pPr lvl="1" eaLnBrk="1" hangingPunct="1">
              <a:lnSpc>
                <a:spcPct val="80000"/>
              </a:lnSpc>
            </a:pPr>
            <a:r>
              <a:rPr lang="en-US" sz="2000" dirty="0" smtClean="0"/>
              <a:t>Removes consistency and </a:t>
            </a:r>
            <a:r>
              <a:rPr lang="en-US" sz="2000" dirty="0" err="1" smtClean="0"/>
              <a:t>synchronisation</a:t>
            </a:r>
            <a:r>
              <a:rPr lang="en-US" sz="2000" dirty="0" smtClean="0"/>
              <a:t> issues</a:t>
            </a:r>
          </a:p>
          <a:p>
            <a:pPr lvl="1" eaLnBrk="1" hangingPunct="1">
              <a:lnSpc>
                <a:spcPct val="80000"/>
              </a:lnSpc>
            </a:pPr>
            <a:endParaRPr lang="en-US" sz="2000" dirty="0" smtClean="0"/>
          </a:p>
          <a:p>
            <a:pPr eaLnBrk="1" hangingPunct="1">
              <a:lnSpc>
                <a:spcPct val="80000"/>
              </a:lnSpc>
            </a:pPr>
            <a:r>
              <a:rPr lang="en-US" sz="2200" dirty="0" smtClean="0"/>
              <a:t>Inter-department integration for all departments using the ERP</a:t>
            </a:r>
          </a:p>
          <a:p>
            <a:pPr eaLnBrk="1" hangingPunct="1">
              <a:lnSpc>
                <a:spcPct val="80000"/>
              </a:lnSpc>
            </a:pPr>
            <a:endParaRPr lang="en-US" sz="2200" dirty="0" smtClean="0"/>
          </a:p>
          <a:p>
            <a:pPr eaLnBrk="1" hangingPunct="1">
              <a:lnSpc>
                <a:spcPct val="80000"/>
              </a:lnSpc>
            </a:pPr>
            <a:r>
              <a:rPr lang="en-US" sz="2200" dirty="0" smtClean="0"/>
              <a:t>Library of available </a:t>
            </a:r>
            <a:r>
              <a:rPr lang="en-US" sz="2200" i="1" dirty="0" smtClean="0"/>
              <a:t>standard</a:t>
            </a:r>
            <a:r>
              <a:rPr lang="en-US" sz="2200" dirty="0" smtClean="0"/>
              <a:t> template processes and modules make integration easier</a:t>
            </a:r>
          </a:p>
          <a:p>
            <a:pPr eaLnBrk="1" hangingPunct="1">
              <a:lnSpc>
                <a:spcPct val="80000"/>
              </a:lnSpc>
            </a:pPr>
            <a:endParaRPr lang="en-US" sz="2200" dirty="0" smtClean="0"/>
          </a:p>
          <a:p>
            <a:pPr eaLnBrk="1" hangingPunct="1">
              <a:lnSpc>
                <a:spcPct val="80000"/>
              </a:lnSpc>
            </a:pPr>
            <a:r>
              <a:rPr lang="en-US" sz="2200" dirty="0" smtClean="0"/>
              <a:t>The use of ERP I.S. systems encourages </a:t>
            </a:r>
            <a:r>
              <a:rPr lang="en-US" sz="2200" b="1" dirty="0" smtClean="0"/>
              <a:t>Business </a:t>
            </a:r>
            <a:r>
              <a:rPr lang="en-US" sz="2200" b="1" dirty="0" smtClean="0"/>
              <a:t>Process </a:t>
            </a:r>
            <a:r>
              <a:rPr lang="en-US" sz="2200" b="1" dirty="0" smtClean="0"/>
              <a:t>Reengineering</a:t>
            </a:r>
            <a:r>
              <a:rPr lang="en-US" sz="2200" dirty="0" smtClean="0"/>
              <a:t> :</a:t>
            </a:r>
          </a:p>
          <a:p>
            <a:pPr lvl="1">
              <a:lnSpc>
                <a:spcPct val="80000"/>
              </a:lnSpc>
            </a:pPr>
            <a:r>
              <a:rPr lang="en-US" sz="1800" dirty="0" smtClean="0"/>
              <a:t>is a business management strategy that focuses on </a:t>
            </a:r>
            <a:r>
              <a:rPr lang="en-US" sz="1800" dirty="0" err="1" smtClean="0"/>
              <a:t>analysing</a:t>
            </a:r>
            <a:r>
              <a:rPr lang="en-US" sz="1800" dirty="0" smtClean="0"/>
              <a:t> and designing  the </a:t>
            </a:r>
            <a:r>
              <a:rPr lang="en-US" sz="1800" dirty="0" smtClean="0"/>
              <a:t>way business </a:t>
            </a:r>
            <a:r>
              <a:rPr lang="en-US" sz="1800" dirty="0" smtClean="0"/>
              <a:t>processes/workflows are </a:t>
            </a:r>
            <a:r>
              <a:rPr lang="en-US" sz="1800" dirty="0" smtClean="0"/>
              <a:t>performed. </a:t>
            </a:r>
            <a:r>
              <a:rPr lang="en-US" sz="1800" dirty="0" smtClean="0"/>
              <a:t>It does not look at business processes in isolation but in a </a:t>
            </a:r>
            <a:r>
              <a:rPr lang="en-US" sz="1800" dirty="0" smtClean="0"/>
              <a:t>more holistic way: like how to change the value chain to ensure/create greater core competencies; e.g. link the purchasing process to a supply chain management which in turn can communicate with customer relation management systems…    </a:t>
            </a:r>
          </a:p>
          <a:p>
            <a:pPr eaLnBrk="1" hangingPunct="1">
              <a:lnSpc>
                <a:spcPct val="80000"/>
              </a:lnSpc>
            </a:pPr>
            <a:endParaRPr lang="en-US" sz="2200" dirty="0" smtClean="0"/>
          </a:p>
          <a:p>
            <a:pPr eaLnBrk="1" hangingPunct="1">
              <a:lnSpc>
                <a:spcPct val="80000"/>
              </a:lnSpc>
            </a:pPr>
            <a:r>
              <a:rPr lang="en-US" sz="2200" dirty="0" smtClean="0">
                <a:solidFill>
                  <a:srgbClr val="FF0000"/>
                </a:solidFill>
              </a:rPr>
              <a:t>Can you think of any examples of a business process re-engineering</a:t>
            </a:r>
            <a:r>
              <a:rPr lang="en-US" sz="2200" dirty="0" smtClean="0"/>
              <a:t> </a:t>
            </a:r>
            <a:endParaRPr lang="en-US" sz="2400" dirty="0" smtClean="0"/>
          </a:p>
        </p:txBody>
      </p:sp>
      <p:sp>
        <p:nvSpPr>
          <p:cNvPr id="29698" name="Slide Number Placeholder 3"/>
          <p:cNvSpPr>
            <a:spLocks noGrp="1"/>
          </p:cNvSpPr>
          <p:nvPr>
            <p:ph type="sldNum" sz="quarter" idx="12"/>
          </p:nvPr>
        </p:nvSpPr>
        <p:spPr>
          <a:noFill/>
        </p:spPr>
        <p:txBody>
          <a:bodyPr/>
          <a:lstStyle/>
          <a:p>
            <a:fld id="{E9963C62-870D-4C9B-9222-C9FF747A06A4}" type="slidenum">
              <a:rPr lang="en-US" altLang="en-US" smtClean="0"/>
              <a:pPr/>
              <a:t>21</a:t>
            </a:fld>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noFill/>
        </p:spPr>
        <p:txBody>
          <a:bodyPr/>
          <a:lstStyle/>
          <a:p>
            <a:pPr eaLnBrk="1" hangingPunct="1"/>
            <a:r>
              <a:rPr lang="en-US" sz="3100" smtClean="0"/>
              <a:t>Potential  Limitations of ERP</a:t>
            </a:r>
          </a:p>
        </p:txBody>
      </p:sp>
      <p:sp>
        <p:nvSpPr>
          <p:cNvPr id="30724" name="Rectangle 3"/>
          <p:cNvSpPr>
            <a:spLocks noGrp="1" noChangeArrowheads="1"/>
          </p:cNvSpPr>
          <p:nvPr>
            <p:ph idx="1"/>
          </p:nvPr>
        </p:nvSpPr>
        <p:spPr>
          <a:noFill/>
        </p:spPr>
        <p:txBody>
          <a:bodyPr/>
          <a:lstStyle/>
          <a:p>
            <a:pPr eaLnBrk="1" hangingPunct="1">
              <a:lnSpc>
                <a:spcPct val="80000"/>
              </a:lnSpc>
            </a:pPr>
            <a:r>
              <a:rPr lang="en-US" sz="2000" b="1" dirty="0" smtClean="0"/>
              <a:t>Globa</a:t>
            </a:r>
            <a:r>
              <a:rPr lang="en-US" sz="2000" dirty="0" smtClean="0"/>
              <a:t>l ERP can be a never-ending project for large </a:t>
            </a:r>
            <a:r>
              <a:rPr lang="en-US" sz="2000" dirty="0" err="1" smtClean="0"/>
              <a:t>organisations</a:t>
            </a:r>
            <a:endParaRPr lang="en-US" sz="2000" dirty="0" smtClean="0"/>
          </a:p>
          <a:p>
            <a:pPr lvl="1" eaLnBrk="1" hangingPunct="1">
              <a:lnSpc>
                <a:spcPct val="80000"/>
              </a:lnSpc>
              <a:buFont typeface="Wingdings" pitchFamily="2" charset="2"/>
              <a:buNone/>
            </a:pPr>
            <a:endParaRPr lang="en-US" sz="1800" dirty="0" smtClean="0"/>
          </a:p>
          <a:p>
            <a:pPr eaLnBrk="1" hangingPunct="1">
              <a:lnSpc>
                <a:spcPct val="80000"/>
              </a:lnSpc>
            </a:pPr>
            <a:r>
              <a:rPr lang="en-US" sz="2000" dirty="0" smtClean="0"/>
              <a:t>No </a:t>
            </a:r>
            <a:r>
              <a:rPr lang="en-US" sz="2000" dirty="0" err="1" smtClean="0"/>
              <a:t>organisation</a:t>
            </a:r>
            <a:r>
              <a:rPr lang="en-US" sz="2000" dirty="0" smtClean="0"/>
              <a:t> exists in isolation: Value chain business processes </a:t>
            </a:r>
          </a:p>
          <a:p>
            <a:pPr lvl="1" eaLnBrk="1" hangingPunct="1">
              <a:lnSpc>
                <a:spcPct val="80000"/>
              </a:lnSpc>
            </a:pPr>
            <a:r>
              <a:rPr lang="en-US" sz="1800" dirty="0" smtClean="0"/>
              <a:t>There are always suppliers and clients who use different data models.</a:t>
            </a:r>
          </a:p>
          <a:p>
            <a:pPr lvl="1" eaLnBrk="1" hangingPunct="1">
              <a:lnSpc>
                <a:spcPct val="80000"/>
              </a:lnSpc>
            </a:pPr>
            <a:r>
              <a:rPr lang="en-US" sz="1800" dirty="0" smtClean="0"/>
              <a:t>This means that the need for integration cannot be removed.</a:t>
            </a:r>
          </a:p>
          <a:p>
            <a:pPr lvl="1" eaLnBrk="1" hangingPunct="1">
              <a:lnSpc>
                <a:spcPct val="80000"/>
              </a:lnSpc>
            </a:pPr>
            <a:endParaRPr lang="en-US" sz="1800" dirty="0" smtClean="0"/>
          </a:p>
          <a:p>
            <a:pPr eaLnBrk="1" hangingPunct="1">
              <a:lnSpc>
                <a:spcPct val="80000"/>
              </a:lnSpc>
            </a:pPr>
            <a:r>
              <a:rPr lang="en-US" sz="2000" dirty="0" smtClean="0"/>
              <a:t>Inter-department integration relies on using the global ERP</a:t>
            </a:r>
          </a:p>
          <a:p>
            <a:pPr lvl="1" eaLnBrk="1" hangingPunct="1">
              <a:lnSpc>
                <a:spcPct val="80000"/>
              </a:lnSpc>
            </a:pPr>
            <a:r>
              <a:rPr lang="en-US" sz="1800" dirty="0" smtClean="0"/>
              <a:t>Causes problems with anomalous departments, recently required, geographically isolated or with different business processes.</a:t>
            </a:r>
          </a:p>
          <a:p>
            <a:pPr eaLnBrk="1" hangingPunct="1">
              <a:lnSpc>
                <a:spcPct val="80000"/>
              </a:lnSpc>
            </a:pPr>
            <a:endParaRPr lang="en-US" sz="2000" dirty="0" smtClean="0"/>
          </a:p>
          <a:p>
            <a:pPr eaLnBrk="1" hangingPunct="1">
              <a:lnSpc>
                <a:spcPct val="80000"/>
              </a:lnSpc>
            </a:pPr>
            <a:r>
              <a:rPr lang="en-US" sz="2000" b="1" dirty="0" smtClean="0"/>
              <a:t>Be aware</a:t>
            </a:r>
            <a:r>
              <a:rPr lang="en-US" sz="2000" dirty="0" smtClean="0"/>
              <a:t>: The </a:t>
            </a:r>
            <a:r>
              <a:rPr lang="en-US" sz="2000" dirty="0" smtClean="0"/>
              <a:t>software can drive the business rather than the other way around</a:t>
            </a:r>
          </a:p>
          <a:p>
            <a:pPr lvl="1" eaLnBrk="1" hangingPunct="1">
              <a:lnSpc>
                <a:spcPct val="80000"/>
              </a:lnSpc>
            </a:pPr>
            <a:r>
              <a:rPr lang="en-US" sz="1800" dirty="0" smtClean="0"/>
              <a:t>Templates tend to impose the </a:t>
            </a:r>
            <a:r>
              <a:rPr lang="en-US" sz="1800" i="1" dirty="0" smtClean="0"/>
              <a:t>standard</a:t>
            </a:r>
            <a:r>
              <a:rPr lang="en-US" sz="1800" dirty="0" smtClean="0"/>
              <a:t> business process rather than your </a:t>
            </a:r>
            <a:r>
              <a:rPr lang="en-US" sz="1800" dirty="0" err="1" smtClean="0"/>
              <a:t>organisations</a:t>
            </a:r>
            <a:r>
              <a:rPr lang="en-US" sz="1800" dirty="0" smtClean="0"/>
              <a:t> business process.  This is okay for </a:t>
            </a:r>
            <a:r>
              <a:rPr lang="en-US" sz="1800" dirty="0" err="1" smtClean="0"/>
              <a:t>commoditised</a:t>
            </a:r>
            <a:r>
              <a:rPr lang="en-US" sz="1800" dirty="0" smtClean="0"/>
              <a:t> processes but not for all.</a:t>
            </a:r>
          </a:p>
          <a:p>
            <a:pPr eaLnBrk="1" hangingPunct="1">
              <a:lnSpc>
                <a:spcPct val="80000"/>
              </a:lnSpc>
            </a:pPr>
            <a:endParaRPr lang="en-US" sz="2000" dirty="0" smtClean="0"/>
          </a:p>
        </p:txBody>
      </p:sp>
      <p:sp>
        <p:nvSpPr>
          <p:cNvPr id="30722" name="Slide Number Placeholder 3"/>
          <p:cNvSpPr>
            <a:spLocks noGrp="1"/>
          </p:cNvSpPr>
          <p:nvPr>
            <p:ph type="sldNum" sz="quarter" idx="12"/>
          </p:nvPr>
        </p:nvSpPr>
        <p:spPr>
          <a:noFill/>
        </p:spPr>
        <p:txBody>
          <a:bodyPr/>
          <a:lstStyle/>
          <a:p>
            <a:fld id="{4D5ED4A4-FE64-4FAA-9289-7FDE3B8A197A}" type="slidenum">
              <a:rPr lang="en-US" altLang="en-US" smtClean="0"/>
              <a:pPr/>
              <a:t>22</a:t>
            </a:fld>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762000" y="228600"/>
            <a:ext cx="7772400" cy="1143000"/>
          </a:xfrm>
          <a:noFill/>
        </p:spPr>
        <p:txBody>
          <a:bodyPr/>
          <a:lstStyle/>
          <a:p>
            <a:pPr marL="742950" indent="-742950" eaLnBrk="1" hangingPunct="1"/>
            <a:r>
              <a:rPr lang="en-US" sz="3100" smtClean="0"/>
              <a:t>ERP Implementation Options</a:t>
            </a:r>
          </a:p>
        </p:txBody>
      </p:sp>
      <p:sp>
        <p:nvSpPr>
          <p:cNvPr id="40964" name="Rectangle 3"/>
          <p:cNvSpPr>
            <a:spLocks noGrp="1" noChangeArrowheads="1"/>
          </p:cNvSpPr>
          <p:nvPr>
            <p:ph idx="1"/>
          </p:nvPr>
        </p:nvSpPr>
        <p:spPr>
          <a:xfrm>
            <a:off x="468313" y="1412875"/>
            <a:ext cx="7989887" cy="4968875"/>
          </a:xfrm>
          <a:noFill/>
        </p:spPr>
        <p:txBody>
          <a:bodyPr/>
          <a:lstStyle/>
          <a:p>
            <a:pPr eaLnBrk="1" hangingPunct="1">
              <a:lnSpc>
                <a:spcPct val="80000"/>
              </a:lnSpc>
            </a:pPr>
            <a:r>
              <a:rPr lang="en-IE" sz="1900" dirty="0" smtClean="0"/>
              <a:t>Complete system. </a:t>
            </a:r>
          </a:p>
          <a:p>
            <a:pPr eaLnBrk="1" hangingPunct="1">
              <a:lnSpc>
                <a:spcPct val="80000"/>
              </a:lnSpc>
            </a:pPr>
            <a:r>
              <a:rPr lang="en-IE" sz="1800" dirty="0" smtClean="0"/>
              <a:t>Create IT architecture from scratch</a:t>
            </a:r>
          </a:p>
          <a:p>
            <a:pPr lvl="1" eaLnBrk="1" hangingPunct="1">
              <a:lnSpc>
                <a:spcPct val="80000"/>
              </a:lnSpc>
              <a:buClr>
                <a:schemeClr val="tx2"/>
              </a:buClr>
            </a:pPr>
            <a:r>
              <a:rPr lang="en-IE" sz="1800" dirty="0" smtClean="0"/>
              <a:t>Uncommon as there are few new companies which start off large enough to implement ERP</a:t>
            </a:r>
          </a:p>
          <a:p>
            <a:pPr lvl="1" eaLnBrk="1" hangingPunct="1">
              <a:lnSpc>
                <a:spcPct val="80000"/>
              </a:lnSpc>
              <a:buClr>
                <a:schemeClr val="tx2"/>
              </a:buClr>
            </a:pPr>
            <a:endParaRPr lang="en-IE" sz="1900" dirty="0" smtClean="0"/>
          </a:p>
          <a:p>
            <a:pPr eaLnBrk="1" hangingPunct="1">
              <a:lnSpc>
                <a:spcPct val="80000"/>
              </a:lnSpc>
            </a:pPr>
            <a:r>
              <a:rPr lang="en-IE" sz="1900" dirty="0" smtClean="0"/>
              <a:t>ERP by Process</a:t>
            </a:r>
          </a:p>
          <a:p>
            <a:pPr lvl="1" eaLnBrk="1" hangingPunct="1">
              <a:lnSpc>
                <a:spcPct val="80000"/>
              </a:lnSpc>
              <a:buClr>
                <a:schemeClr val="tx2"/>
              </a:buClr>
            </a:pPr>
            <a:r>
              <a:rPr lang="en-IE" sz="1800" dirty="0" smtClean="0"/>
              <a:t>Deploy one or a few ERP modules across all Business Units</a:t>
            </a:r>
          </a:p>
          <a:p>
            <a:pPr lvl="1" eaLnBrk="1" hangingPunct="1">
              <a:lnSpc>
                <a:spcPct val="80000"/>
              </a:lnSpc>
              <a:buClr>
                <a:schemeClr val="tx2"/>
              </a:buClr>
            </a:pPr>
            <a:r>
              <a:rPr lang="en-IE" sz="1800" dirty="0" smtClean="0"/>
              <a:t>Risk:  May never extend beyond original process.</a:t>
            </a:r>
          </a:p>
          <a:p>
            <a:pPr eaLnBrk="1" hangingPunct="1">
              <a:lnSpc>
                <a:spcPct val="80000"/>
              </a:lnSpc>
            </a:pPr>
            <a:endParaRPr lang="en-IE" sz="1900" dirty="0" smtClean="0"/>
          </a:p>
          <a:p>
            <a:pPr eaLnBrk="1" hangingPunct="1">
              <a:lnSpc>
                <a:spcPct val="80000"/>
              </a:lnSpc>
            </a:pPr>
            <a:r>
              <a:rPr lang="en-IE" sz="1900" dirty="0" smtClean="0"/>
              <a:t>ERP by Business Unit</a:t>
            </a:r>
          </a:p>
          <a:p>
            <a:pPr lvl="1" eaLnBrk="1" hangingPunct="1">
              <a:lnSpc>
                <a:spcPct val="80000"/>
              </a:lnSpc>
              <a:buClr>
                <a:schemeClr val="tx2"/>
              </a:buClr>
            </a:pPr>
            <a:r>
              <a:rPr lang="en-IE" sz="1800" dirty="0" smtClean="0"/>
              <a:t>Deploy fully integrated ERP suite in one or more Business Units</a:t>
            </a:r>
          </a:p>
          <a:p>
            <a:pPr lvl="1" eaLnBrk="1" hangingPunct="1">
              <a:lnSpc>
                <a:spcPct val="80000"/>
              </a:lnSpc>
              <a:buClr>
                <a:schemeClr val="tx2"/>
              </a:buClr>
            </a:pPr>
            <a:r>
              <a:rPr lang="en-IE" sz="1800" dirty="0" smtClean="0"/>
              <a:t>Risk:  May never extend beyond original function.</a:t>
            </a:r>
          </a:p>
          <a:p>
            <a:pPr lvl="1" eaLnBrk="1" hangingPunct="1">
              <a:lnSpc>
                <a:spcPct val="80000"/>
              </a:lnSpc>
              <a:buClr>
                <a:schemeClr val="tx2"/>
              </a:buClr>
            </a:pPr>
            <a:endParaRPr lang="en-IE" sz="1800" dirty="0" smtClean="0"/>
          </a:p>
          <a:p>
            <a:pPr eaLnBrk="1" hangingPunct="1">
              <a:lnSpc>
                <a:spcPct val="80000"/>
              </a:lnSpc>
            </a:pPr>
            <a:r>
              <a:rPr lang="en-IE" sz="1900" dirty="0" smtClean="0"/>
              <a:t>Fully Integrated ERP</a:t>
            </a:r>
          </a:p>
          <a:p>
            <a:pPr lvl="1" eaLnBrk="1" hangingPunct="1">
              <a:lnSpc>
                <a:spcPct val="80000"/>
              </a:lnSpc>
              <a:buClr>
                <a:schemeClr val="tx2"/>
              </a:buClr>
            </a:pPr>
            <a:r>
              <a:rPr lang="en-IE" sz="1800" dirty="0" smtClean="0"/>
              <a:t>Full scale deployment across the enterprise</a:t>
            </a:r>
          </a:p>
          <a:p>
            <a:pPr lvl="1" eaLnBrk="1" hangingPunct="1">
              <a:lnSpc>
                <a:spcPct val="80000"/>
              </a:lnSpc>
              <a:buClr>
                <a:schemeClr val="tx2"/>
              </a:buClr>
            </a:pPr>
            <a:r>
              <a:rPr lang="en-IE" sz="1900" dirty="0" smtClean="0"/>
              <a:t>Risk:  Very expensive and could take a long time before getting a return/	</a:t>
            </a:r>
          </a:p>
          <a:p>
            <a:pPr lvl="1" eaLnBrk="1" hangingPunct="1">
              <a:lnSpc>
                <a:spcPct val="80000"/>
              </a:lnSpc>
              <a:buClr>
                <a:schemeClr val="tx2"/>
              </a:buClr>
            </a:pPr>
            <a:endParaRPr lang="en-IE" sz="1900" dirty="0" smtClean="0"/>
          </a:p>
          <a:p>
            <a:pPr eaLnBrk="1" hangingPunct="1">
              <a:lnSpc>
                <a:spcPct val="80000"/>
              </a:lnSpc>
            </a:pPr>
            <a:endParaRPr lang="en-IE" sz="1900" dirty="0" smtClean="0"/>
          </a:p>
        </p:txBody>
      </p:sp>
      <p:sp>
        <p:nvSpPr>
          <p:cNvPr id="40962" name="Slide Number Placeholder 3"/>
          <p:cNvSpPr>
            <a:spLocks noGrp="1"/>
          </p:cNvSpPr>
          <p:nvPr>
            <p:ph type="sldNum" sz="quarter" idx="12"/>
          </p:nvPr>
        </p:nvSpPr>
        <p:spPr>
          <a:noFill/>
        </p:spPr>
        <p:txBody>
          <a:bodyPr/>
          <a:lstStyle/>
          <a:p>
            <a:fld id="{FDA00D41-861A-4F9D-B05D-2BF7D24D09EF}" type="slidenum">
              <a:rPr lang="en-US" altLang="en-US" smtClean="0"/>
              <a:pPr/>
              <a:t>23</a:t>
            </a:fld>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type="title"/>
          </p:nvPr>
        </p:nvSpPr>
        <p:spPr>
          <a:noFill/>
        </p:spPr>
        <p:txBody>
          <a:bodyPr/>
          <a:lstStyle/>
          <a:p>
            <a:pPr marL="742950" indent="-742950" eaLnBrk="1" hangingPunct="1"/>
            <a:r>
              <a:rPr lang="en-US" sz="3100" smtClean="0"/>
              <a:t>Implementing an ERP system</a:t>
            </a:r>
          </a:p>
        </p:txBody>
      </p:sp>
      <p:sp>
        <p:nvSpPr>
          <p:cNvPr id="47107" name="Rectangle 2"/>
          <p:cNvSpPr>
            <a:spLocks noGrp="1" noChangeArrowheads="1"/>
          </p:cNvSpPr>
          <p:nvPr>
            <p:ph idx="1"/>
          </p:nvPr>
        </p:nvSpPr>
        <p:spPr>
          <a:noFill/>
        </p:spPr>
        <p:txBody>
          <a:bodyPr/>
          <a:lstStyle/>
          <a:p>
            <a:pPr eaLnBrk="1" hangingPunct="1">
              <a:lnSpc>
                <a:spcPct val="80000"/>
              </a:lnSpc>
            </a:pPr>
            <a:r>
              <a:rPr lang="en-IE" sz="2200" dirty="0" smtClean="0"/>
              <a:t>ERP is always a major project</a:t>
            </a:r>
          </a:p>
          <a:p>
            <a:pPr lvl="1" eaLnBrk="1" hangingPunct="1">
              <a:lnSpc>
                <a:spcPct val="80000"/>
              </a:lnSpc>
            </a:pPr>
            <a:r>
              <a:rPr lang="en-IE" sz="2000" dirty="0" smtClean="0"/>
              <a:t>Any ERP project requires significant time and cost. </a:t>
            </a:r>
          </a:p>
          <a:p>
            <a:pPr lvl="1" eaLnBrk="1" hangingPunct="1">
              <a:lnSpc>
                <a:spcPct val="80000"/>
              </a:lnSpc>
            </a:pPr>
            <a:r>
              <a:rPr lang="en-IE" sz="2000" dirty="0" smtClean="0"/>
              <a:t>It is likely to be disruptive and result in business process changes across the organisation.  </a:t>
            </a:r>
          </a:p>
          <a:p>
            <a:pPr lvl="1" eaLnBrk="1" hangingPunct="1">
              <a:lnSpc>
                <a:spcPct val="80000"/>
              </a:lnSpc>
            </a:pPr>
            <a:endParaRPr lang="en-IE" sz="2000" dirty="0" smtClean="0"/>
          </a:p>
          <a:p>
            <a:pPr eaLnBrk="1" hangingPunct="1">
              <a:lnSpc>
                <a:spcPct val="80000"/>
              </a:lnSpc>
            </a:pPr>
            <a:r>
              <a:rPr lang="en-IE" sz="2200" dirty="0" smtClean="0"/>
              <a:t>To be successful </a:t>
            </a:r>
          </a:p>
          <a:p>
            <a:pPr lvl="1" eaLnBrk="1" hangingPunct="1">
              <a:lnSpc>
                <a:spcPct val="80000"/>
              </a:lnSpc>
            </a:pPr>
            <a:r>
              <a:rPr lang="en-IE" sz="2000" dirty="0" smtClean="0"/>
              <a:t>The project must have high priority and all elements of the organisation must be aware and involved in it. </a:t>
            </a:r>
          </a:p>
          <a:p>
            <a:pPr lvl="1" eaLnBrk="1" hangingPunct="1">
              <a:lnSpc>
                <a:spcPct val="80000"/>
              </a:lnSpc>
            </a:pPr>
            <a:r>
              <a:rPr lang="en-IE" sz="2000" dirty="0" smtClean="0"/>
              <a:t>Senior management commitment with regular progress reviews at the appropriate levels of management. </a:t>
            </a:r>
          </a:p>
          <a:p>
            <a:pPr eaLnBrk="1" hangingPunct="1">
              <a:lnSpc>
                <a:spcPct val="80000"/>
              </a:lnSpc>
            </a:pPr>
            <a:endParaRPr lang="en-IE" sz="2200" dirty="0" smtClean="0"/>
          </a:p>
          <a:p>
            <a:pPr eaLnBrk="1" hangingPunct="1">
              <a:lnSpc>
                <a:spcPct val="80000"/>
              </a:lnSpc>
            </a:pPr>
            <a:r>
              <a:rPr lang="en-IE" sz="2200" dirty="0" smtClean="0"/>
              <a:t>Risks</a:t>
            </a:r>
          </a:p>
          <a:p>
            <a:pPr lvl="1" eaLnBrk="1" hangingPunct="1">
              <a:lnSpc>
                <a:spcPct val="80000"/>
              </a:lnSpc>
            </a:pPr>
            <a:r>
              <a:rPr lang="en-IE" sz="2000" dirty="0" smtClean="0"/>
              <a:t>Many companies are unclear on the likely total project cost or return.</a:t>
            </a:r>
          </a:p>
          <a:p>
            <a:pPr lvl="1" eaLnBrk="1" hangingPunct="1">
              <a:lnSpc>
                <a:spcPct val="80000"/>
              </a:lnSpc>
            </a:pPr>
            <a:r>
              <a:rPr lang="en-IE" sz="2000" dirty="0" smtClean="0"/>
              <a:t>As with any enterprise level project, scope creep, organisational politics and change regularly cause failure.</a:t>
            </a:r>
          </a:p>
        </p:txBody>
      </p:sp>
      <p:sp>
        <p:nvSpPr>
          <p:cNvPr id="47106" name="Slide Number Placeholder 3"/>
          <p:cNvSpPr>
            <a:spLocks noGrp="1"/>
          </p:cNvSpPr>
          <p:nvPr>
            <p:ph type="sldNum" sz="quarter" idx="12"/>
          </p:nvPr>
        </p:nvSpPr>
        <p:spPr>
          <a:noFill/>
        </p:spPr>
        <p:txBody>
          <a:bodyPr/>
          <a:lstStyle/>
          <a:p>
            <a:fld id="{F4CDF891-42D4-4D37-B513-B6DCC4696F81}" type="slidenum">
              <a:rPr lang="en-US" altLang="en-US" smtClean="0"/>
              <a:pPr/>
              <a:t>24</a:t>
            </a:fld>
            <a:endParaRPr lang="en-US" alt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Sample Question</a:t>
            </a:r>
            <a:endParaRPr lang="en-IE" dirty="0"/>
          </a:p>
        </p:txBody>
      </p:sp>
      <p:sp>
        <p:nvSpPr>
          <p:cNvPr id="3" name="Content Placeholder 2"/>
          <p:cNvSpPr>
            <a:spLocks noGrp="1"/>
          </p:cNvSpPr>
          <p:nvPr>
            <p:ph idx="1"/>
          </p:nvPr>
        </p:nvSpPr>
        <p:spPr/>
        <p:txBody>
          <a:bodyPr>
            <a:normAutofit fontScale="62500" lnSpcReduction="20000"/>
          </a:bodyPr>
          <a:lstStyle/>
          <a:p>
            <a:r>
              <a:rPr lang="en-GB" dirty="0"/>
              <a:t>Describe, using a suitable example, the steps in a business process. 						</a:t>
            </a:r>
            <a:r>
              <a:rPr lang="en-GB" dirty="0" smtClean="0"/>
              <a:t>	</a:t>
            </a:r>
            <a:r>
              <a:rPr lang="en-GB" b="1" dirty="0" smtClean="0"/>
              <a:t>(</a:t>
            </a:r>
            <a:r>
              <a:rPr lang="en-GB" b="1" dirty="0"/>
              <a:t>6 Marks)</a:t>
            </a:r>
            <a:endParaRPr lang="en-GB" dirty="0" smtClean="0"/>
          </a:p>
          <a:p>
            <a:endParaRPr lang="en-GB" dirty="0" smtClean="0"/>
          </a:p>
          <a:p>
            <a:r>
              <a:rPr lang="en-GB" dirty="0" smtClean="0"/>
              <a:t>What is enterprise resource planning (ERP)		</a:t>
            </a:r>
            <a:r>
              <a:rPr lang="en-GB" b="1" dirty="0" smtClean="0"/>
              <a:t>(3 marks)</a:t>
            </a:r>
            <a:r>
              <a:rPr lang="en-GB" dirty="0" smtClean="0"/>
              <a:t> </a:t>
            </a:r>
          </a:p>
          <a:p>
            <a:endParaRPr lang="en-GB" dirty="0" smtClean="0"/>
          </a:p>
          <a:p>
            <a:r>
              <a:rPr lang="en-GB" dirty="0" smtClean="0"/>
              <a:t>Explain, using the business process example above, how an E.R.P. approach overcomes the limitations of the “island of computing”, the ad-hoc tactical </a:t>
            </a:r>
            <a:r>
              <a:rPr lang="en-GB" dirty="0"/>
              <a:t> </a:t>
            </a:r>
            <a:r>
              <a:rPr lang="en-GB" dirty="0" smtClean="0"/>
              <a:t>approach to the automation of business process. </a:t>
            </a:r>
            <a:r>
              <a:rPr lang="en-GB" b="1" dirty="0" smtClean="0"/>
              <a:t>(10 marks)</a:t>
            </a:r>
          </a:p>
          <a:p>
            <a:endParaRPr lang="en-GB" b="1" dirty="0"/>
          </a:p>
          <a:p>
            <a:r>
              <a:rPr lang="en-GB" dirty="0" smtClean="0"/>
              <a:t>Explain two of the limitations of E.R.P</a:t>
            </a:r>
            <a:r>
              <a:rPr lang="en-GB" b="1" dirty="0" smtClean="0"/>
              <a:t> 	(5 marks)</a:t>
            </a:r>
          </a:p>
          <a:p>
            <a:endParaRPr lang="en-GB" dirty="0" smtClean="0"/>
          </a:p>
          <a:p>
            <a:r>
              <a:rPr lang="en-GB" dirty="0" smtClean="0"/>
              <a:t>Compare and contrast three different ways of implementing an ERP system. 						</a:t>
            </a:r>
            <a:r>
              <a:rPr lang="en-GB" b="1" dirty="0" smtClean="0"/>
              <a:t>(6 marks)</a:t>
            </a:r>
          </a:p>
          <a:p>
            <a:pPr marL="457200" lvl="1" indent="0">
              <a:buNone/>
            </a:pPr>
            <a:r>
              <a:rPr lang="en-GB" dirty="0" smtClean="0"/>
              <a:t>  </a:t>
            </a:r>
            <a:endParaRPr lang="en-IE" dirty="0"/>
          </a:p>
        </p:txBody>
      </p:sp>
      <p:sp>
        <p:nvSpPr>
          <p:cNvPr id="4" name="Slide Number Placeholder 3"/>
          <p:cNvSpPr>
            <a:spLocks noGrp="1"/>
          </p:cNvSpPr>
          <p:nvPr>
            <p:ph type="sldNum" sz="quarter" idx="12"/>
          </p:nvPr>
        </p:nvSpPr>
        <p:spPr/>
        <p:txBody>
          <a:bodyPr/>
          <a:lstStyle/>
          <a:p>
            <a:pPr>
              <a:defRPr/>
            </a:pPr>
            <a:fld id="{F9D73A91-FAA1-4752-9E8C-65F7B3173A6D}" type="slidenum">
              <a:rPr lang="en-US" altLang="en-US" smtClean="0"/>
              <a:pPr>
                <a:defRPr/>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 </a:t>
            </a:r>
            <a:endParaRPr lang="en-IE" dirty="0"/>
          </a:p>
        </p:txBody>
      </p:sp>
      <p:sp>
        <p:nvSpPr>
          <p:cNvPr id="3" name="Content Placeholder 2"/>
          <p:cNvSpPr>
            <a:spLocks noGrp="1"/>
          </p:cNvSpPr>
          <p:nvPr>
            <p:ph idx="1"/>
          </p:nvPr>
        </p:nvSpPr>
        <p:spPr>
          <a:xfrm>
            <a:off x="457200" y="1196752"/>
            <a:ext cx="8229600" cy="4929411"/>
          </a:xfrm>
        </p:spPr>
        <p:txBody>
          <a:bodyPr>
            <a:normAutofit fontScale="55000" lnSpcReduction="20000"/>
          </a:bodyPr>
          <a:lstStyle/>
          <a:p>
            <a:pPr lvl="0"/>
            <a:r>
              <a:rPr lang="en-GB" dirty="0" smtClean="0"/>
              <a:t>Describe</a:t>
            </a:r>
            <a:r>
              <a:rPr lang="en-GB" dirty="0"/>
              <a:t>, using a suitable example, </a:t>
            </a:r>
            <a:r>
              <a:rPr lang="en-GB" dirty="0" smtClean="0"/>
              <a:t>the steps in a </a:t>
            </a:r>
            <a:r>
              <a:rPr lang="en-GB" dirty="0"/>
              <a:t>business </a:t>
            </a:r>
            <a:r>
              <a:rPr lang="en-GB" dirty="0" smtClean="0"/>
              <a:t>process. 			</a:t>
            </a:r>
            <a:r>
              <a:rPr lang="en-GB" dirty="0"/>
              <a:t>	</a:t>
            </a:r>
            <a:r>
              <a:rPr lang="en-GB" dirty="0" smtClean="0"/>
              <a:t>				</a:t>
            </a:r>
            <a:r>
              <a:rPr lang="en-GB" b="1" dirty="0" smtClean="0"/>
              <a:t>(</a:t>
            </a:r>
            <a:r>
              <a:rPr lang="en-GB" b="1" dirty="0"/>
              <a:t>6 Marks)</a:t>
            </a:r>
            <a:endParaRPr lang="en-GB" dirty="0"/>
          </a:p>
          <a:p>
            <a:pPr lvl="0"/>
            <a:r>
              <a:rPr lang="en-GB" dirty="0"/>
              <a:t> </a:t>
            </a:r>
          </a:p>
          <a:p>
            <a:pPr lvl="0"/>
            <a:r>
              <a:rPr lang="en-GB" dirty="0" smtClean="0"/>
              <a:t>Explain the </a:t>
            </a:r>
            <a:r>
              <a:rPr lang="en-GB" dirty="0"/>
              <a:t>limitations of the “islands of computing” tactical approach </a:t>
            </a:r>
            <a:r>
              <a:rPr lang="en-GB" dirty="0" smtClean="0"/>
              <a:t>and the </a:t>
            </a:r>
            <a:r>
              <a:rPr lang="en-GB" dirty="0"/>
              <a:t>EAI approach  to implementing </a:t>
            </a:r>
            <a:r>
              <a:rPr lang="en-GB" dirty="0" smtClean="0"/>
              <a:t>the above business process 	</a:t>
            </a:r>
            <a:r>
              <a:rPr lang="en-GB" b="1" dirty="0" smtClean="0"/>
              <a:t>(</a:t>
            </a:r>
            <a:r>
              <a:rPr lang="en-GB" b="1" dirty="0"/>
              <a:t>6 Marks)</a:t>
            </a:r>
            <a:endParaRPr lang="en-GB" dirty="0"/>
          </a:p>
          <a:p>
            <a:pPr lvl="0"/>
            <a:r>
              <a:rPr lang="en-GB" dirty="0"/>
              <a:t> </a:t>
            </a:r>
          </a:p>
          <a:p>
            <a:r>
              <a:rPr lang="en-GB" dirty="0"/>
              <a:t>What is enterprise resource planning (ERP) 	</a:t>
            </a:r>
            <a:r>
              <a:rPr lang="en-GB" dirty="0" smtClean="0"/>
              <a:t>		</a:t>
            </a:r>
            <a:r>
              <a:rPr lang="en-GB" b="1" dirty="0" smtClean="0"/>
              <a:t>(</a:t>
            </a:r>
            <a:r>
              <a:rPr lang="en-GB" b="1" dirty="0"/>
              <a:t>4 Marks)</a:t>
            </a:r>
            <a:endParaRPr lang="en-GB" dirty="0" smtClean="0"/>
          </a:p>
          <a:p>
            <a:endParaRPr lang="en-GB" dirty="0" smtClean="0"/>
          </a:p>
          <a:p>
            <a:r>
              <a:rPr lang="en-GB" dirty="0"/>
              <a:t>What are the basic steps in implementing an ERP system</a:t>
            </a:r>
            <a:r>
              <a:rPr lang="en-GB" dirty="0" smtClean="0"/>
              <a:t>. 	</a:t>
            </a:r>
            <a:r>
              <a:rPr lang="en-GB" b="1" dirty="0" smtClean="0"/>
              <a:t>(6 marks)</a:t>
            </a:r>
          </a:p>
          <a:p>
            <a:endParaRPr lang="en-GB" dirty="0" smtClean="0"/>
          </a:p>
          <a:p>
            <a:r>
              <a:rPr lang="en-GB" dirty="0" smtClean="0"/>
              <a:t>how can a fully implemented ERP system overcome  the limitations of other methods of implementing business processes. 		</a:t>
            </a:r>
            <a:r>
              <a:rPr lang="en-GB" b="1" dirty="0" smtClean="0"/>
              <a:t>(8 </a:t>
            </a:r>
            <a:r>
              <a:rPr lang="en-GB" b="1" dirty="0"/>
              <a:t>Marks</a:t>
            </a:r>
            <a:r>
              <a:rPr lang="en-GB" b="1" dirty="0" smtClean="0"/>
              <a:t>)</a:t>
            </a:r>
          </a:p>
          <a:p>
            <a:endParaRPr lang="en-GB" b="1" dirty="0"/>
          </a:p>
          <a:p>
            <a:r>
              <a:rPr lang="en-GB" i="1" dirty="0" smtClean="0"/>
              <a:t>Describe the characteristics of  4 of the modules of an ERP system </a:t>
            </a:r>
            <a:r>
              <a:rPr lang="en-GB" b="1" i="1" dirty="0" smtClean="0"/>
              <a:t>(8 marks)</a:t>
            </a:r>
          </a:p>
          <a:p>
            <a:endParaRPr lang="en-GB" b="1" dirty="0" smtClean="0"/>
          </a:p>
          <a:p>
            <a:r>
              <a:rPr lang="en-GB" b="1" dirty="0" smtClean="0"/>
              <a:t> </a:t>
            </a:r>
          </a:p>
          <a:p>
            <a:endParaRPr lang="en-IE" dirty="0"/>
          </a:p>
        </p:txBody>
      </p:sp>
    </p:spTree>
    <p:extLst>
      <p:ext uri="{BB962C8B-B14F-4D97-AF65-F5344CB8AC3E}">
        <p14:creationId xmlns:p14="http://schemas.microsoft.com/office/powerpoint/2010/main" val="171946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755576" y="260648"/>
            <a:ext cx="7772400" cy="936104"/>
          </a:xfrm>
          <a:noFill/>
        </p:spPr>
        <p:txBody>
          <a:bodyPr>
            <a:normAutofit fontScale="90000"/>
          </a:bodyPr>
          <a:lstStyle/>
          <a:p>
            <a:pPr eaLnBrk="1" hangingPunct="1"/>
            <a:r>
              <a:rPr lang="en-US" sz="2800" dirty="0" smtClean="0"/>
              <a:t>Example of a business process:</a:t>
            </a:r>
            <a:br>
              <a:rPr lang="en-US" sz="2800" dirty="0" smtClean="0"/>
            </a:br>
            <a:r>
              <a:rPr lang="en-US" sz="2800" dirty="0" smtClean="0"/>
              <a:t> purchase order process …</a:t>
            </a:r>
          </a:p>
        </p:txBody>
      </p:sp>
      <p:pic>
        <p:nvPicPr>
          <p:cNvPr id="10244" name="Picture 3"/>
          <p:cNvPicPr>
            <a:picLocks noGrp="1" noChangeAspect="1" noChangeArrowheads="1"/>
          </p:cNvPicPr>
          <p:nvPr>
            <p:ph idx="1"/>
          </p:nvPr>
        </p:nvPicPr>
        <p:blipFill>
          <a:blip r:embed="rId2" cstate="print"/>
          <a:srcRect/>
          <a:stretch>
            <a:fillRect/>
          </a:stretch>
        </p:blipFill>
        <p:spPr>
          <a:xfrm>
            <a:off x="370074" y="1196752"/>
            <a:ext cx="7442286" cy="5482594"/>
          </a:xfrm>
          <a:noFill/>
        </p:spPr>
      </p:pic>
      <p:sp>
        <p:nvSpPr>
          <p:cNvPr id="10242" name="Slide Number Placeholder 3"/>
          <p:cNvSpPr>
            <a:spLocks noGrp="1"/>
          </p:cNvSpPr>
          <p:nvPr>
            <p:ph type="sldNum" sz="quarter" idx="12"/>
          </p:nvPr>
        </p:nvSpPr>
        <p:spPr>
          <a:xfrm>
            <a:off x="6553200" y="6356350"/>
            <a:ext cx="2133600" cy="365125"/>
          </a:xfrm>
          <a:prstGeom prst="rect">
            <a:avLst/>
          </a:prstGeom>
          <a:noFill/>
        </p:spPr>
        <p:txBody>
          <a:bodyPr/>
          <a:lstStyle/>
          <a:p>
            <a:fld id="{C825BC13-34A1-4D60-AE5A-272A091BC3C4}" type="slidenum">
              <a:rPr lang="en-US" altLang="en-US" smtClean="0"/>
              <a:pPr/>
              <a:t>3</a:t>
            </a:fld>
            <a:endParaRPr lang="en-US" altLang="en-US" smtClean="0"/>
          </a:p>
        </p:txBody>
      </p:sp>
      <p:sp>
        <p:nvSpPr>
          <p:cNvPr id="10245" name="Text Box 4"/>
          <p:cNvSpPr txBox="1">
            <a:spLocks noChangeArrowheads="1"/>
          </p:cNvSpPr>
          <p:nvPr/>
        </p:nvSpPr>
        <p:spPr bwMode="auto">
          <a:xfrm>
            <a:off x="7315200" y="1752600"/>
            <a:ext cx="1828800" cy="457200"/>
          </a:xfrm>
          <a:prstGeom prst="rect">
            <a:avLst/>
          </a:prstGeom>
          <a:noFill/>
          <a:ln w="12700">
            <a:noFill/>
            <a:miter lim="800000"/>
            <a:headEnd type="none" w="sm" len="sm"/>
            <a:tailEnd type="none" w="sm" len="sm"/>
          </a:ln>
        </p:spPr>
        <p:txBody>
          <a:bodyPr>
            <a:spAutoFit/>
          </a:bodyPr>
          <a:lstStyle/>
          <a:p>
            <a:pPr eaLnBrk="0" hangingPunct="0">
              <a:spcBef>
                <a:spcPct val="50000"/>
              </a:spcBef>
            </a:pPr>
            <a:endParaRPr lang="en-GB" sz="2400" b="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122238"/>
            <a:ext cx="7543800" cy="714474"/>
          </a:xfrm>
          <a:noFill/>
        </p:spPr>
        <p:txBody>
          <a:bodyPr/>
          <a:lstStyle/>
          <a:p>
            <a:pPr eaLnBrk="1" hangingPunct="1"/>
            <a:r>
              <a:rPr lang="en-US" sz="3100" dirty="0" smtClean="0"/>
              <a:t>Purchase and payment process</a:t>
            </a:r>
          </a:p>
        </p:txBody>
      </p:sp>
      <p:sp>
        <p:nvSpPr>
          <p:cNvPr id="9" name="Content Placeholder 8"/>
          <p:cNvSpPr>
            <a:spLocks noGrp="1"/>
          </p:cNvSpPr>
          <p:nvPr>
            <p:ph idx="1"/>
          </p:nvPr>
        </p:nvSpPr>
        <p:spPr>
          <a:xfrm>
            <a:off x="457200" y="980728"/>
            <a:ext cx="8229600" cy="5150197"/>
          </a:xfrm>
        </p:spPr>
        <p:txBody>
          <a:bodyPr/>
          <a:lstStyle/>
          <a:p>
            <a:r>
              <a:rPr lang="en-IE" dirty="0" smtClean="0"/>
              <a:t>Presales activity</a:t>
            </a:r>
          </a:p>
          <a:p>
            <a:pPr>
              <a:spcBef>
                <a:spcPct val="50000"/>
              </a:spcBef>
            </a:pPr>
            <a:r>
              <a:rPr lang="en-US" b="0" dirty="0" smtClean="0">
                <a:latin typeface="Times New Roman" pitchFamily="18" charset="0"/>
              </a:rPr>
              <a:t>1. Determine requirements and complete purchase requisition.</a:t>
            </a:r>
          </a:p>
          <a:p>
            <a:pPr>
              <a:spcBef>
                <a:spcPct val="50000"/>
              </a:spcBef>
            </a:pPr>
            <a:r>
              <a:rPr lang="en-US" b="0" i="1" dirty="0" smtClean="0">
                <a:latin typeface="Times New Roman" pitchFamily="18" charset="0"/>
              </a:rPr>
              <a:t>Automatically</a:t>
            </a:r>
            <a:r>
              <a:rPr lang="en-US" b="0" dirty="0" smtClean="0">
                <a:latin typeface="Times New Roman" pitchFamily="18" charset="0"/>
              </a:rPr>
              <a:t> generate the purchase requisition based on quantity on-hand, quantity-on-order, and expected demand.</a:t>
            </a:r>
          </a:p>
          <a:p>
            <a:endParaRPr lang="en-IE" dirty="0"/>
          </a:p>
        </p:txBody>
      </p:sp>
      <p:sp>
        <p:nvSpPr>
          <p:cNvPr id="6146" name="Slide Number Placeholder 3"/>
          <p:cNvSpPr>
            <a:spLocks noGrp="1"/>
          </p:cNvSpPr>
          <p:nvPr>
            <p:ph type="sldNum" sz="quarter" idx="12"/>
          </p:nvPr>
        </p:nvSpPr>
        <p:spPr>
          <a:noFill/>
        </p:spPr>
        <p:txBody>
          <a:bodyPr/>
          <a:lstStyle/>
          <a:p>
            <a:fld id="{8143C0F9-E8DB-4970-9D62-CDF92B793F09}" type="slidenum">
              <a:rPr lang="en-US" altLang="en-US" smtClean="0"/>
              <a:pPr/>
              <a:t>4</a:t>
            </a:fld>
            <a:endParaRPr lang="en-US" altLang="en-US" smtClean="0"/>
          </a:p>
        </p:txBody>
      </p:sp>
      <p:sp>
        <p:nvSpPr>
          <p:cNvPr id="6149" name="Text Box 4"/>
          <p:cNvSpPr txBox="1">
            <a:spLocks noChangeArrowheads="1"/>
          </p:cNvSpPr>
          <p:nvPr/>
        </p:nvSpPr>
        <p:spPr bwMode="auto">
          <a:xfrm>
            <a:off x="7315200" y="1752600"/>
            <a:ext cx="1828800" cy="457200"/>
          </a:xfrm>
          <a:prstGeom prst="rect">
            <a:avLst/>
          </a:prstGeom>
          <a:noFill/>
          <a:ln w="12700">
            <a:noFill/>
            <a:miter lim="800000"/>
            <a:headEnd type="none" w="sm" len="sm"/>
            <a:tailEnd type="none" w="sm" len="sm"/>
          </a:ln>
        </p:spPr>
        <p:txBody>
          <a:bodyPr>
            <a:spAutoFit/>
          </a:bodyPr>
          <a:lstStyle/>
          <a:p>
            <a:pPr eaLnBrk="0" hangingPunct="0">
              <a:spcBef>
                <a:spcPct val="50000"/>
              </a:spcBef>
            </a:pPr>
            <a:endParaRPr lang="en-GB" sz="2400" b="0">
              <a:latin typeface="Times New Roman" pitchFamily="18" charset="0"/>
            </a:endParaRPr>
          </a:p>
        </p:txBody>
      </p:sp>
      <p:sp>
        <p:nvSpPr>
          <p:cNvPr id="6151" name="Text Box 6"/>
          <p:cNvSpPr txBox="1">
            <a:spLocks noChangeArrowheads="1"/>
          </p:cNvSpPr>
          <p:nvPr/>
        </p:nvSpPr>
        <p:spPr bwMode="auto">
          <a:xfrm>
            <a:off x="5148263" y="5445125"/>
            <a:ext cx="1004887" cy="228600"/>
          </a:xfrm>
          <a:prstGeom prst="rect">
            <a:avLst/>
          </a:prstGeom>
          <a:noFill/>
          <a:ln w="9525">
            <a:noFill/>
            <a:miter lim="800000"/>
            <a:headEnd/>
            <a:tailEnd/>
          </a:ln>
        </p:spPr>
        <p:txBody>
          <a:bodyPr wrap="none">
            <a:spAutoFit/>
          </a:bodyPr>
          <a:lstStyle/>
          <a:p>
            <a:r>
              <a:rPr lang="en-US" sz="900"/>
              <a:t>© L. Gray, CNU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122238"/>
            <a:ext cx="7543800" cy="858490"/>
          </a:xfrm>
          <a:noFill/>
        </p:spPr>
        <p:txBody>
          <a:bodyPr/>
          <a:lstStyle/>
          <a:p>
            <a:pPr eaLnBrk="1" hangingPunct="1"/>
            <a:r>
              <a:rPr lang="en-US" sz="3100" dirty="0" smtClean="0"/>
              <a:t>Purchase and payment process</a:t>
            </a:r>
          </a:p>
        </p:txBody>
      </p:sp>
      <p:sp>
        <p:nvSpPr>
          <p:cNvPr id="12" name="Content Placeholder 11"/>
          <p:cNvSpPr>
            <a:spLocks noGrp="1"/>
          </p:cNvSpPr>
          <p:nvPr>
            <p:ph idx="1"/>
          </p:nvPr>
        </p:nvSpPr>
        <p:spPr>
          <a:xfrm>
            <a:off x="457200" y="1340768"/>
            <a:ext cx="8229600" cy="4790157"/>
          </a:xfrm>
        </p:spPr>
        <p:txBody>
          <a:bodyPr>
            <a:normAutofit lnSpcReduction="10000"/>
          </a:bodyPr>
          <a:lstStyle/>
          <a:p>
            <a:pPr>
              <a:spcBef>
                <a:spcPct val="50000"/>
              </a:spcBef>
            </a:pPr>
            <a:r>
              <a:rPr lang="en-US" b="0" dirty="0" smtClean="0">
                <a:latin typeface="Times New Roman" pitchFamily="18" charset="0"/>
              </a:rPr>
              <a:t>2: Prepare and record purchase order.</a:t>
            </a:r>
          </a:p>
          <a:p>
            <a:pPr lvl="1"/>
            <a:r>
              <a:rPr lang="en-US" b="0" dirty="0" smtClean="0">
                <a:latin typeface="Times New Roman" pitchFamily="18" charset="0"/>
              </a:rPr>
              <a:t>Assists the buyer in identifying sources of supply for the requested item, analyzing vendor quotes,</a:t>
            </a:r>
          </a:p>
          <a:p>
            <a:pPr lvl="1"/>
            <a:r>
              <a:rPr lang="en-US" b="0" dirty="0" smtClean="0">
                <a:latin typeface="Times New Roman" pitchFamily="18" charset="0"/>
              </a:rPr>
              <a:t>comparing vendor prices, terms, and past performance</a:t>
            </a:r>
          </a:p>
          <a:p>
            <a:pPr>
              <a:spcBef>
                <a:spcPct val="50000"/>
              </a:spcBef>
            </a:pPr>
            <a:r>
              <a:rPr lang="en-US" b="0" dirty="0" smtClean="0">
                <a:latin typeface="Times New Roman" pitchFamily="18" charset="0"/>
              </a:rPr>
              <a:t>3. Receive and record goods.</a:t>
            </a:r>
          </a:p>
          <a:p>
            <a:pPr lvl="1"/>
            <a:r>
              <a:rPr lang="en-US" b="0" dirty="0" smtClean="0">
                <a:latin typeface="Times New Roman" pitchFamily="18" charset="0"/>
              </a:rPr>
              <a:t>Compare  quantity ordered to  quantity received. </a:t>
            </a:r>
          </a:p>
          <a:p>
            <a:pPr lvl="1"/>
            <a:r>
              <a:rPr lang="en-US" b="0" dirty="0" smtClean="0">
                <a:latin typeface="Times New Roman" pitchFamily="18" charset="0"/>
              </a:rPr>
              <a:t>Routes goods to the function that requested them or directs them the warehouse for immediate sale.  It also records vendor performance data.</a:t>
            </a:r>
          </a:p>
          <a:p>
            <a:pPr lvl="1"/>
            <a:endParaRPr lang="en-US" b="0" dirty="0" smtClean="0">
              <a:latin typeface="Times New Roman" pitchFamily="18" charset="0"/>
            </a:endParaRPr>
          </a:p>
          <a:p>
            <a:endParaRPr lang="en-IE" dirty="0"/>
          </a:p>
        </p:txBody>
      </p:sp>
      <p:sp>
        <p:nvSpPr>
          <p:cNvPr id="7170" name="Slide Number Placeholder 3"/>
          <p:cNvSpPr>
            <a:spLocks noGrp="1"/>
          </p:cNvSpPr>
          <p:nvPr>
            <p:ph type="sldNum" sz="quarter" idx="12"/>
          </p:nvPr>
        </p:nvSpPr>
        <p:spPr>
          <a:noFill/>
        </p:spPr>
        <p:txBody>
          <a:bodyPr/>
          <a:lstStyle/>
          <a:p>
            <a:fld id="{38EFC19C-51C7-43D2-A929-CD98601C61EC}" type="slidenum">
              <a:rPr lang="en-US" altLang="en-US" smtClean="0"/>
              <a:pPr/>
              <a:t>5</a:t>
            </a:fld>
            <a:endParaRPr lang="en-US" altLang="en-US" smtClean="0"/>
          </a:p>
        </p:txBody>
      </p:sp>
      <p:sp>
        <p:nvSpPr>
          <p:cNvPr id="7173" name="Text Box 4"/>
          <p:cNvSpPr txBox="1">
            <a:spLocks noChangeArrowheads="1"/>
          </p:cNvSpPr>
          <p:nvPr/>
        </p:nvSpPr>
        <p:spPr bwMode="auto">
          <a:xfrm>
            <a:off x="7315200" y="1752600"/>
            <a:ext cx="1828800" cy="457200"/>
          </a:xfrm>
          <a:prstGeom prst="rect">
            <a:avLst/>
          </a:prstGeom>
          <a:noFill/>
          <a:ln w="12700">
            <a:noFill/>
            <a:miter lim="800000"/>
            <a:headEnd type="none" w="sm" len="sm"/>
            <a:tailEnd type="none" w="sm" len="sm"/>
          </a:ln>
        </p:spPr>
        <p:txBody>
          <a:bodyPr>
            <a:spAutoFit/>
          </a:bodyPr>
          <a:lstStyle/>
          <a:p>
            <a:pPr eaLnBrk="0" hangingPunct="0">
              <a:spcBef>
                <a:spcPct val="50000"/>
              </a:spcBef>
            </a:pPr>
            <a:endParaRPr lang="en-GB" sz="2400" b="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Purchase and payment process</a:t>
            </a:r>
            <a:endParaRPr lang="en-IE" sz="3200" dirty="0"/>
          </a:p>
        </p:txBody>
      </p:sp>
      <p:sp>
        <p:nvSpPr>
          <p:cNvPr id="6" name="Content Placeholder 5"/>
          <p:cNvSpPr>
            <a:spLocks noGrp="1"/>
          </p:cNvSpPr>
          <p:nvPr>
            <p:ph idx="1"/>
          </p:nvPr>
        </p:nvSpPr>
        <p:spPr/>
        <p:txBody>
          <a:bodyPr>
            <a:normAutofit fontScale="92500"/>
          </a:bodyPr>
          <a:lstStyle/>
          <a:p>
            <a:pPr>
              <a:spcBef>
                <a:spcPct val="50000"/>
              </a:spcBef>
            </a:pPr>
            <a:r>
              <a:rPr lang="en-US" b="0" dirty="0" smtClean="0">
                <a:latin typeface="Times New Roman" pitchFamily="18" charset="0"/>
              </a:rPr>
              <a:t>4: Receive vendor invoice, match with purchase order and receiving report; record payable.</a:t>
            </a:r>
          </a:p>
          <a:p>
            <a:pPr lvl="1"/>
            <a:r>
              <a:rPr lang="en-US" b="0" dirty="0" smtClean="0">
                <a:latin typeface="Times New Roman" pitchFamily="18" charset="0"/>
              </a:rPr>
              <a:t>If the three-way match fails, the enterprise system notifies the proper personnel to ensure timely reconciliation of differences.</a:t>
            </a:r>
          </a:p>
          <a:p>
            <a:pPr>
              <a:spcBef>
                <a:spcPct val="50000"/>
              </a:spcBef>
            </a:pPr>
            <a:r>
              <a:rPr lang="en-US" b="0" dirty="0" smtClean="0">
                <a:latin typeface="Times New Roman" pitchFamily="18" charset="0"/>
              </a:rPr>
              <a:t>5. Prepare and record cash payment and update accounts.</a:t>
            </a:r>
          </a:p>
          <a:p>
            <a:pPr lvl="1"/>
            <a:r>
              <a:rPr lang="en-US" b="0" dirty="0" smtClean="0">
                <a:latin typeface="Times New Roman" pitchFamily="18" charset="0"/>
              </a:rPr>
              <a:t>Uses vendor and account payment data to schedule payments in accordance with terms of sales agreement. </a:t>
            </a:r>
            <a:endParaRPr lang="en-IE" dirty="0"/>
          </a:p>
        </p:txBody>
      </p:sp>
      <p:sp>
        <p:nvSpPr>
          <p:cNvPr id="4" name="Slide Number Placeholder 3"/>
          <p:cNvSpPr>
            <a:spLocks noGrp="1"/>
          </p:cNvSpPr>
          <p:nvPr>
            <p:ph type="sldNum" sz="quarter" idx="12"/>
          </p:nvPr>
        </p:nvSpPr>
        <p:spPr/>
        <p:txBody>
          <a:bodyPr/>
          <a:lstStyle/>
          <a:p>
            <a:pPr>
              <a:defRPr/>
            </a:pPr>
            <a:fld id="{F2237D33-F2F5-4D92-A1FA-01C9FB2ED707}" type="slidenum">
              <a:rPr lang="en-US" altLang="en-US" smtClean="0"/>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en-US" sz="3100" dirty="0" smtClean="0"/>
              <a:t>M</a:t>
            </a:r>
            <a:r>
              <a:rPr lang="en-US" sz="3100" dirty="0" smtClean="0"/>
              <a:t>ethods </a:t>
            </a:r>
            <a:r>
              <a:rPr lang="en-US" sz="3100" dirty="0" smtClean="0"/>
              <a:t>to perform the purchase order process. </a:t>
            </a:r>
          </a:p>
        </p:txBody>
      </p:sp>
      <p:sp>
        <p:nvSpPr>
          <p:cNvPr id="11268" name="Rectangle 3"/>
          <p:cNvSpPr>
            <a:spLocks noGrp="1" noChangeArrowheads="1"/>
          </p:cNvSpPr>
          <p:nvPr>
            <p:ph idx="1"/>
          </p:nvPr>
        </p:nvSpPr>
        <p:spPr>
          <a:xfrm>
            <a:off x="457200" y="1719262"/>
            <a:ext cx="8147248" cy="4806081"/>
          </a:xfrm>
        </p:spPr>
        <p:txBody>
          <a:bodyPr/>
          <a:lstStyle/>
          <a:p>
            <a:pPr eaLnBrk="1" hangingPunct="1"/>
            <a:r>
              <a:rPr lang="en-US" sz="2200" b="1" dirty="0" smtClean="0"/>
              <a:t>The non automated approach</a:t>
            </a:r>
            <a:r>
              <a:rPr lang="en-US" sz="2200" dirty="0" smtClean="0"/>
              <a:t>:</a:t>
            </a:r>
          </a:p>
          <a:p>
            <a:r>
              <a:rPr lang="en-US" sz="2200" dirty="0" smtClean="0"/>
              <a:t> </a:t>
            </a:r>
            <a:r>
              <a:rPr lang="en-US" sz="2200" dirty="0" smtClean="0"/>
              <a:t>using a telephone would require the agent to: </a:t>
            </a:r>
          </a:p>
          <a:p>
            <a:pPr lvl="1" eaLnBrk="1" hangingPunct="1"/>
            <a:r>
              <a:rPr lang="en-US" sz="2000" dirty="0" smtClean="0"/>
              <a:t>take the ordered items</a:t>
            </a:r>
          </a:p>
          <a:p>
            <a:pPr lvl="1" eaLnBrk="1" hangingPunct="1"/>
            <a:r>
              <a:rPr lang="en-US" sz="2000" dirty="0" smtClean="0"/>
              <a:t>provide pricing information</a:t>
            </a:r>
          </a:p>
          <a:p>
            <a:pPr lvl="1" eaLnBrk="1" hangingPunct="1"/>
            <a:r>
              <a:rPr lang="en-US" sz="2000" dirty="0" smtClean="0"/>
              <a:t>estimate delivery date</a:t>
            </a:r>
          </a:p>
          <a:p>
            <a:pPr lvl="1" eaLnBrk="1" hangingPunct="1"/>
            <a:r>
              <a:rPr lang="en-US" sz="2000" dirty="0" smtClean="0"/>
              <a:t>Check availability of credit for the caller</a:t>
            </a:r>
          </a:p>
          <a:p>
            <a:pPr eaLnBrk="1" hangingPunct="1"/>
            <a:endParaRPr lang="en-US" sz="2200" dirty="0" smtClean="0"/>
          </a:p>
          <a:p>
            <a:pPr eaLnBrk="1" hangingPunct="1"/>
            <a:r>
              <a:rPr lang="en-US" sz="2200" dirty="0" smtClean="0"/>
              <a:t>This process would require a number of phone calls and more than one operator. </a:t>
            </a:r>
          </a:p>
          <a:p>
            <a:pPr eaLnBrk="1" hangingPunct="1"/>
            <a:endParaRPr lang="en-US" sz="2200" dirty="0" smtClean="0"/>
          </a:p>
          <a:p>
            <a:pPr lvl="1" eaLnBrk="1" hangingPunct="1"/>
            <a:endParaRPr lang="en-US" sz="2000" dirty="0" smtClean="0"/>
          </a:p>
        </p:txBody>
      </p:sp>
      <p:sp>
        <p:nvSpPr>
          <p:cNvPr id="11266" name="Slide Number Placeholder 3"/>
          <p:cNvSpPr>
            <a:spLocks noGrp="1"/>
          </p:cNvSpPr>
          <p:nvPr>
            <p:ph type="sldNum" sz="quarter" idx="12"/>
          </p:nvPr>
        </p:nvSpPr>
        <p:spPr>
          <a:noFill/>
        </p:spPr>
        <p:txBody>
          <a:bodyPr/>
          <a:lstStyle/>
          <a:p>
            <a:fld id="{0066C701-2B70-4A2F-86FF-BCD1362CA26A}" type="slidenum">
              <a:rPr lang="en-US" altLang="en-US" smtClean="0"/>
              <a:pPr/>
              <a:t>7</a:t>
            </a:fld>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Example of Inefficient methods to perform the purchase order process. </a:t>
            </a:r>
            <a:endParaRPr lang="en-IE" sz="3200" dirty="0"/>
          </a:p>
        </p:txBody>
      </p:sp>
      <p:sp>
        <p:nvSpPr>
          <p:cNvPr id="6" name="Content Placeholder 5"/>
          <p:cNvSpPr>
            <a:spLocks noGrp="1"/>
          </p:cNvSpPr>
          <p:nvPr>
            <p:ph idx="1"/>
          </p:nvPr>
        </p:nvSpPr>
        <p:spPr>
          <a:xfrm>
            <a:off x="457200" y="1412776"/>
            <a:ext cx="8229600" cy="4878089"/>
          </a:xfrm>
        </p:spPr>
        <p:txBody>
          <a:bodyPr>
            <a:normAutofit fontScale="92500" lnSpcReduction="20000"/>
          </a:bodyPr>
          <a:lstStyle/>
          <a:p>
            <a:r>
              <a:rPr lang="en-US" sz="3200" dirty="0" smtClean="0"/>
              <a:t>If the purchase order process is semi-automated: </a:t>
            </a:r>
          </a:p>
          <a:p>
            <a:pPr lvl="1" eaLnBrk="1" hangingPunct="1"/>
            <a:r>
              <a:rPr lang="en-US" sz="2000" dirty="0" smtClean="0"/>
              <a:t>take the ordered items</a:t>
            </a:r>
          </a:p>
          <a:p>
            <a:pPr lvl="1" eaLnBrk="1" hangingPunct="1"/>
            <a:r>
              <a:rPr lang="en-US" sz="2000" dirty="0" smtClean="0"/>
              <a:t>provide pricing information</a:t>
            </a:r>
          </a:p>
          <a:p>
            <a:pPr lvl="1" eaLnBrk="1" hangingPunct="1"/>
            <a:r>
              <a:rPr lang="en-US" sz="2000" dirty="0" smtClean="0"/>
              <a:t>estimate delivery date</a:t>
            </a:r>
          </a:p>
          <a:p>
            <a:pPr lvl="1" eaLnBrk="1" hangingPunct="1"/>
            <a:r>
              <a:rPr lang="en-US" sz="2000" dirty="0" smtClean="0"/>
              <a:t>Check availability of credit for the caller</a:t>
            </a:r>
            <a:endParaRPr lang="en-US" sz="3200" dirty="0" smtClean="0"/>
          </a:p>
          <a:p>
            <a:r>
              <a:rPr lang="en-US" sz="2800" dirty="0" smtClean="0"/>
              <a:t> then some of the above steps could be done via an information system; e.g. record purchase order… however such a non </a:t>
            </a:r>
            <a:r>
              <a:rPr lang="en-US" sz="2800" dirty="0" smtClean="0"/>
              <a:t>“fully” integrated </a:t>
            </a:r>
            <a:r>
              <a:rPr lang="en-US" sz="2800" dirty="0" smtClean="0"/>
              <a:t>system would require the use of multiple computer </a:t>
            </a:r>
            <a:r>
              <a:rPr lang="en-US" sz="2800" dirty="0" smtClean="0"/>
              <a:t>systems.</a:t>
            </a:r>
          </a:p>
          <a:p>
            <a:r>
              <a:rPr lang="en-US" sz="2800" dirty="0" smtClean="0"/>
              <a:t>The most basic of the semi-automated approaches is the “island of computing systems” (non integrate semi-automated</a:t>
            </a:r>
          </a:p>
          <a:p>
            <a:r>
              <a:rPr lang="en-US" sz="2800" dirty="0" smtClean="0"/>
              <a:t>The tactical approach a set of ad hoc links between the applications involved in the business process. </a:t>
            </a:r>
          </a:p>
          <a:p>
            <a:endParaRPr lang="en-US" sz="2800" dirty="0" smtClean="0"/>
          </a:p>
          <a:p>
            <a:endParaRPr lang="en-US" sz="2800" dirty="0" smtClean="0"/>
          </a:p>
          <a:p>
            <a:endParaRPr lang="en-IE" dirty="0"/>
          </a:p>
        </p:txBody>
      </p:sp>
      <p:sp>
        <p:nvSpPr>
          <p:cNvPr id="4" name="Slide Number Placeholder 3"/>
          <p:cNvSpPr>
            <a:spLocks noGrp="1"/>
          </p:cNvSpPr>
          <p:nvPr>
            <p:ph type="sldNum" sz="quarter" idx="12"/>
          </p:nvPr>
        </p:nvSpPr>
        <p:spPr/>
        <p:txBody>
          <a:bodyPr/>
          <a:lstStyle/>
          <a:p>
            <a:pPr>
              <a:defRPr/>
            </a:pPr>
            <a:fld id="{F2237D33-F2F5-4D92-A1FA-01C9FB2ED707}" type="slidenum">
              <a:rPr lang="en-US" altLang="en-US" smtClean="0"/>
              <a:pPr>
                <a:defRPr/>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noFill/>
        </p:spPr>
        <p:txBody>
          <a:bodyPr/>
          <a:lstStyle/>
          <a:p>
            <a:pPr eaLnBrk="1" hangingPunct="1"/>
            <a:r>
              <a:rPr lang="en-US" sz="2800" dirty="0" smtClean="0"/>
              <a:t>Ideal requirements </a:t>
            </a:r>
            <a:r>
              <a:rPr lang="en-US" sz="2800" dirty="0" smtClean="0"/>
              <a:t>to automate the purchase order process </a:t>
            </a:r>
          </a:p>
        </p:txBody>
      </p:sp>
      <p:sp>
        <p:nvSpPr>
          <p:cNvPr id="20484" name="Rectangle 3"/>
          <p:cNvSpPr>
            <a:spLocks noGrp="1" noChangeArrowheads="1"/>
          </p:cNvSpPr>
          <p:nvPr>
            <p:ph sz="half" idx="1"/>
          </p:nvPr>
        </p:nvSpPr>
        <p:spPr>
          <a:xfrm>
            <a:off x="179512" y="1719262"/>
            <a:ext cx="4392488" cy="4878089"/>
          </a:xfrm>
        </p:spPr>
        <p:txBody>
          <a:bodyPr>
            <a:normAutofit fontScale="92500"/>
          </a:bodyPr>
          <a:lstStyle/>
          <a:p>
            <a:pPr eaLnBrk="1" hangingPunct="1"/>
            <a:r>
              <a:rPr lang="en-US" sz="2200" dirty="0" smtClean="0"/>
              <a:t>Provide sales department with a single point of access from which they can complete the business order process</a:t>
            </a:r>
          </a:p>
          <a:p>
            <a:pPr lvl="1" eaLnBrk="1" hangingPunct="1"/>
            <a:r>
              <a:rPr lang="en-US" sz="2000" dirty="0" smtClean="0"/>
              <a:t>Obtain /record information (availability of items, record sales order)</a:t>
            </a:r>
          </a:p>
          <a:p>
            <a:pPr lvl="1" eaLnBrk="1" hangingPunct="1"/>
            <a:r>
              <a:rPr lang="en-US" sz="2000" dirty="0" smtClean="0"/>
              <a:t>Request initiation of internal processes (time to manufacture and deliver items)</a:t>
            </a:r>
          </a:p>
          <a:p>
            <a:pPr lvl="1" eaLnBrk="1" hangingPunct="1"/>
            <a:r>
              <a:rPr lang="en-US" sz="2000" dirty="0" smtClean="0"/>
              <a:t>Provide reliable information to the customer (delivery date, price</a:t>
            </a:r>
            <a:r>
              <a:rPr lang="en-US" sz="2000" dirty="0" smtClean="0"/>
              <a:t>)</a:t>
            </a:r>
          </a:p>
          <a:p>
            <a:r>
              <a:rPr lang="en-US" dirty="0" smtClean="0"/>
              <a:t>This system would use one interface and one database</a:t>
            </a:r>
            <a:endParaRPr lang="en-US" dirty="0" smtClean="0"/>
          </a:p>
          <a:p>
            <a:pPr lvl="1" eaLnBrk="1" hangingPunct="1"/>
            <a:endParaRPr lang="en-US" sz="2000" dirty="0" smtClean="0"/>
          </a:p>
          <a:p>
            <a:pPr lvl="1" eaLnBrk="1" hangingPunct="1"/>
            <a:endParaRPr lang="en-US" sz="2000" b="0" dirty="0" smtClean="0"/>
          </a:p>
          <a:p>
            <a:pPr lvl="1" eaLnBrk="1" hangingPunct="1"/>
            <a:endParaRPr lang="en-US" sz="2000" dirty="0" smtClean="0"/>
          </a:p>
          <a:p>
            <a:pPr lvl="1" eaLnBrk="1" hangingPunct="1"/>
            <a:endParaRPr lang="en-US" sz="2000" dirty="0" smtClean="0"/>
          </a:p>
          <a:p>
            <a:pPr eaLnBrk="1" hangingPunct="1"/>
            <a:endParaRPr lang="en-US" sz="2400" dirty="0" smtClean="0"/>
          </a:p>
        </p:txBody>
      </p:sp>
      <p:pic>
        <p:nvPicPr>
          <p:cNvPr id="11" name="Picture 4"/>
          <p:cNvPicPr>
            <a:picLocks noGrp="1" noChangeAspect="1" noChangeArrowheads="1"/>
          </p:cNvPicPr>
          <p:nvPr>
            <p:ph sz="half" idx="2"/>
          </p:nvPr>
        </p:nvPicPr>
        <p:blipFill>
          <a:blip r:embed="rId3" cstate="print"/>
          <a:stretch>
            <a:fillRect/>
          </a:stretch>
        </p:blipFill>
        <p:spPr bwMode="auto">
          <a:xfrm>
            <a:off x="4648200" y="2732439"/>
            <a:ext cx="4038600" cy="2261485"/>
          </a:xfrm>
          <a:prstGeom prst="rect">
            <a:avLst/>
          </a:prstGeom>
          <a:noFill/>
          <a:ln w="12700">
            <a:noFill/>
            <a:miter lim="800000"/>
            <a:headEnd type="none" w="sm" len="sm"/>
            <a:tailEnd type="none" w="sm" len="sm"/>
          </a:ln>
        </p:spPr>
      </p:pic>
      <p:sp>
        <p:nvSpPr>
          <p:cNvPr id="20482" name="Slide Number Placeholder 3"/>
          <p:cNvSpPr>
            <a:spLocks noGrp="1"/>
          </p:cNvSpPr>
          <p:nvPr>
            <p:ph type="sldNum" sz="quarter" idx="12"/>
          </p:nvPr>
        </p:nvSpPr>
        <p:spPr>
          <a:noFill/>
        </p:spPr>
        <p:txBody>
          <a:bodyPr/>
          <a:lstStyle/>
          <a:p>
            <a:fld id="{B6FFCF20-2A8C-44E3-8663-9D71A53DBFD5}" type="slidenum">
              <a:rPr lang="en-US" altLang="en-US" smtClean="0"/>
              <a:pPr/>
              <a:t>9</a:t>
            </a:fld>
            <a:endParaRPr lang="en-US" altLang="en-US" smtClean="0"/>
          </a:p>
        </p:txBody>
      </p:sp>
      <p:sp>
        <p:nvSpPr>
          <p:cNvPr id="20486" name="Rectangle 5"/>
          <p:cNvSpPr>
            <a:spLocks noChangeArrowheads="1"/>
          </p:cNvSpPr>
          <p:nvPr/>
        </p:nvSpPr>
        <p:spPr bwMode="auto">
          <a:xfrm>
            <a:off x="5795963" y="3789363"/>
            <a:ext cx="3106737" cy="2557462"/>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Char char="l"/>
            </a:pPr>
            <a:endParaRPr lang="en-US" sz="2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10627</TotalTime>
  <Words>1586</Words>
  <Application>Microsoft Office PowerPoint</Application>
  <PresentationFormat>On-screen Show (4:3)</PresentationFormat>
  <Paragraphs>228</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Enterprise systems DT211/4</vt:lpstr>
      <vt:lpstr>What is ERP?</vt:lpstr>
      <vt:lpstr>Example of a business process:  purchase order process …</vt:lpstr>
      <vt:lpstr>Purchase and payment process</vt:lpstr>
      <vt:lpstr>Purchase and payment process</vt:lpstr>
      <vt:lpstr>Purchase and payment process</vt:lpstr>
      <vt:lpstr>Methods to perform the purchase order process. </vt:lpstr>
      <vt:lpstr>Example of Inefficient methods to perform the purchase order process. </vt:lpstr>
      <vt:lpstr>Ideal requirements to automate the purchase order process </vt:lpstr>
      <vt:lpstr>Requirements to automate the purchase order process </vt:lpstr>
      <vt:lpstr>Problems with integration of function based systems: EAI</vt:lpstr>
      <vt:lpstr>Enterprise Resource Planning</vt:lpstr>
      <vt:lpstr>Enterprise Resource Planning</vt:lpstr>
      <vt:lpstr>Modularisation</vt:lpstr>
      <vt:lpstr>ERP modules</vt:lpstr>
      <vt:lpstr>ERP: Finance modules</vt:lpstr>
      <vt:lpstr>ERP purchasing module</vt:lpstr>
      <vt:lpstr>ERP sales and marketing module</vt:lpstr>
      <vt:lpstr>Example of an Enterprise resource planning system: mySAP</vt:lpstr>
      <vt:lpstr>mySAP ERP</vt:lpstr>
      <vt:lpstr>Benefits of ERP</vt:lpstr>
      <vt:lpstr>Potential  Limitations of ERP</vt:lpstr>
      <vt:lpstr>ERP Implementation Options</vt:lpstr>
      <vt:lpstr>Implementing an ERP system</vt:lpstr>
      <vt:lpstr>Sample Question</vt:lpstr>
      <vt:lpstr>Question </vt:lpstr>
    </vt:vector>
  </TitlesOfParts>
  <Company>DIT School of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resource planning</dc:title>
  <dc:creator>Denis Manley</dc:creator>
  <cp:lastModifiedBy>Denis Manley</cp:lastModifiedBy>
  <cp:revision>1088</cp:revision>
  <dcterms:created xsi:type="dcterms:W3CDTF">2004-04-21T13:23:31Z</dcterms:created>
  <dcterms:modified xsi:type="dcterms:W3CDTF">2014-03-21T16:35:06Z</dcterms:modified>
</cp:coreProperties>
</file>