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72" r:id="rId3"/>
    <p:sldMasterId id="2147483660" r:id="rId4"/>
  </p:sldMasterIdLst>
  <p:sldIdLst>
    <p:sldId id="257" r:id="rId5"/>
    <p:sldId id="259" r:id="rId6"/>
    <p:sldId id="260" r:id="rId7"/>
    <p:sldId id="261" r:id="rId8"/>
    <p:sldId id="262" r:id="rId9"/>
    <p:sldId id="275" r:id="rId10"/>
    <p:sldId id="263" r:id="rId11"/>
    <p:sldId id="264" r:id="rId12"/>
    <p:sldId id="276" r:id="rId13"/>
    <p:sldId id="265" r:id="rId14"/>
    <p:sldId id="266" r:id="rId15"/>
    <p:sldId id="267" r:id="rId16"/>
    <p:sldId id="277" r:id="rId17"/>
    <p:sldId id="268" r:id="rId18"/>
    <p:sldId id="269" r:id="rId19"/>
    <p:sldId id="278" r:id="rId20"/>
    <p:sldId id="270" r:id="rId21"/>
    <p:sldId id="271" r:id="rId22"/>
    <p:sldId id="272" r:id="rId23"/>
    <p:sldId id="273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leyService" initials="W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89F3C-934F-49FD-BFF4-1BBB692053F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C372-F41A-4871-BB44-B493B5C07F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2013 by John Wiley &amp; Sons,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89F3C-934F-49FD-BFF4-1BBB692053F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C372-F41A-4871-BB44-B493B5C07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89F3C-934F-49FD-BFF4-1BBB692053F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C372-F41A-4871-BB44-B493B5C07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AAF3-58FC-4E83-BD7A-44FFC43CAE83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CEAA-8110-400D-8646-E50B2AE69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AAF3-58FC-4E83-BD7A-44FFC43CAE83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CEAA-8110-400D-8646-E50B2AE69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AAF3-58FC-4E83-BD7A-44FFC43CAE83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CEAA-8110-400D-8646-E50B2AE69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AAF3-58FC-4E83-BD7A-44FFC43CAE83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CEAA-8110-400D-8646-E50B2AE69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AAF3-58FC-4E83-BD7A-44FFC43CAE83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CEAA-8110-400D-8646-E50B2AE69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AAF3-58FC-4E83-BD7A-44FFC43CAE83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CEAA-8110-400D-8646-E50B2AE69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AAF3-58FC-4E83-BD7A-44FFC43CAE83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CEAA-8110-400D-8646-E50B2AE69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AAF3-58FC-4E83-BD7A-44FFC43CAE83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CEAA-8110-400D-8646-E50B2AE69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89F3C-934F-49FD-BFF4-1BBB692053F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C372-F41A-4871-BB44-B493B5C07F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0480" y="645115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 smtClean="0"/>
              <a:t>Copyright © 2013 by John Wiley &amp; Sons, Inc. All Rights Reserved.</a:t>
            </a:r>
            <a:endParaRPr lang="en-US" sz="1050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AAF3-58FC-4E83-BD7A-44FFC43CAE83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CEAA-8110-400D-8646-E50B2AE69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AAF3-58FC-4E83-BD7A-44FFC43CAE83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CEAA-8110-400D-8646-E50B2AE69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AAF3-58FC-4E83-BD7A-44FFC43CAE83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CEAA-8110-400D-8646-E50B2AE69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016E-D616-46FD-83CD-28B67AED6C3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189F-FE6E-4ACB-ACC6-45D0A3A07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016E-D616-46FD-83CD-28B67AED6C3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189F-FE6E-4ACB-ACC6-45D0A3A07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016E-D616-46FD-83CD-28B67AED6C3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189F-FE6E-4ACB-ACC6-45D0A3A07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016E-D616-46FD-83CD-28B67AED6C3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189F-FE6E-4ACB-ACC6-45D0A3A07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016E-D616-46FD-83CD-28B67AED6C3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189F-FE6E-4ACB-ACC6-45D0A3A07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016E-D616-46FD-83CD-28B67AED6C3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189F-FE6E-4ACB-ACC6-45D0A3A07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016E-D616-46FD-83CD-28B67AED6C3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189F-FE6E-4ACB-ACC6-45D0A3A07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89F3C-934F-49FD-BFF4-1BBB692053F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C372-F41A-4871-BB44-B493B5C07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016E-D616-46FD-83CD-28B67AED6C3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189F-FE6E-4ACB-ACC6-45D0A3A07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016E-D616-46FD-83CD-28B67AED6C3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189F-FE6E-4ACB-ACC6-45D0A3A07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016E-D616-46FD-83CD-28B67AED6C3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189F-FE6E-4ACB-ACC6-45D0A3A07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016E-D616-46FD-83CD-28B67AED6C3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189F-FE6E-4ACB-ACC6-45D0A3A07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8072-2CE1-41CC-8A0C-B7661E3C7797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DD19-E837-49FD-9979-8AEF1BEA1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8072-2CE1-41CC-8A0C-B7661E3C7797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DD19-E837-49FD-9979-8AEF1BEA1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8072-2CE1-41CC-8A0C-B7661E3C7797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DD19-E837-49FD-9979-8AEF1BEA1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8072-2CE1-41CC-8A0C-B7661E3C7797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DD19-E837-49FD-9979-8AEF1BEA1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8072-2CE1-41CC-8A0C-B7661E3C7797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DD19-E837-49FD-9979-8AEF1BEA1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8072-2CE1-41CC-8A0C-B7661E3C7797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DD19-E837-49FD-9979-8AEF1BEA1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89F3C-934F-49FD-BFF4-1BBB692053F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C372-F41A-4871-BB44-B493B5C07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8072-2CE1-41CC-8A0C-B7661E3C7797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DD19-E837-49FD-9979-8AEF1BEA1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8072-2CE1-41CC-8A0C-B7661E3C7797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DD19-E837-49FD-9979-8AEF1BEA1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8072-2CE1-41CC-8A0C-B7661E3C7797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DD19-E837-49FD-9979-8AEF1BEA1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8072-2CE1-41CC-8A0C-B7661E3C7797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DD19-E837-49FD-9979-8AEF1BEA1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8072-2CE1-41CC-8A0C-B7661E3C7797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DD19-E837-49FD-9979-8AEF1BEA1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89F3C-934F-49FD-BFF4-1BBB692053F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C372-F41A-4871-BB44-B493B5C07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89F3C-934F-49FD-BFF4-1BBB692053F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C372-F41A-4871-BB44-B493B5C07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89F3C-934F-49FD-BFF4-1BBB692053F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C372-F41A-4871-BB44-B493B5C07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89F3C-934F-49FD-BFF4-1BBB692053F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C372-F41A-4871-BB44-B493B5C07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89F3C-934F-49FD-BFF4-1BBB692053F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C372-F41A-4871-BB44-B493B5C07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89F3C-934F-49FD-BFF4-1BBB692053F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2013 by John Wiley &amp; Sons,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CC372-F41A-4871-BB44-B493B5C07F7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22061" y="228600"/>
            <a:ext cx="1035339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228600"/>
            <a:ext cx="838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981200" y="228600"/>
            <a:ext cx="333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86000" y="228600"/>
            <a:ext cx="333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90800" y="228600"/>
            <a:ext cx="333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895600" y="228600"/>
            <a:ext cx="333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00400" y="228600"/>
            <a:ext cx="333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505200" y="228600"/>
            <a:ext cx="333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810000" y="228600"/>
            <a:ext cx="333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114800" y="228600"/>
            <a:ext cx="333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5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419600" y="228600"/>
            <a:ext cx="333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5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724400" y="228600"/>
            <a:ext cx="333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5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029200" y="228600"/>
            <a:ext cx="333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5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334000" y="228600"/>
            <a:ext cx="333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5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638800" y="228600"/>
            <a:ext cx="333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5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943600" y="228600"/>
            <a:ext cx="333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5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248400" y="228600"/>
            <a:ext cx="333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5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553200" y="228600"/>
            <a:ext cx="333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5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858000" y="228600"/>
            <a:ext cx="333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5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162800" y="228600"/>
            <a:ext cx="333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5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67600" y="228600"/>
            <a:ext cx="333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7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772400" y="228600"/>
            <a:ext cx="10382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2AAF3-58FC-4E83-BD7A-44FFC43CAE83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5CEAA-8110-400D-8646-E50B2AE69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A016E-D616-46FD-83CD-28B67AED6C3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0189F-FE6E-4ACB-ACC6-45D0A3A07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B8072-2CE1-41CC-8A0C-B7661E3C7797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CDD19-E837-49FD-9979-8AEF1BEA1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After reading this chapter, you should be able to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spcBef>
                <a:spcPts val="0"/>
              </a:spcBef>
            </a:pPr>
            <a:r>
              <a:rPr lang="en-US" sz="2600" dirty="0" smtClean="0"/>
              <a:t>Identify and explain the guest service principles.</a:t>
            </a:r>
          </a:p>
          <a:p>
            <a:pPr lvl="1">
              <a:spcBef>
                <a:spcPts val="0"/>
              </a:spcBef>
            </a:pPr>
            <a:r>
              <a:rPr lang="en-US" sz="2600" dirty="0" smtClean="0"/>
              <a:t>List and explain steps involved in providing guest service.</a:t>
            </a:r>
          </a:p>
          <a:p>
            <a:pPr lvl="1">
              <a:spcBef>
                <a:spcPts val="0"/>
              </a:spcBef>
            </a:pPr>
            <a:r>
              <a:rPr lang="en-US" sz="2600" dirty="0" smtClean="0"/>
              <a:t>Explain and apply the concepts of service.</a:t>
            </a:r>
          </a:p>
          <a:p>
            <a:pPr lvl="1">
              <a:spcBef>
                <a:spcPts val="0"/>
              </a:spcBef>
            </a:pPr>
            <a:r>
              <a:rPr lang="en-US" sz="2600" dirty="0" smtClean="0"/>
              <a:t>Identify types of service.</a:t>
            </a:r>
          </a:p>
          <a:p>
            <a:pPr lvl="1">
              <a:spcBef>
                <a:spcPts val="0"/>
              </a:spcBef>
            </a:pPr>
            <a:r>
              <a:rPr lang="en-US" sz="2600" dirty="0" smtClean="0"/>
              <a:t>Illustrate the qualities of service such as perishable, tangible, and nontangible.</a:t>
            </a:r>
          </a:p>
          <a:p>
            <a:pPr lvl="1">
              <a:spcBef>
                <a:spcPts val="0"/>
              </a:spcBef>
            </a:pPr>
            <a:r>
              <a:rPr lang="en-US" sz="2600" dirty="0" smtClean="0"/>
              <a:t>Characterize guest expectations.</a:t>
            </a:r>
          </a:p>
          <a:p>
            <a:pPr>
              <a:spcBef>
                <a:spcPts val="0"/>
              </a:spcBef>
            </a:pPr>
            <a:endParaRPr lang="en-US" sz="2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828800" y="304800"/>
            <a:ext cx="61722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CHAPTER 2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Defining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Guest Service</a:t>
            </a:r>
            <a:endParaRPr kumimoji="0" lang="en-US" sz="3200" b="0" i="0" u="none" strike="noStrike" kern="1200" cap="small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Tangibles and Intangibles</a:t>
            </a:r>
            <a:endParaRPr lang="en-US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600" dirty="0" smtClean="0"/>
              <a:t>Two of the most common components of guest service:</a:t>
            </a:r>
          </a:p>
          <a:p>
            <a:pPr lvl="1"/>
            <a:r>
              <a:rPr lang="en-US" dirty="0" smtClean="0"/>
              <a:t>Tangibles </a:t>
            </a:r>
          </a:p>
          <a:p>
            <a:pPr lvl="1"/>
            <a:r>
              <a:rPr lang="en-US" dirty="0" smtClean="0"/>
              <a:t>Intangibles </a:t>
            </a:r>
          </a:p>
          <a:p>
            <a:pPr>
              <a:spcBef>
                <a:spcPts val="0"/>
              </a:spcBef>
            </a:pPr>
            <a:r>
              <a:rPr lang="en-US" sz="2600" dirty="0" smtClean="0"/>
              <a:t>In hospitality, we sell an entire experience.</a:t>
            </a:r>
          </a:p>
          <a:p>
            <a:pPr>
              <a:spcBef>
                <a:spcPts val="0"/>
              </a:spcBef>
            </a:pPr>
            <a:r>
              <a:rPr lang="en-US" sz="2600" dirty="0" smtClean="0"/>
              <a:t>By breaking down each of the components, they can </a:t>
            </a:r>
            <a:r>
              <a:rPr lang="en-US" sz="2600" dirty="0" smtClean="0"/>
              <a:t>be:</a:t>
            </a:r>
            <a:endParaRPr lang="en-US" sz="2600" dirty="0" smtClean="0"/>
          </a:p>
          <a:p>
            <a:pPr lvl="1">
              <a:buNone/>
            </a:pPr>
            <a:r>
              <a:rPr lang="en-US" dirty="0" smtClean="0"/>
              <a:t>			</a:t>
            </a:r>
          </a:p>
          <a:p>
            <a:pPr lvl="1">
              <a:buNone/>
            </a:pPr>
            <a:r>
              <a:rPr lang="en-US" dirty="0" smtClean="0"/>
              <a:t>			Monitored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				Evaluated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						Improved </a:t>
            </a:r>
            <a:r>
              <a:rPr lang="en-US" dirty="0" smtClean="0"/>
              <a:t>upon </a:t>
            </a:r>
            <a:endParaRPr lang="en-US" dirty="0" smtClean="0"/>
          </a:p>
          <a:p>
            <a:pPr>
              <a:spcBef>
                <a:spcPts val="0"/>
              </a:spcBef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953000" y="5562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124200" y="4800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295400" y="3962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The Customer </a:t>
            </a:r>
            <a:br>
              <a:rPr lang="en-US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Ultimately Decides</a:t>
            </a:r>
            <a:endParaRPr lang="en-US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None/>
            </a:pPr>
            <a:r>
              <a:rPr lang="en-US" sz="2600" b="1" dirty="0" smtClean="0"/>
              <a:t>Q: Who pays the salaries of the management and the </a:t>
            </a:r>
            <a:r>
              <a:rPr lang="en-US" sz="2600" b="1" dirty="0" smtClean="0"/>
              <a:t> employees</a:t>
            </a:r>
            <a:r>
              <a:rPr lang="en-US" sz="2600" b="1" dirty="0" smtClean="0"/>
              <a:t>? </a:t>
            </a:r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 smtClean="0"/>
              <a:t>: Customers </a:t>
            </a:r>
          </a:p>
          <a:p>
            <a:endParaRPr lang="en-US" sz="2600" dirty="0"/>
          </a:p>
          <a:p>
            <a:pPr marL="0" indent="0">
              <a:buNone/>
            </a:pPr>
            <a:r>
              <a:rPr lang="en-US" sz="2600" b="1" dirty="0" smtClean="0"/>
              <a:t>Q</a:t>
            </a:r>
            <a:r>
              <a:rPr lang="en-US" sz="2600" b="1" dirty="0" smtClean="0"/>
              <a:t>: Who pays the rent, the utilities, and the taxes?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/>
              <a:t>A</a:t>
            </a:r>
            <a:r>
              <a:rPr lang="en-US" sz="2600" dirty="0" smtClean="0"/>
              <a:t>: Customers </a:t>
            </a:r>
          </a:p>
          <a:p>
            <a:pPr marL="0" indent="0">
              <a:spcBef>
                <a:spcPts val="0"/>
              </a:spcBef>
              <a:buNone/>
            </a:pP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Lesson</a:t>
            </a:r>
            <a:r>
              <a:rPr lang="en-US" sz="2600" dirty="0" smtClean="0"/>
              <a:t>:</a:t>
            </a:r>
          </a:p>
          <a:p>
            <a:pPr lvl="1"/>
            <a:r>
              <a:rPr lang="en-US" dirty="0" smtClean="0"/>
              <a:t>They should be treated as the ultimate critic, because ultimately they are.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Meeting Guest Expectations</a:t>
            </a:r>
            <a:endParaRPr lang="en-US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600" dirty="0"/>
              <a:t>T</a:t>
            </a:r>
            <a:r>
              <a:rPr lang="en-US" sz="2600" dirty="0" smtClean="0"/>
              <a:t>ruly great service is receiving more than you expected. </a:t>
            </a:r>
          </a:p>
          <a:p>
            <a:pPr>
              <a:spcBef>
                <a:spcPts val="0"/>
              </a:spcBef>
            </a:pPr>
            <a:r>
              <a:rPr lang="en-US" sz="2600" dirty="0" smtClean="0"/>
              <a:t>Expectations can also be categorized a few ways. </a:t>
            </a:r>
          </a:p>
          <a:p>
            <a:pPr lvl="1"/>
            <a:r>
              <a:rPr lang="en-US" dirty="0" smtClean="0"/>
              <a:t>Evaluate the type of signals you are putting out as a business. </a:t>
            </a:r>
          </a:p>
          <a:p>
            <a:pPr lvl="1"/>
            <a:r>
              <a:rPr lang="en-US" dirty="0" smtClean="0"/>
              <a:t>These signals begin to establish or set the level of expectations. 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c</a:t>
            </a:r>
            <a:r>
              <a:rPr lang="en-US" dirty="0" smtClean="0"/>
              <a:t>an be explicit or implicit. 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m</a:t>
            </a:r>
            <a:r>
              <a:rPr lang="en-US" dirty="0" smtClean="0"/>
              <a:t>ake up the brand or image that you portray. </a:t>
            </a:r>
          </a:p>
          <a:p>
            <a:pPr>
              <a:spcBef>
                <a:spcPts val="0"/>
              </a:spcBef>
            </a:pPr>
            <a:r>
              <a:rPr lang="en-US" sz="2600" dirty="0" smtClean="0"/>
              <a:t>This idea is commonly referred to as </a:t>
            </a:r>
            <a:r>
              <a:rPr lang="en-US" sz="2600" b="1" u="sng" dirty="0" smtClean="0"/>
              <a:t>brand </a:t>
            </a:r>
            <a:r>
              <a:rPr lang="en-US" sz="2600" b="1" u="sng" dirty="0" smtClean="0"/>
              <a:t>management.</a:t>
            </a:r>
            <a:endParaRPr lang="en-US" sz="2600" dirty="0" smtClean="0"/>
          </a:p>
          <a:p>
            <a:pPr lvl="1"/>
            <a:r>
              <a:rPr lang="en-US" dirty="0" smtClean="0"/>
              <a:t>All decisions would be related to this central theme, from the wallpaper and décor to service style.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Meeting Guest Expectations </a:t>
            </a:r>
            <a:r>
              <a:rPr lang="en-US" i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(cont’d)</a:t>
            </a:r>
            <a:endParaRPr lang="en-US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600" b="1" dirty="0" smtClean="0"/>
              <a:t>Explicit expectations</a:t>
            </a:r>
            <a:r>
              <a:rPr lang="en-US" sz="2600" dirty="0" smtClean="0"/>
              <a:t>: </a:t>
            </a:r>
          </a:p>
          <a:p>
            <a:pPr lvl="1"/>
            <a:r>
              <a:rPr lang="en-US" dirty="0" smtClean="0"/>
              <a:t>Those expectations that are fully expressed. </a:t>
            </a:r>
          </a:p>
          <a:p>
            <a:pPr lvl="1"/>
            <a:r>
              <a:rPr lang="en-US" dirty="0" smtClean="0"/>
              <a:t>They are set by promises made by staff, contracts, menus, signage, advertisements, and service promise.</a:t>
            </a:r>
          </a:p>
          <a:p>
            <a:pPr>
              <a:spcBef>
                <a:spcPts val="0"/>
              </a:spcBef>
            </a:pPr>
            <a:r>
              <a:rPr lang="en-US" sz="2600" b="1" dirty="0" smtClean="0"/>
              <a:t>Implicit expectations</a:t>
            </a:r>
            <a:r>
              <a:rPr lang="en-US" sz="2600" dirty="0" smtClean="0"/>
              <a:t>: </a:t>
            </a:r>
          </a:p>
          <a:p>
            <a:pPr lvl="1"/>
            <a:r>
              <a:rPr lang="en-US" dirty="0" smtClean="0"/>
              <a:t>Those expectations that are not fully expressed. </a:t>
            </a:r>
          </a:p>
          <a:p>
            <a:pPr lvl="1"/>
            <a:r>
              <a:rPr lang="en-US" dirty="0" smtClean="0"/>
              <a:t>They are set by prices, décor, location, and service style.</a:t>
            </a:r>
          </a:p>
          <a:p>
            <a:pPr>
              <a:spcBef>
                <a:spcPts val="0"/>
              </a:spcBef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23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Levels of Expectations</a:t>
            </a:r>
            <a:endParaRPr lang="en-US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2438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Ideal Expectations </a:t>
            </a:r>
          </a:p>
          <a:p>
            <a:r>
              <a:rPr lang="en-US" sz="2800" dirty="0" smtClean="0"/>
              <a:t>Reasonable Expectations</a:t>
            </a:r>
          </a:p>
          <a:p>
            <a:r>
              <a:rPr lang="en-US" sz="2800" dirty="0" smtClean="0"/>
              <a:t>Minimal Expectations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Order of Expectations</a:t>
            </a:r>
            <a:endParaRPr lang="en-US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Primary expectations </a:t>
            </a:r>
            <a:r>
              <a:rPr lang="en-US" dirty="0" smtClean="0"/>
              <a:t>are generalizable to most hospitality settings. </a:t>
            </a:r>
          </a:p>
          <a:p>
            <a:pPr lvl="1"/>
            <a:r>
              <a:rPr lang="en-US" dirty="0" smtClean="0"/>
              <a:t>They are the main wants and needs of the service experience.</a:t>
            </a:r>
          </a:p>
          <a:p>
            <a:pPr lvl="1"/>
            <a:r>
              <a:rPr lang="en-US" dirty="0" smtClean="0"/>
              <a:t>Prepared and ready for the guest</a:t>
            </a:r>
          </a:p>
          <a:p>
            <a:pPr lvl="1"/>
            <a:r>
              <a:rPr lang="en-US" dirty="0" smtClean="0"/>
              <a:t>Attentive, professional service</a:t>
            </a:r>
          </a:p>
          <a:p>
            <a:pPr lvl="1"/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Comprehension of the process</a:t>
            </a:r>
          </a:p>
          <a:p>
            <a:pPr lvl="1"/>
            <a:r>
              <a:rPr lang="en-US" dirty="0" smtClean="0"/>
              <a:t>Knowledge of the times</a:t>
            </a:r>
          </a:p>
          <a:p>
            <a:pPr lvl="1"/>
            <a:r>
              <a:rPr lang="en-US" dirty="0" smtClean="0"/>
              <a:t>Wants are heard and understood</a:t>
            </a:r>
          </a:p>
          <a:p>
            <a:pPr lvl="1"/>
            <a:r>
              <a:rPr lang="en-US" dirty="0" smtClean="0"/>
              <a:t>Follow-through of a product that is what it claims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Order of Expectations </a:t>
            </a:r>
            <a:r>
              <a:rPr lang="en-US" i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(cont’d)</a:t>
            </a:r>
            <a:endParaRPr lang="en-US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Secondary expectations </a:t>
            </a:r>
            <a:r>
              <a:rPr lang="en-US" sz="2400" dirty="0" smtClean="0"/>
              <a:t>are less important to basic, essential service and may be omitted with a certain level of tolerance by the customer. They are the things that they take away from the guest service. Guests don’t usually mind until they become a larger issue, although it would certainly be best to provide all of these expectations in a desirable situation.</a:t>
            </a:r>
          </a:p>
          <a:p>
            <a:pPr lvl="1"/>
            <a:r>
              <a:rPr lang="en-US" sz="2400" dirty="0" smtClean="0"/>
              <a:t>Knowledgeable, pleasant staff</a:t>
            </a:r>
          </a:p>
          <a:p>
            <a:pPr lvl="1"/>
            <a:r>
              <a:rPr lang="en-US" sz="2400" dirty="0" smtClean="0"/>
              <a:t>Options made known</a:t>
            </a:r>
          </a:p>
          <a:p>
            <a:pPr lvl="1"/>
            <a:r>
              <a:rPr lang="en-US" sz="2400" dirty="0" smtClean="0"/>
              <a:t>No transferring</a:t>
            </a:r>
          </a:p>
          <a:p>
            <a:pPr lvl="1"/>
            <a:r>
              <a:rPr lang="en-US" sz="2400" dirty="0" smtClean="0"/>
              <a:t>Competence</a:t>
            </a:r>
          </a:p>
          <a:p>
            <a:pPr lvl="1"/>
            <a:r>
              <a:rPr lang="en-US" sz="2400" dirty="0" smtClean="0"/>
              <a:t>Acknowledgment—know the customer. Or, respect their anonymity.</a:t>
            </a:r>
            <a:r>
              <a:rPr lang="en-US" sz="2400" b="1" dirty="0" smtClean="0"/>
              <a:t> </a:t>
            </a:r>
            <a:endParaRPr lang="en-US" sz="2400" dirty="0" smtClean="0"/>
          </a:p>
          <a:p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08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Inputs that Set Expectations</a:t>
            </a:r>
            <a:endParaRPr lang="en-US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+mj-lt"/>
              </a:rPr>
              <a:t>Every customer is different. </a:t>
            </a:r>
          </a:p>
          <a:p>
            <a:r>
              <a:rPr lang="en-US" dirty="0" smtClean="0">
                <a:latin typeface="+mj-lt"/>
              </a:rPr>
              <a:t>There are many inputs that determine the individual customer’s expectations. </a:t>
            </a:r>
          </a:p>
          <a:p>
            <a:pPr lvl="1"/>
            <a:r>
              <a:rPr lang="en-US" dirty="0" smtClean="0">
                <a:latin typeface="+mj-lt"/>
              </a:rPr>
              <a:t>Some come from the business while others come from the guests. </a:t>
            </a:r>
          </a:p>
          <a:p>
            <a:pPr lvl="1"/>
            <a:r>
              <a:rPr lang="en-US" dirty="0" smtClean="0">
                <a:latin typeface="+mj-lt"/>
              </a:rPr>
              <a:t>As a result, the expectations may be low, high, or even undecided. </a:t>
            </a:r>
          </a:p>
          <a:p>
            <a:pPr lvl="1"/>
            <a:r>
              <a:rPr lang="en-US" dirty="0" smtClean="0">
                <a:latin typeface="+mj-lt"/>
              </a:rPr>
              <a:t>Defined by</a:t>
            </a:r>
          </a:p>
          <a:p>
            <a:pPr lvl="2"/>
            <a:r>
              <a:rPr lang="en-US" dirty="0" smtClean="0">
                <a:latin typeface="+mj-lt"/>
              </a:rPr>
              <a:t>Marketing</a:t>
            </a:r>
          </a:p>
          <a:p>
            <a:pPr lvl="2"/>
            <a:r>
              <a:rPr lang="en-US" dirty="0" smtClean="0">
                <a:latin typeface="+mj-lt"/>
              </a:rPr>
              <a:t>Operations</a:t>
            </a:r>
          </a:p>
          <a:p>
            <a:pPr lvl="2"/>
            <a:r>
              <a:rPr lang="en-US" dirty="0" smtClean="0">
                <a:latin typeface="+mj-lt"/>
              </a:rPr>
              <a:t>Inputs from </a:t>
            </a:r>
            <a:r>
              <a:rPr lang="en-US" dirty="0" smtClean="0">
                <a:latin typeface="+mj-lt"/>
              </a:rPr>
              <a:t>guests</a:t>
            </a:r>
            <a:endParaRPr lang="en-US" dirty="0" smtClean="0">
              <a:latin typeface="+mj-lt"/>
            </a:endParaRPr>
          </a:p>
          <a:p>
            <a:pPr lvl="2"/>
            <a:r>
              <a:rPr lang="en-US" dirty="0" smtClean="0">
                <a:latin typeface="+mj-lt"/>
              </a:rPr>
              <a:t>Self</a:t>
            </a:r>
          </a:p>
          <a:p>
            <a:pPr lvl="2"/>
            <a:r>
              <a:rPr lang="en-US" dirty="0" smtClean="0">
                <a:latin typeface="+mj-lt"/>
              </a:rPr>
              <a:t>Others</a:t>
            </a:r>
          </a:p>
          <a:p>
            <a:pPr lvl="2"/>
            <a:r>
              <a:rPr lang="en-US" dirty="0" smtClean="0">
                <a:latin typeface="+mj-lt"/>
              </a:rPr>
              <a:t>Occasion</a:t>
            </a:r>
          </a:p>
          <a:p>
            <a:endParaRPr lang="en-US" dirty="0" smtClean="0">
              <a:latin typeface="+mj-lt"/>
              <a:cs typeface="Times New Roman" pitchFamily="18" charset="0"/>
            </a:endParaRPr>
          </a:p>
          <a:p>
            <a:pPr lvl="1"/>
            <a:endParaRPr lang="en-US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Providing </a:t>
            </a:r>
            <a:br>
              <a:rPr lang="en-US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Guest Service Basics</a:t>
            </a:r>
            <a:endParaRPr lang="en-US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Become familiar with your customers, survey them.</a:t>
            </a:r>
          </a:p>
          <a:p>
            <a:pPr lvl="1"/>
            <a:r>
              <a:rPr lang="en-US" dirty="0" smtClean="0"/>
              <a:t>Demonstrate your dedication to your customers.</a:t>
            </a:r>
          </a:p>
          <a:p>
            <a:pPr lvl="1"/>
            <a:r>
              <a:rPr lang="en-US" dirty="0" smtClean="0"/>
              <a:t>Tell your customers what they can expect, then keep your word.</a:t>
            </a:r>
          </a:p>
          <a:p>
            <a:pPr lvl="1"/>
            <a:r>
              <a:rPr lang="en-US" dirty="0" smtClean="0"/>
              <a:t>Develop your expertise and maintain consistency.</a:t>
            </a:r>
          </a:p>
          <a:p>
            <a:pPr lvl="1"/>
            <a:r>
              <a:rPr lang="en-US" dirty="0" smtClean="0"/>
              <a:t>Treat all your customers and workers with the same high level of respect.</a:t>
            </a:r>
          </a:p>
          <a:p>
            <a:pPr lvl="1"/>
            <a:r>
              <a:rPr lang="en-US" dirty="0" smtClean="0"/>
              <a:t>Apologize if you are </a:t>
            </a:r>
            <a:r>
              <a:rPr lang="en-US" dirty="0" smtClean="0"/>
              <a:t>wrong.</a:t>
            </a:r>
            <a:endParaRPr lang="en-US" dirty="0" smtClean="0"/>
          </a:p>
          <a:p>
            <a:pPr lvl="2"/>
            <a:r>
              <a:rPr lang="en-US" dirty="0"/>
              <a:t>R</a:t>
            </a:r>
            <a:r>
              <a:rPr lang="en-US" dirty="0" smtClean="0"/>
              <a:t>emember that credibility is much harder to regain than it is to attain in the first place.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Issues with </a:t>
            </a:r>
            <a:br>
              <a:rPr lang="en-US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Exceeding Expectations</a:t>
            </a:r>
            <a:endParaRPr lang="en-US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“Consistently meeting expectations” </a:t>
            </a:r>
          </a:p>
          <a:p>
            <a:pPr lvl="1"/>
            <a:r>
              <a:rPr lang="en-US" dirty="0" smtClean="0"/>
              <a:t>To give something extra doesn’t mean giving away your </a:t>
            </a:r>
            <a:r>
              <a:rPr lang="en-US" dirty="0" smtClean="0"/>
              <a:t>business. </a:t>
            </a:r>
            <a:endParaRPr lang="en-US" dirty="0" smtClean="0"/>
          </a:p>
          <a:p>
            <a:pPr lvl="1"/>
            <a:r>
              <a:rPr lang="en-US" dirty="0" smtClean="0"/>
              <a:t>It could mean personalizing a service, giving extra attention, recognizing a familiar face, or giving extra help with bags or the elevator. </a:t>
            </a:r>
          </a:p>
          <a:p>
            <a:pPr lvl="1"/>
            <a:r>
              <a:rPr lang="en-US" dirty="0" smtClean="0"/>
              <a:t>Using the human touch is what makes hospitality what it is!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64008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(recap)</a:t>
            </a:r>
            <a:br>
              <a:rPr lang="en-US" sz="3600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Defining Quality Guest Service</a:t>
            </a:r>
            <a:endParaRPr lang="en-US" sz="36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600" b="1" dirty="0" smtClean="0"/>
              <a:t>Definition: Exceeding guests’ expectations. </a:t>
            </a:r>
          </a:p>
          <a:p>
            <a:pPr lvl="1">
              <a:spcBef>
                <a:spcPts val="0"/>
              </a:spcBef>
            </a:pPr>
            <a:r>
              <a:rPr lang="en-US" sz="2600" dirty="0" smtClean="0"/>
              <a:t>There are many definitions for quality guest service</a:t>
            </a:r>
            <a:r>
              <a:rPr lang="en-US" sz="2600" b="1" dirty="0" smtClean="0"/>
              <a:t> </a:t>
            </a:r>
            <a:r>
              <a:rPr lang="en-US" sz="2600" dirty="0" smtClean="0"/>
              <a:t>available. </a:t>
            </a:r>
          </a:p>
          <a:p>
            <a:pPr lvl="1">
              <a:spcBef>
                <a:spcPts val="0"/>
              </a:spcBef>
            </a:pPr>
            <a:r>
              <a:rPr lang="en-US" sz="2600" dirty="0" smtClean="0"/>
              <a:t>The challenge with this definition is that much work goes into consistently pleasing the guest.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spcBef>
                <a:spcPts val="0"/>
              </a:spcBef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Databases</a:t>
            </a:r>
            <a:endParaRPr lang="en-US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“Developing lifetime relationships with the customers”</a:t>
            </a:r>
          </a:p>
          <a:p>
            <a:pPr lvl="1"/>
            <a:r>
              <a:rPr lang="en-US" dirty="0" smtClean="0"/>
              <a:t>Large database with all of their customers’ information </a:t>
            </a:r>
          </a:p>
          <a:p>
            <a:pPr lvl="1"/>
            <a:r>
              <a:rPr lang="en-US" dirty="0" smtClean="0"/>
              <a:t>Shared among </a:t>
            </a:r>
            <a:r>
              <a:rPr lang="en-US" dirty="0" smtClean="0"/>
              <a:t>properties</a:t>
            </a:r>
            <a:endParaRPr lang="en-US" dirty="0" smtClean="0"/>
          </a:p>
          <a:p>
            <a:pPr lvl="1"/>
            <a:r>
              <a:rPr lang="en-US" dirty="0" smtClean="0"/>
              <a:t>Keeps records of the guests’ profiles:</a:t>
            </a:r>
          </a:p>
          <a:p>
            <a:pPr lvl="2"/>
            <a:r>
              <a:rPr lang="en-US" dirty="0" smtClean="0"/>
              <a:t>Name and title preferences</a:t>
            </a:r>
          </a:p>
          <a:p>
            <a:pPr lvl="2"/>
            <a:r>
              <a:rPr lang="en-US" dirty="0" smtClean="0"/>
              <a:t>Likes and dislikes</a:t>
            </a:r>
          </a:p>
          <a:p>
            <a:pPr lvl="2"/>
            <a:r>
              <a:rPr lang="en-US" dirty="0" smtClean="0"/>
              <a:t>Pictures of pets</a:t>
            </a:r>
          </a:p>
          <a:p>
            <a:pPr lvl="2"/>
            <a:r>
              <a:rPr lang="en-US" dirty="0" smtClean="0"/>
              <a:t>Food and beverage preferences</a:t>
            </a:r>
          </a:p>
          <a:p>
            <a:pPr lvl="2"/>
            <a:r>
              <a:rPr lang="en-US" dirty="0" smtClean="0"/>
              <a:t>Past issues</a:t>
            </a:r>
          </a:p>
          <a:p>
            <a:pPr lvl="2"/>
            <a:r>
              <a:rPr lang="en-US" dirty="0" smtClean="0"/>
              <a:t>Lifetime usage and frequency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Discussion Questions</a:t>
            </a:r>
            <a:endParaRPr lang="en-US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Give </a:t>
            </a:r>
            <a:r>
              <a:rPr lang="en-US" sz="2000" dirty="0"/>
              <a:t>an example of empowerment in a counter-service </a:t>
            </a:r>
            <a:r>
              <a:rPr lang="en-US" sz="2000" dirty="0" smtClean="0"/>
              <a:t>setting.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What </a:t>
            </a:r>
            <a:r>
              <a:rPr lang="en-US" sz="2000" dirty="0"/>
              <a:t>is the difference between implicit and explicit </a:t>
            </a:r>
            <a:r>
              <a:rPr lang="en-US" sz="2000" dirty="0" smtClean="0"/>
              <a:t>expectations?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Explain </a:t>
            </a:r>
            <a:r>
              <a:rPr lang="en-US" sz="2000" dirty="0"/>
              <a:t>how the </a:t>
            </a:r>
            <a:r>
              <a:rPr lang="en-US" sz="2000" dirty="0" smtClean="0"/>
              <a:t>definition </a:t>
            </a:r>
            <a:r>
              <a:rPr lang="en-US" sz="2000" dirty="0"/>
              <a:t>for the term </a:t>
            </a:r>
            <a:r>
              <a:rPr lang="en-US" sz="2000" i="1" dirty="0"/>
              <a:t>quality service </a:t>
            </a:r>
            <a:r>
              <a:rPr lang="en-US" sz="2000" dirty="0"/>
              <a:t>can be generalized to facets of </a:t>
            </a:r>
            <a:r>
              <a:rPr lang="en-US" sz="2000" dirty="0" smtClean="0"/>
              <a:t>the hospitality industry.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Define </a:t>
            </a:r>
            <a:r>
              <a:rPr lang="en-US" sz="2000" dirty="0"/>
              <a:t>basic expectations of guest service and explain why they may be met but </a:t>
            </a:r>
            <a:r>
              <a:rPr lang="en-US" sz="2000" dirty="0" smtClean="0"/>
              <a:t>quality guest </a:t>
            </a:r>
            <a:r>
              <a:rPr lang="en-US" sz="2000" dirty="0"/>
              <a:t>service may not be perceived in the eyes of the </a:t>
            </a:r>
            <a:r>
              <a:rPr lang="en-US" sz="2000" dirty="0" smtClean="0"/>
              <a:t>customer.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Provide </a:t>
            </a:r>
            <a:r>
              <a:rPr lang="en-US" sz="2000" dirty="0"/>
              <a:t>three recent examples of a service experience during which your </a:t>
            </a:r>
            <a:r>
              <a:rPr lang="en-US" sz="2000" dirty="0" smtClean="0"/>
              <a:t>expectations were exceeded.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List five </a:t>
            </a:r>
            <a:r>
              <a:rPr lang="en-US" sz="2000" dirty="0"/>
              <a:t>tips for delivering quality </a:t>
            </a:r>
            <a:r>
              <a:rPr lang="en-US" sz="2000" dirty="0" smtClean="0"/>
              <a:t>service.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Explain </a:t>
            </a:r>
            <a:r>
              <a:rPr lang="en-US" sz="2000" dirty="0"/>
              <a:t>why expectations differ between customers and </a:t>
            </a:r>
            <a:r>
              <a:rPr lang="en-US" sz="2000" dirty="0" smtClean="0"/>
              <a:t>establishments.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List </a:t>
            </a:r>
            <a:r>
              <a:rPr lang="en-US" sz="2000"/>
              <a:t>and </a:t>
            </a:r>
            <a:r>
              <a:rPr lang="en-US" sz="2000" smtClean="0"/>
              <a:t>briefly </a:t>
            </a:r>
            <a:r>
              <a:rPr lang="en-US" sz="2000" dirty="0"/>
              <a:t>describe three types of </a:t>
            </a:r>
            <a:r>
              <a:rPr lang="en-US" sz="2000" dirty="0" smtClean="0"/>
              <a:t>service.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Explain </a:t>
            </a:r>
            <a:r>
              <a:rPr lang="en-US" sz="2000" dirty="0"/>
              <a:t>the difference between tangibles and intangibles in a service </a:t>
            </a:r>
            <a:r>
              <a:rPr lang="en-US" sz="2000" dirty="0" smtClean="0"/>
              <a:t>setting.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What </a:t>
            </a:r>
            <a:r>
              <a:rPr lang="en-US" sz="2000" dirty="0"/>
              <a:t>does the term </a:t>
            </a:r>
            <a:r>
              <a:rPr lang="en-US" sz="2000" i="1" dirty="0"/>
              <a:t>perishability of service </a:t>
            </a:r>
            <a:r>
              <a:rPr lang="en-US" sz="2000" dirty="0"/>
              <a:t>mean in relation to the hospitality industry?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31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Aspects of Guest Service</a:t>
            </a:r>
            <a:endParaRPr lang="en-US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600" dirty="0" smtClean="0"/>
              <a:t>Focusing on serving the guest</a:t>
            </a:r>
          </a:p>
          <a:p>
            <a:pPr>
              <a:spcBef>
                <a:spcPts val="0"/>
              </a:spcBef>
            </a:pPr>
            <a:r>
              <a:rPr lang="en-US" sz="2600" dirty="0" smtClean="0"/>
              <a:t>Consistency in service </a:t>
            </a:r>
          </a:p>
          <a:p>
            <a:pPr>
              <a:spcBef>
                <a:spcPts val="0"/>
              </a:spcBef>
            </a:pPr>
            <a:r>
              <a:rPr lang="en-US" sz="2600" dirty="0" smtClean="0"/>
              <a:t>Efficiency in service </a:t>
            </a:r>
          </a:p>
          <a:p>
            <a:pPr>
              <a:spcBef>
                <a:spcPts val="0"/>
              </a:spcBef>
            </a:pPr>
            <a:r>
              <a:rPr lang="en-US" sz="2600" dirty="0" smtClean="0"/>
              <a:t>Guests defining quality and value</a:t>
            </a:r>
          </a:p>
          <a:p>
            <a:pPr>
              <a:spcBef>
                <a:spcPts val="0"/>
              </a:spcBef>
            </a:pPr>
            <a:r>
              <a:rPr lang="en-US" sz="2600" dirty="0" smtClean="0"/>
              <a:t>Knowledgeable employees </a:t>
            </a:r>
          </a:p>
          <a:p>
            <a:pPr>
              <a:spcBef>
                <a:spcPts val="0"/>
              </a:spcBef>
            </a:pPr>
            <a:r>
              <a:rPr lang="en-US" sz="2600" dirty="0" smtClean="0"/>
              <a:t>Commitment from the top of the organization</a:t>
            </a:r>
          </a:p>
          <a:p>
            <a:pPr>
              <a:spcBef>
                <a:spcPts val="0"/>
              </a:spcBef>
            </a:pPr>
            <a:r>
              <a:rPr lang="en-US" sz="2600" dirty="0" smtClean="0"/>
              <a:t>Processes that allow service to continually improve</a:t>
            </a:r>
          </a:p>
          <a:p>
            <a:pPr>
              <a:spcBef>
                <a:spcPts val="0"/>
              </a:spcBef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Perishability of Service</a:t>
            </a:r>
            <a:endParaRPr lang="en-US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600" dirty="0" smtClean="0"/>
              <a:t>You cannot inventory service. </a:t>
            </a:r>
          </a:p>
          <a:p>
            <a:pPr>
              <a:spcBef>
                <a:spcPts val="0"/>
              </a:spcBef>
            </a:pPr>
            <a:r>
              <a:rPr lang="en-US" sz="2600" dirty="0" smtClean="0"/>
              <a:t>It is not a commodity.</a:t>
            </a:r>
          </a:p>
          <a:p>
            <a:pPr>
              <a:spcBef>
                <a:spcPts val="0"/>
              </a:spcBef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Advice for Providing </a:t>
            </a:r>
            <a:br>
              <a:rPr lang="en-US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Guest Service </a:t>
            </a:r>
            <a:r>
              <a:rPr lang="en-US" i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(cont’d)</a:t>
            </a:r>
            <a:endParaRPr lang="en-US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600" dirty="0" smtClean="0"/>
              <a:t>Listen to the customers. </a:t>
            </a:r>
          </a:p>
          <a:p>
            <a:pPr lvl="1">
              <a:spcBef>
                <a:spcPts val="0"/>
              </a:spcBef>
            </a:pPr>
            <a:r>
              <a:rPr lang="en-US" sz="2600" dirty="0" smtClean="0"/>
              <a:t>Empathize with and assess the customers feelings first. </a:t>
            </a:r>
          </a:p>
          <a:p>
            <a:pPr lvl="1">
              <a:spcBef>
                <a:spcPts val="0"/>
              </a:spcBef>
            </a:pPr>
            <a:r>
              <a:rPr lang="en-US" sz="2600" dirty="0" smtClean="0"/>
              <a:t>Let them know that you care for their needs and have a sincere interest in their satisfaction.</a:t>
            </a:r>
          </a:p>
          <a:p>
            <a:pPr>
              <a:spcBef>
                <a:spcPts val="0"/>
              </a:spcBef>
            </a:pPr>
            <a:r>
              <a:rPr lang="en-US" sz="2600" dirty="0" smtClean="0"/>
              <a:t>Exceed guests’ expectations. </a:t>
            </a:r>
          </a:p>
          <a:p>
            <a:pPr lvl="1">
              <a:spcBef>
                <a:spcPts val="0"/>
              </a:spcBef>
            </a:pPr>
            <a:r>
              <a:rPr lang="en-US" sz="2600" dirty="0" smtClean="0"/>
              <a:t>Be responsible for </a:t>
            </a:r>
            <a:r>
              <a:rPr lang="en-US" sz="2600" dirty="0" smtClean="0"/>
              <a:t>customers</a:t>
            </a:r>
            <a:r>
              <a:rPr lang="en-US" sz="2600" dirty="0" smtClean="0"/>
              <a:t>’ satisfaction. </a:t>
            </a:r>
          </a:p>
          <a:p>
            <a:pPr>
              <a:spcBef>
                <a:spcPts val="0"/>
              </a:spcBef>
            </a:pPr>
            <a:r>
              <a:rPr lang="en-US" sz="2600" dirty="0" smtClean="0"/>
              <a:t>Treat the customer as the most important part of your job. </a:t>
            </a:r>
          </a:p>
          <a:p>
            <a:pPr lvl="1">
              <a:spcBef>
                <a:spcPts val="0"/>
              </a:spcBef>
            </a:pPr>
            <a:r>
              <a:rPr lang="en-US" sz="2600" dirty="0" smtClean="0"/>
              <a:t>Notice the specific needs of each customer and provide those extras that are more than what the customer expects.</a:t>
            </a:r>
          </a:p>
          <a:p>
            <a:pPr>
              <a:spcBef>
                <a:spcPts val="0"/>
              </a:spcBef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Advice for Providing </a:t>
            </a:r>
            <a:br>
              <a:rPr lang="en-US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Guest Service </a:t>
            </a:r>
            <a:r>
              <a:rPr lang="en-US" i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(cont’d)</a:t>
            </a:r>
            <a:endParaRPr lang="en-US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600" dirty="0" smtClean="0"/>
              <a:t>Know your products and services. </a:t>
            </a:r>
          </a:p>
          <a:p>
            <a:pPr lvl="1">
              <a:spcBef>
                <a:spcPts val="0"/>
              </a:spcBef>
            </a:pPr>
            <a:r>
              <a:rPr lang="en-US" sz="2600" dirty="0" smtClean="0"/>
              <a:t>Know the procedures of your company and the industry. </a:t>
            </a:r>
          </a:p>
          <a:p>
            <a:pPr lvl="1">
              <a:spcBef>
                <a:spcPts val="0"/>
              </a:spcBef>
            </a:pPr>
            <a:r>
              <a:rPr lang="en-US" sz="2600" dirty="0" smtClean="0"/>
              <a:t>Use this information to make things better and easier for the customer. </a:t>
            </a:r>
          </a:p>
          <a:p>
            <a:pPr>
              <a:spcBef>
                <a:spcPts val="0"/>
              </a:spcBef>
            </a:pPr>
            <a:r>
              <a:rPr lang="en-US" sz="2600" dirty="0" smtClean="0"/>
              <a:t>Be professional. </a:t>
            </a:r>
          </a:p>
          <a:p>
            <a:pPr lvl="1">
              <a:spcBef>
                <a:spcPts val="0"/>
              </a:spcBef>
            </a:pPr>
            <a:r>
              <a:rPr lang="en-US" sz="2600" dirty="0" smtClean="0"/>
              <a:t>Present yourself well, using verbal and nonverbal communication.</a:t>
            </a:r>
          </a:p>
          <a:p>
            <a:pPr lvl="1">
              <a:spcBef>
                <a:spcPts val="0"/>
              </a:spcBef>
            </a:pPr>
            <a:r>
              <a:rPr lang="en-US" sz="2600" dirty="0" smtClean="0"/>
              <a:t>Take pride in yourself, your company, and your job.</a:t>
            </a:r>
          </a:p>
          <a:p>
            <a:pPr lvl="1">
              <a:spcBef>
                <a:spcPts val="0"/>
              </a:spcBef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Top Three Attributes </a:t>
            </a:r>
            <a:br>
              <a:rPr lang="en-US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of Customer Service</a:t>
            </a:r>
            <a:endParaRPr lang="en-US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2590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600" dirty="0" smtClean="0"/>
              <a:t>According to MSN:</a:t>
            </a:r>
          </a:p>
          <a:p>
            <a:pPr lvl="1">
              <a:spcBef>
                <a:spcPts val="0"/>
              </a:spcBef>
            </a:pPr>
            <a:r>
              <a:rPr lang="en-US" sz="2600" dirty="0" smtClean="0"/>
              <a:t>Knowledge of staff</a:t>
            </a:r>
          </a:p>
          <a:p>
            <a:pPr lvl="1">
              <a:spcBef>
                <a:spcPts val="0"/>
              </a:spcBef>
            </a:pPr>
            <a:r>
              <a:rPr lang="en-US" sz="2600" dirty="0" smtClean="0"/>
              <a:t>Friendliness of staff</a:t>
            </a:r>
          </a:p>
          <a:p>
            <a:pPr lvl="1">
              <a:spcBef>
                <a:spcPts val="0"/>
              </a:spcBef>
            </a:pPr>
            <a:r>
              <a:rPr lang="en-US" sz="2600" dirty="0" smtClean="0"/>
              <a:t>Readily available staff</a:t>
            </a:r>
          </a:p>
          <a:p>
            <a:pPr>
              <a:spcBef>
                <a:spcPts val="0"/>
              </a:spcBef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Types of Service</a:t>
            </a:r>
            <a:endParaRPr lang="en-US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600" b="1" dirty="0" smtClean="0"/>
              <a:t>Assistance Service</a:t>
            </a:r>
            <a:r>
              <a:rPr lang="en-US" sz="2600" dirty="0" smtClean="0"/>
              <a:t>: </a:t>
            </a:r>
          </a:p>
          <a:p>
            <a:pPr lvl="1"/>
            <a:r>
              <a:rPr lang="en-US" dirty="0" smtClean="0"/>
              <a:t>Involves basic service and meeting the expectations of the customer. Crucial to any business.</a:t>
            </a:r>
          </a:p>
          <a:p>
            <a:pPr lvl="2"/>
            <a:r>
              <a:rPr lang="en-US" i="1" dirty="0" smtClean="0"/>
              <a:t>Example</a:t>
            </a:r>
            <a:r>
              <a:rPr lang="en-US" dirty="0" smtClean="0"/>
              <a:t>: </a:t>
            </a:r>
            <a:r>
              <a:rPr lang="en-US" dirty="0" smtClean="0"/>
              <a:t>Help </a:t>
            </a:r>
            <a:r>
              <a:rPr lang="en-US" dirty="0" smtClean="0"/>
              <a:t>choosing a good seat for the </a:t>
            </a:r>
            <a:r>
              <a:rPr lang="en-US" dirty="0" smtClean="0"/>
              <a:t>show</a:t>
            </a:r>
            <a:endParaRPr lang="en-US" dirty="0" smtClean="0"/>
          </a:p>
          <a:p>
            <a:pPr lvl="2"/>
            <a:r>
              <a:rPr lang="en-US" i="1" dirty="0" smtClean="0"/>
              <a:t>Example </a:t>
            </a:r>
            <a:r>
              <a:rPr lang="en-US" dirty="0" smtClean="0"/>
              <a:t>: </a:t>
            </a:r>
            <a:r>
              <a:rPr lang="en-US" dirty="0" smtClean="0"/>
              <a:t>Help </a:t>
            </a:r>
            <a:r>
              <a:rPr lang="en-US" dirty="0" smtClean="0"/>
              <a:t>choosing an appropriate </a:t>
            </a:r>
            <a:r>
              <a:rPr lang="en-US" dirty="0" smtClean="0"/>
              <a:t>wine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sz="2600" b="1" dirty="0" smtClean="0"/>
              <a:t>Repair Service</a:t>
            </a:r>
            <a:r>
              <a:rPr lang="en-US" sz="2600" dirty="0" smtClean="0"/>
              <a:t>: </a:t>
            </a:r>
          </a:p>
          <a:p>
            <a:pPr lvl="1"/>
            <a:r>
              <a:rPr lang="en-US" dirty="0" smtClean="0"/>
              <a:t>Fixing a problem for a customer. It may have been a fault of the business. It is reactive, instead of proactive. It involves “putting out fires.”</a:t>
            </a:r>
          </a:p>
          <a:p>
            <a:pPr lvl="2"/>
            <a:r>
              <a:rPr lang="en-US" i="1" dirty="0" smtClean="0"/>
              <a:t>Example</a:t>
            </a:r>
            <a:r>
              <a:rPr lang="en-US" dirty="0" smtClean="0"/>
              <a:t>: </a:t>
            </a:r>
            <a:r>
              <a:rPr lang="en-US" dirty="0"/>
              <a:t>R</a:t>
            </a:r>
            <a:r>
              <a:rPr lang="en-US" dirty="0" smtClean="0"/>
              <a:t>epairing </a:t>
            </a:r>
            <a:r>
              <a:rPr lang="en-US" dirty="0" smtClean="0"/>
              <a:t>a leaky faucet in a </a:t>
            </a:r>
            <a:r>
              <a:rPr lang="en-US" dirty="0" smtClean="0"/>
              <a:t>guestroom</a:t>
            </a:r>
            <a:endParaRPr lang="en-US" dirty="0" smtClean="0"/>
          </a:p>
          <a:p>
            <a:pPr lvl="2"/>
            <a:r>
              <a:rPr lang="en-US" i="1" dirty="0" smtClean="0"/>
              <a:t>Example</a:t>
            </a:r>
            <a:r>
              <a:rPr lang="en-US" dirty="0" smtClean="0"/>
              <a:t>: </a:t>
            </a:r>
            <a:r>
              <a:rPr lang="en-US" dirty="0"/>
              <a:t>H</a:t>
            </a:r>
            <a:r>
              <a:rPr lang="en-US" dirty="0" smtClean="0"/>
              <a:t>elping </a:t>
            </a:r>
            <a:r>
              <a:rPr lang="en-US" dirty="0" smtClean="0"/>
              <a:t>a traveler find an alternative flight in bad </a:t>
            </a:r>
            <a:r>
              <a:rPr lang="en-US" dirty="0" smtClean="0"/>
              <a:t>weather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Types of Service </a:t>
            </a:r>
            <a:r>
              <a:rPr lang="en-US" i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(cont’d)</a:t>
            </a:r>
            <a:endParaRPr lang="en-US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2667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600" b="1" dirty="0" smtClean="0"/>
              <a:t>Value-Added Service</a:t>
            </a:r>
            <a:r>
              <a:rPr lang="en-US" sz="2600" dirty="0" smtClean="0"/>
              <a:t>: </a:t>
            </a:r>
          </a:p>
          <a:p>
            <a:pPr lvl="1"/>
            <a:r>
              <a:rPr lang="en-US" dirty="0" smtClean="0"/>
              <a:t>Involves exceeding customers’ expectations. </a:t>
            </a:r>
          </a:p>
          <a:p>
            <a:pPr lvl="2"/>
            <a:r>
              <a:rPr lang="en-US" i="1" dirty="0" smtClean="0"/>
              <a:t>Example</a:t>
            </a:r>
            <a:r>
              <a:rPr lang="en-US" dirty="0" smtClean="0"/>
              <a:t>: </a:t>
            </a:r>
            <a:r>
              <a:rPr lang="en-US" dirty="0" smtClean="0"/>
              <a:t>Remembering a guest’s favorite </a:t>
            </a:r>
            <a:r>
              <a:rPr lang="en-US" dirty="0" smtClean="0"/>
              <a:t>drink </a:t>
            </a:r>
            <a:r>
              <a:rPr lang="en-US" i="1" dirty="0" smtClean="0"/>
              <a:t>Example</a:t>
            </a:r>
            <a:r>
              <a:rPr lang="en-US" dirty="0" smtClean="0"/>
              <a:t>: </a:t>
            </a:r>
            <a:r>
              <a:rPr lang="en-US" dirty="0" smtClean="0"/>
              <a:t>Offering a free </a:t>
            </a:r>
            <a:r>
              <a:rPr lang="en-US" dirty="0" smtClean="0"/>
              <a:t>upgrade</a:t>
            </a:r>
            <a:endParaRPr lang="en-US" dirty="0" smtClean="0"/>
          </a:p>
          <a:p>
            <a:pPr>
              <a:spcBef>
                <a:spcPts val="0"/>
              </a:spcBef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43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3142</TotalTime>
  <Words>1176</Words>
  <Application>Microsoft Office PowerPoint</Application>
  <PresentationFormat>On-screen Show (4:3)</PresentationFormat>
  <Paragraphs>162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Office Theme</vt:lpstr>
      <vt:lpstr>2_Custom Design</vt:lpstr>
      <vt:lpstr>1_Custom Design</vt:lpstr>
      <vt:lpstr>Custom Design</vt:lpstr>
      <vt:lpstr>PowerPoint Presentation</vt:lpstr>
      <vt:lpstr>(recap) Defining Quality Guest Service</vt:lpstr>
      <vt:lpstr>Aspects of Guest Service</vt:lpstr>
      <vt:lpstr>Perishability of Service</vt:lpstr>
      <vt:lpstr>Advice for Providing  Guest Service (cont’d)</vt:lpstr>
      <vt:lpstr>Advice for Providing  Guest Service (cont’d)</vt:lpstr>
      <vt:lpstr>Top Three Attributes  of Customer Service</vt:lpstr>
      <vt:lpstr>Types of Service</vt:lpstr>
      <vt:lpstr>Types of Service (cont’d)</vt:lpstr>
      <vt:lpstr>Tangibles and Intangibles</vt:lpstr>
      <vt:lpstr>The Customer  Ultimately Decides</vt:lpstr>
      <vt:lpstr>Meeting Guest Expectations</vt:lpstr>
      <vt:lpstr>Meeting Guest Expectations (cont’d)</vt:lpstr>
      <vt:lpstr>Levels of Expectations</vt:lpstr>
      <vt:lpstr>Order of Expectations</vt:lpstr>
      <vt:lpstr>Order of Expectations (cont’d)</vt:lpstr>
      <vt:lpstr>Inputs that Set Expectations</vt:lpstr>
      <vt:lpstr>Providing  Guest Service Basics</vt:lpstr>
      <vt:lpstr>Issues with  Exceeding Expectations</vt:lpstr>
      <vt:lpstr>Databases</vt:lpstr>
      <vt:lpstr>Discussion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Guest Services in Hospitality Management</dc:title>
  <dc:creator>Paul</dc:creator>
  <cp:lastModifiedBy>Volpe, Christina - Hoboken</cp:lastModifiedBy>
  <cp:revision>46</cp:revision>
  <dcterms:created xsi:type="dcterms:W3CDTF">2012-08-29T11:32:56Z</dcterms:created>
  <dcterms:modified xsi:type="dcterms:W3CDTF">2012-10-25T16:25:15Z</dcterms:modified>
</cp:coreProperties>
</file>