
<file path=[Content_Types].xml><?xml version="1.0" encoding="utf-8"?>
<Types xmlns="http://schemas.openxmlformats.org/package/2006/content-types">
  <Override PartName="/ppt/slides/slide12.xml" ContentType="application/vnd.openxmlformats-officedocument.presentationml.slide+xml"/>
  <Override PartName="/ppt/slides/slide46.xml" ContentType="application/vnd.openxmlformats-officedocument.presentationml.slide+xml"/>
  <Override PartName="/ppt/slideLayouts/slideLayout8.xml" ContentType="application/vnd.openxmlformats-officedocument.presentationml.slideLayout+xml"/>
  <Override PartName="/ppt/slides/slide22.xml" ContentType="application/vnd.openxmlformats-officedocument.presentationml.slide+xml"/>
  <Override PartName="/ppt/slides/slide28.xml" ContentType="application/vnd.openxmlformats-officedocument.presentationml.slide+xml"/>
  <Override PartName="/ppt/slides/slide2.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35.xml" ContentType="application/vnd.openxmlformats-officedocument.presentationml.slide+xml"/>
  <Override PartName="/ppt/slides/slide42.xml" ContentType="application/vnd.openxmlformats-officedocument.presentationml.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slides/slide45.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s/slide50.xml" ContentType="application/vnd.openxmlformats-officedocument.presentationml.slide+xml"/>
  <Override PartName="/ppt/slides/slide23.xml" ContentType="application/vnd.openxmlformats-officedocument.presentationml.slide+xml"/>
  <Override PartName="/ppt/slides/slide54.xml" ContentType="application/vnd.openxmlformats-officedocument.presentationml.slide+xml"/>
  <Override PartName="/ppt/slides/slide57.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s/slide52.xml" ContentType="application/vnd.openxmlformats-officedocument.presentationml.slide+xml"/>
  <Override PartName="/ppt/slides/slide1.xml" ContentType="application/vnd.openxmlformats-officedocument.presentationml.slide+xml"/>
  <Override PartName="/ppt/slides/slide51.xml" ContentType="application/vnd.openxmlformats-officedocument.presentationml.slide+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slides/slide58.xml" ContentType="application/vnd.openxmlformats-officedocument.presentationml.slide+xml"/>
  <Override PartName="/ppt/slides/slide62.xml" ContentType="application/vnd.openxmlformats-officedocument.presentationml.slide+xml"/>
  <Override PartName="/ppt/viewProps.xml" ContentType="application/vnd.openxmlformats-officedocument.presentationml.viewProps+xml"/>
  <Override PartName="/ppt/slides/slide25.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63.xml" ContentType="application/vnd.openxmlformats-officedocument.presentationml.slide+xml"/>
  <Override PartName="/ppt/slides/slide13.xml" ContentType="application/vnd.openxmlformats-officedocument.presentationml.slide+xml"/>
  <Override PartName="/ppt/slides/slide40.xml" ContentType="application/vnd.openxmlformats-officedocument.presentationml.slide+xml"/>
  <Override PartName="/ppt/slides/slide14.xml" ContentType="application/vnd.openxmlformats-officedocument.presentationml.slide+xml"/>
  <Override PartName="/ppt/slides/slide34.xml" ContentType="application/vnd.openxmlformats-officedocument.presentationml.slide+xml"/>
  <Override PartName="/ppt/slides/slide4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s/slide49.xml" ContentType="application/vnd.openxmlformats-officedocument.presentationml.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61.xml" ContentType="application/vnd.openxmlformats-officedocument.presentationml.slide+xml"/>
  <Override PartName="/ppt/slides/slide43.xml" ContentType="application/vnd.openxmlformats-officedocument.presentationml.slide+xml"/>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slideLayouts/slideLayout6.xml" ContentType="application/vnd.openxmlformats-officedocument.presentationml.slideLayout+xml"/>
  <Override PartName="/ppt/slides/slide5.xml" ContentType="application/vnd.openxmlformats-officedocument.presentationml.slide+xml"/>
  <Override PartName="/ppt/slides/slide37.xml" ContentType="application/vnd.openxmlformats-officedocument.presentationml.slide+xml"/>
  <Override PartName="/ppt/slides/slide10.xml" ContentType="application/vnd.openxmlformats-officedocument.presentationml.slide+xml"/>
  <Override PartName="/ppt/slides/slide59.xml" ContentType="application/vnd.openxmlformats-officedocument.presentationml.slide+xml"/>
  <Override PartName="/ppt/slides/slide33.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56.xml" ContentType="application/vnd.openxmlformats-officedocument.presentationml.slide+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53.xml" ContentType="application/vnd.openxmlformats-officedocument.presentationml.slide+xml"/>
  <Override PartName="/ppt/slides/slide60.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slides/slide55.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855" r:id="rId1"/>
  </p:sldMasterIdLst>
  <p:sldIdLst>
    <p:sldId id="256" r:id="rId2"/>
    <p:sldId id="305" r:id="rId3"/>
    <p:sldId id="257" r:id="rId4"/>
    <p:sldId id="258" r:id="rId5"/>
    <p:sldId id="259" r:id="rId6"/>
    <p:sldId id="261" r:id="rId7"/>
    <p:sldId id="306" r:id="rId8"/>
    <p:sldId id="319" r:id="rId9"/>
    <p:sldId id="320" r:id="rId10"/>
    <p:sldId id="321" r:id="rId11"/>
    <p:sldId id="307" r:id="rId12"/>
    <p:sldId id="299" r:id="rId13"/>
    <p:sldId id="322" r:id="rId14"/>
    <p:sldId id="296" r:id="rId15"/>
    <p:sldId id="297" r:id="rId16"/>
    <p:sldId id="301" r:id="rId17"/>
    <p:sldId id="302" r:id="rId18"/>
    <p:sldId id="304" r:id="rId19"/>
    <p:sldId id="262" r:id="rId20"/>
    <p:sldId id="265" r:id="rId21"/>
    <p:sldId id="266" r:id="rId22"/>
    <p:sldId id="323" r:id="rId23"/>
    <p:sldId id="267" r:id="rId24"/>
    <p:sldId id="325" r:id="rId25"/>
    <p:sldId id="268" r:id="rId26"/>
    <p:sldId id="269" r:id="rId27"/>
    <p:sldId id="270" r:id="rId28"/>
    <p:sldId id="271" r:id="rId29"/>
    <p:sldId id="272" r:id="rId30"/>
    <p:sldId id="284" r:id="rId31"/>
    <p:sldId id="286" r:id="rId32"/>
    <p:sldId id="310" r:id="rId33"/>
    <p:sldId id="311" r:id="rId34"/>
    <p:sldId id="273" r:id="rId35"/>
    <p:sldId id="274" r:id="rId36"/>
    <p:sldId id="275" r:id="rId37"/>
    <p:sldId id="276" r:id="rId38"/>
    <p:sldId id="277" r:id="rId39"/>
    <p:sldId id="278" r:id="rId40"/>
    <p:sldId id="279" r:id="rId41"/>
    <p:sldId id="280" r:id="rId42"/>
    <p:sldId id="281" r:id="rId43"/>
    <p:sldId id="282" r:id="rId44"/>
    <p:sldId id="287" r:id="rId45"/>
    <p:sldId id="326" r:id="rId46"/>
    <p:sldId id="289" r:id="rId47"/>
    <p:sldId id="327" r:id="rId48"/>
    <p:sldId id="328" r:id="rId49"/>
    <p:sldId id="290" r:id="rId50"/>
    <p:sldId id="291" r:id="rId51"/>
    <p:sldId id="292" r:id="rId52"/>
    <p:sldId id="293" r:id="rId53"/>
    <p:sldId id="300" r:id="rId54"/>
    <p:sldId id="308" r:id="rId55"/>
    <p:sldId id="317" r:id="rId56"/>
    <p:sldId id="318" r:id="rId57"/>
    <p:sldId id="309" r:id="rId58"/>
    <p:sldId id="312" r:id="rId59"/>
    <p:sldId id="313" r:id="rId60"/>
    <p:sldId id="314" r:id="rId61"/>
    <p:sldId id="315" r:id="rId62"/>
    <p:sldId id="316" r:id="rId63"/>
    <p:sldId id="283" r:id="rId6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2" d="100"/>
          <a:sy n="92" d="100"/>
        </p:scale>
        <p:origin x="-8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64" Type="http://schemas.openxmlformats.org/officeDocument/2006/relationships/slide" Target="slides/slide63.xml"/><Relationship Id="rId60" Type="http://schemas.openxmlformats.org/officeDocument/2006/relationships/slide" Target="slides/slide59.xml"/><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slide" Target="slides/slide49.xml"/><Relationship Id="rId63" Type="http://schemas.openxmlformats.org/officeDocument/2006/relationships/slide" Target="slides/slide62.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58" Type="http://schemas.openxmlformats.org/officeDocument/2006/relationships/slide" Target="slides/slide57.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69" Type="http://schemas.openxmlformats.org/officeDocument/2006/relationships/tableStyles" Target="tableStyles.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57" Type="http://schemas.openxmlformats.org/officeDocument/2006/relationships/slide" Target="slides/slide56.xml"/><Relationship Id="rId59" Type="http://schemas.openxmlformats.org/officeDocument/2006/relationships/slide" Target="slides/slide58.xml"/><Relationship Id="rId35" Type="http://schemas.openxmlformats.org/officeDocument/2006/relationships/slide" Target="slides/slide34.xml"/><Relationship Id="rId51" Type="http://schemas.openxmlformats.org/officeDocument/2006/relationships/slide" Target="slides/slide50.xml"/><Relationship Id="rId55" Type="http://schemas.openxmlformats.org/officeDocument/2006/relationships/slide" Target="slides/slide54.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62" Type="http://schemas.openxmlformats.org/officeDocument/2006/relationships/slide" Target="slides/slide61.xml"/><Relationship Id="rId66" Type="http://schemas.openxmlformats.org/officeDocument/2006/relationships/presProps" Target="presProps.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slide" Target="slides/slide55.xml"/><Relationship Id="rId48" Type="http://schemas.openxmlformats.org/officeDocument/2006/relationships/slide" Target="slides/slide47.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slide" Target="slides/slide51.xml"/><Relationship Id="rId65" Type="http://schemas.openxmlformats.org/officeDocument/2006/relationships/printerSettings" Target="printerSettings/printerSettings1.bin"/><Relationship Id="rId67" Type="http://schemas.openxmlformats.org/officeDocument/2006/relationships/viewProps" Target="viewProps.xml"/><Relationship Id="rId54" Type="http://schemas.openxmlformats.org/officeDocument/2006/relationships/slide" Target="slides/slide53.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61" Type="http://schemas.openxmlformats.org/officeDocument/2006/relationships/slide" Target="slides/slide60.xml"/><Relationship Id="rId53" Type="http://schemas.openxmlformats.org/officeDocument/2006/relationships/slide" Target="slides/slide52.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68" Type="http://schemas.openxmlformats.org/officeDocument/2006/relationships/theme" Target="theme/theme1.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7E52BA1E-F48E-194B-8032-B88E13654469}" type="datetimeFigureOut">
              <a:rPr lang="en-US" smtClean="0"/>
              <a:pPr/>
              <a:t>6/29/10</a:t>
            </a:fld>
            <a:endParaRPr lang="en-US"/>
          </a:p>
        </p:txBody>
      </p:sp>
      <p:sp>
        <p:nvSpPr>
          <p:cNvPr id="16" name="Slide Number Placeholder 15"/>
          <p:cNvSpPr>
            <a:spLocks noGrp="1"/>
          </p:cNvSpPr>
          <p:nvPr>
            <p:ph type="sldNum" sz="quarter" idx="11"/>
          </p:nvPr>
        </p:nvSpPr>
        <p:spPr/>
        <p:txBody>
          <a:bodyPr/>
          <a:lstStyle/>
          <a:p>
            <a:fld id="{AF94E285-444D-4C0C-8BFA-BDB311F86A90}"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52BA1E-F48E-194B-8032-B88E13654469}" type="datetimeFigureOut">
              <a:rPr lang="en-US" smtClean="0"/>
              <a:pPr/>
              <a:t>6/29/10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BA60C-3228-2A4A-A06B-B7834BCB74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52BA1E-F48E-194B-8032-B88E13654469}" type="datetimeFigureOut">
              <a:rPr lang="en-US" smtClean="0"/>
              <a:pPr/>
              <a:t>6/29/10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BA60C-3228-2A4A-A06B-B7834BCB74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7E52BA1E-F48E-194B-8032-B88E13654469}" type="datetimeFigureOut">
              <a:rPr lang="en-US" smtClean="0"/>
              <a:pPr/>
              <a:t>6/29/10</a:t>
            </a:fld>
            <a:endParaRPr lang="en-US"/>
          </a:p>
        </p:txBody>
      </p:sp>
      <p:sp>
        <p:nvSpPr>
          <p:cNvPr id="15" name="Slide Number Placeholder 14"/>
          <p:cNvSpPr>
            <a:spLocks noGrp="1"/>
          </p:cNvSpPr>
          <p:nvPr>
            <p:ph type="sldNum" sz="quarter" idx="15"/>
          </p:nvPr>
        </p:nvSpPr>
        <p:spPr/>
        <p:txBody>
          <a:bodyPr/>
          <a:lstStyle>
            <a:lvl1pPr algn="ctr">
              <a:defRPr/>
            </a:lvl1pPr>
          </a:lstStyle>
          <a:p>
            <a:fld id="{73EBA60C-3228-2A4A-A06B-B7834BCB7447}"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E52BA1E-F48E-194B-8032-B88E13654469}" type="datetimeFigureOut">
              <a:rPr lang="en-US" smtClean="0"/>
              <a:pPr/>
              <a:t>6/29/10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E52BA1E-F48E-194B-8032-B88E13654469}" type="datetimeFigureOut">
              <a:rPr lang="en-US" smtClean="0"/>
              <a:pPr/>
              <a:t>6/29/10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BA60C-3228-2A4A-A06B-B7834BCB7447}"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73EBA60C-3228-2A4A-A06B-B7834BCB7447}"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7E52BA1E-F48E-194B-8032-B88E13654469}" type="datetimeFigureOut">
              <a:rPr lang="en-US" smtClean="0"/>
              <a:pPr/>
              <a:t>6/29/10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E52BA1E-F48E-194B-8032-B88E13654469}" type="datetimeFigureOut">
              <a:rPr lang="en-US" smtClean="0"/>
              <a:pPr/>
              <a:t>6/29/10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EBA60C-3228-2A4A-A06B-B7834BCB7447}"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52BA1E-F48E-194B-8032-B88E13654469}" type="datetimeFigureOut">
              <a:rPr lang="en-US" smtClean="0"/>
              <a:pPr/>
              <a:t>6/29/10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EBA60C-3228-2A4A-A06B-B7834BCB74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7E52BA1E-F48E-194B-8032-B88E13654469}" type="datetimeFigureOut">
              <a:rPr lang="en-US" smtClean="0"/>
              <a:pPr/>
              <a:t>6/29/10</a:t>
            </a:fld>
            <a:endParaRPr lang="en-US"/>
          </a:p>
        </p:txBody>
      </p:sp>
      <p:sp>
        <p:nvSpPr>
          <p:cNvPr id="9" name="Slide Number Placeholder 8"/>
          <p:cNvSpPr>
            <a:spLocks noGrp="1"/>
          </p:cNvSpPr>
          <p:nvPr>
            <p:ph type="sldNum" sz="quarter" idx="15"/>
          </p:nvPr>
        </p:nvSpPr>
        <p:spPr/>
        <p:txBody>
          <a:bodyPr/>
          <a:lstStyle/>
          <a:p>
            <a:fld id="{73EBA60C-3228-2A4A-A06B-B7834BCB7447}"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7E52BA1E-F48E-194B-8032-B88E13654469}" type="datetimeFigureOut">
              <a:rPr lang="en-US" smtClean="0"/>
              <a:pPr/>
              <a:t>6/29/10</a:t>
            </a:fld>
            <a:endParaRPr lang="en-US"/>
          </a:p>
        </p:txBody>
      </p:sp>
      <p:sp>
        <p:nvSpPr>
          <p:cNvPr id="9" name="Slide Number Placeholder 8"/>
          <p:cNvSpPr>
            <a:spLocks noGrp="1"/>
          </p:cNvSpPr>
          <p:nvPr>
            <p:ph type="sldNum" sz="quarter" idx="11"/>
          </p:nvPr>
        </p:nvSpPr>
        <p:spPr/>
        <p:txBody>
          <a:bodyPr/>
          <a:lstStyle/>
          <a:p>
            <a:fld id="{73EBA60C-3228-2A4A-A06B-B7834BCB7447}"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E52BA1E-F48E-194B-8032-B88E13654469}" type="datetimeFigureOut">
              <a:rPr lang="en-US" smtClean="0"/>
              <a:pPr/>
              <a:t>6/29/10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3EBA60C-3228-2A4A-A06B-B7834BCB7447}"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Alexandra R. Harrington</a:t>
            </a:r>
          </a:p>
          <a:p>
            <a:r>
              <a:rPr lang="en-US" dirty="0" smtClean="0"/>
              <a:t>Doctor of Civil Law Candidate, McGill University</a:t>
            </a:r>
          </a:p>
          <a:p>
            <a:r>
              <a:rPr lang="en-US" dirty="0" smtClean="0"/>
              <a:t>Senior Manager &amp; Associate Fellow, CISDL</a:t>
            </a:r>
            <a:endParaRPr lang="en-US" dirty="0"/>
          </a:p>
        </p:txBody>
      </p:sp>
      <p:sp>
        <p:nvSpPr>
          <p:cNvPr id="2" name="Title 1"/>
          <p:cNvSpPr>
            <a:spLocks noGrp="1"/>
          </p:cNvSpPr>
          <p:nvPr>
            <p:ph type="ctrTitle"/>
          </p:nvPr>
        </p:nvSpPr>
        <p:spPr/>
        <p:txBody>
          <a:bodyPr/>
          <a:lstStyle/>
          <a:p>
            <a:r>
              <a:rPr lang="en-US" dirty="0" smtClean="0"/>
              <a:t>Corporate Social Responsibility and the Environment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regulations </a:t>
            </a:r>
            <a:r>
              <a:rPr lang="en-US" dirty="0" smtClean="0"/>
              <a:t>that have been promulgated to govern CDM &amp; JI </a:t>
            </a:r>
            <a:r>
              <a:rPr lang="en-US" dirty="0" smtClean="0"/>
              <a:t>projects in part ensure that the projects that have been contracted for are actually completed in a sustainable way that meets the asserted emissions reductions targets.</a:t>
            </a:r>
          </a:p>
          <a:p>
            <a:r>
              <a:rPr lang="en-US" dirty="0" smtClean="0"/>
              <a:t>This is an important consideration for corporate social responsibility in that the CDM and JI rules will ensure that these projects are undertaken in a responsible way that does actually result in emissions reductions at the project site.</a:t>
            </a:r>
            <a:endParaRPr lang="en-US" dirty="0"/>
          </a:p>
        </p:txBody>
      </p:sp>
      <p:sp>
        <p:nvSpPr>
          <p:cNvPr id="3" name="Title 2"/>
          <p:cNvSpPr>
            <a:spLocks noGrp="1"/>
          </p:cNvSpPr>
          <p:nvPr>
            <p:ph type="title"/>
          </p:nvPr>
        </p:nvSpPr>
        <p:spPr/>
        <p:txBody>
          <a:bodyPr>
            <a:normAutofit fontScale="90000"/>
          </a:bodyPr>
          <a:lstStyle/>
          <a:p>
            <a:r>
              <a:rPr lang="en-US" dirty="0" smtClean="0"/>
              <a:t>International Environmental Regimes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It should also be noted that, if there is an act of bribery or corruption that involves circumventing environmental laws/regulations, for example the completion of a meaningful environmental impact assessment, there are international – and regional – corruption regimes that are related to CSR.</a:t>
            </a:r>
          </a:p>
          <a:p>
            <a:pPr lvl="1"/>
            <a:r>
              <a:rPr lang="en-US" dirty="0" smtClean="0"/>
              <a:t>UN Convention Against Corruption</a:t>
            </a:r>
          </a:p>
          <a:p>
            <a:pPr lvl="1"/>
            <a:r>
              <a:rPr lang="en-US" dirty="0" smtClean="0"/>
              <a:t>OECD Convention on Combating Bribery of Foreign Public Officials in International Business Transactions</a:t>
            </a:r>
          </a:p>
          <a:p>
            <a:pPr lvl="1"/>
            <a:r>
              <a:rPr lang="en-US" dirty="0" smtClean="0"/>
              <a:t>Uniform Framework for Preventing and Combating Fraud &amp; Corruption</a:t>
            </a:r>
          </a:p>
          <a:p>
            <a:pPr lvl="1"/>
            <a:r>
              <a:rPr lang="en-US" dirty="0" smtClean="0"/>
              <a:t>Asian Development Bank, OAS Inter-American Convention Against Corruption, Council of Europe &amp; EU, </a:t>
            </a:r>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International Regimes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European Union has identified corporate social responsibility as being key to sustainability and economic growth.</a:t>
            </a:r>
          </a:p>
          <a:p>
            <a:r>
              <a:rPr lang="en-US" dirty="0" smtClean="0"/>
              <a:t>In Europe, corporate social responsibility has been extended to small and medium enterprises as well as </a:t>
            </a:r>
            <a:r>
              <a:rPr lang="en-US" dirty="0" smtClean="0"/>
              <a:t>the large corporate entities with which it is usually associated. This has been done through an EU-wide education campaign, creating awareness and stressing the importance of good business practices.</a:t>
            </a:r>
            <a:endParaRPr lang="en-US" dirty="0"/>
          </a:p>
        </p:txBody>
      </p:sp>
      <p:sp>
        <p:nvSpPr>
          <p:cNvPr id="3" name="Title 2"/>
          <p:cNvSpPr>
            <a:spLocks noGrp="1"/>
          </p:cNvSpPr>
          <p:nvPr>
            <p:ph type="title"/>
          </p:nvPr>
        </p:nvSpPr>
        <p:spPr/>
        <p:txBody>
          <a:bodyPr/>
          <a:lstStyle/>
          <a:p>
            <a:r>
              <a:rPr lang="en-US" dirty="0" smtClean="0"/>
              <a:t>European Union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Corporate social responsibility has also been identified by the EU as important to the development of business competitiveness.</a:t>
            </a:r>
          </a:p>
          <a:p>
            <a:endParaRPr lang="en-US" dirty="0"/>
          </a:p>
        </p:txBody>
      </p:sp>
      <p:sp>
        <p:nvSpPr>
          <p:cNvPr id="3" name="Title 2"/>
          <p:cNvSpPr>
            <a:spLocks noGrp="1"/>
          </p:cNvSpPr>
          <p:nvPr>
            <p:ph type="title"/>
          </p:nvPr>
        </p:nvSpPr>
        <p:spPr/>
        <p:txBody>
          <a:bodyPr/>
          <a:lstStyle/>
          <a:p>
            <a:r>
              <a:rPr lang="en-US" dirty="0" smtClean="0"/>
              <a:t>European Union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Liability &amp; Polluter Pays &amp; Precautionary </a:t>
            </a:r>
            <a:r>
              <a:rPr lang="en-US" dirty="0" smtClean="0"/>
              <a:t>Principle</a:t>
            </a:r>
          </a:p>
          <a:p>
            <a:pPr lvl="1"/>
            <a:r>
              <a:rPr lang="en-US" dirty="0" smtClean="0"/>
              <a:t>Under EU Directives, corporate entities are required to make restitution for environmental damages incurred as a result of their actions/fault.</a:t>
            </a:r>
          </a:p>
          <a:p>
            <a:pPr lvl="1"/>
            <a:endParaRPr lang="en-US" dirty="0"/>
          </a:p>
        </p:txBody>
      </p:sp>
      <p:sp>
        <p:nvSpPr>
          <p:cNvPr id="3" name="Title 2"/>
          <p:cNvSpPr>
            <a:spLocks noGrp="1"/>
          </p:cNvSpPr>
          <p:nvPr>
            <p:ph type="title"/>
          </p:nvPr>
        </p:nvSpPr>
        <p:spPr/>
        <p:txBody>
          <a:bodyPr/>
          <a:lstStyle/>
          <a:p>
            <a:r>
              <a:rPr lang="en-US" dirty="0" smtClean="0"/>
              <a:t>European Union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Sixth</a:t>
            </a:r>
            <a:r>
              <a:rPr lang="en-US" dirty="0" smtClean="0"/>
              <a:t> </a:t>
            </a:r>
            <a:r>
              <a:rPr lang="en-US" dirty="0" smtClean="0"/>
              <a:t>Environment Action </a:t>
            </a:r>
            <a:r>
              <a:rPr lang="en-US" dirty="0" err="1" smtClean="0"/>
              <a:t>Programme</a:t>
            </a:r>
            <a:r>
              <a:rPr lang="en-US" dirty="0" smtClean="0"/>
              <a:t>, </a:t>
            </a:r>
            <a:r>
              <a:rPr lang="en-US" dirty="0" smtClean="0"/>
              <a:t>2010</a:t>
            </a:r>
          </a:p>
          <a:p>
            <a:pPr lvl="1"/>
            <a:r>
              <a:rPr lang="en-US" dirty="0" smtClean="0"/>
              <a:t>States that efforts to ensure corporate compliance with environmental regulations and voluntary commitments regarding environmental protection are a key part of the EU’s strategy to combat environmental problems.</a:t>
            </a:r>
          </a:p>
          <a:p>
            <a:pPr lvl="1"/>
            <a:endParaRPr lang="en-US" dirty="0"/>
          </a:p>
        </p:txBody>
      </p:sp>
      <p:sp>
        <p:nvSpPr>
          <p:cNvPr id="3" name="Title 2"/>
          <p:cNvSpPr>
            <a:spLocks noGrp="1"/>
          </p:cNvSpPr>
          <p:nvPr>
            <p:ph type="title"/>
          </p:nvPr>
        </p:nvSpPr>
        <p:spPr/>
        <p:txBody>
          <a:bodyPr/>
          <a:lstStyle/>
          <a:p>
            <a:r>
              <a:rPr lang="en-US" dirty="0" smtClean="0"/>
              <a:t>European Union</a:t>
            </a:r>
            <a:endParaRPr lang="en-US" dirty="0"/>
          </a:p>
        </p:txBody>
      </p:sp>
      <p:sp>
        <p:nvSpPr>
          <p:cNvPr id="4" name="TextBox 3"/>
          <p:cNvSpPr txBox="1"/>
          <p:nvPr/>
        </p:nvSpPr>
        <p:spPr>
          <a:xfrm>
            <a:off x="7123312" y="1877580"/>
            <a:ext cx="184666" cy="369332"/>
          </a:xfrm>
          <a:prstGeom prst="rect">
            <a:avLst/>
          </a:prstGeom>
          <a:noFill/>
        </p:spPr>
        <p:txBody>
          <a:bodyPr wrap="none" rtlCol="0">
            <a:spAutoFit/>
          </a:bodyPr>
          <a:lstStyle/>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USEPA – Compliance </a:t>
            </a:r>
            <a:r>
              <a:rPr lang="en-US" dirty="0" smtClean="0"/>
              <a:t>mechanisms</a:t>
            </a:r>
          </a:p>
          <a:p>
            <a:pPr lvl="1"/>
            <a:r>
              <a:rPr lang="en-US" dirty="0" smtClean="0"/>
              <a:t>The USEPA provides businesses and other regulated entities assistance in complying with the terms of US environmental laws and regulations.</a:t>
            </a:r>
          </a:p>
          <a:p>
            <a:pPr lvl="1"/>
            <a:r>
              <a:rPr lang="en-US" dirty="0" smtClean="0"/>
              <a:t>Compliance </a:t>
            </a:r>
            <a:r>
              <a:rPr lang="en-US" dirty="0" smtClean="0"/>
              <a:t>mechanisms are non-punitive and generally consist of voluntary EPA inspections, and auditing/self-disclosure policies.</a:t>
            </a:r>
            <a:endParaRPr lang="en-US" dirty="0"/>
          </a:p>
        </p:txBody>
      </p:sp>
      <p:sp>
        <p:nvSpPr>
          <p:cNvPr id="3" name="Title 2"/>
          <p:cNvSpPr>
            <a:spLocks noGrp="1"/>
          </p:cNvSpPr>
          <p:nvPr>
            <p:ph type="title"/>
          </p:nvPr>
        </p:nvSpPr>
        <p:spPr/>
        <p:txBody>
          <a:bodyPr/>
          <a:lstStyle/>
          <a:p>
            <a:r>
              <a:rPr lang="en-US" dirty="0" smtClean="0"/>
              <a:t>United States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USEPA – enforcement mechanisms</a:t>
            </a:r>
            <a:r>
              <a:rPr lang="en-US" dirty="0" smtClean="0"/>
              <a:t> </a:t>
            </a:r>
          </a:p>
          <a:p>
            <a:pPr lvl="1"/>
            <a:r>
              <a:rPr lang="en-US" dirty="0" smtClean="0"/>
              <a:t>There are several mechanisms through which the USEPA enforces the compliance of businesses.</a:t>
            </a:r>
          </a:p>
          <a:p>
            <a:pPr lvl="1"/>
            <a:r>
              <a:rPr lang="en-US" dirty="0" smtClean="0"/>
              <a:t>One mechanism is through civil sanctions, such as financial penalties.</a:t>
            </a:r>
          </a:p>
          <a:p>
            <a:pPr lvl="1"/>
            <a:r>
              <a:rPr lang="en-US" dirty="0" smtClean="0"/>
              <a:t>Another mechanism is through the enforcement of cleanup provisions in the event that there has been a form of </a:t>
            </a:r>
            <a:r>
              <a:rPr lang="en-US" dirty="0" smtClean="0"/>
              <a:t>spill.</a:t>
            </a:r>
          </a:p>
          <a:p>
            <a:pPr lvl="1"/>
            <a:r>
              <a:rPr lang="en-US" dirty="0" smtClean="0"/>
              <a:t>Finally, criminal mechanisms are available against corporate entities, for exampl</a:t>
            </a:r>
            <a:r>
              <a:rPr lang="en-US" dirty="0" smtClean="0"/>
              <a:t>e in the event of illegal dumping.</a:t>
            </a:r>
            <a:endParaRPr lang="en-US" dirty="0"/>
          </a:p>
        </p:txBody>
      </p:sp>
      <p:sp>
        <p:nvSpPr>
          <p:cNvPr id="3" name="Title 2"/>
          <p:cNvSpPr>
            <a:spLocks noGrp="1"/>
          </p:cNvSpPr>
          <p:nvPr>
            <p:ph type="title"/>
          </p:nvPr>
        </p:nvSpPr>
        <p:spPr/>
        <p:txBody>
          <a:bodyPr/>
          <a:lstStyle/>
          <a:p>
            <a:r>
              <a:rPr lang="en-US" dirty="0" smtClean="0"/>
              <a:t>United States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CERCLA responsibility </a:t>
            </a:r>
            <a:r>
              <a:rPr lang="en-US" dirty="0" smtClean="0"/>
              <a:t>provisions</a:t>
            </a:r>
          </a:p>
          <a:p>
            <a:pPr lvl="1"/>
            <a:r>
              <a:rPr lang="en-US" dirty="0" smtClean="0"/>
              <a:t>Under the Comprehensive Environmental Response, Compensation, and Liability Act</a:t>
            </a:r>
            <a:r>
              <a:rPr lang="en-US" dirty="0" smtClean="0"/>
              <a:t> (CERCLA) businesses which currently are polluting or who have polluted.</a:t>
            </a:r>
          </a:p>
          <a:p>
            <a:pPr lvl="1"/>
            <a:r>
              <a:rPr lang="en-US" dirty="0" smtClean="0"/>
              <a:t>Based on </a:t>
            </a:r>
            <a:r>
              <a:rPr lang="en-US" dirty="0" err="1" smtClean="0"/>
              <a:t>CERCLA’s</a:t>
            </a:r>
            <a:r>
              <a:rPr lang="en-US" dirty="0" smtClean="0"/>
              <a:t> responsibility provisions, </a:t>
            </a:r>
            <a:r>
              <a:rPr lang="en-US" dirty="0" smtClean="0"/>
              <a:t>it is possible for the current owner of a property on which a toxic substance was spilled to sue up the chain of owners to get to the </a:t>
            </a:r>
            <a:r>
              <a:rPr lang="en-US" dirty="0" err="1" smtClean="0"/>
              <a:t>owner(s</a:t>
            </a:r>
            <a:r>
              <a:rPr lang="en-US" dirty="0" smtClean="0"/>
              <a:t>) responsible for the actual pollution. </a:t>
            </a:r>
            <a:endParaRPr lang="en-US" dirty="0"/>
          </a:p>
        </p:txBody>
      </p:sp>
      <p:sp>
        <p:nvSpPr>
          <p:cNvPr id="3" name="Title 2"/>
          <p:cNvSpPr>
            <a:spLocks noGrp="1"/>
          </p:cNvSpPr>
          <p:nvPr>
            <p:ph type="title"/>
          </p:nvPr>
        </p:nvSpPr>
        <p:spPr/>
        <p:txBody>
          <a:bodyPr/>
          <a:lstStyle/>
          <a:p>
            <a:r>
              <a:rPr lang="en-US" dirty="0" smtClean="0"/>
              <a:t>United States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Guidelines for Multinational Enterprises</a:t>
            </a:r>
          </a:p>
          <a:p>
            <a:pPr lvl="1"/>
            <a:r>
              <a:rPr lang="en-US" dirty="0" smtClean="0"/>
              <a:t>General </a:t>
            </a:r>
            <a:r>
              <a:rPr lang="en-US" dirty="0" smtClean="0"/>
              <a:t>Principles</a:t>
            </a:r>
          </a:p>
          <a:p>
            <a:pPr lvl="2"/>
            <a:r>
              <a:rPr lang="en-US" dirty="0" smtClean="0"/>
              <a:t>Stresses </a:t>
            </a:r>
            <a:r>
              <a:rPr lang="en-US" dirty="0" smtClean="0"/>
              <a:t>that good corporate governance and corporate profit are not exclusive;</a:t>
            </a:r>
            <a:r>
              <a:rPr lang="en-US" dirty="0" smtClean="0"/>
              <a:t> </a:t>
            </a:r>
          </a:p>
          <a:p>
            <a:pPr lvl="2"/>
            <a:r>
              <a:rPr lang="en-US" dirty="0" smtClean="0"/>
              <a:t>Stresses </a:t>
            </a:r>
            <a:r>
              <a:rPr lang="en-US" dirty="0" smtClean="0"/>
              <a:t>the need for corporate operations to be aware of environmental and social factors of operations; </a:t>
            </a:r>
            <a:endParaRPr lang="en-US" dirty="0" smtClean="0"/>
          </a:p>
          <a:p>
            <a:pPr lvl="1"/>
            <a:r>
              <a:rPr lang="en-US" dirty="0" smtClean="0"/>
              <a:t>Ch. V – Environment</a:t>
            </a:r>
          </a:p>
          <a:p>
            <a:pPr lvl="1"/>
            <a:endParaRPr lang="en-US" dirty="0" smtClean="0"/>
          </a:p>
          <a:p>
            <a:pPr lvl="1"/>
            <a:endParaRPr lang="en-US" dirty="0" smtClean="0"/>
          </a:p>
          <a:p>
            <a:pPr lvl="1"/>
            <a:endParaRPr lang="en-US" dirty="0" smtClean="0"/>
          </a:p>
          <a:p>
            <a:pPr lvl="1"/>
            <a:endParaRPr lang="en-US" dirty="0" smtClean="0"/>
          </a:p>
          <a:p>
            <a:pPr lvl="1"/>
            <a:endParaRPr lang="en-US" dirty="0"/>
          </a:p>
        </p:txBody>
      </p:sp>
      <p:sp>
        <p:nvSpPr>
          <p:cNvPr id="3" name="Title 2"/>
          <p:cNvSpPr>
            <a:spLocks noGrp="1"/>
          </p:cNvSpPr>
          <p:nvPr>
            <p:ph type="title"/>
          </p:nvPr>
        </p:nvSpPr>
        <p:spPr/>
        <p:txBody>
          <a:bodyPr>
            <a:normAutofit fontScale="90000"/>
          </a:bodyPr>
          <a:lstStyle/>
          <a:p>
            <a:r>
              <a:rPr lang="en-US" dirty="0" smtClean="0"/>
              <a:t>International CSR agreements – OECD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 Corporate Law Background</a:t>
            </a:r>
          </a:p>
          <a:p>
            <a:r>
              <a:rPr lang="en-US" dirty="0" smtClean="0"/>
              <a:t>II. What is Corporate Social Responsibility (CSR)? How does it relate to environmental concerns?</a:t>
            </a:r>
          </a:p>
          <a:p>
            <a:r>
              <a:rPr lang="en-US" dirty="0" smtClean="0"/>
              <a:t>II. International regimes</a:t>
            </a:r>
          </a:p>
          <a:p>
            <a:r>
              <a:rPr lang="en-US" dirty="0" smtClean="0"/>
              <a:t>III. Regional measures</a:t>
            </a:r>
          </a:p>
          <a:p>
            <a:r>
              <a:rPr lang="en-US" dirty="0" smtClean="0"/>
              <a:t>IV. State measures</a:t>
            </a:r>
          </a:p>
          <a:p>
            <a:r>
              <a:rPr lang="en-US" dirty="0" smtClean="0"/>
              <a:t>V. Industry </a:t>
            </a:r>
            <a:r>
              <a:rPr lang="en-US" dirty="0" smtClean="0"/>
              <a:t>measures</a:t>
            </a:r>
          </a:p>
          <a:p>
            <a:r>
              <a:rPr lang="en-US" dirty="0" smtClean="0"/>
              <a:t>VI. Examples</a:t>
            </a:r>
          </a:p>
          <a:p>
            <a:r>
              <a:rPr lang="en-US" dirty="0" smtClean="0"/>
              <a:t>VII. </a:t>
            </a:r>
            <a:r>
              <a:rPr lang="en-US" dirty="0" smtClean="0"/>
              <a:t>Conclusion </a:t>
            </a:r>
            <a:endParaRPr lang="en-US" dirty="0"/>
          </a:p>
        </p:txBody>
      </p:sp>
      <p:sp>
        <p:nvSpPr>
          <p:cNvPr id="3" name="Title 2"/>
          <p:cNvSpPr>
            <a:spLocks noGrp="1"/>
          </p:cNvSpPr>
          <p:nvPr>
            <p:ph type="title"/>
          </p:nvPr>
        </p:nvSpPr>
        <p:spPr/>
        <p:txBody>
          <a:bodyPr/>
          <a:lstStyle/>
          <a:p>
            <a:r>
              <a:rPr lang="en-US" dirty="0" smtClean="0"/>
              <a:t>Course Introduction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OECD Risk Assessment Awareness </a:t>
            </a:r>
            <a:r>
              <a:rPr lang="en-US" dirty="0" smtClean="0"/>
              <a:t>Tool for Multinational Enterprises in Weak Government Zones</a:t>
            </a:r>
          </a:p>
          <a:p>
            <a:pPr lvl="1"/>
            <a:r>
              <a:rPr lang="en-US" dirty="0" smtClean="0"/>
              <a:t>Provides corporations in these situations with questions that they might face and realistic answers, including questions relating to the application of laws and environmental standards.</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International CSR agreements – OECD</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74320" lvl="1">
              <a:spcBef>
                <a:spcPts val="600"/>
              </a:spcBef>
              <a:buClr>
                <a:schemeClr val="accent2"/>
              </a:buClr>
            </a:pPr>
            <a:r>
              <a:rPr lang="en-US" sz="2800" u="sng" dirty="0" smtClean="0"/>
              <a:t>Uniform Framework for Preventing and Combating Fraud &amp; Corruption</a:t>
            </a:r>
          </a:p>
          <a:p>
            <a:pPr marL="420624" lvl="2" indent="-384048">
              <a:buClr>
                <a:schemeClr val="accent1"/>
              </a:buClr>
              <a:buSzPct val="80000"/>
              <a:buFont typeface="Wingdings 2"/>
              <a:buChar char=""/>
            </a:pPr>
            <a:r>
              <a:rPr lang="en-US" dirty="0" smtClean="0"/>
              <a:t>Signed by the World Bank, African Development Bank, ADB, EBRD, EIB, IMF, IADB.</a:t>
            </a:r>
          </a:p>
          <a:p>
            <a:pPr marL="420624" lvl="2" indent="-384048">
              <a:buClr>
                <a:schemeClr val="accent1"/>
              </a:buClr>
              <a:buSzPct val="80000"/>
              <a:buFont typeface="Wingdings 2"/>
              <a:buChar char=""/>
            </a:pPr>
            <a:r>
              <a:rPr lang="en-US" dirty="0" smtClean="0"/>
              <a:t>Creates Joint International Financial Institute on Anti-Corruption Task Force.</a:t>
            </a:r>
          </a:p>
          <a:p>
            <a:pPr marL="420624" lvl="2" indent="-384048">
              <a:buClr>
                <a:schemeClr val="accent1"/>
              </a:buClr>
              <a:buSzPct val="80000"/>
              <a:buFont typeface="Wingdings 2"/>
              <a:buChar char=""/>
            </a:pPr>
            <a:r>
              <a:rPr lang="en-US" dirty="0" smtClean="0"/>
              <a:t>Also provides basic agreement on the actions of these banks regarding financing and lending</a:t>
            </a:r>
          </a:p>
          <a:p>
            <a:pPr marL="420624" lvl="2" indent="-384048">
              <a:buClr>
                <a:schemeClr val="accent1"/>
              </a:buClr>
              <a:buSzPct val="80000"/>
              <a:buFont typeface="Wingdings 2"/>
              <a:buChar char=""/>
            </a:pPr>
            <a:r>
              <a:rPr lang="en-US" dirty="0" smtClean="0"/>
              <a:t>Strengthens cooperation and coordination between institutions regarding fraud and corruption.</a:t>
            </a:r>
          </a:p>
          <a:p>
            <a:pPr marL="274320" lvl="1">
              <a:spcBef>
                <a:spcPts val="600"/>
              </a:spcBef>
              <a:buClr>
                <a:schemeClr val="accent2"/>
              </a:buClr>
            </a:pPr>
            <a:endParaRPr lang="en-US" sz="2800" dirty="0" smtClean="0"/>
          </a:p>
          <a:p>
            <a:endParaRPr lang="en-US" dirty="0"/>
          </a:p>
        </p:txBody>
      </p:sp>
      <p:sp>
        <p:nvSpPr>
          <p:cNvPr id="3" name="Title 2"/>
          <p:cNvSpPr>
            <a:spLocks noGrp="1"/>
          </p:cNvSpPr>
          <p:nvPr>
            <p:ph type="title"/>
          </p:nvPr>
        </p:nvSpPr>
        <p:spPr/>
        <p:txBody>
          <a:bodyPr>
            <a:normAutofit fontScale="90000"/>
          </a:bodyPr>
          <a:lstStyle/>
          <a:p>
            <a:r>
              <a:rPr lang="en-US" dirty="0" smtClean="0"/>
              <a:t>International CSR agreements – Uniform Framework</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74320" lvl="1">
              <a:spcBef>
                <a:spcPts val="600"/>
              </a:spcBef>
              <a:buClr>
                <a:schemeClr val="accent2"/>
              </a:buClr>
            </a:pPr>
            <a:r>
              <a:rPr lang="en-US" sz="2800" u="sng" dirty="0" smtClean="0"/>
              <a:t>Uniform Framework for Preventing and Combating Fraud &amp; Corruption</a:t>
            </a:r>
            <a:endParaRPr lang="en-US" sz="2800" u="sng" dirty="0" smtClean="0"/>
          </a:p>
          <a:p>
            <a:pPr lvl="1"/>
            <a:r>
              <a:rPr lang="en-US" dirty="0" smtClean="0"/>
              <a:t>Requires that member entities ensure that they are involved in transactions and relationships where laws, including environmental laws, are followed.</a:t>
            </a:r>
            <a:endParaRPr lang="en-US" dirty="0"/>
          </a:p>
        </p:txBody>
      </p:sp>
      <p:sp>
        <p:nvSpPr>
          <p:cNvPr id="3" name="Title 2"/>
          <p:cNvSpPr>
            <a:spLocks noGrp="1"/>
          </p:cNvSpPr>
          <p:nvPr>
            <p:ph type="title"/>
          </p:nvPr>
        </p:nvSpPr>
        <p:spPr/>
        <p:txBody>
          <a:bodyPr>
            <a:normAutofit fontScale="90000"/>
          </a:bodyPr>
          <a:lstStyle/>
          <a:p>
            <a:r>
              <a:rPr lang="en-US" dirty="0" smtClean="0"/>
              <a:t>International CSR agreements – Uniform Framework</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Lending policies &amp; project design/Environmental Assessment</a:t>
            </a:r>
            <a:endParaRPr lang="en-US" dirty="0" smtClean="0"/>
          </a:p>
          <a:p>
            <a:pPr lvl="1"/>
            <a:r>
              <a:rPr lang="en-US" dirty="0" smtClean="0"/>
              <a:t>The World Bank now requires that potential </a:t>
            </a:r>
            <a:r>
              <a:rPr lang="en-US" dirty="0" smtClean="0"/>
              <a:t>funding projects undergo significant and meaningful Environmental Impact Assessments for the communities in which the project would be located and/or effect.</a:t>
            </a:r>
          </a:p>
          <a:p>
            <a:pPr lvl="1"/>
            <a:r>
              <a:rPr lang="en-US" dirty="0" smtClean="0"/>
              <a:t>The Wor</a:t>
            </a:r>
            <a:r>
              <a:rPr lang="en-US" dirty="0" smtClean="0"/>
              <a:t>ld Bank’s lending policies include requirements that the environment be included in the consideration of the project overall.</a:t>
            </a:r>
            <a:endParaRPr lang="en-US" dirty="0"/>
          </a:p>
        </p:txBody>
      </p:sp>
      <p:sp>
        <p:nvSpPr>
          <p:cNvPr id="3" name="Title 2"/>
          <p:cNvSpPr>
            <a:spLocks noGrp="1"/>
          </p:cNvSpPr>
          <p:nvPr>
            <p:ph type="title"/>
          </p:nvPr>
        </p:nvSpPr>
        <p:spPr/>
        <p:txBody>
          <a:bodyPr>
            <a:normAutofit fontScale="90000"/>
          </a:bodyPr>
          <a:lstStyle/>
          <a:p>
            <a:r>
              <a:rPr lang="en-US" dirty="0" smtClean="0"/>
              <a:t>International CSR agreements – World Bank</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Compliance assurance departments within the World Bank</a:t>
            </a:r>
            <a:endParaRPr lang="en-US" dirty="0" smtClean="0"/>
          </a:p>
          <a:p>
            <a:pPr lvl="1"/>
            <a:r>
              <a:rPr lang="en-US" dirty="0" smtClean="0"/>
              <a:t>In order to self-monitor, as well as to monitor the outside entities that are involved in the World Bank’s projects, as well as their internal procurement departments, there are compliance assurance departments. </a:t>
            </a:r>
          </a:p>
          <a:p>
            <a:pPr lvl="1"/>
            <a:r>
              <a:rPr lang="en-US" dirty="0" smtClean="0"/>
              <a:t>Among the considerations of these departments is whether the project/contractor is fulfilling its environmental requirements. </a:t>
            </a:r>
            <a:endParaRPr lang="en-US" dirty="0"/>
          </a:p>
        </p:txBody>
      </p:sp>
      <p:sp>
        <p:nvSpPr>
          <p:cNvPr id="3" name="Title 2"/>
          <p:cNvSpPr>
            <a:spLocks noGrp="1"/>
          </p:cNvSpPr>
          <p:nvPr>
            <p:ph type="title"/>
          </p:nvPr>
        </p:nvSpPr>
        <p:spPr/>
        <p:txBody>
          <a:bodyPr>
            <a:normAutofit fontScale="90000"/>
          </a:bodyPr>
          <a:lstStyle/>
          <a:p>
            <a:r>
              <a:rPr lang="en-US" dirty="0" smtClean="0"/>
              <a:t>International CSR agreements – World Bank</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Paris Declaration – </a:t>
            </a:r>
            <a:r>
              <a:rPr lang="en-US" dirty="0" err="1" smtClean="0"/>
              <a:t>emphasises</a:t>
            </a:r>
            <a:r>
              <a:rPr lang="en-US" dirty="0" smtClean="0"/>
              <a:t> the importance of environmental impact assessments for both donor and partner countries.</a:t>
            </a:r>
          </a:p>
          <a:p>
            <a:endParaRPr lang="en-US" dirty="0"/>
          </a:p>
        </p:txBody>
      </p:sp>
      <p:sp>
        <p:nvSpPr>
          <p:cNvPr id="3" name="Title 2"/>
          <p:cNvSpPr>
            <a:spLocks noGrp="1"/>
          </p:cNvSpPr>
          <p:nvPr>
            <p:ph type="title"/>
          </p:nvPr>
        </p:nvSpPr>
        <p:spPr/>
        <p:txBody>
          <a:bodyPr>
            <a:normAutofit fontScale="90000"/>
          </a:bodyPr>
          <a:lstStyle/>
          <a:p>
            <a:r>
              <a:rPr lang="en-US" dirty="0" smtClean="0"/>
              <a:t>International CSR agreements – Paris Declaration</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smtClean="0"/>
              <a:t>ADB/OECD Anti-Corruption Initiative for Asia Pacific</a:t>
            </a:r>
            <a:r>
              <a:rPr lang="en-US" dirty="0" smtClean="0"/>
              <a:t> </a:t>
            </a:r>
          </a:p>
          <a:p>
            <a:pPr lvl="1"/>
            <a:r>
              <a:rPr lang="en-US" dirty="0" smtClean="0"/>
              <a:t>Emphasizes the importance of Corporate Responsibility and Accountability </a:t>
            </a:r>
          </a:p>
          <a:p>
            <a:endParaRPr lang="en-US" dirty="0"/>
          </a:p>
        </p:txBody>
      </p:sp>
      <p:sp>
        <p:nvSpPr>
          <p:cNvPr id="3" name="Title 2"/>
          <p:cNvSpPr>
            <a:spLocks noGrp="1"/>
          </p:cNvSpPr>
          <p:nvPr>
            <p:ph type="title"/>
          </p:nvPr>
        </p:nvSpPr>
        <p:spPr/>
        <p:txBody>
          <a:bodyPr/>
          <a:lstStyle/>
          <a:p>
            <a:r>
              <a:rPr lang="en-US" dirty="0" smtClean="0"/>
              <a:t>Regional CSR Agreements - ADB</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Lending practices/</a:t>
            </a:r>
            <a:r>
              <a:rPr lang="en-US" dirty="0" smtClean="0"/>
              <a:t>requirements</a:t>
            </a:r>
          </a:p>
          <a:p>
            <a:pPr lvl="1"/>
            <a:r>
              <a:rPr lang="en-US" dirty="0" smtClean="0"/>
              <a:t>Among the </a:t>
            </a:r>
            <a:r>
              <a:rPr lang="en-US" dirty="0" err="1" smtClean="0"/>
              <a:t>ADB’s</a:t>
            </a:r>
            <a:r>
              <a:rPr lang="en-US" dirty="0" smtClean="0"/>
              <a:t> lending requirements is the requirement that the project to be funded does not cause environmental damage.</a:t>
            </a:r>
            <a:endParaRPr lang="en-US" dirty="0"/>
          </a:p>
        </p:txBody>
      </p:sp>
      <p:sp>
        <p:nvSpPr>
          <p:cNvPr id="3" name="Title 2"/>
          <p:cNvSpPr>
            <a:spLocks noGrp="1"/>
          </p:cNvSpPr>
          <p:nvPr>
            <p:ph type="title"/>
          </p:nvPr>
        </p:nvSpPr>
        <p:spPr/>
        <p:txBody>
          <a:bodyPr/>
          <a:lstStyle/>
          <a:p>
            <a:r>
              <a:rPr lang="en-US" dirty="0" smtClean="0"/>
              <a:t>Regional CSR Agreements - ADB</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Lending principles and </a:t>
            </a:r>
            <a:r>
              <a:rPr lang="en-US" dirty="0" smtClean="0"/>
              <a:t>guidelines</a:t>
            </a:r>
          </a:p>
          <a:p>
            <a:pPr lvl="1"/>
            <a:r>
              <a:rPr lang="en-US" dirty="0" smtClean="0"/>
              <a:t>Among the</a:t>
            </a:r>
            <a:r>
              <a:rPr lang="en-US" dirty="0" smtClean="0"/>
              <a:t> </a:t>
            </a:r>
            <a:r>
              <a:rPr lang="en-US" dirty="0" err="1" smtClean="0"/>
              <a:t>IADB’s</a:t>
            </a:r>
            <a:r>
              <a:rPr lang="en-US" dirty="0" smtClean="0"/>
              <a:t> </a:t>
            </a:r>
            <a:r>
              <a:rPr lang="en-US" dirty="0" smtClean="0"/>
              <a:t>lending requirements is the requirement that the project to be funded does not cause environmental damage.</a:t>
            </a:r>
          </a:p>
          <a:p>
            <a:pPr lvl="1"/>
            <a:endParaRPr lang="en-US" dirty="0"/>
          </a:p>
        </p:txBody>
      </p:sp>
      <p:sp>
        <p:nvSpPr>
          <p:cNvPr id="3" name="Title 2"/>
          <p:cNvSpPr>
            <a:spLocks noGrp="1"/>
          </p:cNvSpPr>
          <p:nvPr>
            <p:ph type="title"/>
          </p:nvPr>
        </p:nvSpPr>
        <p:spPr/>
        <p:txBody>
          <a:bodyPr/>
          <a:lstStyle/>
          <a:p>
            <a:r>
              <a:rPr lang="en-US" dirty="0" smtClean="0"/>
              <a:t>Regional CSR agreements - IADB</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Lending practices/</a:t>
            </a:r>
            <a:r>
              <a:rPr lang="en-US" dirty="0" smtClean="0"/>
              <a:t>requirements</a:t>
            </a:r>
          </a:p>
          <a:p>
            <a:pPr lvl="1"/>
            <a:r>
              <a:rPr lang="en-US" dirty="0" smtClean="0"/>
              <a:t>Among the </a:t>
            </a:r>
            <a:r>
              <a:rPr lang="en-US" dirty="0" smtClean="0"/>
              <a:t>African Development Bank’s </a:t>
            </a:r>
            <a:r>
              <a:rPr lang="en-US" dirty="0" smtClean="0"/>
              <a:t>lending requirements is the requirement that the project to be funded does not cause environmental damage.</a:t>
            </a:r>
          </a:p>
          <a:p>
            <a:pPr lvl="1"/>
            <a:endParaRPr lang="en-US" dirty="0"/>
          </a:p>
        </p:txBody>
      </p:sp>
      <p:sp>
        <p:nvSpPr>
          <p:cNvPr id="3" name="Title 2"/>
          <p:cNvSpPr>
            <a:spLocks noGrp="1"/>
          </p:cNvSpPr>
          <p:nvPr>
            <p:ph type="title"/>
          </p:nvPr>
        </p:nvSpPr>
        <p:spPr/>
        <p:txBody>
          <a:bodyPr>
            <a:normAutofit fontScale="90000"/>
          </a:bodyPr>
          <a:lstStyle/>
          <a:p>
            <a:r>
              <a:rPr lang="en-US" dirty="0" smtClean="0"/>
              <a:t>Regional CSR agreements – African Development Bank</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Generally, corporations do not, as a matter of law, exist as a person for purposes of criminal and civil law, and thus cannot be held liable for their actions. </a:t>
            </a:r>
          </a:p>
          <a:p>
            <a:r>
              <a:rPr lang="en-US" sz="2800" dirty="0" smtClean="0"/>
              <a:t>However, corporate liability is created at law through the designation of a corporate entity as a “legal person.” </a:t>
            </a:r>
          </a:p>
          <a:p>
            <a:r>
              <a:rPr lang="en-US" sz="2800" dirty="0" smtClean="0"/>
              <a:t>This status is very important in CSR instruments because using it gives CSR instruments a wider scope of application and jurisdiction.</a:t>
            </a:r>
          </a:p>
          <a:p>
            <a:endParaRPr lang="en-US" dirty="0"/>
          </a:p>
        </p:txBody>
      </p:sp>
      <p:sp>
        <p:nvSpPr>
          <p:cNvPr id="3" name="Title 2"/>
          <p:cNvSpPr>
            <a:spLocks noGrp="1"/>
          </p:cNvSpPr>
          <p:nvPr>
            <p:ph type="title"/>
          </p:nvPr>
        </p:nvSpPr>
        <p:spPr/>
        <p:txBody>
          <a:bodyPr/>
          <a:lstStyle/>
          <a:p>
            <a:r>
              <a:rPr lang="en-US" dirty="0" smtClean="0"/>
              <a:t>Background – Corporate Liability</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Environmental Impact </a:t>
            </a:r>
            <a:r>
              <a:rPr lang="en-US" dirty="0" smtClean="0"/>
              <a:t>Assessments – are required </a:t>
            </a:r>
            <a:r>
              <a:rPr lang="en-US" dirty="0" smtClean="0"/>
              <a:t>for projects that are to be undertaken by the European Development Bank. These must be thorough and convincing, and examine the impacts on the affected communities.</a:t>
            </a:r>
            <a:endParaRPr lang="en-US" dirty="0" smtClean="0"/>
          </a:p>
          <a:p>
            <a:pPr>
              <a:buNone/>
            </a:pPr>
            <a:endParaRPr lang="en-US" dirty="0"/>
          </a:p>
        </p:txBody>
      </p:sp>
      <p:sp>
        <p:nvSpPr>
          <p:cNvPr id="3" name="Title 2"/>
          <p:cNvSpPr>
            <a:spLocks noGrp="1"/>
          </p:cNvSpPr>
          <p:nvPr>
            <p:ph type="title"/>
          </p:nvPr>
        </p:nvSpPr>
        <p:spPr/>
        <p:txBody>
          <a:bodyPr>
            <a:normAutofit fontScale="90000"/>
          </a:bodyPr>
          <a:lstStyle/>
          <a:p>
            <a:r>
              <a:rPr lang="en-US" dirty="0" smtClean="0"/>
              <a:t>Regional CSR Agreements – European Development Bank</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Incorporation of environmental consideration and protection as part of the internal and lending considerations of the EIB.</a:t>
            </a:r>
            <a:endParaRPr lang="en-US" dirty="0"/>
          </a:p>
        </p:txBody>
      </p:sp>
      <p:sp>
        <p:nvSpPr>
          <p:cNvPr id="3" name="Title 2"/>
          <p:cNvSpPr>
            <a:spLocks noGrp="1"/>
          </p:cNvSpPr>
          <p:nvPr>
            <p:ph type="title"/>
          </p:nvPr>
        </p:nvSpPr>
        <p:spPr/>
        <p:txBody>
          <a:bodyPr>
            <a:normAutofit fontScale="90000"/>
          </a:bodyPr>
          <a:lstStyle/>
          <a:p>
            <a:r>
              <a:rPr lang="en-US" dirty="0" smtClean="0"/>
              <a:t>Regional CSR Agreements – European Investment Bank</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UN Global Compact offers businesses a way to adhere to the </a:t>
            </a:r>
            <a:r>
              <a:rPr lang="en-US" dirty="0" err="1" smtClean="0"/>
              <a:t>MDGs</a:t>
            </a:r>
            <a:r>
              <a:rPr lang="en-US" dirty="0" smtClean="0"/>
              <a:t> and international principles of sustainability by pledging to abide by 10 Principles.</a:t>
            </a:r>
          </a:p>
          <a:p>
            <a:r>
              <a:rPr lang="en-US" dirty="0" smtClean="0"/>
              <a:t>Key among the 10 Principles are:</a:t>
            </a:r>
          </a:p>
          <a:p>
            <a:pPr lvl="1"/>
            <a:r>
              <a:rPr lang="en-US" dirty="0" smtClean="0"/>
              <a:t>Principle 7: “Businesses should support a precautionary approach to environmental challenges.” Recommended ways of implementing this at a business level involve the promulgation of corporate codes of conduct and standards for business practices related to the environment.</a:t>
            </a:r>
            <a:endParaRPr lang="en-US" dirty="0"/>
          </a:p>
        </p:txBody>
      </p:sp>
      <p:sp>
        <p:nvSpPr>
          <p:cNvPr id="3" name="Title 2"/>
          <p:cNvSpPr>
            <a:spLocks noGrp="1"/>
          </p:cNvSpPr>
          <p:nvPr>
            <p:ph type="title"/>
          </p:nvPr>
        </p:nvSpPr>
        <p:spPr/>
        <p:txBody>
          <a:bodyPr/>
          <a:lstStyle/>
          <a:p>
            <a:r>
              <a:rPr lang="en-US" dirty="0" smtClean="0"/>
              <a:t>The UN Global Compact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Principle 8 – “Undertake initiatives to promote greater environmental responsibility.” Recommended methods of implementing this include ensuring transparency with local suppliers and contractors.</a:t>
            </a:r>
          </a:p>
          <a:p>
            <a:r>
              <a:rPr lang="en-US" dirty="0" smtClean="0"/>
              <a:t>Principle 9 – “Encourage the development and diffusion of environmentally friendly technologies.” Recommended methods of implementing this include reviewing corporate investment policies in order to ensure that they promote the development of environmentally friendly technologies. </a:t>
            </a:r>
          </a:p>
          <a:p>
            <a:endParaRPr lang="en-US" dirty="0"/>
          </a:p>
        </p:txBody>
      </p:sp>
      <p:sp>
        <p:nvSpPr>
          <p:cNvPr id="3" name="Title 2"/>
          <p:cNvSpPr>
            <a:spLocks noGrp="1"/>
          </p:cNvSpPr>
          <p:nvPr>
            <p:ph type="title"/>
          </p:nvPr>
        </p:nvSpPr>
        <p:spPr/>
        <p:txBody>
          <a:bodyPr/>
          <a:lstStyle/>
          <a:p>
            <a:r>
              <a:rPr lang="en-US" dirty="0" smtClean="0"/>
              <a:t>The UN Global Compact</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Forestry Stewardship Council</a:t>
            </a:r>
          </a:p>
          <a:p>
            <a:pPr lvl="1"/>
            <a:r>
              <a:rPr lang="en-US" sz="2000" dirty="0" smtClean="0"/>
              <a:t>An independent NGO founded over 15 years ago with the goal of promoting sustainable and responsible forestry practices within the industry. </a:t>
            </a:r>
          </a:p>
          <a:p>
            <a:pPr lvl="1"/>
            <a:r>
              <a:rPr lang="en-US" sz="2000" dirty="0" smtClean="0"/>
              <a:t>Uses rules, certification, trademark assurances and </a:t>
            </a:r>
            <a:r>
              <a:rPr lang="en-US" sz="2000" dirty="0" err="1" smtClean="0"/>
              <a:t>accredition</a:t>
            </a:r>
            <a:r>
              <a:rPr lang="en-US" sz="2000" dirty="0" smtClean="0"/>
              <a:t> services to ensure the industry and consumers that participating entities adhere to sustainable and responsible forestry practices and forestry management.</a:t>
            </a:r>
          </a:p>
          <a:p>
            <a:pPr>
              <a:buNone/>
            </a:pPr>
            <a:endParaRPr lang="en-US" dirty="0"/>
          </a:p>
        </p:txBody>
      </p:sp>
      <p:sp>
        <p:nvSpPr>
          <p:cNvPr id="3" name="Title 2"/>
          <p:cNvSpPr>
            <a:spLocks noGrp="1"/>
          </p:cNvSpPr>
          <p:nvPr>
            <p:ph type="title"/>
          </p:nvPr>
        </p:nvSpPr>
        <p:spPr/>
        <p:txBody>
          <a:bodyPr/>
          <a:lstStyle/>
          <a:p>
            <a:r>
              <a:rPr lang="en-US" dirty="0" smtClean="0"/>
              <a:t>Industry Practices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Kimberley Process</a:t>
            </a:r>
          </a:p>
          <a:p>
            <a:pPr lvl="1"/>
            <a:r>
              <a:rPr lang="en-US" dirty="0" smtClean="0"/>
              <a:t>In response to growing public concerns and NGO campaigns regarding “conflict” or “blood” diamonds, the diamond industry, together with interested states, came together and adopted the Kimberley Process, which is a certification scheme for diamonds that involves all levels of public and private involvement in the diamond mining and trading process</a:t>
            </a:r>
            <a:r>
              <a:rPr lang="en-US" dirty="0" smtClean="0"/>
              <a:t>.</a:t>
            </a:r>
          </a:p>
          <a:p>
            <a:pPr lvl="1"/>
            <a:r>
              <a:rPr lang="en-US" dirty="0" smtClean="0"/>
              <a:t>This involves not only the conflict but, necessarily, the environment in which mining practices are carried out, especially in times of conflict.</a:t>
            </a:r>
            <a:endParaRPr lang="en-US" dirty="0" smtClean="0"/>
          </a:p>
          <a:p>
            <a:pPr>
              <a:buNone/>
            </a:pPr>
            <a:endParaRPr lang="en-US" dirty="0"/>
          </a:p>
        </p:txBody>
      </p:sp>
      <p:sp>
        <p:nvSpPr>
          <p:cNvPr id="3" name="Title 2"/>
          <p:cNvSpPr>
            <a:spLocks noGrp="1"/>
          </p:cNvSpPr>
          <p:nvPr>
            <p:ph type="title"/>
          </p:nvPr>
        </p:nvSpPr>
        <p:spPr/>
        <p:txBody>
          <a:bodyPr/>
          <a:lstStyle/>
          <a:p>
            <a:r>
              <a:rPr lang="en-US" dirty="0" smtClean="0"/>
              <a:t>Industry Practices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GIA draft </a:t>
            </a:r>
            <a:r>
              <a:rPr lang="en-US" dirty="0" smtClean="0"/>
              <a:t>standards</a:t>
            </a:r>
          </a:p>
          <a:p>
            <a:pPr lvl="1"/>
            <a:r>
              <a:rPr lang="en-US" dirty="0" smtClean="0"/>
              <a:t>The Gemological Institute of America is examining the enactment of standards for gold and other mining practices, which would allow the customer to be assured that they have purchased an item that was not made in harmful </a:t>
            </a:r>
            <a:r>
              <a:rPr lang="en-US" dirty="0" err="1" smtClean="0"/>
              <a:t>labour</a:t>
            </a:r>
            <a:r>
              <a:rPr lang="en-US" dirty="0" smtClean="0"/>
              <a:t> practice situations.</a:t>
            </a:r>
          </a:p>
          <a:p>
            <a:pPr lvl="1"/>
            <a:r>
              <a:rPr lang="en-US" dirty="0" smtClean="0"/>
              <a:t>Like the Kimberley Process, this necessarily implicates the environmental practices of the mine.</a:t>
            </a:r>
            <a:endParaRPr lang="en-US" dirty="0"/>
          </a:p>
        </p:txBody>
      </p:sp>
      <p:sp>
        <p:nvSpPr>
          <p:cNvPr id="3" name="Title 2"/>
          <p:cNvSpPr>
            <a:spLocks noGrp="1"/>
          </p:cNvSpPr>
          <p:nvPr>
            <p:ph type="title"/>
          </p:nvPr>
        </p:nvSpPr>
        <p:spPr/>
        <p:txBody>
          <a:bodyPr/>
          <a:lstStyle/>
          <a:p>
            <a:r>
              <a:rPr lang="en-US" dirty="0" smtClean="0"/>
              <a:t>Industry Practices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Extractive Industries Transparency Initiative (EITI)</a:t>
            </a:r>
          </a:p>
          <a:p>
            <a:pPr lvl="1"/>
            <a:r>
              <a:rPr lang="en-US" dirty="0" smtClean="0"/>
              <a:t>An initiative that uses principles to certify the transparency of oil, gas and mining operations.</a:t>
            </a:r>
          </a:p>
          <a:p>
            <a:endParaRPr lang="en-US" dirty="0"/>
          </a:p>
        </p:txBody>
      </p:sp>
      <p:sp>
        <p:nvSpPr>
          <p:cNvPr id="3" name="Title 2"/>
          <p:cNvSpPr>
            <a:spLocks noGrp="1"/>
          </p:cNvSpPr>
          <p:nvPr>
            <p:ph type="title"/>
          </p:nvPr>
        </p:nvSpPr>
        <p:spPr/>
        <p:txBody>
          <a:bodyPr/>
          <a:lstStyle/>
          <a:p>
            <a:r>
              <a:rPr lang="en-US" dirty="0" smtClean="0"/>
              <a:t>Industry Practices</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EITI Principles</a:t>
            </a:r>
          </a:p>
          <a:p>
            <a:pPr lvl="1"/>
            <a:r>
              <a:rPr lang="en-US" dirty="0" smtClean="0"/>
              <a:t>We share a belief that the prudent use of natural resource wealth should be an important engine for sustainable economic growth that contributes to sustainable development and poverty reduction, but if not managed properly, can create negative economic and social impacts.</a:t>
            </a:r>
          </a:p>
          <a:p>
            <a:pPr lvl="1"/>
            <a:r>
              <a:rPr lang="en-US" dirty="0" smtClean="0"/>
              <a:t>We affirm that management of natural resource wealth for the benefit of a country’s citizens is in the domain of sovereign governments to be exercised in the interests of their national development.</a:t>
            </a:r>
          </a:p>
          <a:p>
            <a:pPr lvl="1"/>
            <a:r>
              <a:rPr lang="en-US" dirty="0" smtClean="0"/>
              <a:t>We </a:t>
            </a:r>
            <a:r>
              <a:rPr lang="en-US" dirty="0" err="1" smtClean="0"/>
              <a:t>recognise</a:t>
            </a:r>
            <a:r>
              <a:rPr lang="en-US" dirty="0" smtClean="0"/>
              <a:t> that the benefits of resource extraction occur as revenue streams over many years and can be highly price dependent. </a:t>
            </a:r>
          </a:p>
          <a:p>
            <a:endParaRPr lang="en-US" dirty="0"/>
          </a:p>
        </p:txBody>
      </p:sp>
      <p:sp>
        <p:nvSpPr>
          <p:cNvPr id="3" name="Title 2"/>
          <p:cNvSpPr>
            <a:spLocks noGrp="1"/>
          </p:cNvSpPr>
          <p:nvPr>
            <p:ph type="title"/>
          </p:nvPr>
        </p:nvSpPr>
        <p:spPr/>
        <p:txBody>
          <a:bodyPr/>
          <a:lstStyle/>
          <a:p>
            <a:r>
              <a:rPr lang="en-US" dirty="0" smtClean="0"/>
              <a:t>Industry Practices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EITI Principles</a:t>
            </a:r>
          </a:p>
          <a:p>
            <a:pPr lvl="1"/>
            <a:r>
              <a:rPr lang="en-US" dirty="0" smtClean="0"/>
              <a:t>We </a:t>
            </a:r>
            <a:r>
              <a:rPr lang="en-US" dirty="0" err="1" smtClean="0"/>
              <a:t>recognise</a:t>
            </a:r>
            <a:r>
              <a:rPr lang="en-US" dirty="0" smtClean="0"/>
              <a:t> that a public understanding of government revenues and expenditure over time could help public debate and inform choice of appropriate and realistic options for sustainable development.</a:t>
            </a:r>
          </a:p>
          <a:p>
            <a:pPr lvl="1"/>
            <a:r>
              <a:rPr lang="en-US" dirty="0" smtClean="0"/>
              <a:t>We underline the importance of transparency by governments and companies in the extractive industries and the need to enhance public financial management and accountability.</a:t>
            </a:r>
          </a:p>
          <a:p>
            <a:pPr lvl="1"/>
            <a:r>
              <a:rPr lang="en-US" dirty="0" smtClean="0"/>
              <a:t>We </a:t>
            </a:r>
            <a:r>
              <a:rPr lang="en-US" dirty="0" err="1" smtClean="0"/>
              <a:t>recognise</a:t>
            </a:r>
            <a:r>
              <a:rPr lang="en-US" dirty="0" smtClean="0"/>
              <a:t> that achievement of greater transparency must be set in the context of respect for contracts and laws.</a:t>
            </a:r>
          </a:p>
          <a:p>
            <a:pPr lvl="1"/>
            <a:r>
              <a:rPr lang="en-US" dirty="0" smtClean="0"/>
              <a:t>We </a:t>
            </a:r>
            <a:r>
              <a:rPr lang="en-US" dirty="0" err="1" smtClean="0"/>
              <a:t>recognise</a:t>
            </a:r>
            <a:r>
              <a:rPr lang="en-US" dirty="0" smtClean="0"/>
              <a:t> the enhanced environment for domestic and foreign direct investment that financial transparency may bring. </a:t>
            </a:r>
          </a:p>
          <a:p>
            <a:endParaRPr lang="en-US" dirty="0"/>
          </a:p>
        </p:txBody>
      </p:sp>
      <p:sp>
        <p:nvSpPr>
          <p:cNvPr id="3" name="Title 2"/>
          <p:cNvSpPr>
            <a:spLocks noGrp="1"/>
          </p:cNvSpPr>
          <p:nvPr>
            <p:ph type="title"/>
          </p:nvPr>
        </p:nvSpPr>
        <p:spPr/>
        <p:txBody>
          <a:bodyPr/>
          <a:lstStyle/>
          <a:p>
            <a:r>
              <a:rPr lang="en-US" dirty="0" smtClean="0"/>
              <a:t>Industry Practices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Jurisdiction of a state over the conduct of an actor is very important in CSR.</a:t>
            </a:r>
          </a:p>
          <a:p>
            <a:pPr>
              <a:buNone/>
            </a:pP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Background – jurisdiction/extraterritoriality</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EITI Principles</a:t>
            </a:r>
          </a:p>
          <a:p>
            <a:pPr lvl="1"/>
            <a:r>
              <a:rPr lang="en-US" dirty="0" smtClean="0"/>
              <a:t>We believe in the principle and practice of accountability by government to all citizens for the stewardship of revenue streams and public expenditure.</a:t>
            </a:r>
          </a:p>
          <a:p>
            <a:pPr lvl="1"/>
            <a:r>
              <a:rPr lang="en-US" dirty="0" smtClean="0"/>
              <a:t>We are committed to encouraging high standards of transparency and accountability in public life, government operations and in business,</a:t>
            </a:r>
          </a:p>
          <a:p>
            <a:pPr lvl="1"/>
            <a:r>
              <a:rPr lang="en-US" dirty="0" smtClean="0"/>
              <a:t>We believe that a broadly consistent and workable approach to the disclosure of payments and revenues is required, which is simple to undertake and to use. </a:t>
            </a:r>
          </a:p>
          <a:p>
            <a:endParaRPr lang="en-US" dirty="0"/>
          </a:p>
        </p:txBody>
      </p:sp>
      <p:sp>
        <p:nvSpPr>
          <p:cNvPr id="3" name="Title 2"/>
          <p:cNvSpPr>
            <a:spLocks noGrp="1"/>
          </p:cNvSpPr>
          <p:nvPr>
            <p:ph type="title"/>
          </p:nvPr>
        </p:nvSpPr>
        <p:spPr/>
        <p:txBody>
          <a:bodyPr/>
          <a:lstStyle/>
          <a:p>
            <a:r>
              <a:rPr lang="en-US" dirty="0" smtClean="0"/>
              <a:t>Industry Practices</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EITI Principles</a:t>
            </a:r>
          </a:p>
          <a:p>
            <a:pPr lvl="1"/>
            <a:r>
              <a:rPr lang="en-US" dirty="0" smtClean="0"/>
              <a:t>We believe that payments’ disclosure in a given country should involve all extractive industry companies operating in that country.</a:t>
            </a:r>
          </a:p>
          <a:p>
            <a:pPr lvl="1"/>
            <a:r>
              <a:rPr lang="en-US" dirty="0" smtClean="0"/>
              <a:t>In seeking solutions, we believe that all stakeholders have important and relevant contributions to make – including governments and their agencies, extractive industry companies, service companies, multilateral </a:t>
            </a:r>
            <a:r>
              <a:rPr lang="en-US" dirty="0" err="1" smtClean="0"/>
              <a:t>organisations</a:t>
            </a:r>
            <a:r>
              <a:rPr lang="en-US" dirty="0" smtClean="0"/>
              <a:t>, financial </a:t>
            </a:r>
            <a:r>
              <a:rPr lang="en-US" dirty="0" err="1" smtClean="0"/>
              <a:t>organisations</a:t>
            </a:r>
            <a:r>
              <a:rPr lang="en-US" dirty="0" smtClean="0"/>
              <a:t>, investors, and non-governmental </a:t>
            </a:r>
            <a:r>
              <a:rPr lang="en-US" dirty="0" err="1" smtClean="0"/>
              <a:t>organisations</a:t>
            </a:r>
            <a:r>
              <a:rPr lang="en-US" dirty="0" smtClean="0"/>
              <a:t>.</a:t>
            </a:r>
          </a:p>
          <a:p>
            <a:endParaRPr lang="en-US" dirty="0"/>
          </a:p>
        </p:txBody>
      </p:sp>
      <p:sp>
        <p:nvSpPr>
          <p:cNvPr id="3" name="Title 2"/>
          <p:cNvSpPr>
            <a:spLocks noGrp="1"/>
          </p:cNvSpPr>
          <p:nvPr>
            <p:ph type="title"/>
          </p:nvPr>
        </p:nvSpPr>
        <p:spPr/>
        <p:txBody>
          <a:bodyPr/>
          <a:lstStyle/>
          <a:p>
            <a:r>
              <a:rPr lang="en-US" dirty="0" smtClean="0"/>
              <a:t>Industry Practices</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EITI Criteria</a:t>
            </a:r>
          </a:p>
          <a:p>
            <a:pPr lvl="1"/>
            <a:r>
              <a:rPr lang="en-US" dirty="0" smtClean="0"/>
              <a:t>Regular publication of all material oil, gas and mining payments by companies to governments (“payments”) and all material revenues received by governments from oil, gas and mining companies (“revenues”) to a wide audience in a publicly accessible, comprehensive and comprehensible manner.</a:t>
            </a:r>
          </a:p>
          <a:p>
            <a:pPr lvl="1"/>
            <a:r>
              <a:rPr lang="en-US" dirty="0" smtClean="0"/>
              <a:t> Where such audits do not already exist, payments and revenues are the subject of a credible, independent audit, applying international auditing standards.</a:t>
            </a:r>
          </a:p>
          <a:p>
            <a:pPr lvl="1"/>
            <a:r>
              <a:rPr lang="en-US" dirty="0" smtClean="0"/>
              <a:t>Payments and revenues are reconciled by a credible, independent administrator, applying international auditing standards and with publication of the administrator’s opinion regarding that reconciliation including discrepancies, should any be identified.</a:t>
            </a:r>
            <a:endParaRPr lang="en-US" dirty="0"/>
          </a:p>
        </p:txBody>
      </p:sp>
      <p:sp>
        <p:nvSpPr>
          <p:cNvPr id="3" name="Title 2"/>
          <p:cNvSpPr>
            <a:spLocks noGrp="1"/>
          </p:cNvSpPr>
          <p:nvPr>
            <p:ph type="title"/>
          </p:nvPr>
        </p:nvSpPr>
        <p:spPr/>
        <p:txBody>
          <a:bodyPr/>
          <a:lstStyle/>
          <a:p>
            <a:r>
              <a:rPr lang="en-US" dirty="0" smtClean="0"/>
              <a:t>Industry Practices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EITI Criteria</a:t>
            </a:r>
          </a:p>
          <a:p>
            <a:pPr lvl="1"/>
            <a:r>
              <a:rPr lang="en-US" dirty="0" smtClean="0"/>
              <a:t>This approach is extended to all companies including state-owned enterprises.</a:t>
            </a:r>
          </a:p>
          <a:p>
            <a:pPr lvl="1"/>
            <a:r>
              <a:rPr lang="en-US" dirty="0" smtClean="0"/>
              <a:t>Civil society is actively engaged as a participant in the design, monitoring and evaluation of this process and contributes towards public debate.</a:t>
            </a:r>
          </a:p>
          <a:p>
            <a:pPr lvl="1"/>
            <a:r>
              <a:rPr lang="en-US" dirty="0" smtClean="0"/>
              <a:t>A public, financially sustainable work plan for all the above is developed by the host government, with assistance from the international financial institutions where required, including measurable targets, a timetable for implementation, and an assessment of potential capacity constraints.</a:t>
            </a:r>
          </a:p>
          <a:p>
            <a:endParaRPr lang="en-US" dirty="0"/>
          </a:p>
        </p:txBody>
      </p:sp>
      <p:sp>
        <p:nvSpPr>
          <p:cNvPr id="3" name="Title 2"/>
          <p:cNvSpPr>
            <a:spLocks noGrp="1"/>
          </p:cNvSpPr>
          <p:nvPr>
            <p:ph type="title"/>
          </p:nvPr>
        </p:nvSpPr>
        <p:spPr/>
        <p:txBody>
          <a:bodyPr/>
          <a:lstStyle/>
          <a:p>
            <a:r>
              <a:rPr lang="en-US" dirty="0" smtClean="0"/>
              <a:t>Industry Practices	</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International Council on Mining &amp; Metals</a:t>
            </a:r>
          </a:p>
          <a:p>
            <a:pPr lvl="1"/>
            <a:r>
              <a:rPr lang="en-US" dirty="0" smtClean="0"/>
              <a:t>10 Principles for Sustainable </a:t>
            </a:r>
            <a:r>
              <a:rPr lang="en-US" dirty="0" smtClean="0"/>
              <a:t>Development</a:t>
            </a:r>
          </a:p>
          <a:p>
            <a:pPr lvl="2"/>
            <a:r>
              <a:rPr lang="en-US" dirty="0" smtClean="0"/>
              <a:t>implement </a:t>
            </a:r>
            <a:r>
              <a:rPr lang="en-US" dirty="0" smtClean="0"/>
              <a:t>and maintain ethical business practices and sound systems of corporate governance.</a:t>
            </a:r>
            <a:r>
              <a:rPr lang="en-US" dirty="0" smtClean="0"/>
              <a:t> </a:t>
            </a:r>
          </a:p>
          <a:p>
            <a:pPr lvl="2"/>
            <a:r>
              <a:rPr lang="en-US" dirty="0" smtClean="0"/>
              <a:t>Integrate sustainable development considerations within the corporate decision-making process.</a:t>
            </a:r>
            <a:r>
              <a:rPr lang="en-US" dirty="0" smtClean="0"/>
              <a:t> </a:t>
            </a:r>
          </a:p>
          <a:p>
            <a:pPr lvl="2"/>
            <a:r>
              <a:rPr lang="en-US" dirty="0" smtClean="0"/>
              <a:t>Uphold fundamental human rights and respect cultures, customs and values in dealings with employees and others who are affected by our activities.</a:t>
            </a:r>
            <a:r>
              <a:rPr lang="en-US" dirty="0" smtClean="0"/>
              <a:t> </a:t>
            </a:r>
          </a:p>
          <a:p>
            <a:pPr lvl="2"/>
            <a:r>
              <a:rPr lang="en-US" dirty="0" smtClean="0"/>
              <a:t>Implement risk management strategies based on valid data and sound science.</a:t>
            </a:r>
            <a:r>
              <a:rPr lang="en-US" dirty="0" smtClean="0"/>
              <a:t> </a:t>
            </a:r>
          </a:p>
          <a:p>
            <a:pPr lvl="2"/>
            <a:r>
              <a:rPr lang="en-US" dirty="0" smtClean="0"/>
              <a:t>Seek continual improvement of our health and safety performance </a:t>
            </a:r>
            <a:endParaRPr lang="en-US" dirty="0"/>
          </a:p>
        </p:txBody>
      </p:sp>
      <p:sp>
        <p:nvSpPr>
          <p:cNvPr id="3" name="Title 2"/>
          <p:cNvSpPr>
            <a:spLocks noGrp="1"/>
          </p:cNvSpPr>
          <p:nvPr>
            <p:ph type="title"/>
          </p:nvPr>
        </p:nvSpPr>
        <p:spPr/>
        <p:txBody>
          <a:bodyPr/>
          <a:lstStyle/>
          <a:p>
            <a:r>
              <a:rPr lang="en-US" dirty="0" smtClean="0"/>
              <a:t>Industry Practices</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74320" lvl="1">
              <a:spcBef>
                <a:spcPts val="600"/>
              </a:spcBef>
              <a:buClr>
                <a:schemeClr val="accent2"/>
              </a:buClr>
            </a:pPr>
            <a:r>
              <a:rPr lang="en-US" dirty="0" smtClean="0"/>
              <a:t>10 Principles for Sustainable </a:t>
            </a:r>
            <a:r>
              <a:rPr lang="en-US" dirty="0" smtClean="0"/>
              <a:t>Development</a:t>
            </a:r>
          </a:p>
          <a:p>
            <a:pPr marL="640080" lvl="2">
              <a:spcBef>
                <a:spcPts val="600"/>
              </a:spcBef>
              <a:buClr>
                <a:schemeClr val="accent2"/>
              </a:buClr>
            </a:pPr>
            <a:r>
              <a:rPr lang="en-US" dirty="0" smtClean="0"/>
              <a:t>Seek continual improvement of our environmental performance</a:t>
            </a:r>
            <a:r>
              <a:rPr lang="en-US" dirty="0" smtClean="0"/>
              <a:t> </a:t>
            </a:r>
          </a:p>
          <a:p>
            <a:pPr marL="640080" lvl="2">
              <a:spcBef>
                <a:spcPts val="600"/>
              </a:spcBef>
              <a:buClr>
                <a:schemeClr val="accent2"/>
              </a:buClr>
            </a:pPr>
            <a:r>
              <a:rPr lang="en-US" dirty="0" smtClean="0"/>
              <a:t>Contribute to conservation of biodiversity and integrated approaches to land use planning</a:t>
            </a:r>
            <a:r>
              <a:rPr lang="en-US" dirty="0" smtClean="0"/>
              <a:t> </a:t>
            </a:r>
          </a:p>
          <a:p>
            <a:pPr marL="640080" lvl="2">
              <a:spcBef>
                <a:spcPts val="600"/>
              </a:spcBef>
              <a:buClr>
                <a:schemeClr val="accent2"/>
              </a:buClr>
            </a:pPr>
            <a:r>
              <a:rPr lang="en-US" dirty="0" smtClean="0"/>
              <a:t>Facilitate and encourage responsible product design, use, re-use, recycling and disposal of our products</a:t>
            </a:r>
            <a:r>
              <a:rPr lang="en-US" dirty="0" smtClean="0"/>
              <a:t> </a:t>
            </a:r>
          </a:p>
          <a:p>
            <a:pPr marL="640080" lvl="2">
              <a:spcBef>
                <a:spcPts val="600"/>
              </a:spcBef>
              <a:buClr>
                <a:schemeClr val="accent2"/>
              </a:buClr>
            </a:pPr>
            <a:r>
              <a:rPr lang="en-US" dirty="0" smtClean="0"/>
              <a:t>Contribute to the social, economic and institutional development of the communities in which we operate</a:t>
            </a:r>
            <a:r>
              <a:rPr lang="en-US" dirty="0" smtClean="0"/>
              <a:t> </a:t>
            </a:r>
          </a:p>
          <a:p>
            <a:pPr marL="640080" lvl="2">
              <a:spcBef>
                <a:spcPts val="600"/>
              </a:spcBef>
              <a:buClr>
                <a:schemeClr val="accent2"/>
              </a:buClr>
            </a:pPr>
            <a:r>
              <a:rPr lang="en-US" dirty="0" smtClean="0"/>
              <a:t>Implement effective and transparent engagement, communication and independently verified reporting arrangements with our stakeholders </a:t>
            </a:r>
          </a:p>
          <a:p>
            <a:endParaRPr lang="en-US" dirty="0"/>
          </a:p>
        </p:txBody>
      </p:sp>
      <p:sp>
        <p:nvSpPr>
          <p:cNvPr id="3" name="Title 2"/>
          <p:cNvSpPr>
            <a:spLocks noGrp="1"/>
          </p:cNvSpPr>
          <p:nvPr>
            <p:ph type="title"/>
          </p:nvPr>
        </p:nvSpPr>
        <p:spPr/>
        <p:txBody>
          <a:bodyPr/>
          <a:lstStyle/>
          <a:p>
            <a:r>
              <a:rPr lang="en-US" dirty="0" smtClean="0"/>
              <a:t>Industry Practices</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Promotion of environmental protection as part of members’ operations and business practices.</a:t>
            </a:r>
            <a:endParaRPr lang="en-US" dirty="0"/>
          </a:p>
        </p:txBody>
      </p:sp>
      <p:sp>
        <p:nvSpPr>
          <p:cNvPr id="3" name="Title 2"/>
          <p:cNvSpPr>
            <a:spLocks noGrp="1"/>
          </p:cNvSpPr>
          <p:nvPr>
            <p:ph type="title"/>
          </p:nvPr>
        </p:nvSpPr>
        <p:spPr/>
        <p:txBody>
          <a:bodyPr>
            <a:normAutofit fontScale="90000"/>
          </a:bodyPr>
          <a:lstStyle/>
          <a:p>
            <a:r>
              <a:rPr lang="en-US" dirty="0" smtClean="0"/>
              <a:t>Industry Practices – International Association of Oil &amp; Gas Producers</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Seeks to improve the environmental and social conditions in which cotton is grown and cotton products are produced.</a:t>
            </a:r>
          </a:p>
          <a:p>
            <a:r>
              <a:rPr lang="en-US" dirty="0" smtClean="0"/>
              <a:t>The long term objectives of the Better Cotton Initiative are:</a:t>
            </a:r>
          </a:p>
          <a:p>
            <a:pPr lvl="1"/>
            <a:r>
              <a:rPr lang="en-US" dirty="0" smtClean="0"/>
              <a:t>To </a:t>
            </a:r>
            <a:r>
              <a:rPr lang="en-US" dirty="0" smtClean="0"/>
              <a:t>demonstrate the inherent benefits of Better Cotton production, particularly the financial</a:t>
            </a:r>
            <a:r>
              <a:rPr lang="en-US" dirty="0" smtClean="0"/>
              <a:t> profitability </a:t>
            </a:r>
            <a:r>
              <a:rPr lang="en-US" dirty="0" smtClean="0"/>
              <a:t>for farmers</a:t>
            </a:r>
            <a:endParaRPr lang="en-US" dirty="0" smtClean="0"/>
          </a:p>
          <a:p>
            <a:pPr lvl="1"/>
            <a:r>
              <a:rPr lang="en-US" dirty="0" smtClean="0"/>
              <a:t>To </a:t>
            </a:r>
            <a:r>
              <a:rPr lang="en-US" dirty="0" smtClean="0"/>
              <a:t>reduce the impact of water and pesticide use on human and environmental health</a:t>
            </a:r>
            <a:endParaRPr lang="en-US" dirty="0" smtClean="0"/>
          </a:p>
          <a:p>
            <a:pPr lvl="1"/>
            <a:r>
              <a:rPr lang="en-US" dirty="0" smtClean="0"/>
              <a:t>To </a:t>
            </a:r>
            <a:r>
              <a:rPr lang="en-US" dirty="0" smtClean="0"/>
              <a:t>improve soil health and biodiversity</a:t>
            </a:r>
            <a:endParaRPr lang="en-US" dirty="0" smtClean="0"/>
          </a:p>
          <a:p>
            <a:pPr lvl="1"/>
            <a:r>
              <a:rPr lang="en-US" dirty="0" smtClean="0"/>
              <a:t>To </a:t>
            </a:r>
            <a:r>
              <a:rPr lang="en-US" dirty="0" smtClean="0"/>
              <a:t>promote Decent Work for farming communities and cotton farm workers</a:t>
            </a:r>
            <a:endParaRPr lang="en-US" dirty="0" smtClean="0"/>
          </a:p>
          <a:p>
            <a:pPr lvl="1"/>
            <a:r>
              <a:rPr lang="en-US" dirty="0" smtClean="0"/>
              <a:t>To </a:t>
            </a:r>
            <a:r>
              <a:rPr lang="en-US" dirty="0" smtClean="0"/>
              <a:t>facilitate global knowledge exchange on more sustainable cotton production</a:t>
            </a:r>
            <a:endParaRPr lang="en-US" dirty="0" smtClean="0"/>
          </a:p>
          <a:p>
            <a:pPr lvl="1"/>
            <a:r>
              <a:rPr lang="en-US" dirty="0" smtClean="0"/>
              <a:t>To </a:t>
            </a:r>
            <a:r>
              <a:rPr lang="en-US" dirty="0" smtClean="0"/>
              <a:t>increase the traceability along the cotton supply chain</a:t>
            </a:r>
            <a:endParaRPr lang="en-US" dirty="0" smtClean="0"/>
          </a:p>
          <a:p>
            <a:endParaRPr lang="en-US" dirty="0" smtClean="0"/>
          </a:p>
        </p:txBody>
      </p:sp>
      <p:sp>
        <p:nvSpPr>
          <p:cNvPr id="3" name="Title 2"/>
          <p:cNvSpPr>
            <a:spLocks noGrp="1"/>
          </p:cNvSpPr>
          <p:nvPr>
            <p:ph type="title"/>
          </p:nvPr>
        </p:nvSpPr>
        <p:spPr/>
        <p:txBody>
          <a:bodyPr>
            <a:normAutofit fontScale="90000"/>
          </a:bodyPr>
          <a:lstStyle/>
          <a:p>
            <a:r>
              <a:rPr lang="en-US" dirty="0" smtClean="0"/>
              <a:t>Industry Practices – Better Cotton Initiative</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Production Principles:</a:t>
            </a:r>
          </a:p>
          <a:p>
            <a:pPr lvl="1"/>
            <a:r>
              <a:rPr lang="en-US" dirty="0" smtClean="0"/>
              <a:t>Better </a:t>
            </a:r>
            <a:r>
              <a:rPr lang="en-US" dirty="0" smtClean="0"/>
              <a:t>Cotton is produced by farmers who </a:t>
            </a:r>
            <a:r>
              <a:rPr lang="en-US" dirty="0" err="1" smtClean="0"/>
              <a:t>minimise</a:t>
            </a:r>
            <a:r>
              <a:rPr lang="en-US" dirty="0" smtClean="0"/>
              <a:t> the harmful impact of crop protection practices</a:t>
            </a:r>
            <a:endParaRPr lang="en-US" dirty="0" smtClean="0"/>
          </a:p>
          <a:p>
            <a:pPr lvl="1"/>
            <a:r>
              <a:rPr lang="en-US" dirty="0" smtClean="0"/>
              <a:t>Better </a:t>
            </a:r>
            <a:r>
              <a:rPr lang="en-US" dirty="0" smtClean="0"/>
              <a:t>Cotton is produced by farmers who use water efficiently and care for the availability of water</a:t>
            </a:r>
            <a:endParaRPr lang="en-US" dirty="0" smtClean="0"/>
          </a:p>
          <a:p>
            <a:pPr lvl="1"/>
            <a:r>
              <a:rPr lang="en-US" dirty="0" smtClean="0"/>
              <a:t>Better </a:t>
            </a:r>
            <a:r>
              <a:rPr lang="en-US" dirty="0" smtClean="0"/>
              <a:t>Cotton is produced by farmers who care for the health of the soil</a:t>
            </a:r>
            <a:endParaRPr lang="en-US" dirty="0" smtClean="0"/>
          </a:p>
          <a:p>
            <a:pPr lvl="1"/>
            <a:r>
              <a:rPr lang="en-US" dirty="0" smtClean="0"/>
              <a:t>Better </a:t>
            </a:r>
            <a:r>
              <a:rPr lang="en-US" dirty="0" smtClean="0"/>
              <a:t>Cotton is produced by farmers who conserve natural </a:t>
            </a:r>
            <a:r>
              <a:rPr lang="en-US" dirty="0" smtClean="0"/>
              <a:t>habitats</a:t>
            </a:r>
            <a:endParaRPr lang="en-US" dirty="0" smtClean="0"/>
          </a:p>
          <a:p>
            <a:pPr lvl="1"/>
            <a:r>
              <a:rPr lang="en-US" dirty="0" smtClean="0"/>
              <a:t>Better </a:t>
            </a:r>
            <a:r>
              <a:rPr lang="en-US" dirty="0" smtClean="0"/>
              <a:t>Cotton is produced by farmers who care for and preserve the quality of the </a:t>
            </a:r>
            <a:r>
              <a:rPr lang="en-US" dirty="0" err="1" smtClean="0"/>
              <a:t>fibre</a:t>
            </a:r>
            <a:endParaRPr lang="en-US" dirty="0" smtClean="0"/>
          </a:p>
          <a:p>
            <a:pPr lvl="1"/>
            <a:r>
              <a:rPr lang="en-US" dirty="0" smtClean="0"/>
              <a:t>Better </a:t>
            </a:r>
            <a:r>
              <a:rPr lang="en-US" dirty="0" smtClean="0"/>
              <a:t>Cotton is produced by farmers who promote decent work</a:t>
            </a:r>
          </a:p>
          <a:p>
            <a:endParaRPr lang="en-US" dirty="0"/>
          </a:p>
        </p:txBody>
      </p:sp>
      <p:sp>
        <p:nvSpPr>
          <p:cNvPr id="3" name="Title 2"/>
          <p:cNvSpPr>
            <a:spLocks noGrp="1"/>
          </p:cNvSpPr>
          <p:nvPr>
            <p:ph type="title"/>
          </p:nvPr>
        </p:nvSpPr>
        <p:spPr/>
        <p:txBody>
          <a:bodyPr>
            <a:normAutofit fontScale="90000"/>
          </a:bodyPr>
          <a:lstStyle/>
          <a:p>
            <a:r>
              <a:rPr lang="en-US" dirty="0" smtClean="0"/>
              <a:t>Industry Practices – Better Cotton Initiative</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Emphasis on the use of environmental standards throughout the communications industry supply chain (which is very broadly defined).</a:t>
            </a:r>
            <a:endParaRPr lang="en-US" dirty="0"/>
          </a:p>
        </p:txBody>
      </p:sp>
      <p:sp>
        <p:nvSpPr>
          <p:cNvPr id="3" name="Title 2"/>
          <p:cNvSpPr>
            <a:spLocks noGrp="1"/>
          </p:cNvSpPr>
          <p:nvPr>
            <p:ph type="title"/>
          </p:nvPr>
        </p:nvSpPr>
        <p:spPr/>
        <p:txBody>
          <a:bodyPr>
            <a:normAutofit fontScale="90000"/>
          </a:bodyPr>
          <a:lstStyle/>
          <a:p>
            <a:r>
              <a:rPr lang="en-US" dirty="0" smtClean="0"/>
              <a:t>Industry Practices – Global </a:t>
            </a:r>
            <a:r>
              <a:rPr lang="en-US" dirty="0" err="1" smtClean="0"/>
              <a:t>e</a:t>
            </a:r>
            <a:r>
              <a:rPr lang="en-US" dirty="0" smtClean="0"/>
              <a:t>-Sustainability Initiative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sz="2800" dirty="0" smtClean="0"/>
              <a:t>Internationally (and domestically) some corporations engage in contracting for goods or services with states, regional entities/banks, and international organizations. </a:t>
            </a:r>
          </a:p>
          <a:p>
            <a:r>
              <a:rPr lang="en-US" sz="2800" dirty="0" smtClean="0"/>
              <a:t>In the contracting system, the term debarment is used when a contractor is removed from eligibility or otherwise sanctioned – this can occur for many reasons, including corruption.</a:t>
            </a:r>
          </a:p>
          <a:p>
            <a:r>
              <a:rPr lang="en-US" sz="2800" dirty="0" smtClean="0"/>
              <a:t>Debarment can result in a contractor losing an already awarded contract.</a:t>
            </a:r>
          </a:p>
          <a:p>
            <a:r>
              <a:rPr lang="en-US" sz="2800" dirty="0" smtClean="0"/>
              <a:t>Debarment usually results in the imposition of a period during which the contractor is not allowed to bid for or otherwise seek contracts or sub-contracts with or related to the debarring institution.</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Background – Contracting/Procurement Practices</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EICC Code, which stresses environmental responsibility as a key platform for the industry and its members.</a:t>
            </a:r>
            <a:endParaRPr lang="en-US" dirty="0"/>
          </a:p>
        </p:txBody>
      </p:sp>
      <p:sp>
        <p:nvSpPr>
          <p:cNvPr id="3" name="Title 2"/>
          <p:cNvSpPr>
            <a:spLocks noGrp="1"/>
          </p:cNvSpPr>
          <p:nvPr>
            <p:ph type="title"/>
          </p:nvPr>
        </p:nvSpPr>
        <p:spPr/>
        <p:txBody>
          <a:bodyPr>
            <a:normAutofit fontScale="90000"/>
          </a:bodyPr>
          <a:lstStyle/>
          <a:p>
            <a:r>
              <a:rPr lang="en-US" dirty="0" smtClean="0"/>
              <a:t>Industry Practices – Electronic Industry Citizenship Coalition</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key platform of the association is to encourage sustainability throughout the cycle of the tin industry, especially at the mining stages.</a:t>
            </a:r>
            <a:endParaRPr lang="en-US" dirty="0"/>
          </a:p>
        </p:txBody>
      </p:sp>
      <p:sp>
        <p:nvSpPr>
          <p:cNvPr id="3" name="Title 2"/>
          <p:cNvSpPr>
            <a:spLocks noGrp="1"/>
          </p:cNvSpPr>
          <p:nvPr>
            <p:ph type="title"/>
          </p:nvPr>
        </p:nvSpPr>
        <p:spPr/>
        <p:txBody>
          <a:bodyPr/>
          <a:lstStyle/>
          <a:p>
            <a:r>
              <a:rPr lang="en-US" dirty="0" smtClean="0"/>
              <a:t>Industry Practices - ITRI</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Has issued recommendations for corporate incorporation of environmental standards into business practices, especially in terms of supply chains.</a:t>
            </a:r>
            <a:endParaRPr lang="en-US" dirty="0"/>
          </a:p>
        </p:txBody>
      </p:sp>
      <p:sp>
        <p:nvSpPr>
          <p:cNvPr id="3" name="Title 2"/>
          <p:cNvSpPr>
            <a:spLocks noGrp="1"/>
          </p:cNvSpPr>
          <p:nvPr>
            <p:ph type="title"/>
          </p:nvPr>
        </p:nvSpPr>
        <p:spPr/>
        <p:txBody>
          <a:bodyPr>
            <a:normAutofit fontScale="90000"/>
          </a:bodyPr>
          <a:lstStyle/>
          <a:p>
            <a:r>
              <a:rPr lang="en-US" dirty="0" smtClean="0"/>
              <a:t>Industry Practices – International Chamber of Commerce</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Currently working to create a standard for social responsibility that will include environmental concerns and practices.</a:t>
            </a:r>
            <a:endParaRPr lang="en-US" dirty="0"/>
          </a:p>
        </p:txBody>
      </p:sp>
      <p:sp>
        <p:nvSpPr>
          <p:cNvPr id="3" name="Title 2"/>
          <p:cNvSpPr>
            <a:spLocks noGrp="1"/>
          </p:cNvSpPr>
          <p:nvPr>
            <p:ph type="title"/>
          </p:nvPr>
        </p:nvSpPr>
        <p:spPr/>
        <p:txBody>
          <a:bodyPr>
            <a:normAutofit fontScale="90000"/>
          </a:bodyPr>
          <a:lstStyle/>
          <a:p>
            <a:r>
              <a:rPr lang="en-US" dirty="0" smtClean="0"/>
              <a:t>International Practices – International Standards Organization</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Starbucks has started working very closely with the coffee farmers from whom it purchases its coffee beans in order to minimize their carbon use and allow them to enter into the carbon markets as a result of this carbon reduction.</a:t>
            </a:r>
          </a:p>
        </p:txBody>
      </p:sp>
      <p:sp>
        <p:nvSpPr>
          <p:cNvPr id="3" name="Title 2"/>
          <p:cNvSpPr>
            <a:spLocks noGrp="1"/>
          </p:cNvSpPr>
          <p:nvPr>
            <p:ph type="title"/>
          </p:nvPr>
        </p:nvSpPr>
        <p:spPr/>
        <p:txBody>
          <a:bodyPr/>
          <a:lstStyle/>
          <a:p>
            <a:r>
              <a:rPr lang="en-US" dirty="0" smtClean="0"/>
              <a:t>Example: Starbucks</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 a corporation, Starbucks </a:t>
            </a:r>
            <a:r>
              <a:rPr lang="en-US" dirty="0" smtClean="0"/>
              <a:t>has taken measures to use more recycled products in their packaging, ensure that the designs of their stores utilize sustainable products and are energy efficient, reduce the amount of water used in stores and in the process of making coffee and other retail items, and reduce the emissions of its retail entities. </a:t>
            </a:r>
            <a:endParaRPr lang="en-US" dirty="0" smtClean="0"/>
          </a:p>
          <a:p>
            <a:endParaRPr lang="en-US" dirty="0"/>
          </a:p>
        </p:txBody>
      </p:sp>
      <p:sp>
        <p:nvSpPr>
          <p:cNvPr id="3" name="Title 2"/>
          <p:cNvSpPr>
            <a:spLocks noGrp="1"/>
          </p:cNvSpPr>
          <p:nvPr>
            <p:ph type="title"/>
          </p:nvPr>
        </p:nvSpPr>
        <p:spPr/>
        <p:txBody>
          <a:bodyPr/>
          <a:lstStyle/>
          <a:p>
            <a:r>
              <a:rPr lang="en-US" dirty="0" smtClean="0"/>
              <a:t>Starbucks</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Starbucks has also partnered with other environmental groups to educate its coffee farmers in sustainable practices and encourage their use.</a:t>
            </a:r>
          </a:p>
          <a:p>
            <a:endParaRPr lang="en-US" dirty="0"/>
          </a:p>
        </p:txBody>
      </p:sp>
      <p:sp>
        <p:nvSpPr>
          <p:cNvPr id="3" name="Title 2"/>
          <p:cNvSpPr>
            <a:spLocks noGrp="1"/>
          </p:cNvSpPr>
          <p:nvPr>
            <p:ph type="title"/>
          </p:nvPr>
        </p:nvSpPr>
        <p:spPr/>
        <p:txBody>
          <a:bodyPr/>
          <a:lstStyle/>
          <a:p>
            <a:r>
              <a:rPr lang="en-US" dirty="0" smtClean="0"/>
              <a:t>Starbucks</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Previously, IKEA was dogged with allegations regarding child </a:t>
            </a:r>
            <a:r>
              <a:rPr lang="en-US" dirty="0" err="1" smtClean="0"/>
              <a:t>labour</a:t>
            </a:r>
            <a:r>
              <a:rPr lang="en-US" dirty="0" smtClean="0"/>
              <a:t> and unsustainable business practices.</a:t>
            </a:r>
          </a:p>
          <a:p>
            <a:r>
              <a:rPr lang="en-US" dirty="0" smtClean="0"/>
              <a:t>In order to combat these allegations and to create a responsible corporate policy, IKEA engaged with international groups, such as the WWF, UNICEF, and the Save the Children, to understand the responsibility and sustainability issues that the corporation would need to consider.</a:t>
            </a:r>
          </a:p>
          <a:p>
            <a:endParaRPr lang="en-US" dirty="0"/>
          </a:p>
        </p:txBody>
      </p:sp>
      <p:sp>
        <p:nvSpPr>
          <p:cNvPr id="3" name="Title 2"/>
          <p:cNvSpPr>
            <a:spLocks noGrp="1"/>
          </p:cNvSpPr>
          <p:nvPr>
            <p:ph type="title"/>
          </p:nvPr>
        </p:nvSpPr>
        <p:spPr/>
        <p:txBody>
          <a:bodyPr/>
          <a:lstStyle/>
          <a:p>
            <a:r>
              <a:rPr lang="en-US" dirty="0" smtClean="0"/>
              <a:t>Example: IKEA</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IKEA now uses a series of factors to evaluate whether to enter into a business relationship with an entity; environmental considerations are among these factors.</a:t>
            </a:r>
          </a:p>
          <a:p>
            <a:r>
              <a:rPr lang="en-US" dirty="0" err="1" smtClean="0"/>
              <a:t>IKEA’s</a:t>
            </a:r>
            <a:r>
              <a:rPr lang="en-US" dirty="0" smtClean="0"/>
              <a:t> suppliers are required to implement plans that reduce the impact of their activities on the environment.</a:t>
            </a:r>
          </a:p>
          <a:p>
            <a:r>
              <a:rPr lang="en-US" dirty="0" smtClean="0"/>
              <a:t>IKEA has implemented a code of conduct for its subsidiaries, suppliers, and employees that seeks to assure environmental protection. This has been particularly important to </a:t>
            </a:r>
            <a:r>
              <a:rPr lang="en-US" dirty="0" err="1" smtClean="0"/>
              <a:t>IKEA’s</a:t>
            </a:r>
            <a:r>
              <a:rPr lang="en-US" dirty="0" smtClean="0"/>
              <a:t> business practices in Asia.</a:t>
            </a:r>
            <a:endParaRPr lang="en-US" dirty="0"/>
          </a:p>
        </p:txBody>
      </p:sp>
      <p:sp>
        <p:nvSpPr>
          <p:cNvPr id="3" name="Title 2"/>
          <p:cNvSpPr>
            <a:spLocks noGrp="1"/>
          </p:cNvSpPr>
          <p:nvPr>
            <p:ph type="title"/>
          </p:nvPr>
        </p:nvSpPr>
        <p:spPr/>
        <p:txBody>
          <a:bodyPr/>
          <a:lstStyle/>
          <a:p>
            <a:r>
              <a:rPr lang="en-US" dirty="0" smtClean="0"/>
              <a:t>IKEA</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addition, IKEA has taken measures to ensure that its catalogues are produced with materials that are recycled or otherwise friendly to the environment.</a:t>
            </a:r>
          </a:p>
          <a:p>
            <a:r>
              <a:rPr lang="en-US" dirty="0" smtClean="0"/>
              <a:t>In conjunction with various European retailers, IKEA has begun programs to track and reduce the environmental impact of source of transportation for its products.</a:t>
            </a:r>
          </a:p>
          <a:p>
            <a:r>
              <a:rPr lang="en-US" dirty="0" smtClean="0"/>
              <a:t>Also has enacted a policy to make its products environmentally friendly themselves, such as designs for energy efficient light bulbs.</a:t>
            </a:r>
          </a:p>
          <a:p>
            <a:endParaRPr lang="en-US" dirty="0"/>
          </a:p>
        </p:txBody>
      </p:sp>
      <p:sp>
        <p:nvSpPr>
          <p:cNvPr id="3" name="Title 2"/>
          <p:cNvSpPr>
            <a:spLocks noGrp="1"/>
          </p:cNvSpPr>
          <p:nvPr>
            <p:ph type="title"/>
          </p:nvPr>
        </p:nvSpPr>
        <p:spPr/>
        <p:txBody>
          <a:bodyPr/>
          <a:lstStyle/>
          <a:p>
            <a:r>
              <a:rPr lang="en-US" dirty="0" smtClean="0"/>
              <a:t>IKEA</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is CSR?</a:t>
            </a:r>
          </a:p>
          <a:p>
            <a:endParaRPr lang="en-US" dirty="0" smtClean="0"/>
          </a:p>
          <a:p>
            <a:pPr>
              <a:buNone/>
            </a:pPr>
            <a:endParaRPr lang="en-US" dirty="0" smtClean="0"/>
          </a:p>
          <a:p>
            <a:r>
              <a:rPr lang="en-US" dirty="0" smtClean="0"/>
              <a:t>How does CSR relate to environmental matters?</a:t>
            </a:r>
          </a:p>
          <a:p>
            <a:pPr>
              <a:buNone/>
            </a:pPr>
            <a:endParaRPr lang="en-US" dirty="0" smtClean="0"/>
          </a:p>
        </p:txBody>
      </p:sp>
      <p:sp>
        <p:nvSpPr>
          <p:cNvPr id="3" name="Title 2"/>
          <p:cNvSpPr>
            <a:spLocks noGrp="1"/>
          </p:cNvSpPr>
          <p:nvPr>
            <p:ph type="title"/>
          </p:nvPr>
        </p:nvSpPr>
        <p:spPr/>
        <p:txBody>
          <a:bodyPr/>
          <a:lstStyle/>
          <a:p>
            <a:r>
              <a:rPr lang="en-US" dirty="0" smtClean="0"/>
              <a:t>Background - CSR</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Patagonia is an outdoor clothing and equipment store that was founded in the US.</a:t>
            </a:r>
          </a:p>
          <a:p>
            <a:r>
              <a:rPr lang="en-US" dirty="0" smtClean="0"/>
              <a:t>Patagonia is involved in many environmental conservation efforts, from assisting conservation groups in their missions to providing grants to smaller environmental projects that often don’t qualify for larger corporate grants to creating a national park in Argentina.</a:t>
            </a:r>
          </a:p>
          <a:p>
            <a:endParaRPr lang="en-US" dirty="0"/>
          </a:p>
        </p:txBody>
      </p:sp>
      <p:sp>
        <p:nvSpPr>
          <p:cNvPr id="3" name="Title 2"/>
          <p:cNvSpPr>
            <a:spLocks noGrp="1"/>
          </p:cNvSpPr>
          <p:nvPr>
            <p:ph type="title"/>
          </p:nvPr>
        </p:nvSpPr>
        <p:spPr/>
        <p:txBody>
          <a:bodyPr/>
          <a:lstStyle/>
          <a:p>
            <a:r>
              <a:rPr lang="en-US" dirty="0" smtClean="0"/>
              <a:t>Example: Patagonia</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Patagonia also funds the “Freedom to Roam” project, aimed at protecting migratory species and their habitats.</a:t>
            </a:r>
          </a:p>
          <a:p>
            <a:r>
              <a:rPr lang="en-US" dirty="0" smtClean="0"/>
              <a:t>Patagonia’s “Workplace Code of Conduct” states the corporate belief that their products should be made causing as little harm to the environment as possible. </a:t>
            </a:r>
          </a:p>
          <a:p>
            <a:r>
              <a:rPr lang="en-US" dirty="0" smtClean="0"/>
              <a:t>The Code of Conduct also requires that factories used for their products have reduced emissions, fulfill all local and other environmental requirements, have statements of environmental policy, and minimize their impact on the environment generally.</a:t>
            </a:r>
            <a:endParaRPr lang="en-US" dirty="0"/>
          </a:p>
        </p:txBody>
      </p:sp>
      <p:sp>
        <p:nvSpPr>
          <p:cNvPr id="3" name="Title 2"/>
          <p:cNvSpPr>
            <a:spLocks noGrp="1"/>
          </p:cNvSpPr>
          <p:nvPr>
            <p:ph type="title"/>
          </p:nvPr>
        </p:nvSpPr>
        <p:spPr/>
        <p:txBody>
          <a:bodyPr/>
          <a:lstStyle/>
          <a:p>
            <a:r>
              <a:rPr lang="en-US" dirty="0" smtClean="0"/>
              <a:t>Patagonia</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Patagonia used, and continues to use, third party auditors to investigate and evaluate the compliance levels of the factories it uses.</a:t>
            </a:r>
          </a:p>
          <a:p>
            <a:endParaRPr lang="en-US" dirty="0"/>
          </a:p>
        </p:txBody>
      </p:sp>
      <p:sp>
        <p:nvSpPr>
          <p:cNvPr id="3" name="Title 2"/>
          <p:cNvSpPr>
            <a:spLocks noGrp="1"/>
          </p:cNvSpPr>
          <p:nvPr>
            <p:ph type="title"/>
          </p:nvPr>
        </p:nvSpPr>
        <p:spPr/>
        <p:txBody>
          <a:bodyPr/>
          <a:lstStyle/>
          <a:p>
            <a:r>
              <a:rPr lang="en-US" dirty="0" smtClean="0"/>
              <a:t>Patagonia</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Conclusion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Rio </a:t>
            </a:r>
            <a:r>
              <a:rPr lang="en-US" dirty="0" smtClean="0"/>
              <a:t>Declaration</a:t>
            </a:r>
          </a:p>
          <a:p>
            <a:pPr lvl="1"/>
            <a:r>
              <a:rPr lang="en-US" dirty="0" smtClean="0"/>
              <a:t>Overall, </a:t>
            </a:r>
            <a:r>
              <a:rPr lang="en-US" dirty="0" smtClean="0"/>
              <a:t>the Rio Declaration stresses the </a:t>
            </a:r>
            <a:r>
              <a:rPr lang="en-US" dirty="0" smtClean="0"/>
              <a:t>need to protect the environment and health of all peoples, especially when in relationship to </a:t>
            </a:r>
            <a:r>
              <a:rPr lang="en-US" dirty="0" smtClean="0"/>
              <a:t>development. </a:t>
            </a:r>
          </a:p>
          <a:p>
            <a:pPr lvl="1"/>
            <a:r>
              <a:rPr lang="en-US" dirty="0" smtClean="0"/>
              <a:t>This was also </a:t>
            </a:r>
            <a:r>
              <a:rPr lang="en-US" dirty="0" smtClean="0"/>
              <a:t>stressed regarding trade and national legislation to create and implement liability for environmental degradation.</a:t>
            </a:r>
          </a:p>
          <a:p>
            <a:pPr lvl="1"/>
            <a:endParaRPr lang="en-US" dirty="0" smtClean="0"/>
          </a:p>
        </p:txBody>
      </p:sp>
      <p:sp>
        <p:nvSpPr>
          <p:cNvPr id="3" name="Title 2"/>
          <p:cNvSpPr>
            <a:spLocks noGrp="1"/>
          </p:cNvSpPr>
          <p:nvPr>
            <p:ph type="title"/>
          </p:nvPr>
        </p:nvSpPr>
        <p:spPr/>
        <p:txBody>
          <a:bodyPr>
            <a:normAutofit fontScale="90000"/>
          </a:bodyPr>
          <a:lstStyle/>
          <a:p>
            <a:r>
              <a:rPr lang="en-US" dirty="0" smtClean="0"/>
              <a:t>International Environmental Regimes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Agenda </a:t>
            </a:r>
            <a:r>
              <a:rPr lang="en-US" dirty="0" smtClean="0"/>
              <a:t>21</a:t>
            </a:r>
          </a:p>
          <a:p>
            <a:pPr lvl="1"/>
            <a:r>
              <a:rPr lang="en-US" dirty="0" smtClean="0"/>
              <a:t>Created </a:t>
            </a:r>
            <a:r>
              <a:rPr lang="en-US" dirty="0" smtClean="0"/>
              <a:t>as a wide-ranging, worldwide policy statement, addressing the following areas in relationship to the environment, sustainable development, and economic growth</a:t>
            </a:r>
            <a:r>
              <a:rPr lang="en-US" dirty="0" smtClean="0"/>
              <a:t>.</a:t>
            </a:r>
          </a:p>
          <a:p>
            <a:pPr lvl="1"/>
            <a:endParaRPr lang="en-US" dirty="0"/>
          </a:p>
        </p:txBody>
      </p:sp>
      <p:sp>
        <p:nvSpPr>
          <p:cNvPr id="3" name="Title 2"/>
          <p:cNvSpPr>
            <a:spLocks noGrp="1"/>
          </p:cNvSpPr>
          <p:nvPr>
            <p:ph type="title"/>
          </p:nvPr>
        </p:nvSpPr>
        <p:spPr/>
        <p:txBody>
          <a:bodyPr>
            <a:normAutofit fontScale="90000"/>
          </a:bodyPr>
          <a:lstStyle/>
          <a:p>
            <a:r>
              <a:rPr lang="en-US" dirty="0" smtClean="0"/>
              <a:t>International Environmental Regimes</a:t>
            </a:r>
            <a:endParaRPr lang="en-US" dirty="0"/>
          </a:p>
        </p:txBody>
      </p:sp>
      <p:sp>
        <p:nvSpPr>
          <p:cNvPr id="4" name="TextBox 3"/>
          <p:cNvSpPr txBox="1"/>
          <p:nvPr/>
        </p:nvSpPr>
        <p:spPr>
          <a:xfrm>
            <a:off x="3409803" y="2319364"/>
            <a:ext cx="184666" cy="369332"/>
          </a:xfrm>
          <a:prstGeom prst="rect">
            <a:avLst/>
          </a:prstGeom>
          <a:noFill/>
        </p:spPr>
        <p:txBody>
          <a:bodyPr wrap="none" rtlCol="0">
            <a:spAutoFit/>
          </a:bodyPr>
          <a:lstStyle/>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Kyoto Protocol</a:t>
            </a:r>
            <a:r>
              <a:rPr lang="en-US" dirty="0" smtClean="0"/>
              <a:t> </a:t>
            </a:r>
          </a:p>
          <a:p>
            <a:pPr lvl="1"/>
            <a:r>
              <a:rPr lang="en-US" dirty="0" smtClean="0"/>
              <a:t>The Kyoto Protocol, which will expire in 2012 unless extended by State Parties, created the framework for carbon markets – international, regional or national – and their functioning.</a:t>
            </a:r>
          </a:p>
          <a:p>
            <a:pPr lvl="1"/>
            <a:r>
              <a:rPr lang="en-US" dirty="0" smtClean="0"/>
              <a:t>Included in the carbon market framework were the Clean Development Mechanism and Joint Implementation, which provides ways for developed countries to fund emissions reducing projects in both the developing and developed worlds and receive credits that could be used in the carbon market system.</a:t>
            </a:r>
            <a:endParaRPr lang="en-US" dirty="0"/>
          </a:p>
        </p:txBody>
      </p:sp>
      <p:sp>
        <p:nvSpPr>
          <p:cNvPr id="3" name="Title 2"/>
          <p:cNvSpPr>
            <a:spLocks noGrp="1"/>
          </p:cNvSpPr>
          <p:nvPr>
            <p:ph type="title"/>
          </p:nvPr>
        </p:nvSpPr>
        <p:spPr/>
        <p:txBody>
          <a:bodyPr>
            <a:normAutofit fontScale="90000"/>
          </a:bodyPr>
          <a:lstStyle/>
          <a:p>
            <a:r>
              <a:rPr lang="en-US" dirty="0" smtClean="0"/>
              <a:t>International Environmental Regimes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2377</TotalTime>
  <Words>3495</Words>
  <Application>Microsoft Macintosh PowerPoint</Application>
  <PresentationFormat>On-screen Show (4:3)</PresentationFormat>
  <Paragraphs>244</Paragraphs>
  <Slides>63</Slides>
  <Notes>0</Notes>
  <HiddenSlides>0</HiddenSlides>
  <MMClips>0</MMClips>
  <ScaleCrop>false</ScaleCrop>
  <HeadingPairs>
    <vt:vector size="4" baseType="variant">
      <vt:variant>
        <vt:lpstr>Design Template</vt:lpstr>
      </vt:variant>
      <vt:variant>
        <vt:i4>1</vt:i4>
      </vt:variant>
      <vt:variant>
        <vt:lpstr>Slide Titles</vt:lpstr>
      </vt:variant>
      <vt:variant>
        <vt:i4>63</vt:i4>
      </vt:variant>
    </vt:vector>
  </HeadingPairs>
  <TitlesOfParts>
    <vt:vector size="64" baseType="lpstr">
      <vt:lpstr>Paper</vt:lpstr>
      <vt:lpstr>Corporate Social Responsibility and the Environment</vt:lpstr>
      <vt:lpstr>Course Introduction</vt:lpstr>
      <vt:lpstr>Background – Corporate Liability</vt:lpstr>
      <vt:lpstr>Background – jurisdiction/extraterritoriality</vt:lpstr>
      <vt:lpstr>Background – Contracting/Procurement Practices</vt:lpstr>
      <vt:lpstr>Background - CSR</vt:lpstr>
      <vt:lpstr>International Environmental Regimes</vt:lpstr>
      <vt:lpstr>International Environmental Regimes</vt:lpstr>
      <vt:lpstr>International Environmental Regimes</vt:lpstr>
      <vt:lpstr>International Environmental Regimes</vt:lpstr>
      <vt:lpstr>International Regimes</vt:lpstr>
      <vt:lpstr>European Union</vt:lpstr>
      <vt:lpstr>European Union</vt:lpstr>
      <vt:lpstr>European Union</vt:lpstr>
      <vt:lpstr>European Union</vt:lpstr>
      <vt:lpstr>United States</vt:lpstr>
      <vt:lpstr>United States</vt:lpstr>
      <vt:lpstr>United States</vt:lpstr>
      <vt:lpstr>International CSR agreements – OECD</vt:lpstr>
      <vt:lpstr>International CSR agreements – OECD</vt:lpstr>
      <vt:lpstr>International CSR agreements – Uniform Framework</vt:lpstr>
      <vt:lpstr>International CSR agreements – Uniform Framework</vt:lpstr>
      <vt:lpstr>International CSR agreements – World Bank</vt:lpstr>
      <vt:lpstr>International CSR agreements – World Bank</vt:lpstr>
      <vt:lpstr>International CSR agreements – Paris Declaration</vt:lpstr>
      <vt:lpstr>Regional CSR Agreements - ADB</vt:lpstr>
      <vt:lpstr>Regional CSR Agreements - ADB</vt:lpstr>
      <vt:lpstr>Regional CSR agreements - IADB</vt:lpstr>
      <vt:lpstr>Regional CSR agreements – African Development Bank</vt:lpstr>
      <vt:lpstr>Regional CSR Agreements – European Development Bank</vt:lpstr>
      <vt:lpstr>Regional CSR Agreements – European Investment Bank</vt:lpstr>
      <vt:lpstr>The UN Global Compact</vt:lpstr>
      <vt:lpstr>The UN Global Compact</vt:lpstr>
      <vt:lpstr>Industry Practices</vt:lpstr>
      <vt:lpstr>Industry Practices</vt:lpstr>
      <vt:lpstr>Industry Practices</vt:lpstr>
      <vt:lpstr>Industry Practices</vt:lpstr>
      <vt:lpstr>Industry Practices</vt:lpstr>
      <vt:lpstr>Industry Practices</vt:lpstr>
      <vt:lpstr>Industry Practices</vt:lpstr>
      <vt:lpstr>Industry Practices</vt:lpstr>
      <vt:lpstr>Industry Practices </vt:lpstr>
      <vt:lpstr>Industry Practices </vt:lpstr>
      <vt:lpstr>Industry Practices</vt:lpstr>
      <vt:lpstr>Industry Practices</vt:lpstr>
      <vt:lpstr>Industry Practices – International Association of Oil &amp; Gas Producers</vt:lpstr>
      <vt:lpstr>Industry Practices – Better Cotton Initiative</vt:lpstr>
      <vt:lpstr>Industry Practices – Better Cotton Initiative</vt:lpstr>
      <vt:lpstr>Industry Practices – Global e-Sustainability Initiative</vt:lpstr>
      <vt:lpstr>Industry Practices – Electronic Industry Citizenship Coalition</vt:lpstr>
      <vt:lpstr>Industry Practices - ITRI</vt:lpstr>
      <vt:lpstr>Industry Practices – International Chamber of Commerce</vt:lpstr>
      <vt:lpstr>International Practices – International Standards Organization</vt:lpstr>
      <vt:lpstr>Example: Starbucks</vt:lpstr>
      <vt:lpstr>Starbucks</vt:lpstr>
      <vt:lpstr>Starbucks</vt:lpstr>
      <vt:lpstr>Example: IKEA</vt:lpstr>
      <vt:lpstr>IKEA</vt:lpstr>
      <vt:lpstr>IKEA</vt:lpstr>
      <vt:lpstr>Example: Patagonia</vt:lpstr>
      <vt:lpstr>Patagonia</vt:lpstr>
      <vt:lpstr>Patagonia</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Social Responsibility and the Environment</dc:title>
  <dc:creator>Alexandra Harrington</dc:creator>
  <cp:lastModifiedBy>Alexandra Harrington</cp:lastModifiedBy>
  <cp:revision>94</cp:revision>
  <dcterms:created xsi:type="dcterms:W3CDTF">2010-06-29T16:00:25Z</dcterms:created>
  <dcterms:modified xsi:type="dcterms:W3CDTF">2010-06-30T01:28:48Z</dcterms:modified>
</cp:coreProperties>
</file>