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256" r:id="rId2"/>
    <p:sldId id="290" r:id="rId3"/>
    <p:sldId id="291" r:id="rId4"/>
    <p:sldId id="292" r:id="rId5"/>
    <p:sldId id="293" r:id="rId6"/>
    <p:sldId id="274" r:id="rId7"/>
    <p:sldId id="263" r:id="rId8"/>
    <p:sldId id="260" r:id="rId9"/>
    <p:sldId id="257" r:id="rId10"/>
    <p:sldId id="294" r:id="rId11"/>
    <p:sldId id="295" r:id="rId12"/>
    <p:sldId id="296" r:id="rId13"/>
    <p:sldId id="297" r:id="rId14"/>
    <p:sldId id="298" r:id="rId15"/>
    <p:sldId id="384" r:id="rId16"/>
    <p:sldId id="389" r:id="rId17"/>
    <p:sldId id="385" r:id="rId18"/>
    <p:sldId id="368" r:id="rId19"/>
    <p:sldId id="386" r:id="rId20"/>
    <p:sldId id="387" r:id="rId21"/>
    <p:sldId id="388" r:id="rId22"/>
    <p:sldId id="390" r:id="rId23"/>
    <p:sldId id="391" r:id="rId24"/>
    <p:sldId id="392" r:id="rId25"/>
    <p:sldId id="393" r:id="rId26"/>
    <p:sldId id="287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01" r:id="rId39"/>
    <p:sldId id="311" r:id="rId40"/>
    <p:sldId id="312" r:id="rId41"/>
    <p:sldId id="313" r:id="rId42"/>
    <p:sldId id="314" r:id="rId43"/>
    <p:sldId id="315" r:id="rId44"/>
    <p:sldId id="264" r:id="rId45"/>
    <p:sldId id="300" r:id="rId46"/>
    <p:sldId id="276" r:id="rId47"/>
    <p:sldId id="277" r:id="rId48"/>
    <p:sldId id="299" r:id="rId49"/>
    <p:sldId id="278" r:id="rId50"/>
    <p:sldId id="269" r:id="rId51"/>
    <p:sldId id="369" r:id="rId52"/>
    <p:sldId id="370" r:id="rId53"/>
    <p:sldId id="371" r:id="rId54"/>
    <p:sldId id="372" r:id="rId55"/>
    <p:sldId id="359" r:id="rId56"/>
    <p:sldId id="360" r:id="rId57"/>
  </p:sldIdLst>
  <p:sldSz cx="9144000" cy="6858000" type="letter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Black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8" autoAdjust="0"/>
    <p:restoredTop sz="86465" autoAdjust="0"/>
  </p:normalViewPr>
  <p:slideViewPr>
    <p:cSldViewPr>
      <p:cViewPr>
        <p:scale>
          <a:sx n="95" d="100"/>
          <a:sy n="95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9688" y="87503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0A211EAE-11A3-48BB-812E-46B8F896E209}" type="slidenum">
              <a:rPr lang="en-US" sz="1400">
                <a:latin typeface="Arial" charset="0"/>
              </a:rPr>
              <a:pPr algn="r"/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74290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7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29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88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4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48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9C5BCA65-9CE2-43BC-B536-EE0371FE8FF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A8FC-7522-493D-84F8-767A722B1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0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1446-7D18-4E75-AE25-2157E8AB7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D496E-4E8D-4FA7-85CA-5E4B479B3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6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51D037-8CE8-447A-BDE8-CBEA8435F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A1F3D-10E1-47FB-808B-0E6119CAE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BA81B-474A-4888-A862-74E6C1332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359A9-1411-47B2-A82C-6AA8819CB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2244-03C6-4529-96D1-6176F7A70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E58B-2EA6-4CCD-9FC7-483243D07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70A63-E5B4-48C9-8896-8929ED45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23C1F-D54C-406E-A5A8-B430ADCD5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D120-3A53-41CE-9A96-B6443FB34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625F-BF6A-4D6B-8F47-31DAEFC06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34308F43-5E47-4DBA-94AE-BB22198306B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217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4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4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48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48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48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89088"/>
            <a:ext cx="7696200" cy="1600200"/>
          </a:xfrm>
          <a:noFill/>
          <a:ln/>
        </p:spPr>
        <p:txBody>
          <a:bodyPr lIns="90488" tIns="44450" rIns="90488" bIns="44450" anchor="ctr"/>
          <a:lstStyle/>
          <a:p>
            <a:pPr eaLnBrk="0" hangingPunct="0"/>
            <a:r>
              <a:rPr lang="en-US" sz="4800"/>
              <a:t>Total Quality Management: Focus on Six Sigma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342900" indent="-342900" eaLnBrk="0" hangingPunct="0"/>
            <a:r>
              <a:rPr lang="en-US" dirty="0"/>
              <a:t>Operations Management</a:t>
            </a:r>
          </a:p>
          <a:p>
            <a:pPr marL="342900" indent="-342900" eaLnBrk="0" hangingPunct="0"/>
            <a:r>
              <a:rPr lang="en-US" dirty="0"/>
              <a:t>Dr. </a:t>
            </a:r>
            <a:r>
              <a:rPr lang="en-US" smtClean="0"/>
              <a:t>Ron Lembke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Inspection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11688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</a:pPr>
            <a:r>
              <a:rPr lang="en-US"/>
              <a:t>Does not add value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Inspectors distrusted by workers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Increase quality and reduce need for inspectors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Poka-yoke - “mistake proof”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Have workers do own inspecting</a:t>
            </a:r>
          </a:p>
          <a:p>
            <a:pPr lvl="1" eaLnBrk="0" hangingPunct="0">
              <a:lnSpc>
                <a:spcPct val="90000"/>
              </a:lnSpc>
            </a:pPr>
            <a:r>
              <a:rPr lang="en-US"/>
              <a:t>Before – are inputs good?</a:t>
            </a:r>
          </a:p>
          <a:p>
            <a:pPr lvl="1" eaLnBrk="0" hangingPunct="0">
              <a:lnSpc>
                <a:spcPct val="90000"/>
              </a:lnSpc>
            </a:pPr>
            <a:r>
              <a:rPr lang="en-US"/>
              <a:t>During – process happening properly?</a:t>
            </a:r>
          </a:p>
          <a:p>
            <a:pPr lvl="1" eaLnBrk="0" hangingPunct="0">
              <a:lnSpc>
                <a:spcPct val="90000"/>
              </a:lnSpc>
            </a:pPr>
            <a:r>
              <a:rPr lang="en-US"/>
              <a:t>After – conforms to standards?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W. Edwards Deming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021513" cy="4302125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</a:pPr>
            <a:r>
              <a:rPr lang="en-US"/>
              <a:t>Statistics professor, specializing in acceptance sampling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Went to Japan after WW II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Helped Japanese focus on and improve quality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System (not employees) is cause of poor quality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Fourteen Points</a:t>
            </a:r>
          </a:p>
        </p:txBody>
      </p:sp>
      <p:pic>
        <p:nvPicPr>
          <p:cNvPr id="83972" name="Picture 4" descr="de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152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Deming’s Paradigms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48" charset="2"/>
              <a:buAutoNum type="arabicPeriod"/>
            </a:pPr>
            <a:r>
              <a:rPr lang="en-US"/>
              <a:t>Intrinsic &amp; extrinsic motivation</a:t>
            </a:r>
          </a:p>
          <a:p>
            <a:pPr marL="609600" indent="-609600">
              <a:buSzTx/>
              <a:buFont typeface="Wingdings" pitchFamily="48" charset="2"/>
              <a:buAutoNum type="arabicPeriod"/>
            </a:pPr>
            <a:r>
              <a:rPr lang="en-US"/>
              <a:t>Management needs to improve and innovate processes to create results</a:t>
            </a:r>
          </a:p>
          <a:p>
            <a:pPr marL="609600" indent="-609600">
              <a:buSzTx/>
              <a:buFont typeface="Wingdings" pitchFamily="48" charset="2"/>
              <a:buAutoNum type="arabicPeriod"/>
            </a:pPr>
            <a:r>
              <a:rPr lang="en-US"/>
              <a:t>Optimize the </a:t>
            </a:r>
            <a:r>
              <a:rPr lang="en-US" u="sng"/>
              <a:t>system</a:t>
            </a:r>
            <a:r>
              <a:rPr lang="en-US"/>
              <a:t> toward its aim</a:t>
            </a:r>
          </a:p>
          <a:p>
            <a:pPr marL="609600" indent="-609600">
              <a:buSzTx/>
              <a:buFont typeface="Wingdings" pitchFamily="48" charset="2"/>
              <a:buAutoNum type="arabicPeriod"/>
            </a:pPr>
            <a:r>
              <a:rPr lang="en-US"/>
              <a:t>Cooperation is better than competition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Joseph Juran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Went to Japan in 1951</a:t>
            </a:r>
          </a:p>
          <a:p>
            <a:r>
              <a:rPr lang="en-US"/>
              <a:t>Quality begins by knowing what customers want</a:t>
            </a:r>
          </a:p>
          <a:p>
            <a:r>
              <a:rPr lang="en-US"/>
              <a:t>80% of defects are controllable</a:t>
            </a:r>
          </a:p>
          <a:p>
            <a:pPr lvl="1"/>
            <a:r>
              <a:rPr lang="en-US"/>
              <a:t>Quality Planning</a:t>
            </a:r>
          </a:p>
          <a:p>
            <a:pPr lvl="1"/>
            <a:r>
              <a:rPr lang="en-US"/>
              <a:t>Quality control</a:t>
            </a:r>
          </a:p>
          <a:p>
            <a:pPr lvl="1"/>
            <a:r>
              <a:rPr lang="en-US"/>
              <a:t>Quality improvement</a:t>
            </a:r>
          </a:p>
        </p:txBody>
      </p:sp>
      <p:pic>
        <p:nvPicPr>
          <p:cNvPr id="87044" name="Picture 4" descr="ju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054225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Philip B. Crosby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 Marietta, ITT, starting in 1960s</a:t>
            </a:r>
          </a:p>
          <a:p>
            <a:r>
              <a:rPr lang="en-US"/>
              <a:t>“Quality is Free”</a:t>
            </a:r>
          </a:p>
          <a:p>
            <a:r>
              <a:rPr lang="en-US"/>
              <a:t>Management must be firmly behind any quality plans </a:t>
            </a:r>
          </a:p>
          <a:p>
            <a:r>
              <a:rPr lang="en-US"/>
              <a:t>Do it right the first time</a:t>
            </a:r>
          </a:p>
        </p:txBody>
      </p:sp>
      <p:pic>
        <p:nvPicPr>
          <p:cNvPr id="88068" name="Picture 4" descr="cros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191000"/>
            <a:ext cx="1509712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 does it mean?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buFont typeface="Wingdings" pitchFamily="48" charset="2"/>
              <a:buNone/>
            </a:pPr>
            <a:r>
              <a:rPr lang="en-US" sz="2400"/>
              <a:t>“ISO” is a word from the Greek “isos,” meaning “equal” (isoquant, isoprofit line).  It’s not an abbreviation.</a:t>
            </a:r>
          </a:p>
          <a:p>
            <a:endParaRPr lang="en-US"/>
          </a:p>
        </p:txBody>
      </p:sp>
      <p:pic>
        <p:nvPicPr>
          <p:cNvPr id="249860" name="Picture 4" descr="isme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62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1" name="Picture 5" descr="bannerLeft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7488"/>
            <a:ext cx="4038600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Older ISO Standards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  <a:noFill/>
          <a:ln/>
        </p:spPr>
        <p:txBody>
          <a:bodyPr lIns="90488" tIns="44450" rIns="90488" bIns="44450"/>
          <a:lstStyle/>
          <a:p>
            <a:pPr marL="342900" indent="-342900" eaLnBrk="0" hangingPunct="0">
              <a:buFont typeface="Wingdings" pitchFamily="48" charset="2"/>
              <a:buNone/>
            </a:pPr>
            <a:r>
              <a:rPr lang="en-US" sz="2400"/>
              <a:t>ISO 9000:1994 Standard</a:t>
            </a:r>
          </a:p>
          <a:p>
            <a:pPr marL="742950" lvl="1" indent="-285750" eaLnBrk="0" hangingPunct="0"/>
            <a:r>
              <a:rPr lang="en-US" sz="2000"/>
              <a:t>Certifies processes are standardized</a:t>
            </a:r>
          </a:p>
          <a:p>
            <a:pPr marL="742950" lvl="1" indent="-285750" eaLnBrk="0" hangingPunct="0"/>
            <a:r>
              <a:rPr lang="en-US" sz="2000"/>
              <a:t>9001 for distributors</a:t>
            </a:r>
          </a:p>
          <a:p>
            <a:pPr marL="742950" lvl="1" indent="-285750" eaLnBrk="0" hangingPunct="0"/>
            <a:r>
              <a:rPr lang="en-US" sz="2000"/>
              <a:t>9002 for assembly</a:t>
            </a:r>
          </a:p>
          <a:p>
            <a:pPr marL="742950" lvl="1" indent="-285750" eaLnBrk="0" hangingPunct="0"/>
            <a:r>
              <a:rPr lang="en-US" sz="2000"/>
              <a:t>9003 for full-line manufacturing and retailing  </a:t>
            </a:r>
          </a:p>
          <a:p>
            <a:pPr marL="342900" indent="-342900" eaLnBrk="0" hangingPunct="0"/>
            <a:r>
              <a:rPr lang="en-US" sz="2400"/>
              <a:t>ISO 9000:2000 Standard</a:t>
            </a:r>
          </a:p>
          <a:p>
            <a:pPr marL="742950" lvl="1" indent="-285750" eaLnBrk="0" hangingPunct="0"/>
            <a:r>
              <a:rPr lang="en-US" sz="2000"/>
              <a:t>All replaced by ISO 9001:2000</a:t>
            </a:r>
          </a:p>
          <a:p>
            <a:pPr marL="742950" lvl="1" indent="-285750" eaLnBrk="0" hangingPunct="0"/>
            <a:r>
              <a:rPr lang="en-US" sz="2000"/>
              <a:t>Conversion mandatory by Dec. 15, 2003</a:t>
            </a:r>
          </a:p>
          <a:p>
            <a:pPr marL="342900" indent="-342900" eaLnBrk="0" hangingPunct="0"/>
            <a:endParaRPr lang="en-US" sz="2400"/>
          </a:p>
        </p:txBody>
      </p:sp>
      <p:pic>
        <p:nvPicPr>
          <p:cNvPr id="25600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57150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Premise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well-designed, well-implemented, and carefully managed quality system provides confidence that the outputs will meet customer expectations and requirements.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2212" name="Picture 4" descr="dilbertISO9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913"/>
            <a:ext cx="9144000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What is ISO certification?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962400"/>
          </a:xfrm>
          <a:noFill/>
          <a:ln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buFont typeface="Wingdings" pitchFamily="48" charset="2"/>
              <a:buNone/>
            </a:pPr>
            <a:r>
              <a:rPr lang="en-US" sz="2400"/>
              <a:t>Does not guarantee a quality product.</a:t>
            </a:r>
          </a:p>
          <a:p>
            <a:pPr marL="342900" indent="-342900" eaLnBrk="0" hangingPunct="0">
              <a:lnSpc>
                <a:spcPct val="90000"/>
              </a:lnSpc>
              <a:buFont typeface="Wingdings" pitchFamily="48" charset="2"/>
              <a:buNone/>
            </a:pPr>
            <a:r>
              <a:rPr lang="en-US" sz="2400"/>
              <a:t>No inspection of the product is involved in certification.</a:t>
            </a:r>
          </a:p>
          <a:p>
            <a:pPr marL="342900" indent="-342900" eaLnBrk="0" hangingPunct="0">
              <a:lnSpc>
                <a:spcPct val="90000"/>
              </a:lnSpc>
              <a:buFont typeface="Wingdings" pitchFamily="48" charset="2"/>
              <a:buNone/>
            </a:pPr>
            <a:r>
              <a:rPr lang="en-US" sz="2400"/>
              <a:t>To get certified:</a:t>
            </a:r>
          </a:p>
          <a:p>
            <a:pPr marL="742950" lvl="1" indent="-285750" eaLnBrk="0" hangingPunct="0">
              <a:lnSpc>
                <a:spcPct val="90000"/>
              </a:lnSpc>
            </a:pPr>
            <a:r>
              <a:rPr lang="en-US" sz="2000"/>
              <a:t>Have a written set of procedures for every activity</a:t>
            </a:r>
          </a:p>
          <a:p>
            <a:pPr marL="742950" lvl="1" indent="-285750" eaLnBrk="0" hangingPunct="0">
              <a:lnSpc>
                <a:spcPct val="90000"/>
              </a:lnSpc>
            </a:pPr>
            <a:r>
              <a:rPr lang="en-US" sz="2000"/>
              <a:t>Have your employees always follow procedures</a:t>
            </a:r>
          </a:p>
          <a:p>
            <a:pPr marL="742950" lvl="1" indent="-285750" eaLnBrk="0" hangingPunct="0">
              <a:lnSpc>
                <a:spcPct val="90000"/>
              </a:lnSpc>
            </a:pPr>
            <a:r>
              <a:rPr lang="en-US" sz="2000"/>
              <a:t>Pay someone to come and verify that you always follow your written procedures</a:t>
            </a:r>
          </a:p>
          <a:p>
            <a:pPr marL="342900" indent="-342900" eaLnBrk="0" hangingPunct="0">
              <a:lnSpc>
                <a:spcPct val="90000"/>
              </a:lnSpc>
              <a:buSzTx/>
              <a:buFontTx/>
              <a:buChar char="•"/>
            </a:pPr>
            <a:r>
              <a:rPr lang="en-US" sz="2400"/>
              <a:t>If procedures are followed, your products should be consistently, uniformly good </a:t>
            </a:r>
          </a:p>
        </p:txBody>
      </p:sp>
      <p:pic>
        <p:nvPicPr>
          <p:cNvPr id="25190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57150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Quality?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57550" y="1905000"/>
            <a:ext cx="5429250" cy="4302125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</a:pPr>
            <a:r>
              <a:rPr lang="en-US" sz="2800" b="1"/>
              <a:t>Dad and son cycle across US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b="1"/>
              <a:t>Dad has had electro-shock therapy, and keeps recognizing things on the trip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b="1"/>
              <a:t>Not supposed to remember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b="1"/>
              <a:t>Realizes needs more help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b="1"/>
              <a:t>Used to be philosophy prof.</a:t>
            </a:r>
          </a:p>
          <a:p>
            <a:pPr eaLnBrk="0" hangingPunct="0">
              <a:lnSpc>
                <a:spcPct val="90000"/>
              </a:lnSpc>
            </a:pPr>
            <a:r>
              <a:rPr lang="en-US" sz="2800" b="1"/>
              <a:t>Defining “quality” drove him over the edge the first time</a:t>
            </a:r>
          </a:p>
        </p:txBody>
      </p:sp>
      <p:pic>
        <p:nvPicPr>
          <p:cNvPr id="73732" name="Picture 4" descr="zenpirsig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892300"/>
            <a:ext cx="2809875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why do it?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 Europe (and elsewhere) only buy from certified companies to ensure safety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Telecommunications equipment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Medical devices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Gas appliances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Toys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Construction products</a:t>
            </a:r>
          </a:p>
          <a:p>
            <a:pPr>
              <a:lnSpc>
                <a:spcPct val="80000"/>
              </a:lnSpc>
            </a:pPr>
            <a:r>
              <a:rPr lang="en-US" sz="2800"/>
              <a:t>Required for international competitiveness</a:t>
            </a:r>
          </a:p>
          <a:p>
            <a:pPr>
              <a:lnSpc>
                <a:spcPct val="80000"/>
              </a:lnSpc>
            </a:pPr>
            <a:r>
              <a:rPr lang="en-US" sz="2800"/>
              <a:t>Not to mention all of the other benefits of trying to improve quality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 Family of Standards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ISO 9001:2000 Basis for certification</a:t>
            </a:r>
          </a:p>
          <a:p>
            <a:pPr>
              <a:lnSpc>
                <a:spcPct val="90000"/>
              </a:lnSpc>
            </a:pPr>
            <a:r>
              <a:rPr lang="en-US" sz="2400"/>
              <a:t>ISO 9004:2000 to prepare for national quality award</a:t>
            </a:r>
          </a:p>
          <a:p>
            <a:pPr>
              <a:lnSpc>
                <a:spcPct val="90000"/>
              </a:lnSpc>
            </a:pPr>
            <a:r>
              <a:rPr lang="en-US" sz="2400"/>
              <a:t>ISO 10006 for project management</a:t>
            </a:r>
          </a:p>
          <a:p>
            <a:pPr>
              <a:lnSpc>
                <a:spcPct val="90000"/>
              </a:lnSpc>
            </a:pPr>
            <a:r>
              <a:rPr lang="en-US" sz="2400"/>
              <a:t>ISO 10007 for configuration management</a:t>
            </a:r>
          </a:p>
          <a:p>
            <a:pPr>
              <a:lnSpc>
                <a:spcPct val="90000"/>
              </a:lnSpc>
            </a:pPr>
            <a:r>
              <a:rPr lang="en-US" sz="2400"/>
              <a:t>ISO 10012 for measurement systems</a:t>
            </a:r>
          </a:p>
          <a:p>
            <a:pPr>
              <a:lnSpc>
                <a:spcPct val="90000"/>
              </a:lnSpc>
            </a:pPr>
            <a:r>
              <a:rPr lang="en-US" sz="2400"/>
              <a:t>ISO 10013 for quality documentation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ISO/TR 10014 managing economics of Q</a:t>
            </a:r>
          </a:p>
          <a:p>
            <a:pPr>
              <a:lnSpc>
                <a:spcPct val="90000"/>
              </a:lnSpc>
            </a:pPr>
            <a:r>
              <a:rPr lang="en-US" sz="2400"/>
              <a:t>ISO 10015 for training</a:t>
            </a:r>
          </a:p>
          <a:p>
            <a:pPr>
              <a:lnSpc>
                <a:spcPct val="90000"/>
              </a:lnSpc>
            </a:pPr>
            <a:r>
              <a:rPr lang="en-US" sz="2400"/>
              <a:t>ISO/TS 16949 for automotive suppliers</a:t>
            </a:r>
          </a:p>
          <a:p>
            <a:pPr>
              <a:lnSpc>
                <a:spcPct val="90000"/>
              </a:lnSpc>
            </a:pPr>
            <a:r>
              <a:rPr lang="en-US" sz="2400"/>
              <a:t>ISO 19011 for auditing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0"/>
            <a:ext cx="661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2743200" cy="1143000"/>
          </a:xfrm>
        </p:spPr>
        <p:txBody>
          <a:bodyPr/>
          <a:lstStyle/>
          <a:p>
            <a:r>
              <a:rPr lang="en-US" sz="3600"/>
              <a:t>Certification Structure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isoc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096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533400"/>
            <a:ext cx="3352800" cy="1371600"/>
          </a:xfrm>
        </p:spPr>
        <p:txBody>
          <a:bodyPr/>
          <a:lstStyle/>
          <a:p>
            <a:r>
              <a:rPr lang="en-US" sz="4000"/>
              <a:t>9000 Registrations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3962400" cy="4191000"/>
          </a:xfrm>
        </p:spPr>
        <p:txBody>
          <a:bodyPr/>
          <a:lstStyle/>
          <a:p>
            <a:r>
              <a:rPr lang="en-US"/>
              <a:t>Total ISO 9000 registrations plateauing</a:t>
            </a:r>
          </a:p>
          <a:p>
            <a:r>
              <a:rPr lang="en-US"/>
              <a:t>9000:2000 growth before deadline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iso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38"/>
            <a:ext cx="7620000" cy="67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5702300" y="533400"/>
            <a:ext cx="2984500" cy="1143000"/>
          </a:xfrm>
        </p:spPr>
        <p:txBody>
          <a:bodyPr/>
          <a:lstStyle/>
          <a:p>
            <a:r>
              <a:rPr lang="en-US" sz="4000"/>
              <a:t>14001 certificates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305925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Quality Competitions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6477000" cy="4114800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buFont typeface="Wingdings" pitchFamily="48" charset="2"/>
              <a:buNone/>
            </a:pPr>
            <a:r>
              <a:rPr lang="en-US" sz="2800"/>
              <a:t>Malcolm Baldridge Quality Award (U.S.)</a:t>
            </a:r>
          </a:p>
          <a:p>
            <a:pPr eaLnBrk="0" hangingPunct="0">
              <a:buFontTx/>
              <a:buChar char="•"/>
            </a:pPr>
            <a:r>
              <a:rPr lang="en-US" sz="2800"/>
              <a:t>Awarded to 3 companies each year</a:t>
            </a:r>
          </a:p>
          <a:p>
            <a:pPr eaLnBrk="0" hangingPunct="0">
              <a:buFontTx/>
              <a:buChar char="•"/>
            </a:pPr>
            <a:r>
              <a:rPr lang="en-US" sz="2800"/>
              <a:t>Named for Secretary of Commerce killed in rodeo accident (1987)</a:t>
            </a:r>
          </a:p>
          <a:p>
            <a:pPr eaLnBrk="0" hangingPunct="0">
              <a:buFontTx/>
              <a:buChar char="•"/>
            </a:pPr>
            <a:endParaRPr lang="en-US" sz="2800"/>
          </a:p>
          <a:p>
            <a:pPr eaLnBrk="0" hangingPunct="0">
              <a:buFontTx/>
              <a:buNone/>
            </a:pPr>
            <a:r>
              <a:rPr lang="en-US" sz="2800"/>
              <a:t>Deming Prize (Japan)</a:t>
            </a:r>
          </a:p>
          <a:p>
            <a:pPr eaLnBrk="0" hangingPunct="0">
              <a:buFontTx/>
              <a:buChar char="•"/>
            </a:pPr>
            <a:r>
              <a:rPr lang="en-US" sz="2800"/>
              <a:t>Named after noted quality expert</a:t>
            </a:r>
          </a:p>
          <a:p>
            <a:pPr eaLnBrk="0" hangingPunct="0">
              <a:buFontTx/>
              <a:buChar char="•"/>
            </a:pPr>
            <a:r>
              <a:rPr lang="en-US" sz="2800"/>
              <a:t>Established in 1950</a:t>
            </a:r>
          </a:p>
        </p:txBody>
      </p:sp>
      <p:pic>
        <p:nvPicPr>
          <p:cNvPr id="66564" name="Picture 4" descr="a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60525"/>
            <a:ext cx="164623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medal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19050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Got Here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/>
              <a:t>National conference on Productivity, 1982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/>
              <a:t>7 conferences leading up to White House Conference on Productivity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/>
              <a:t>August 20, 1987 – Award created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Stimulate companies to improve quality and productivity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Recognize success to be example to others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Guidelines for companies to assess progress</a:t>
            </a:r>
          </a:p>
          <a:p>
            <a:pPr marL="342900" indent="-342900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638800" cy="1143000"/>
          </a:xfrm>
        </p:spPr>
        <p:txBody>
          <a:bodyPr/>
          <a:lstStyle/>
          <a:p>
            <a:r>
              <a:rPr lang="en-US"/>
              <a:t>Malcolm Baldrige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/>
              <a:t>1981-87 secty. of Commerce. </a:t>
            </a:r>
          </a:p>
          <a:p>
            <a:pPr lvl="1"/>
            <a:r>
              <a:rPr lang="en-US"/>
              <a:t>Proponent of quality management as key to US economic survival</a:t>
            </a:r>
          </a:p>
          <a:p>
            <a:pPr lvl="1"/>
            <a:r>
              <a:rPr lang="en-US"/>
              <a:t>Helped draft early version of quality act</a:t>
            </a:r>
          </a:p>
          <a:p>
            <a:pPr lvl="1"/>
            <a:r>
              <a:rPr lang="en-US"/>
              <a:t>Resolved technology transfer differences with China and India</a:t>
            </a:r>
          </a:p>
          <a:p>
            <a:pPr lvl="1"/>
            <a:r>
              <a:rPr lang="en-US"/>
              <a:t>First Cabinet-level meetings with Soviet Union in 7 years</a:t>
            </a:r>
          </a:p>
          <a:p>
            <a:pPr lvl="2"/>
            <a:r>
              <a:rPr lang="en-US"/>
              <a:t>Paved way for increased access for US firms </a:t>
            </a:r>
          </a:p>
        </p:txBody>
      </p:sp>
      <p:pic>
        <p:nvPicPr>
          <p:cNvPr id="229380" name="Picture 4" descr="baldridge mar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152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9" name="Oval 5"/>
          <p:cNvSpPr>
            <a:spLocks noChangeArrowheads="1"/>
          </p:cNvSpPr>
          <p:nvPr/>
        </p:nvSpPr>
        <p:spPr bwMode="auto">
          <a:xfrm>
            <a:off x="6248400" y="1219200"/>
            <a:ext cx="1066800" cy="1600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Quality?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2125663"/>
            <a:ext cx="8002587" cy="4002087"/>
          </a:xfrm>
          <a:noFill/>
          <a:ln/>
        </p:spPr>
        <p:txBody>
          <a:bodyPr lIns="90488" tIns="44450" rIns="90488" bIns="44450"/>
          <a:lstStyle/>
          <a:p>
            <a:pPr marL="119063" indent="-6350" eaLnBrk="0" hangingPunct="0">
              <a:buFont typeface="Wingdings" pitchFamily="48" charset="2"/>
              <a:buNone/>
            </a:pPr>
            <a:r>
              <a:rPr lang="en-US"/>
              <a:t>Quality … you know what it is, yet you don’t know what it is.  But that’s self-contradictory.  But some things </a:t>
            </a:r>
            <a:r>
              <a:rPr lang="en-US" i="1"/>
              <a:t>are</a:t>
            </a:r>
            <a:r>
              <a:rPr lang="en-US"/>
              <a:t> better than others, that is, they have more quality.  But when you try to say what the quality is, apart from the things that have it, it all goes </a:t>
            </a:r>
            <a:r>
              <a:rPr lang="en-US" i="1"/>
              <a:t>poof!</a:t>
            </a:r>
            <a:r>
              <a:rPr lang="en-US"/>
              <a:t>  There’s nothing to talk about. ...  </a:t>
            </a:r>
          </a:p>
          <a:p>
            <a:pPr marL="119063" indent="-6350" eaLnBrk="0" hangingPunct="0">
              <a:buFont typeface="Wingdings" pitchFamily="48" charset="2"/>
              <a:buNone/>
            </a:pPr>
            <a:r>
              <a:rPr lang="en-US"/>
              <a:t>	</a:t>
            </a:r>
            <a:r>
              <a:rPr lang="en-US" sz="2000"/>
              <a:t>Robert M. Pirsig, Zen and the Art of Motorcycle Maintenance, p. 163</a:t>
            </a:r>
          </a:p>
        </p:txBody>
      </p:sp>
      <p:pic>
        <p:nvPicPr>
          <p:cNvPr id="75780" name="Picture 4" descr="PirsigSymbol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991100"/>
            <a:ext cx="15160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276600" cy="1143000"/>
          </a:xfrm>
        </p:spPr>
        <p:txBody>
          <a:bodyPr/>
          <a:lstStyle/>
          <a:p>
            <a:r>
              <a:rPr lang="en-US"/>
              <a:t>Champion Roper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2766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National Cowboy Hall of Fame</a:t>
            </a:r>
          </a:p>
          <a:p>
            <a:pPr lvl="1">
              <a:lnSpc>
                <a:spcPct val="90000"/>
              </a:lnSpc>
            </a:pPr>
            <a:r>
              <a:rPr lang="en-US"/>
              <a:t>July 25, 1987 N. California rodeo</a:t>
            </a:r>
          </a:p>
          <a:p>
            <a:pPr lvl="1">
              <a:lnSpc>
                <a:spcPct val="90000"/>
              </a:lnSpc>
            </a:pPr>
            <a:r>
              <a:rPr lang="en-US"/>
              <a:t>Horse threw him, fell on him, and crushed him</a:t>
            </a:r>
          </a:p>
        </p:txBody>
      </p:sp>
      <p:pic>
        <p:nvPicPr>
          <p:cNvPr id="233476" name="Picture 4" descr="baldridge sadd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0"/>
            <a:ext cx="5487987" cy="72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24" name="Picture 4" descr="baldridge ro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82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304800"/>
            <a:ext cx="2819400" cy="1600200"/>
          </a:xfrm>
        </p:spPr>
        <p:txBody>
          <a:bodyPr/>
          <a:lstStyle/>
          <a:p>
            <a:r>
              <a:rPr lang="en-US"/>
              <a:t>Point Values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9620" name="Picture 4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190500" y="261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>
              <a:latin typeface="Garamond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Malcolm Baldrige Double-Winner #1: Solectron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6096000"/>
            <a:ext cx="4114800" cy="5334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" pitchFamily="48" charset="2"/>
              <a:buNone/>
            </a:pPr>
            <a:r>
              <a:rPr lang="en-US"/>
              <a:t>1991		    1997</a:t>
            </a:r>
          </a:p>
        </p:txBody>
      </p:sp>
      <p:pic>
        <p:nvPicPr>
          <p:cNvPr id="241668" name="Picture 4" descr="IMG_1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461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Malcolm Baldrige Double-Winner #1: Solectron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9138"/>
            <a:ext cx="5351463" cy="3505200"/>
          </a:xfrm>
        </p:spPr>
        <p:txBody>
          <a:bodyPr/>
          <a:lstStyle/>
          <a:p>
            <a:r>
              <a:rPr lang="en-US"/>
              <a:t>1991, 1997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84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6049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572000" cy="1295400"/>
          </a:xfrm>
        </p:spPr>
        <p:txBody>
          <a:bodyPr/>
          <a:lstStyle/>
          <a:p>
            <a:r>
              <a:rPr lang="en-US"/>
              <a:t>Two Great Honors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572000" cy="4038600"/>
          </a:xfrm>
        </p:spPr>
        <p:txBody>
          <a:bodyPr/>
          <a:lstStyle/>
          <a:p>
            <a:r>
              <a:rPr lang="en-US"/>
              <a:t>For attention to quality</a:t>
            </a:r>
          </a:p>
          <a:p>
            <a:r>
              <a:rPr lang="en-US"/>
              <a:t>What lovely trophies</a:t>
            </a:r>
          </a:p>
          <a:p>
            <a:r>
              <a:rPr lang="en-US"/>
              <a:t>Anyone notice anything?</a:t>
            </a:r>
          </a:p>
        </p:txBody>
      </p:sp>
      <p:pic>
        <p:nvPicPr>
          <p:cNvPr id="245766" name="Picture 6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88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6248400" cy="1692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500">
                <a:solidFill>
                  <a:srgbClr val="FF0211"/>
                </a:solidFill>
                <a:latin typeface="Arial" charset="0"/>
                <a:ea typeface="ＭＳ Ｐゴシック" pitchFamily="48" charset="-128"/>
              </a:rPr>
              <a:t>Oopsie!</a:t>
            </a:r>
          </a:p>
          <a:p>
            <a:pPr algn="l"/>
            <a:r>
              <a:rPr lang="en-US" sz="3500">
                <a:solidFill>
                  <a:srgbClr val="FF0211"/>
                </a:solidFill>
                <a:latin typeface="Arial" charset="0"/>
                <a:ea typeface="ＭＳ Ｐゴシック" pitchFamily="48" charset="-128"/>
              </a:rPr>
              <a:t>I guess </a:t>
            </a:r>
            <a:r>
              <a:rPr lang="en-US" sz="3500" u="sng">
                <a:solidFill>
                  <a:srgbClr val="FF0211"/>
                </a:solidFill>
                <a:latin typeface="Arial" charset="0"/>
                <a:ea typeface="ＭＳ Ｐゴシック" pitchFamily="48" charset="-128"/>
              </a:rPr>
              <a:t>somebody’s</a:t>
            </a:r>
            <a:r>
              <a:rPr lang="en-US" sz="3500">
                <a:solidFill>
                  <a:srgbClr val="FF0211"/>
                </a:solidFill>
                <a:latin typeface="Arial" charset="0"/>
                <a:ea typeface="ＭＳ Ｐゴシック" pitchFamily="48" charset="-128"/>
              </a:rPr>
              <a:t> processes aren’t under control</a:t>
            </a:r>
            <a:endParaRPr lang="en-US" sz="350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Quality Competitions in Japan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6477000" cy="4114800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buFontTx/>
              <a:buNone/>
            </a:pPr>
            <a:r>
              <a:rPr lang="en-US"/>
              <a:t>Deming Prize (Japan)</a:t>
            </a:r>
          </a:p>
          <a:p>
            <a:pPr eaLnBrk="0" hangingPunct="0">
              <a:buFontTx/>
              <a:buChar char="•"/>
            </a:pPr>
            <a:r>
              <a:rPr lang="en-US"/>
              <a:t>Named after noted quality expert</a:t>
            </a:r>
          </a:p>
          <a:p>
            <a:pPr eaLnBrk="0" hangingPunct="0">
              <a:buFontTx/>
              <a:buChar char="•"/>
            </a:pPr>
            <a:r>
              <a:rPr lang="en-US"/>
              <a:t>Established in 1950</a:t>
            </a:r>
          </a:p>
          <a:p>
            <a:r>
              <a:rPr lang="en-US"/>
              <a:t>Florida Light &amp; Power, AT&amp;T</a:t>
            </a:r>
          </a:p>
          <a:p>
            <a:pPr eaLnBrk="0" hangingPunct="0">
              <a:buFontTx/>
              <a:buNone/>
            </a:pPr>
            <a:endParaRPr lang="en-US"/>
          </a:p>
        </p:txBody>
      </p:sp>
      <p:pic>
        <p:nvPicPr>
          <p:cNvPr id="247812" name="Picture 4" descr="medal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19050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/>
              <a:t>6 </a:t>
            </a:r>
            <a:r>
              <a:rPr lang="en-US">
                <a:sym typeface="Symbol" pitchFamily="48" charset="2"/>
              </a:rPr>
              <a:t> (6 sigma)</a:t>
            </a: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goal is to ensure that no unacceptable parts are ever passed on to a customer.</a:t>
            </a:r>
          </a:p>
          <a:p>
            <a:r>
              <a:rPr lang="en-US" sz="2800"/>
              <a:t>A defect is anything that does not fall within the customer’s tolerance limits</a:t>
            </a:r>
          </a:p>
          <a:p>
            <a:r>
              <a:rPr lang="en-US" sz="2800"/>
              <a:t>Through </a:t>
            </a:r>
            <a:r>
              <a:rPr lang="en-US" sz="2800" i="1"/>
              <a:t>continuous process improvement</a:t>
            </a:r>
            <a:r>
              <a:rPr lang="en-US" sz="2800"/>
              <a:t>,</a:t>
            </a:r>
          </a:p>
          <a:p>
            <a:pPr lvl="1"/>
            <a:r>
              <a:rPr lang="en-US"/>
              <a:t>Lower the process variability so low that the upper and lower specifications are 6 standard deviations above and below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</a:t>
            </a:r>
            <a:r>
              <a:rPr lang="en-US">
                <a:sym typeface="Symbol" pitchFamily="48" charset="2"/>
              </a:rPr>
              <a:t> (6 sigma)</a:t>
            </a:r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534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latin typeface="Times New Roman" pitchFamily="48" charset="0"/>
              </a:rPr>
              <a:t>3 sigma: </a:t>
            </a: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Probability outside range = (1 – 0.99865) * 2 = 0.0027</a:t>
            </a: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Defect rate = 2,699 defects per million opportunities</a:t>
            </a:r>
          </a:p>
          <a:p>
            <a:pPr algn="l" eaLnBrk="1" hangingPunct="1"/>
            <a:endParaRPr lang="en-US" sz="2800">
              <a:latin typeface="Times New Roman" pitchFamily="48" charset="0"/>
            </a:endParaRPr>
          </a:p>
          <a:p>
            <a:pPr algn="l" eaLnBrk="1" hangingPunct="1"/>
            <a:endParaRPr lang="en-US" sz="2800">
              <a:latin typeface="Times New Roman" pitchFamily="48" charset="0"/>
            </a:endParaRPr>
          </a:p>
          <a:p>
            <a:pPr algn="l" eaLnBrk="1" hangingPunct="1"/>
            <a:endParaRPr lang="en-US" sz="2800">
              <a:latin typeface="Times New Roman" pitchFamily="48" charset="0"/>
            </a:endParaRP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6 sigma: </a:t>
            </a: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Probability part outside range = 0.00000000198024</a:t>
            </a: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Defect rate = 0.00197 dpm </a:t>
            </a:r>
          </a:p>
          <a:p>
            <a:pPr algn="l" eaLnBrk="1" hangingPunct="1"/>
            <a:r>
              <a:rPr lang="en-US" sz="2800">
                <a:latin typeface="Times New Roman" pitchFamily="48" charset="0"/>
              </a:rPr>
              <a:t>1.97 defects per BILLION</a:t>
            </a:r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5334000" y="685800"/>
            <a:ext cx="2971800" cy="1371600"/>
            <a:chOff x="2353" y="624"/>
            <a:chExt cx="1872" cy="864"/>
          </a:xfrm>
        </p:grpSpPr>
        <p:sp>
          <p:nvSpPr>
            <p:cNvPr id="130053" name="Line 5"/>
            <p:cNvSpPr>
              <a:spLocks noChangeShapeType="1"/>
            </p:cNvSpPr>
            <p:nvPr/>
          </p:nvSpPr>
          <p:spPr bwMode="auto">
            <a:xfrm>
              <a:off x="2353" y="1152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54" name="Group 6"/>
            <p:cNvGrpSpPr>
              <a:grpSpLocks/>
            </p:cNvGrpSpPr>
            <p:nvPr/>
          </p:nvGrpSpPr>
          <p:grpSpPr bwMode="auto">
            <a:xfrm>
              <a:off x="2497" y="816"/>
              <a:ext cx="1536" cy="432"/>
              <a:chOff x="1008" y="1536"/>
              <a:chExt cx="1536" cy="960"/>
            </a:xfrm>
          </p:grpSpPr>
          <p:sp>
            <p:nvSpPr>
              <p:cNvPr id="130055" name="Line 7"/>
              <p:cNvSpPr>
                <a:spLocks noChangeShapeType="1"/>
              </p:cNvSpPr>
              <p:nvPr/>
            </p:nvSpPr>
            <p:spPr bwMode="auto">
              <a:xfrm>
                <a:off x="2544" y="1536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56" name="Line 8"/>
              <p:cNvSpPr>
                <a:spLocks noChangeShapeType="1"/>
              </p:cNvSpPr>
              <p:nvPr/>
            </p:nvSpPr>
            <p:spPr bwMode="auto">
              <a:xfrm>
                <a:off x="1008" y="1536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7" name="Group 9"/>
            <p:cNvGrpSpPr>
              <a:grpSpLocks/>
            </p:cNvGrpSpPr>
            <p:nvPr/>
          </p:nvGrpSpPr>
          <p:grpSpPr bwMode="auto">
            <a:xfrm>
              <a:off x="2496" y="624"/>
              <a:ext cx="1536" cy="422"/>
              <a:chOff x="1928" y="1955"/>
              <a:chExt cx="2374" cy="1827"/>
            </a:xfrm>
          </p:grpSpPr>
          <p:sp>
            <p:nvSpPr>
              <p:cNvPr id="130058" name="Freeform 10"/>
              <p:cNvSpPr>
                <a:spLocks/>
              </p:cNvSpPr>
              <p:nvPr/>
            </p:nvSpPr>
            <p:spPr bwMode="auto">
              <a:xfrm>
                <a:off x="3113" y="1955"/>
                <a:ext cx="1189" cy="1827"/>
              </a:xfrm>
              <a:custGeom>
                <a:avLst/>
                <a:gdLst>
                  <a:gd name="T0" fmla="*/ 1189 w 1189"/>
                  <a:gd name="T1" fmla="*/ 1827 h 1827"/>
                  <a:gd name="T2" fmla="*/ 1064 w 1189"/>
                  <a:gd name="T3" fmla="*/ 1807 h 1827"/>
                  <a:gd name="T4" fmla="*/ 1002 w 1189"/>
                  <a:gd name="T5" fmla="*/ 1784 h 1827"/>
                  <a:gd name="T6" fmla="*/ 939 w 1189"/>
                  <a:gd name="T7" fmla="*/ 1757 h 1827"/>
                  <a:gd name="T8" fmla="*/ 877 w 1189"/>
                  <a:gd name="T9" fmla="*/ 1714 h 1827"/>
                  <a:gd name="T10" fmla="*/ 815 w 1189"/>
                  <a:gd name="T11" fmla="*/ 1655 h 1827"/>
                  <a:gd name="T12" fmla="*/ 752 w 1189"/>
                  <a:gd name="T13" fmla="*/ 1581 h 1827"/>
                  <a:gd name="T14" fmla="*/ 628 w 1189"/>
                  <a:gd name="T15" fmla="*/ 1371 h 1827"/>
                  <a:gd name="T16" fmla="*/ 503 w 1189"/>
                  <a:gd name="T17" fmla="*/ 1071 h 1827"/>
                  <a:gd name="T18" fmla="*/ 374 w 1189"/>
                  <a:gd name="T19" fmla="*/ 713 h 1827"/>
                  <a:gd name="T20" fmla="*/ 312 w 1189"/>
                  <a:gd name="T21" fmla="*/ 530 h 1827"/>
                  <a:gd name="T22" fmla="*/ 249 w 1189"/>
                  <a:gd name="T23" fmla="*/ 362 h 1827"/>
                  <a:gd name="T24" fmla="*/ 187 w 1189"/>
                  <a:gd name="T25" fmla="*/ 214 h 1827"/>
                  <a:gd name="T26" fmla="*/ 125 w 1189"/>
                  <a:gd name="T27" fmla="*/ 98 h 1827"/>
                  <a:gd name="T28" fmla="*/ 62 w 1189"/>
                  <a:gd name="T29" fmla="*/ 27 h 1827"/>
                  <a:gd name="T30" fmla="*/ 0 w 1189"/>
                  <a:gd name="T31" fmla="*/ 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9" h="1827">
                    <a:moveTo>
                      <a:pt x="1189" y="1827"/>
                    </a:moveTo>
                    <a:lnTo>
                      <a:pt x="1064" y="1807"/>
                    </a:lnTo>
                    <a:lnTo>
                      <a:pt x="1002" y="1784"/>
                    </a:lnTo>
                    <a:lnTo>
                      <a:pt x="939" y="1757"/>
                    </a:lnTo>
                    <a:lnTo>
                      <a:pt x="877" y="1714"/>
                    </a:lnTo>
                    <a:lnTo>
                      <a:pt x="815" y="1655"/>
                    </a:lnTo>
                    <a:lnTo>
                      <a:pt x="752" y="1581"/>
                    </a:lnTo>
                    <a:lnTo>
                      <a:pt x="628" y="1371"/>
                    </a:lnTo>
                    <a:lnTo>
                      <a:pt x="503" y="1071"/>
                    </a:lnTo>
                    <a:lnTo>
                      <a:pt x="374" y="713"/>
                    </a:lnTo>
                    <a:lnTo>
                      <a:pt x="312" y="530"/>
                    </a:lnTo>
                    <a:lnTo>
                      <a:pt x="249" y="362"/>
                    </a:lnTo>
                    <a:lnTo>
                      <a:pt x="187" y="214"/>
                    </a:lnTo>
                    <a:lnTo>
                      <a:pt x="125" y="98"/>
                    </a:lnTo>
                    <a:lnTo>
                      <a:pt x="62" y="27"/>
                    </a:lnTo>
                    <a:lnTo>
                      <a:pt x="0" y="0"/>
                    </a:lnTo>
                  </a:path>
                </a:pathLst>
              </a:custGeom>
              <a:noFill/>
              <a:ln w="80963">
                <a:solidFill>
                  <a:srgbClr val="FF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9" name="Freeform 11"/>
              <p:cNvSpPr>
                <a:spLocks/>
              </p:cNvSpPr>
              <p:nvPr/>
            </p:nvSpPr>
            <p:spPr bwMode="auto">
              <a:xfrm>
                <a:off x="1928" y="1955"/>
                <a:ext cx="1185" cy="1827"/>
              </a:xfrm>
              <a:custGeom>
                <a:avLst/>
                <a:gdLst>
                  <a:gd name="T0" fmla="*/ 0 w 1185"/>
                  <a:gd name="T1" fmla="*/ 1827 h 1827"/>
                  <a:gd name="T2" fmla="*/ 125 w 1185"/>
                  <a:gd name="T3" fmla="*/ 1807 h 1827"/>
                  <a:gd name="T4" fmla="*/ 187 w 1185"/>
                  <a:gd name="T5" fmla="*/ 1784 h 1827"/>
                  <a:gd name="T6" fmla="*/ 250 w 1185"/>
                  <a:gd name="T7" fmla="*/ 1757 h 1827"/>
                  <a:gd name="T8" fmla="*/ 312 w 1185"/>
                  <a:gd name="T9" fmla="*/ 1714 h 1827"/>
                  <a:gd name="T10" fmla="*/ 374 w 1185"/>
                  <a:gd name="T11" fmla="*/ 1655 h 1827"/>
                  <a:gd name="T12" fmla="*/ 437 w 1185"/>
                  <a:gd name="T13" fmla="*/ 1581 h 1827"/>
                  <a:gd name="T14" fmla="*/ 561 w 1185"/>
                  <a:gd name="T15" fmla="*/ 1371 h 1827"/>
                  <a:gd name="T16" fmla="*/ 686 w 1185"/>
                  <a:gd name="T17" fmla="*/ 1071 h 1827"/>
                  <a:gd name="T18" fmla="*/ 811 w 1185"/>
                  <a:gd name="T19" fmla="*/ 713 h 1827"/>
                  <a:gd name="T20" fmla="*/ 873 w 1185"/>
                  <a:gd name="T21" fmla="*/ 530 h 1827"/>
                  <a:gd name="T22" fmla="*/ 936 w 1185"/>
                  <a:gd name="T23" fmla="*/ 362 h 1827"/>
                  <a:gd name="T24" fmla="*/ 998 w 1185"/>
                  <a:gd name="T25" fmla="*/ 214 h 1827"/>
                  <a:gd name="T26" fmla="*/ 1060 w 1185"/>
                  <a:gd name="T27" fmla="*/ 98 h 1827"/>
                  <a:gd name="T28" fmla="*/ 1123 w 1185"/>
                  <a:gd name="T29" fmla="*/ 27 h 1827"/>
                  <a:gd name="T30" fmla="*/ 1185 w 1185"/>
                  <a:gd name="T31" fmla="*/ 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5" h="1827">
                    <a:moveTo>
                      <a:pt x="0" y="1827"/>
                    </a:moveTo>
                    <a:lnTo>
                      <a:pt x="125" y="1807"/>
                    </a:lnTo>
                    <a:lnTo>
                      <a:pt x="187" y="1784"/>
                    </a:lnTo>
                    <a:lnTo>
                      <a:pt x="250" y="1757"/>
                    </a:lnTo>
                    <a:lnTo>
                      <a:pt x="312" y="1714"/>
                    </a:lnTo>
                    <a:lnTo>
                      <a:pt x="374" y="1655"/>
                    </a:lnTo>
                    <a:lnTo>
                      <a:pt x="437" y="1581"/>
                    </a:lnTo>
                    <a:lnTo>
                      <a:pt x="561" y="1371"/>
                    </a:lnTo>
                    <a:lnTo>
                      <a:pt x="686" y="1071"/>
                    </a:lnTo>
                    <a:lnTo>
                      <a:pt x="811" y="713"/>
                    </a:lnTo>
                    <a:lnTo>
                      <a:pt x="873" y="530"/>
                    </a:lnTo>
                    <a:lnTo>
                      <a:pt x="936" y="362"/>
                    </a:lnTo>
                    <a:lnTo>
                      <a:pt x="998" y="214"/>
                    </a:lnTo>
                    <a:lnTo>
                      <a:pt x="1060" y="98"/>
                    </a:lnTo>
                    <a:lnTo>
                      <a:pt x="1123" y="27"/>
                    </a:lnTo>
                    <a:lnTo>
                      <a:pt x="1185" y="0"/>
                    </a:lnTo>
                  </a:path>
                </a:pathLst>
              </a:custGeom>
              <a:noFill/>
              <a:ln w="80963">
                <a:solidFill>
                  <a:srgbClr val="FF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60" name="Line 12"/>
            <p:cNvSpPr>
              <a:spLocks noChangeShapeType="1"/>
            </p:cNvSpPr>
            <p:nvPr/>
          </p:nvSpPr>
          <p:spPr bwMode="auto">
            <a:xfrm>
              <a:off x="3255" y="10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Line 13"/>
            <p:cNvSpPr>
              <a:spLocks noChangeShapeType="1"/>
            </p:cNvSpPr>
            <p:nvPr/>
          </p:nvSpPr>
          <p:spPr bwMode="auto">
            <a:xfrm>
              <a:off x="3264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Text Box 14"/>
            <p:cNvSpPr txBox="1">
              <a:spLocks noChangeArrowheads="1"/>
            </p:cNvSpPr>
            <p:nvPr/>
          </p:nvSpPr>
          <p:spPr bwMode="auto">
            <a:xfrm>
              <a:off x="3456" y="1200"/>
              <a:ext cx="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48" charset="0"/>
                </a:rPr>
                <a:t>3</a:t>
              </a:r>
              <a:r>
                <a:rPr lang="en-US" sz="2400">
                  <a:latin typeface="Times New Roman" pitchFamily="48" charset="0"/>
                  <a:sym typeface="Symbol" pitchFamily="48" charset="2"/>
                </a:rPr>
                <a:t></a:t>
              </a:r>
              <a:endParaRPr lang="en-US" sz="2400">
                <a:latin typeface="Times New Roman" pitchFamily="48" charset="0"/>
              </a:endParaRPr>
            </a:p>
          </p:txBody>
        </p:sp>
      </p:grpSp>
      <p:grpSp>
        <p:nvGrpSpPr>
          <p:cNvPr id="130063" name="Group 15"/>
          <p:cNvGrpSpPr>
            <a:grpSpLocks/>
          </p:cNvGrpSpPr>
          <p:nvPr/>
        </p:nvGrpSpPr>
        <p:grpSpPr bwMode="auto">
          <a:xfrm>
            <a:off x="5257800" y="3429000"/>
            <a:ext cx="2971800" cy="1371600"/>
            <a:chOff x="3600" y="1920"/>
            <a:chExt cx="1872" cy="864"/>
          </a:xfrm>
        </p:grpSpPr>
        <p:sp>
          <p:nvSpPr>
            <p:cNvPr id="130064" name="Line 16"/>
            <p:cNvSpPr>
              <a:spLocks noChangeShapeType="1"/>
            </p:cNvSpPr>
            <p:nvPr/>
          </p:nvSpPr>
          <p:spPr bwMode="auto">
            <a:xfrm>
              <a:off x="3600" y="2448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65" name="Group 17"/>
            <p:cNvGrpSpPr>
              <a:grpSpLocks/>
            </p:cNvGrpSpPr>
            <p:nvPr/>
          </p:nvGrpSpPr>
          <p:grpSpPr bwMode="auto">
            <a:xfrm>
              <a:off x="3744" y="2112"/>
              <a:ext cx="1536" cy="432"/>
              <a:chOff x="1008" y="1536"/>
              <a:chExt cx="1536" cy="960"/>
            </a:xfrm>
          </p:grpSpPr>
          <p:sp>
            <p:nvSpPr>
              <p:cNvPr id="130066" name="Line 18"/>
              <p:cNvSpPr>
                <a:spLocks noChangeShapeType="1"/>
              </p:cNvSpPr>
              <p:nvPr/>
            </p:nvSpPr>
            <p:spPr bwMode="auto">
              <a:xfrm>
                <a:off x="2544" y="1536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7" name="Line 19"/>
              <p:cNvSpPr>
                <a:spLocks noChangeShapeType="1"/>
              </p:cNvSpPr>
              <p:nvPr/>
            </p:nvSpPr>
            <p:spPr bwMode="auto">
              <a:xfrm>
                <a:off x="1008" y="1536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68" name="Group 20"/>
            <p:cNvGrpSpPr>
              <a:grpSpLocks/>
            </p:cNvGrpSpPr>
            <p:nvPr/>
          </p:nvGrpSpPr>
          <p:grpSpPr bwMode="auto">
            <a:xfrm>
              <a:off x="4080" y="1920"/>
              <a:ext cx="768" cy="422"/>
              <a:chOff x="1928" y="1955"/>
              <a:chExt cx="2374" cy="1827"/>
            </a:xfrm>
          </p:grpSpPr>
          <p:sp>
            <p:nvSpPr>
              <p:cNvPr id="130069" name="Freeform 21"/>
              <p:cNvSpPr>
                <a:spLocks/>
              </p:cNvSpPr>
              <p:nvPr/>
            </p:nvSpPr>
            <p:spPr bwMode="auto">
              <a:xfrm>
                <a:off x="3113" y="1955"/>
                <a:ext cx="1189" cy="1827"/>
              </a:xfrm>
              <a:custGeom>
                <a:avLst/>
                <a:gdLst>
                  <a:gd name="T0" fmla="*/ 1189 w 1189"/>
                  <a:gd name="T1" fmla="*/ 1827 h 1827"/>
                  <a:gd name="T2" fmla="*/ 1064 w 1189"/>
                  <a:gd name="T3" fmla="*/ 1807 h 1827"/>
                  <a:gd name="T4" fmla="*/ 1002 w 1189"/>
                  <a:gd name="T5" fmla="*/ 1784 h 1827"/>
                  <a:gd name="T6" fmla="*/ 939 w 1189"/>
                  <a:gd name="T7" fmla="*/ 1757 h 1827"/>
                  <a:gd name="T8" fmla="*/ 877 w 1189"/>
                  <a:gd name="T9" fmla="*/ 1714 h 1827"/>
                  <a:gd name="T10" fmla="*/ 815 w 1189"/>
                  <a:gd name="T11" fmla="*/ 1655 h 1827"/>
                  <a:gd name="T12" fmla="*/ 752 w 1189"/>
                  <a:gd name="T13" fmla="*/ 1581 h 1827"/>
                  <a:gd name="T14" fmla="*/ 628 w 1189"/>
                  <a:gd name="T15" fmla="*/ 1371 h 1827"/>
                  <a:gd name="T16" fmla="*/ 503 w 1189"/>
                  <a:gd name="T17" fmla="*/ 1071 h 1827"/>
                  <a:gd name="T18" fmla="*/ 374 w 1189"/>
                  <a:gd name="T19" fmla="*/ 713 h 1827"/>
                  <a:gd name="T20" fmla="*/ 312 w 1189"/>
                  <a:gd name="T21" fmla="*/ 530 h 1827"/>
                  <a:gd name="T22" fmla="*/ 249 w 1189"/>
                  <a:gd name="T23" fmla="*/ 362 h 1827"/>
                  <a:gd name="T24" fmla="*/ 187 w 1189"/>
                  <a:gd name="T25" fmla="*/ 214 h 1827"/>
                  <a:gd name="T26" fmla="*/ 125 w 1189"/>
                  <a:gd name="T27" fmla="*/ 98 h 1827"/>
                  <a:gd name="T28" fmla="*/ 62 w 1189"/>
                  <a:gd name="T29" fmla="*/ 27 h 1827"/>
                  <a:gd name="T30" fmla="*/ 0 w 1189"/>
                  <a:gd name="T31" fmla="*/ 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9" h="1827">
                    <a:moveTo>
                      <a:pt x="1189" y="1827"/>
                    </a:moveTo>
                    <a:lnTo>
                      <a:pt x="1064" y="1807"/>
                    </a:lnTo>
                    <a:lnTo>
                      <a:pt x="1002" y="1784"/>
                    </a:lnTo>
                    <a:lnTo>
                      <a:pt x="939" y="1757"/>
                    </a:lnTo>
                    <a:lnTo>
                      <a:pt x="877" y="1714"/>
                    </a:lnTo>
                    <a:lnTo>
                      <a:pt x="815" y="1655"/>
                    </a:lnTo>
                    <a:lnTo>
                      <a:pt x="752" y="1581"/>
                    </a:lnTo>
                    <a:lnTo>
                      <a:pt x="628" y="1371"/>
                    </a:lnTo>
                    <a:lnTo>
                      <a:pt x="503" y="1071"/>
                    </a:lnTo>
                    <a:lnTo>
                      <a:pt x="374" y="713"/>
                    </a:lnTo>
                    <a:lnTo>
                      <a:pt x="312" y="530"/>
                    </a:lnTo>
                    <a:lnTo>
                      <a:pt x="249" y="362"/>
                    </a:lnTo>
                    <a:lnTo>
                      <a:pt x="187" y="214"/>
                    </a:lnTo>
                    <a:lnTo>
                      <a:pt x="125" y="98"/>
                    </a:lnTo>
                    <a:lnTo>
                      <a:pt x="62" y="27"/>
                    </a:lnTo>
                    <a:lnTo>
                      <a:pt x="0" y="0"/>
                    </a:lnTo>
                  </a:path>
                </a:pathLst>
              </a:custGeom>
              <a:noFill/>
              <a:ln w="80963">
                <a:solidFill>
                  <a:srgbClr val="FF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0" name="Freeform 22"/>
              <p:cNvSpPr>
                <a:spLocks/>
              </p:cNvSpPr>
              <p:nvPr/>
            </p:nvSpPr>
            <p:spPr bwMode="auto">
              <a:xfrm>
                <a:off x="1928" y="1955"/>
                <a:ext cx="1185" cy="1827"/>
              </a:xfrm>
              <a:custGeom>
                <a:avLst/>
                <a:gdLst>
                  <a:gd name="T0" fmla="*/ 0 w 1185"/>
                  <a:gd name="T1" fmla="*/ 1827 h 1827"/>
                  <a:gd name="T2" fmla="*/ 125 w 1185"/>
                  <a:gd name="T3" fmla="*/ 1807 h 1827"/>
                  <a:gd name="T4" fmla="*/ 187 w 1185"/>
                  <a:gd name="T5" fmla="*/ 1784 h 1827"/>
                  <a:gd name="T6" fmla="*/ 250 w 1185"/>
                  <a:gd name="T7" fmla="*/ 1757 h 1827"/>
                  <a:gd name="T8" fmla="*/ 312 w 1185"/>
                  <a:gd name="T9" fmla="*/ 1714 h 1827"/>
                  <a:gd name="T10" fmla="*/ 374 w 1185"/>
                  <a:gd name="T11" fmla="*/ 1655 h 1827"/>
                  <a:gd name="T12" fmla="*/ 437 w 1185"/>
                  <a:gd name="T13" fmla="*/ 1581 h 1827"/>
                  <a:gd name="T14" fmla="*/ 561 w 1185"/>
                  <a:gd name="T15" fmla="*/ 1371 h 1827"/>
                  <a:gd name="T16" fmla="*/ 686 w 1185"/>
                  <a:gd name="T17" fmla="*/ 1071 h 1827"/>
                  <a:gd name="T18" fmla="*/ 811 w 1185"/>
                  <a:gd name="T19" fmla="*/ 713 h 1827"/>
                  <a:gd name="T20" fmla="*/ 873 w 1185"/>
                  <a:gd name="T21" fmla="*/ 530 h 1827"/>
                  <a:gd name="T22" fmla="*/ 936 w 1185"/>
                  <a:gd name="T23" fmla="*/ 362 h 1827"/>
                  <a:gd name="T24" fmla="*/ 998 w 1185"/>
                  <a:gd name="T25" fmla="*/ 214 h 1827"/>
                  <a:gd name="T26" fmla="*/ 1060 w 1185"/>
                  <a:gd name="T27" fmla="*/ 98 h 1827"/>
                  <a:gd name="T28" fmla="*/ 1123 w 1185"/>
                  <a:gd name="T29" fmla="*/ 27 h 1827"/>
                  <a:gd name="T30" fmla="*/ 1185 w 1185"/>
                  <a:gd name="T31" fmla="*/ 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5" h="1827">
                    <a:moveTo>
                      <a:pt x="0" y="1827"/>
                    </a:moveTo>
                    <a:lnTo>
                      <a:pt x="125" y="1807"/>
                    </a:lnTo>
                    <a:lnTo>
                      <a:pt x="187" y="1784"/>
                    </a:lnTo>
                    <a:lnTo>
                      <a:pt x="250" y="1757"/>
                    </a:lnTo>
                    <a:lnTo>
                      <a:pt x="312" y="1714"/>
                    </a:lnTo>
                    <a:lnTo>
                      <a:pt x="374" y="1655"/>
                    </a:lnTo>
                    <a:lnTo>
                      <a:pt x="437" y="1581"/>
                    </a:lnTo>
                    <a:lnTo>
                      <a:pt x="561" y="1371"/>
                    </a:lnTo>
                    <a:lnTo>
                      <a:pt x="686" y="1071"/>
                    </a:lnTo>
                    <a:lnTo>
                      <a:pt x="811" y="713"/>
                    </a:lnTo>
                    <a:lnTo>
                      <a:pt x="873" y="530"/>
                    </a:lnTo>
                    <a:lnTo>
                      <a:pt x="936" y="362"/>
                    </a:lnTo>
                    <a:lnTo>
                      <a:pt x="998" y="214"/>
                    </a:lnTo>
                    <a:lnTo>
                      <a:pt x="1060" y="98"/>
                    </a:lnTo>
                    <a:lnTo>
                      <a:pt x="1123" y="27"/>
                    </a:lnTo>
                    <a:lnTo>
                      <a:pt x="1185" y="0"/>
                    </a:lnTo>
                  </a:path>
                </a:pathLst>
              </a:custGeom>
              <a:noFill/>
              <a:ln w="80963">
                <a:solidFill>
                  <a:srgbClr val="FF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71" name="Line 23"/>
            <p:cNvSpPr>
              <a:spLocks noChangeShapeType="1"/>
            </p:cNvSpPr>
            <p:nvPr/>
          </p:nvSpPr>
          <p:spPr bwMode="auto">
            <a:xfrm>
              <a:off x="4502" y="23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>
              <a:off x="4511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4703" y="2496"/>
              <a:ext cx="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48" charset="0"/>
                </a:rPr>
                <a:t>6</a:t>
              </a:r>
              <a:r>
                <a:rPr lang="en-US" sz="2400">
                  <a:latin typeface="Times New Roman" pitchFamily="48" charset="0"/>
                  <a:sym typeface="Symbol" pitchFamily="48" charset="2"/>
                </a:rPr>
                <a:t></a:t>
              </a:r>
              <a:endParaRPr lang="en-US" sz="2400">
                <a:latin typeface="Times New Roman" pitchFamily="4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Quality?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0750"/>
            <a:ext cx="8001000" cy="3914775"/>
          </a:xfrm>
          <a:noFill/>
          <a:ln/>
        </p:spPr>
        <p:txBody>
          <a:bodyPr lIns="90488" tIns="44450" rIns="90488" bIns="44450"/>
          <a:lstStyle/>
          <a:p>
            <a:pPr marL="119063" indent="-6350" eaLnBrk="0" hangingPunct="0">
              <a:buFont typeface="Wingdings" pitchFamily="48" charset="2"/>
              <a:buNone/>
            </a:pPr>
            <a:r>
              <a:rPr lang="en-US"/>
              <a:t>Obviously, some things are better than others … but what’s the “betterness”?  So round and round you go, spinning mental wheels and nowhere finding anyplace to get traction.  What the hell is Quality?  What </a:t>
            </a:r>
            <a:r>
              <a:rPr lang="en-US" i="1"/>
              <a:t>is</a:t>
            </a:r>
            <a:r>
              <a:rPr lang="en-US"/>
              <a:t> it?</a:t>
            </a:r>
            <a:endParaRPr lang="en-US" sz="2800"/>
          </a:p>
          <a:p>
            <a:pPr marL="119063" indent="-6350" eaLnBrk="0" hangingPunct="0">
              <a:buFont typeface="Wingdings" pitchFamily="48" charset="2"/>
              <a:buNone/>
            </a:pPr>
            <a:endParaRPr lang="en-US" sz="2000"/>
          </a:p>
          <a:p>
            <a:pPr marL="119063" indent="-6350" eaLnBrk="0" hangingPunct="0">
              <a:buFont typeface="Wingdings" pitchFamily="48" charset="2"/>
              <a:buNone/>
            </a:pPr>
            <a:r>
              <a:rPr lang="en-US" sz="2000"/>
              <a:t>Robert M. Pirsig, Zen and the Art of Motorcycle Maintenance, p. 164</a:t>
            </a:r>
          </a:p>
          <a:p>
            <a:pPr marL="119063" indent="-6350" eaLnBrk="0" hangingPunct="0">
              <a:buFont typeface="Wingdings" pitchFamily="48" charset="2"/>
              <a:buNone/>
            </a:pPr>
            <a:endParaRPr lang="en-US" sz="2000"/>
          </a:p>
        </p:txBody>
      </p:sp>
      <p:pic>
        <p:nvPicPr>
          <p:cNvPr id="77828" name="Picture 4" descr="zen wr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265738"/>
            <a:ext cx="1387475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Rates - 1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sigma: 1/.0027 = 1 every 370 parts</a:t>
            </a:r>
          </a:p>
          <a:p>
            <a:r>
              <a:rPr lang="en-US"/>
              <a:t>6 sigma: 1/ 0.00000000198024 </a:t>
            </a:r>
          </a:p>
          <a:p>
            <a:r>
              <a:rPr lang="en-US"/>
              <a:t>		= 1 every 504.9 million parts</a:t>
            </a:r>
          </a:p>
          <a:p>
            <a:endParaRPr lang="en-US"/>
          </a:p>
          <a:p>
            <a:r>
              <a:rPr lang="en-US"/>
              <a:t>If we make a million parts per year, we have:</a:t>
            </a:r>
          </a:p>
          <a:p>
            <a:r>
              <a:rPr lang="en-US"/>
              <a:t>3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: 2,699 		defectives</a:t>
            </a:r>
          </a:p>
          <a:p>
            <a:r>
              <a:rPr lang="en-US">
                <a:cs typeface="Arial" charset="0"/>
              </a:rPr>
              <a:t>6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:        0.0019732 defectives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Defects - 2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a 1.5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 shift, defect rates become:</a:t>
            </a:r>
            <a:endParaRPr lang="en-US"/>
          </a:p>
          <a:p>
            <a:r>
              <a:rPr lang="en-US"/>
              <a:t>3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  66,807 dpm</a:t>
            </a:r>
          </a:p>
          <a:p>
            <a:r>
              <a:rPr lang="en-US">
                <a:cs typeface="Arial" charset="0"/>
              </a:rPr>
              <a:t>6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	3.4 dpm</a:t>
            </a:r>
          </a:p>
          <a:p>
            <a:r>
              <a:rPr lang="en-US">
                <a:cs typeface="Arial" charset="0"/>
              </a:rPr>
              <a:t>The commonly accepted definition of 6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 quality is having a defect rate &lt;= 3.4 dpm</a:t>
            </a:r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914400" y="57912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1143000" y="5257800"/>
            <a:ext cx="2438400" cy="685800"/>
            <a:chOff x="1008" y="1536"/>
            <a:chExt cx="1536" cy="960"/>
          </a:xfrm>
        </p:grpSpPr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>
              <a:off x="2544" y="153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1008" y="153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1752600" y="4953000"/>
            <a:ext cx="2438400" cy="669925"/>
            <a:chOff x="1928" y="1955"/>
            <a:chExt cx="2374" cy="1827"/>
          </a:xfrm>
        </p:grpSpPr>
        <p:sp>
          <p:nvSpPr>
            <p:cNvPr id="132106" name="Freeform 10"/>
            <p:cNvSpPr>
              <a:spLocks/>
            </p:cNvSpPr>
            <p:nvPr/>
          </p:nvSpPr>
          <p:spPr bwMode="auto">
            <a:xfrm>
              <a:off x="3113" y="1955"/>
              <a:ext cx="1189" cy="1827"/>
            </a:xfrm>
            <a:custGeom>
              <a:avLst/>
              <a:gdLst>
                <a:gd name="T0" fmla="*/ 1189 w 1189"/>
                <a:gd name="T1" fmla="*/ 1827 h 1827"/>
                <a:gd name="T2" fmla="*/ 1064 w 1189"/>
                <a:gd name="T3" fmla="*/ 1807 h 1827"/>
                <a:gd name="T4" fmla="*/ 1002 w 1189"/>
                <a:gd name="T5" fmla="*/ 1784 h 1827"/>
                <a:gd name="T6" fmla="*/ 939 w 1189"/>
                <a:gd name="T7" fmla="*/ 1757 h 1827"/>
                <a:gd name="T8" fmla="*/ 877 w 1189"/>
                <a:gd name="T9" fmla="*/ 1714 h 1827"/>
                <a:gd name="T10" fmla="*/ 815 w 1189"/>
                <a:gd name="T11" fmla="*/ 1655 h 1827"/>
                <a:gd name="T12" fmla="*/ 752 w 1189"/>
                <a:gd name="T13" fmla="*/ 1581 h 1827"/>
                <a:gd name="T14" fmla="*/ 628 w 1189"/>
                <a:gd name="T15" fmla="*/ 1371 h 1827"/>
                <a:gd name="T16" fmla="*/ 503 w 1189"/>
                <a:gd name="T17" fmla="*/ 1071 h 1827"/>
                <a:gd name="T18" fmla="*/ 374 w 1189"/>
                <a:gd name="T19" fmla="*/ 713 h 1827"/>
                <a:gd name="T20" fmla="*/ 312 w 1189"/>
                <a:gd name="T21" fmla="*/ 530 h 1827"/>
                <a:gd name="T22" fmla="*/ 249 w 1189"/>
                <a:gd name="T23" fmla="*/ 362 h 1827"/>
                <a:gd name="T24" fmla="*/ 187 w 1189"/>
                <a:gd name="T25" fmla="*/ 214 h 1827"/>
                <a:gd name="T26" fmla="*/ 125 w 1189"/>
                <a:gd name="T27" fmla="*/ 98 h 1827"/>
                <a:gd name="T28" fmla="*/ 62 w 1189"/>
                <a:gd name="T29" fmla="*/ 27 h 1827"/>
                <a:gd name="T30" fmla="*/ 0 w 1189"/>
                <a:gd name="T3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9" h="1827">
                  <a:moveTo>
                    <a:pt x="1189" y="1827"/>
                  </a:moveTo>
                  <a:lnTo>
                    <a:pt x="1064" y="1807"/>
                  </a:lnTo>
                  <a:lnTo>
                    <a:pt x="1002" y="1784"/>
                  </a:lnTo>
                  <a:lnTo>
                    <a:pt x="939" y="1757"/>
                  </a:lnTo>
                  <a:lnTo>
                    <a:pt x="877" y="1714"/>
                  </a:lnTo>
                  <a:lnTo>
                    <a:pt x="815" y="1655"/>
                  </a:lnTo>
                  <a:lnTo>
                    <a:pt x="752" y="1581"/>
                  </a:lnTo>
                  <a:lnTo>
                    <a:pt x="628" y="1371"/>
                  </a:lnTo>
                  <a:lnTo>
                    <a:pt x="503" y="1071"/>
                  </a:lnTo>
                  <a:lnTo>
                    <a:pt x="374" y="713"/>
                  </a:lnTo>
                  <a:lnTo>
                    <a:pt x="312" y="530"/>
                  </a:lnTo>
                  <a:lnTo>
                    <a:pt x="249" y="362"/>
                  </a:lnTo>
                  <a:lnTo>
                    <a:pt x="187" y="214"/>
                  </a:lnTo>
                  <a:lnTo>
                    <a:pt x="125" y="98"/>
                  </a:lnTo>
                  <a:lnTo>
                    <a:pt x="62" y="27"/>
                  </a:lnTo>
                  <a:lnTo>
                    <a:pt x="0" y="0"/>
                  </a:lnTo>
                </a:path>
              </a:pathLst>
            </a:custGeom>
            <a:noFill/>
            <a:ln w="80963">
              <a:solidFill>
                <a:srgbClr val="FF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auto">
            <a:xfrm>
              <a:off x="1928" y="1955"/>
              <a:ext cx="1185" cy="1827"/>
            </a:xfrm>
            <a:custGeom>
              <a:avLst/>
              <a:gdLst>
                <a:gd name="T0" fmla="*/ 0 w 1185"/>
                <a:gd name="T1" fmla="*/ 1827 h 1827"/>
                <a:gd name="T2" fmla="*/ 125 w 1185"/>
                <a:gd name="T3" fmla="*/ 1807 h 1827"/>
                <a:gd name="T4" fmla="*/ 187 w 1185"/>
                <a:gd name="T5" fmla="*/ 1784 h 1827"/>
                <a:gd name="T6" fmla="*/ 250 w 1185"/>
                <a:gd name="T7" fmla="*/ 1757 h 1827"/>
                <a:gd name="T8" fmla="*/ 312 w 1185"/>
                <a:gd name="T9" fmla="*/ 1714 h 1827"/>
                <a:gd name="T10" fmla="*/ 374 w 1185"/>
                <a:gd name="T11" fmla="*/ 1655 h 1827"/>
                <a:gd name="T12" fmla="*/ 437 w 1185"/>
                <a:gd name="T13" fmla="*/ 1581 h 1827"/>
                <a:gd name="T14" fmla="*/ 561 w 1185"/>
                <a:gd name="T15" fmla="*/ 1371 h 1827"/>
                <a:gd name="T16" fmla="*/ 686 w 1185"/>
                <a:gd name="T17" fmla="*/ 1071 h 1827"/>
                <a:gd name="T18" fmla="*/ 811 w 1185"/>
                <a:gd name="T19" fmla="*/ 713 h 1827"/>
                <a:gd name="T20" fmla="*/ 873 w 1185"/>
                <a:gd name="T21" fmla="*/ 530 h 1827"/>
                <a:gd name="T22" fmla="*/ 936 w 1185"/>
                <a:gd name="T23" fmla="*/ 362 h 1827"/>
                <a:gd name="T24" fmla="*/ 998 w 1185"/>
                <a:gd name="T25" fmla="*/ 214 h 1827"/>
                <a:gd name="T26" fmla="*/ 1060 w 1185"/>
                <a:gd name="T27" fmla="*/ 98 h 1827"/>
                <a:gd name="T28" fmla="*/ 1123 w 1185"/>
                <a:gd name="T29" fmla="*/ 27 h 1827"/>
                <a:gd name="T30" fmla="*/ 1185 w 1185"/>
                <a:gd name="T3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5" h="1827">
                  <a:moveTo>
                    <a:pt x="0" y="1827"/>
                  </a:moveTo>
                  <a:lnTo>
                    <a:pt x="125" y="1807"/>
                  </a:lnTo>
                  <a:lnTo>
                    <a:pt x="187" y="1784"/>
                  </a:lnTo>
                  <a:lnTo>
                    <a:pt x="250" y="1757"/>
                  </a:lnTo>
                  <a:lnTo>
                    <a:pt x="312" y="1714"/>
                  </a:lnTo>
                  <a:lnTo>
                    <a:pt x="374" y="1655"/>
                  </a:lnTo>
                  <a:lnTo>
                    <a:pt x="437" y="1581"/>
                  </a:lnTo>
                  <a:lnTo>
                    <a:pt x="561" y="1371"/>
                  </a:lnTo>
                  <a:lnTo>
                    <a:pt x="686" y="1071"/>
                  </a:lnTo>
                  <a:lnTo>
                    <a:pt x="811" y="713"/>
                  </a:lnTo>
                  <a:lnTo>
                    <a:pt x="873" y="530"/>
                  </a:lnTo>
                  <a:lnTo>
                    <a:pt x="936" y="362"/>
                  </a:lnTo>
                  <a:lnTo>
                    <a:pt x="998" y="214"/>
                  </a:lnTo>
                  <a:lnTo>
                    <a:pt x="1060" y="98"/>
                  </a:lnTo>
                  <a:lnTo>
                    <a:pt x="1123" y="27"/>
                  </a:lnTo>
                  <a:lnTo>
                    <a:pt x="1185" y="0"/>
                  </a:lnTo>
                </a:path>
              </a:pathLst>
            </a:custGeom>
            <a:noFill/>
            <a:ln w="80963">
              <a:solidFill>
                <a:srgbClr val="FF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2346325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2360613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665413" y="5867400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48" charset="0"/>
              </a:rPr>
              <a:t>3</a:t>
            </a:r>
            <a:r>
              <a:rPr lang="en-US" sz="2400">
                <a:latin typeface="Times New Roman" pitchFamily="48" charset="0"/>
                <a:sym typeface="Symbol" pitchFamily="48" charset="2"/>
              </a:rPr>
              <a:t></a:t>
            </a:r>
            <a:endParaRPr lang="en-US" sz="2400">
              <a:latin typeface="Times New Roman" pitchFamily="48" charset="0"/>
            </a:endParaRP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>
            <a:off x="5257800" y="57912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24" name="Group 28"/>
          <p:cNvGrpSpPr>
            <a:grpSpLocks/>
          </p:cNvGrpSpPr>
          <p:nvPr/>
        </p:nvGrpSpPr>
        <p:grpSpPr bwMode="auto">
          <a:xfrm>
            <a:off x="5486400" y="5257800"/>
            <a:ext cx="2438400" cy="685800"/>
            <a:chOff x="1008" y="1536"/>
            <a:chExt cx="1536" cy="960"/>
          </a:xfrm>
        </p:grpSpPr>
        <p:sp>
          <p:nvSpPr>
            <p:cNvPr id="132125" name="Line 29"/>
            <p:cNvSpPr>
              <a:spLocks noChangeShapeType="1"/>
            </p:cNvSpPr>
            <p:nvPr/>
          </p:nvSpPr>
          <p:spPr bwMode="auto">
            <a:xfrm>
              <a:off x="2544" y="153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6" name="Line 30"/>
            <p:cNvSpPr>
              <a:spLocks noChangeShapeType="1"/>
            </p:cNvSpPr>
            <p:nvPr/>
          </p:nvSpPr>
          <p:spPr bwMode="auto">
            <a:xfrm>
              <a:off x="1008" y="153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27" name="Group 31"/>
          <p:cNvGrpSpPr>
            <a:grpSpLocks/>
          </p:cNvGrpSpPr>
          <p:nvPr/>
        </p:nvGrpSpPr>
        <p:grpSpPr bwMode="auto">
          <a:xfrm>
            <a:off x="6248400" y="4953000"/>
            <a:ext cx="1219200" cy="669925"/>
            <a:chOff x="1928" y="1955"/>
            <a:chExt cx="2374" cy="1827"/>
          </a:xfrm>
        </p:grpSpPr>
        <p:sp>
          <p:nvSpPr>
            <p:cNvPr id="132128" name="Freeform 32"/>
            <p:cNvSpPr>
              <a:spLocks/>
            </p:cNvSpPr>
            <p:nvPr/>
          </p:nvSpPr>
          <p:spPr bwMode="auto">
            <a:xfrm>
              <a:off x="3113" y="1955"/>
              <a:ext cx="1189" cy="1827"/>
            </a:xfrm>
            <a:custGeom>
              <a:avLst/>
              <a:gdLst>
                <a:gd name="T0" fmla="*/ 1189 w 1189"/>
                <a:gd name="T1" fmla="*/ 1827 h 1827"/>
                <a:gd name="T2" fmla="*/ 1064 w 1189"/>
                <a:gd name="T3" fmla="*/ 1807 h 1827"/>
                <a:gd name="T4" fmla="*/ 1002 w 1189"/>
                <a:gd name="T5" fmla="*/ 1784 h 1827"/>
                <a:gd name="T6" fmla="*/ 939 w 1189"/>
                <a:gd name="T7" fmla="*/ 1757 h 1827"/>
                <a:gd name="T8" fmla="*/ 877 w 1189"/>
                <a:gd name="T9" fmla="*/ 1714 h 1827"/>
                <a:gd name="T10" fmla="*/ 815 w 1189"/>
                <a:gd name="T11" fmla="*/ 1655 h 1827"/>
                <a:gd name="T12" fmla="*/ 752 w 1189"/>
                <a:gd name="T13" fmla="*/ 1581 h 1827"/>
                <a:gd name="T14" fmla="*/ 628 w 1189"/>
                <a:gd name="T15" fmla="*/ 1371 h 1827"/>
                <a:gd name="T16" fmla="*/ 503 w 1189"/>
                <a:gd name="T17" fmla="*/ 1071 h 1827"/>
                <a:gd name="T18" fmla="*/ 374 w 1189"/>
                <a:gd name="T19" fmla="*/ 713 h 1827"/>
                <a:gd name="T20" fmla="*/ 312 w 1189"/>
                <a:gd name="T21" fmla="*/ 530 h 1827"/>
                <a:gd name="T22" fmla="*/ 249 w 1189"/>
                <a:gd name="T23" fmla="*/ 362 h 1827"/>
                <a:gd name="T24" fmla="*/ 187 w 1189"/>
                <a:gd name="T25" fmla="*/ 214 h 1827"/>
                <a:gd name="T26" fmla="*/ 125 w 1189"/>
                <a:gd name="T27" fmla="*/ 98 h 1827"/>
                <a:gd name="T28" fmla="*/ 62 w 1189"/>
                <a:gd name="T29" fmla="*/ 27 h 1827"/>
                <a:gd name="T30" fmla="*/ 0 w 1189"/>
                <a:gd name="T3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9" h="1827">
                  <a:moveTo>
                    <a:pt x="1189" y="1827"/>
                  </a:moveTo>
                  <a:lnTo>
                    <a:pt x="1064" y="1807"/>
                  </a:lnTo>
                  <a:lnTo>
                    <a:pt x="1002" y="1784"/>
                  </a:lnTo>
                  <a:lnTo>
                    <a:pt x="939" y="1757"/>
                  </a:lnTo>
                  <a:lnTo>
                    <a:pt x="877" y="1714"/>
                  </a:lnTo>
                  <a:lnTo>
                    <a:pt x="815" y="1655"/>
                  </a:lnTo>
                  <a:lnTo>
                    <a:pt x="752" y="1581"/>
                  </a:lnTo>
                  <a:lnTo>
                    <a:pt x="628" y="1371"/>
                  </a:lnTo>
                  <a:lnTo>
                    <a:pt x="503" y="1071"/>
                  </a:lnTo>
                  <a:lnTo>
                    <a:pt x="374" y="713"/>
                  </a:lnTo>
                  <a:lnTo>
                    <a:pt x="312" y="530"/>
                  </a:lnTo>
                  <a:lnTo>
                    <a:pt x="249" y="362"/>
                  </a:lnTo>
                  <a:lnTo>
                    <a:pt x="187" y="214"/>
                  </a:lnTo>
                  <a:lnTo>
                    <a:pt x="125" y="98"/>
                  </a:lnTo>
                  <a:lnTo>
                    <a:pt x="62" y="27"/>
                  </a:lnTo>
                  <a:lnTo>
                    <a:pt x="0" y="0"/>
                  </a:lnTo>
                </a:path>
              </a:pathLst>
            </a:custGeom>
            <a:noFill/>
            <a:ln w="80963">
              <a:solidFill>
                <a:srgbClr val="FF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9" name="Freeform 33"/>
            <p:cNvSpPr>
              <a:spLocks/>
            </p:cNvSpPr>
            <p:nvPr/>
          </p:nvSpPr>
          <p:spPr bwMode="auto">
            <a:xfrm>
              <a:off x="1928" y="1955"/>
              <a:ext cx="1185" cy="1827"/>
            </a:xfrm>
            <a:custGeom>
              <a:avLst/>
              <a:gdLst>
                <a:gd name="T0" fmla="*/ 0 w 1185"/>
                <a:gd name="T1" fmla="*/ 1827 h 1827"/>
                <a:gd name="T2" fmla="*/ 125 w 1185"/>
                <a:gd name="T3" fmla="*/ 1807 h 1827"/>
                <a:gd name="T4" fmla="*/ 187 w 1185"/>
                <a:gd name="T5" fmla="*/ 1784 h 1827"/>
                <a:gd name="T6" fmla="*/ 250 w 1185"/>
                <a:gd name="T7" fmla="*/ 1757 h 1827"/>
                <a:gd name="T8" fmla="*/ 312 w 1185"/>
                <a:gd name="T9" fmla="*/ 1714 h 1827"/>
                <a:gd name="T10" fmla="*/ 374 w 1185"/>
                <a:gd name="T11" fmla="*/ 1655 h 1827"/>
                <a:gd name="T12" fmla="*/ 437 w 1185"/>
                <a:gd name="T13" fmla="*/ 1581 h 1827"/>
                <a:gd name="T14" fmla="*/ 561 w 1185"/>
                <a:gd name="T15" fmla="*/ 1371 h 1827"/>
                <a:gd name="T16" fmla="*/ 686 w 1185"/>
                <a:gd name="T17" fmla="*/ 1071 h 1827"/>
                <a:gd name="T18" fmla="*/ 811 w 1185"/>
                <a:gd name="T19" fmla="*/ 713 h 1827"/>
                <a:gd name="T20" fmla="*/ 873 w 1185"/>
                <a:gd name="T21" fmla="*/ 530 h 1827"/>
                <a:gd name="T22" fmla="*/ 936 w 1185"/>
                <a:gd name="T23" fmla="*/ 362 h 1827"/>
                <a:gd name="T24" fmla="*/ 998 w 1185"/>
                <a:gd name="T25" fmla="*/ 214 h 1827"/>
                <a:gd name="T26" fmla="*/ 1060 w 1185"/>
                <a:gd name="T27" fmla="*/ 98 h 1827"/>
                <a:gd name="T28" fmla="*/ 1123 w 1185"/>
                <a:gd name="T29" fmla="*/ 27 h 1827"/>
                <a:gd name="T30" fmla="*/ 1185 w 1185"/>
                <a:gd name="T3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5" h="1827">
                  <a:moveTo>
                    <a:pt x="0" y="1827"/>
                  </a:moveTo>
                  <a:lnTo>
                    <a:pt x="125" y="1807"/>
                  </a:lnTo>
                  <a:lnTo>
                    <a:pt x="187" y="1784"/>
                  </a:lnTo>
                  <a:lnTo>
                    <a:pt x="250" y="1757"/>
                  </a:lnTo>
                  <a:lnTo>
                    <a:pt x="312" y="1714"/>
                  </a:lnTo>
                  <a:lnTo>
                    <a:pt x="374" y="1655"/>
                  </a:lnTo>
                  <a:lnTo>
                    <a:pt x="437" y="1581"/>
                  </a:lnTo>
                  <a:lnTo>
                    <a:pt x="561" y="1371"/>
                  </a:lnTo>
                  <a:lnTo>
                    <a:pt x="686" y="1071"/>
                  </a:lnTo>
                  <a:lnTo>
                    <a:pt x="811" y="713"/>
                  </a:lnTo>
                  <a:lnTo>
                    <a:pt x="873" y="530"/>
                  </a:lnTo>
                  <a:lnTo>
                    <a:pt x="936" y="362"/>
                  </a:lnTo>
                  <a:lnTo>
                    <a:pt x="998" y="214"/>
                  </a:lnTo>
                  <a:lnTo>
                    <a:pt x="1060" y="98"/>
                  </a:lnTo>
                  <a:lnTo>
                    <a:pt x="1123" y="27"/>
                  </a:lnTo>
                  <a:lnTo>
                    <a:pt x="1185" y="0"/>
                  </a:lnTo>
                </a:path>
              </a:pathLst>
            </a:custGeom>
            <a:noFill/>
            <a:ln w="80963">
              <a:solidFill>
                <a:srgbClr val="FF5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30" name="Line 34"/>
          <p:cNvSpPr>
            <a:spLocks noChangeShapeType="1"/>
          </p:cNvSpPr>
          <p:nvPr/>
        </p:nvSpPr>
        <p:spPr bwMode="auto">
          <a:xfrm>
            <a:off x="6689725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6704013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2" name="Text Box 36"/>
          <p:cNvSpPr txBox="1">
            <a:spLocks noChangeArrowheads="1"/>
          </p:cNvSpPr>
          <p:nvPr/>
        </p:nvSpPr>
        <p:spPr bwMode="auto">
          <a:xfrm>
            <a:off x="7008813" y="5867400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48" charset="0"/>
              </a:rPr>
              <a:t>6</a:t>
            </a:r>
            <a:r>
              <a:rPr lang="en-US" sz="2400">
                <a:latin typeface="Times New Roman" pitchFamily="48" charset="0"/>
                <a:sym typeface="Symbol" pitchFamily="48" charset="2"/>
              </a:rPr>
              <a:t></a:t>
            </a:r>
            <a:endParaRPr lang="en-US" sz="2400">
              <a:latin typeface="Times New Roman" pitchFamily="4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sigma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DPMO: Defects Per Million Opportunities</a:t>
            </a:r>
          </a:p>
          <a:p>
            <a:r>
              <a:rPr lang="en-US"/>
              <a:t>DMAIC: Define, Measure, Analyze, Improve, and Control</a:t>
            </a:r>
          </a:p>
          <a:p>
            <a:pPr lvl="1"/>
            <a:r>
              <a:rPr lang="en-US"/>
              <a:t>(Alternate meaning: Dumb Managers Always Ignore Customers)</a:t>
            </a:r>
          </a:p>
          <a:p>
            <a:r>
              <a:rPr lang="en-US"/>
              <a:t>DCDA: Plan, Do, Check, Act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Belts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257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Green Belts: some 6 sigma training, take part in teams, small solo work</a:t>
            </a:r>
          </a:p>
          <a:p>
            <a:pPr>
              <a:lnSpc>
                <a:spcPct val="80000"/>
              </a:lnSpc>
            </a:pPr>
            <a:r>
              <a:rPr lang="en-US" sz="2800"/>
              <a:t>Black Belts: Coach or lead 6 sigma improvement teams</a:t>
            </a:r>
          </a:p>
          <a:p>
            <a:pPr>
              <a:lnSpc>
                <a:spcPct val="80000"/>
              </a:lnSpc>
            </a:pPr>
            <a:r>
              <a:rPr lang="en-US" sz="2800"/>
              <a:t>Master Black Belts: have in-depth statistical training, serve as Black Belts for more teams </a:t>
            </a:r>
          </a:p>
          <a:p>
            <a:pPr>
              <a:lnSpc>
                <a:spcPct val="80000"/>
              </a:lnSpc>
            </a:pPr>
            <a:r>
              <a:rPr lang="en-US" sz="2800"/>
              <a:t>Champions: Executives who will back up the proposals the black belts come up with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pic>
        <p:nvPicPr>
          <p:cNvPr id="134148" name="Picture 4" descr="cato-you-f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6576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Pareto Chart - ranked histogram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Invented by Joseph Juran</a:t>
            </a:r>
          </a:p>
          <a:p>
            <a:pPr eaLnBrk="0" hangingPunct="0"/>
            <a:r>
              <a:rPr lang="en-US"/>
              <a:t>Beer defects</a:t>
            </a:r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971800"/>
          <a:ext cx="73612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68" name="Chart" r:id="rId4" imgW="7286549" imgH="4067175" progId="MSGraph.Chart.8">
                  <p:embed followColorScheme="full"/>
                </p:oleObj>
              </mc:Choice>
              <mc:Fallback>
                <p:oleObj name="Chart" r:id="rId4" imgW="7286549" imgH="4067175" progId="MSGraph.Chart.8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3612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Wilfredo Pareto 1848-1923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828800"/>
            <a:ext cx="6019800" cy="430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Italian Economist</a:t>
            </a:r>
          </a:p>
          <a:p>
            <a:pPr>
              <a:lnSpc>
                <a:spcPct val="90000"/>
              </a:lnSpc>
            </a:pPr>
            <a:r>
              <a:rPr lang="en-US" sz="2800"/>
              <a:t>“80/20” rule: 80% of the wealth is controlled by 20% of the people </a:t>
            </a:r>
            <a:r>
              <a:rPr lang="en-US" sz="2800" i="1"/>
              <a:t>Cours d'économie politique</a:t>
            </a:r>
            <a:r>
              <a:rPr lang="en-US" sz="2800"/>
              <a:t> (1896-7)</a:t>
            </a:r>
          </a:p>
          <a:p>
            <a:pPr>
              <a:lnSpc>
                <a:spcPct val="90000"/>
              </a:lnSpc>
            </a:pPr>
            <a:r>
              <a:rPr lang="en-US" sz="2800"/>
              <a:t>80/20 rule believed to apply much more widely</a:t>
            </a:r>
          </a:p>
          <a:p>
            <a:pPr>
              <a:lnSpc>
                <a:spcPct val="90000"/>
              </a:lnSpc>
            </a:pPr>
            <a:r>
              <a:rPr lang="en-US" sz="2800"/>
              <a:t>1906- “Pareto Optimality” – not possible to make anyone better off (in his own estimation) without making someone else worse off</a:t>
            </a:r>
          </a:p>
        </p:txBody>
      </p:sp>
      <p:pic>
        <p:nvPicPr>
          <p:cNvPr id="96270" name="Picture 14" descr="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0193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Cause &amp; Effect Diagram Example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854075" y="3929063"/>
            <a:ext cx="6200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7299325" y="3505200"/>
            <a:ext cx="1474788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48" charset="0"/>
              </a:rPr>
              <a:t>Too Many</a:t>
            </a:r>
          </a:p>
          <a:p>
            <a:r>
              <a:rPr lang="en-US" sz="2400">
                <a:latin typeface="Times New Roman" pitchFamily="48" charset="0"/>
              </a:rPr>
              <a:t>Defects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Cause &amp; Effect Diagram Example</a:t>
            </a:r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777875" y="2084388"/>
            <a:ext cx="2281238" cy="468312"/>
          </a:xfrm>
          <a:custGeom>
            <a:avLst/>
            <a:gdLst>
              <a:gd name="T0" fmla="*/ 1436 w 1437"/>
              <a:gd name="T1" fmla="*/ 294 h 295"/>
              <a:gd name="T2" fmla="*/ 1436 w 1437"/>
              <a:gd name="T3" fmla="*/ 0 h 295"/>
              <a:gd name="T4" fmla="*/ 0 w 1437"/>
              <a:gd name="T5" fmla="*/ 0 h 295"/>
              <a:gd name="T6" fmla="*/ 0 w 1437"/>
              <a:gd name="T7" fmla="*/ 294 h 295"/>
              <a:gd name="T8" fmla="*/ 1436 w 1437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5">
                <a:moveTo>
                  <a:pt x="1436" y="294"/>
                </a:moveTo>
                <a:lnTo>
                  <a:pt x="1436" y="0"/>
                </a:lnTo>
                <a:lnTo>
                  <a:pt x="0" y="0"/>
                </a:lnTo>
                <a:lnTo>
                  <a:pt x="0" y="294"/>
                </a:lnTo>
                <a:lnTo>
                  <a:pt x="1436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931988" y="2565400"/>
            <a:ext cx="604837" cy="1260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279525" y="2084388"/>
            <a:ext cx="1265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4283075" y="2084388"/>
            <a:ext cx="2282825" cy="468312"/>
          </a:xfrm>
          <a:custGeom>
            <a:avLst/>
            <a:gdLst>
              <a:gd name="T0" fmla="*/ 1437 w 1438"/>
              <a:gd name="T1" fmla="*/ 294 h 295"/>
              <a:gd name="T2" fmla="*/ 1437 w 1438"/>
              <a:gd name="T3" fmla="*/ 0 h 295"/>
              <a:gd name="T4" fmla="*/ 0 w 1438"/>
              <a:gd name="T5" fmla="*/ 0 h 295"/>
              <a:gd name="T6" fmla="*/ 0 w 1438"/>
              <a:gd name="T7" fmla="*/ 294 h 295"/>
              <a:gd name="T8" fmla="*/ 1437 w 1438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5">
                <a:moveTo>
                  <a:pt x="1437" y="294"/>
                </a:moveTo>
                <a:lnTo>
                  <a:pt x="1437" y="0"/>
                </a:lnTo>
                <a:lnTo>
                  <a:pt x="0" y="0"/>
                </a:lnTo>
                <a:lnTo>
                  <a:pt x="0" y="294"/>
                </a:lnTo>
                <a:lnTo>
                  <a:pt x="1437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438775" y="2565400"/>
            <a:ext cx="525463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670425" y="2084388"/>
            <a:ext cx="1687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Manpower</a:t>
            </a:r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777875" y="5373688"/>
            <a:ext cx="2281238" cy="466725"/>
          </a:xfrm>
          <a:custGeom>
            <a:avLst/>
            <a:gdLst>
              <a:gd name="T0" fmla="*/ 1436 w 1437"/>
              <a:gd name="T1" fmla="*/ 0 h 294"/>
              <a:gd name="T2" fmla="*/ 1436 w 1437"/>
              <a:gd name="T3" fmla="*/ 293 h 294"/>
              <a:gd name="T4" fmla="*/ 0 w 1437"/>
              <a:gd name="T5" fmla="*/ 293 h 294"/>
              <a:gd name="T6" fmla="*/ 0 w 1437"/>
              <a:gd name="T7" fmla="*/ 0 h 294"/>
              <a:gd name="T8" fmla="*/ 1436 w 1437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4">
                <a:moveTo>
                  <a:pt x="1436" y="0"/>
                </a:moveTo>
                <a:lnTo>
                  <a:pt x="1436" y="293"/>
                </a:lnTo>
                <a:lnTo>
                  <a:pt x="0" y="293"/>
                </a:lnTo>
                <a:lnTo>
                  <a:pt x="0" y="0"/>
                </a:lnTo>
                <a:lnTo>
                  <a:pt x="143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1931988" y="4060825"/>
            <a:ext cx="1036637" cy="132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243013" y="5373688"/>
            <a:ext cx="1333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Material</a:t>
            </a:r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4283075" y="5410200"/>
            <a:ext cx="2282825" cy="466725"/>
          </a:xfrm>
          <a:custGeom>
            <a:avLst/>
            <a:gdLst>
              <a:gd name="T0" fmla="*/ 1437 w 1438"/>
              <a:gd name="T1" fmla="*/ 0 h 294"/>
              <a:gd name="T2" fmla="*/ 1437 w 1438"/>
              <a:gd name="T3" fmla="*/ 293 h 294"/>
              <a:gd name="T4" fmla="*/ 0 w 1438"/>
              <a:gd name="T5" fmla="*/ 293 h 294"/>
              <a:gd name="T6" fmla="*/ 0 w 1438"/>
              <a:gd name="T7" fmla="*/ 0 h 294"/>
              <a:gd name="T8" fmla="*/ 1437 w 1438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4">
                <a:moveTo>
                  <a:pt x="1437" y="0"/>
                </a:moveTo>
                <a:lnTo>
                  <a:pt x="1437" y="293"/>
                </a:lnTo>
                <a:lnTo>
                  <a:pt x="0" y="293"/>
                </a:lnTo>
                <a:lnTo>
                  <a:pt x="0" y="0"/>
                </a:lnTo>
                <a:lnTo>
                  <a:pt x="143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5438775" y="4037013"/>
            <a:ext cx="741363" cy="1385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4584700" y="5407025"/>
            <a:ext cx="1689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Machinery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54075" y="3929063"/>
            <a:ext cx="6200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2525713" y="2776538"/>
            <a:ext cx="2179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Arial" charset="0"/>
              </a:rPr>
              <a:t>Main Cause</a:t>
            </a: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2514600" y="6019800"/>
            <a:ext cx="217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Arial" charset="0"/>
              </a:rPr>
              <a:t>Main Cause</a:t>
            </a:r>
          </a:p>
        </p:txBody>
      </p:sp>
      <p:sp>
        <p:nvSpPr>
          <p:cNvPr id="50213" name="Freeform 37"/>
          <p:cNvSpPr>
            <a:spLocks/>
          </p:cNvSpPr>
          <p:nvPr/>
        </p:nvSpPr>
        <p:spPr bwMode="auto">
          <a:xfrm>
            <a:off x="4724400" y="5943600"/>
            <a:ext cx="609600" cy="304800"/>
          </a:xfrm>
          <a:custGeom>
            <a:avLst/>
            <a:gdLst>
              <a:gd name="T0" fmla="*/ 0 w 384"/>
              <a:gd name="T1" fmla="*/ 192 h 192"/>
              <a:gd name="T2" fmla="*/ 240 w 384"/>
              <a:gd name="T3" fmla="*/ 144 h 192"/>
              <a:gd name="T4" fmla="*/ 384 w 38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88" y="184"/>
                  <a:pt x="176" y="176"/>
                  <a:pt x="240" y="144"/>
                </a:cubicBezTo>
                <a:cubicBezTo>
                  <a:pt x="304" y="112"/>
                  <a:pt x="344" y="56"/>
                  <a:pt x="38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Freeform 38"/>
          <p:cNvSpPr>
            <a:spLocks/>
          </p:cNvSpPr>
          <p:nvPr/>
        </p:nvSpPr>
        <p:spPr bwMode="auto">
          <a:xfrm flipH="1">
            <a:off x="2133600" y="5943600"/>
            <a:ext cx="609600" cy="304800"/>
          </a:xfrm>
          <a:custGeom>
            <a:avLst/>
            <a:gdLst>
              <a:gd name="T0" fmla="*/ 0 w 384"/>
              <a:gd name="T1" fmla="*/ 192 h 192"/>
              <a:gd name="T2" fmla="*/ 240 w 384"/>
              <a:gd name="T3" fmla="*/ 144 h 192"/>
              <a:gd name="T4" fmla="*/ 384 w 38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88" y="184"/>
                  <a:pt x="176" y="176"/>
                  <a:pt x="240" y="144"/>
                </a:cubicBezTo>
                <a:cubicBezTo>
                  <a:pt x="304" y="112"/>
                  <a:pt x="344" y="56"/>
                  <a:pt x="38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Freeform 39"/>
          <p:cNvSpPr>
            <a:spLocks/>
          </p:cNvSpPr>
          <p:nvPr/>
        </p:nvSpPr>
        <p:spPr bwMode="auto">
          <a:xfrm>
            <a:off x="4724400" y="2667000"/>
            <a:ext cx="609600" cy="304800"/>
          </a:xfrm>
          <a:custGeom>
            <a:avLst/>
            <a:gdLst>
              <a:gd name="T0" fmla="*/ 0 w 384"/>
              <a:gd name="T1" fmla="*/ 192 h 192"/>
              <a:gd name="T2" fmla="*/ 240 w 384"/>
              <a:gd name="T3" fmla="*/ 144 h 192"/>
              <a:gd name="T4" fmla="*/ 384 w 38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88" y="184"/>
                  <a:pt x="176" y="176"/>
                  <a:pt x="240" y="144"/>
                </a:cubicBezTo>
                <a:cubicBezTo>
                  <a:pt x="304" y="112"/>
                  <a:pt x="344" y="56"/>
                  <a:pt x="38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Freeform 40"/>
          <p:cNvSpPr>
            <a:spLocks/>
          </p:cNvSpPr>
          <p:nvPr/>
        </p:nvSpPr>
        <p:spPr bwMode="auto">
          <a:xfrm flipH="1">
            <a:off x="2133600" y="2667000"/>
            <a:ext cx="609600" cy="304800"/>
          </a:xfrm>
          <a:custGeom>
            <a:avLst/>
            <a:gdLst>
              <a:gd name="T0" fmla="*/ 0 w 384"/>
              <a:gd name="T1" fmla="*/ 192 h 192"/>
              <a:gd name="T2" fmla="*/ 240 w 384"/>
              <a:gd name="T3" fmla="*/ 144 h 192"/>
              <a:gd name="T4" fmla="*/ 384 w 38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88" y="184"/>
                  <a:pt x="176" y="176"/>
                  <a:pt x="240" y="144"/>
                </a:cubicBezTo>
                <a:cubicBezTo>
                  <a:pt x="304" y="112"/>
                  <a:pt x="344" y="56"/>
                  <a:pt x="38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7299325" y="3505200"/>
            <a:ext cx="1474788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48" charset="0"/>
              </a:rPr>
              <a:t>Too Many</a:t>
            </a:r>
          </a:p>
          <a:p>
            <a:r>
              <a:rPr lang="en-US" sz="2400">
                <a:latin typeface="Times New Roman" pitchFamily="48" charset="0"/>
              </a:rPr>
              <a:t>Defects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Cause &amp; Effect Diagram Example</a:t>
            </a:r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777875" y="2084388"/>
            <a:ext cx="2281238" cy="468312"/>
          </a:xfrm>
          <a:custGeom>
            <a:avLst/>
            <a:gdLst>
              <a:gd name="T0" fmla="*/ 1436 w 1437"/>
              <a:gd name="T1" fmla="*/ 294 h 295"/>
              <a:gd name="T2" fmla="*/ 1436 w 1437"/>
              <a:gd name="T3" fmla="*/ 0 h 295"/>
              <a:gd name="T4" fmla="*/ 0 w 1437"/>
              <a:gd name="T5" fmla="*/ 0 h 295"/>
              <a:gd name="T6" fmla="*/ 0 w 1437"/>
              <a:gd name="T7" fmla="*/ 294 h 295"/>
              <a:gd name="T8" fmla="*/ 1436 w 1437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5">
                <a:moveTo>
                  <a:pt x="1436" y="294"/>
                </a:moveTo>
                <a:lnTo>
                  <a:pt x="1436" y="0"/>
                </a:lnTo>
                <a:lnTo>
                  <a:pt x="0" y="0"/>
                </a:lnTo>
                <a:lnTo>
                  <a:pt x="0" y="294"/>
                </a:lnTo>
                <a:lnTo>
                  <a:pt x="1436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931988" y="2565400"/>
            <a:ext cx="604837" cy="1260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279525" y="2084388"/>
            <a:ext cx="1265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4283075" y="2084388"/>
            <a:ext cx="2282825" cy="468312"/>
          </a:xfrm>
          <a:custGeom>
            <a:avLst/>
            <a:gdLst>
              <a:gd name="T0" fmla="*/ 1437 w 1438"/>
              <a:gd name="T1" fmla="*/ 294 h 295"/>
              <a:gd name="T2" fmla="*/ 1437 w 1438"/>
              <a:gd name="T3" fmla="*/ 0 h 295"/>
              <a:gd name="T4" fmla="*/ 0 w 1438"/>
              <a:gd name="T5" fmla="*/ 0 h 295"/>
              <a:gd name="T6" fmla="*/ 0 w 1438"/>
              <a:gd name="T7" fmla="*/ 294 h 295"/>
              <a:gd name="T8" fmla="*/ 1437 w 1438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5">
                <a:moveTo>
                  <a:pt x="1437" y="294"/>
                </a:moveTo>
                <a:lnTo>
                  <a:pt x="1437" y="0"/>
                </a:lnTo>
                <a:lnTo>
                  <a:pt x="0" y="0"/>
                </a:lnTo>
                <a:lnTo>
                  <a:pt x="0" y="294"/>
                </a:lnTo>
                <a:lnTo>
                  <a:pt x="1437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5438775" y="2565400"/>
            <a:ext cx="525463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670425" y="2084388"/>
            <a:ext cx="1687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Manpower</a:t>
            </a:r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>
            <a:off x="777875" y="5373688"/>
            <a:ext cx="2281238" cy="466725"/>
          </a:xfrm>
          <a:custGeom>
            <a:avLst/>
            <a:gdLst>
              <a:gd name="T0" fmla="*/ 1436 w 1437"/>
              <a:gd name="T1" fmla="*/ 0 h 294"/>
              <a:gd name="T2" fmla="*/ 1436 w 1437"/>
              <a:gd name="T3" fmla="*/ 293 h 294"/>
              <a:gd name="T4" fmla="*/ 0 w 1437"/>
              <a:gd name="T5" fmla="*/ 293 h 294"/>
              <a:gd name="T6" fmla="*/ 0 w 1437"/>
              <a:gd name="T7" fmla="*/ 0 h 294"/>
              <a:gd name="T8" fmla="*/ 1436 w 1437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4">
                <a:moveTo>
                  <a:pt x="1436" y="0"/>
                </a:moveTo>
                <a:lnTo>
                  <a:pt x="1436" y="293"/>
                </a:lnTo>
                <a:lnTo>
                  <a:pt x="0" y="293"/>
                </a:lnTo>
                <a:lnTo>
                  <a:pt x="0" y="0"/>
                </a:lnTo>
                <a:lnTo>
                  <a:pt x="143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1931988" y="4060825"/>
            <a:ext cx="1036637" cy="132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243013" y="5373688"/>
            <a:ext cx="1333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Material</a:t>
            </a:r>
          </a:p>
        </p:txBody>
      </p:sp>
      <p:sp>
        <p:nvSpPr>
          <p:cNvPr id="94220" name="Freeform 12"/>
          <p:cNvSpPr>
            <a:spLocks/>
          </p:cNvSpPr>
          <p:nvPr/>
        </p:nvSpPr>
        <p:spPr bwMode="auto">
          <a:xfrm>
            <a:off x="4283075" y="5410200"/>
            <a:ext cx="2282825" cy="466725"/>
          </a:xfrm>
          <a:custGeom>
            <a:avLst/>
            <a:gdLst>
              <a:gd name="T0" fmla="*/ 1437 w 1438"/>
              <a:gd name="T1" fmla="*/ 0 h 294"/>
              <a:gd name="T2" fmla="*/ 1437 w 1438"/>
              <a:gd name="T3" fmla="*/ 293 h 294"/>
              <a:gd name="T4" fmla="*/ 0 w 1438"/>
              <a:gd name="T5" fmla="*/ 293 h 294"/>
              <a:gd name="T6" fmla="*/ 0 w 1438"/>
              <a:gd name="T7" fmla="*/ 0 h 294"/>
              <a:gd name="T8" fmla="*/ 1437 w 1438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4">
                <a:moveTo>
                  <a:pt x="1437" y="0"/>
                </a:moveTo>
                <a:lnTo>
                  <a:pt x="1437" y="293"/>
                </a:lnTo>
                <a:lnTo>
                  <a:pt x="0" y="293"/>
                </a:lnTo>
                <a:lnTo>
                  <a:pt x="0" y="0"/>
                </a:lnTo>
                <a:lnTo>
                  <a:pt x="143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5438775" y="4037013"/>
            <a:ext cx="741363" cy="1385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4584700" y="5407025"/>
            <a:ext cx="1689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Machinery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>
            <a:off x="854075" y="3929063"/>
            <a:ext cx="6200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H="1">
            <a:off x="1455738" y="3062288"/>
            <a:ext cx="617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4897438" y="346233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H="1">
            <a:off x="2381250" y="4954588"/>
            <a:ext cx="701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1219200" y="4419600"/>
            <a:ext cx="1109663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>
            <a:off x="5780088" y="5043488"/>
            <a:ext cx="703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7299325" y="3505200"/>
            <a:ext cx="1474788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48" charset="0"/>
              </a:rPr>
              <a:t>Too Many</a:t>
            </a:r>
          </a:p>
          <a:p>
            <a:r>
              <a:rPr lang="en-US" sz="2400">
                <a:latin typeface="Times New Roman" pitchFamily="48" charset="0"/>
              </a:rPr>
              <a:t>Defects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3962400" y="3352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Tired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6477000" y="4953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Lathe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28600" y="41148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Wood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3200400" y="4800600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Steel</a:t>
            </a: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685800" y="28194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Drill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Cause &amp; Effect Diagram Example</a:t>
            </a:r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777875" y="2084388"/>
            <a:ext cx="2281238" cy="468312"/>
          </a:xfrm>
          <a:custGeom>
            <a:avLst/>
            <a:gdLst>
              <a:gd name="T0" fmla="*/ 1436 w 1437"/>
              <a:gd name="T1" fmla="*/ 294 h 295"/>
              <a:gd name="T2" fmla="*/ 1436 w 1437"/>
              <a:gd name="T3" fmla="*/ 0 h 295"/>
              <a:gd name="T4" fmla="*/ 0 w 1437"/>
              <a:gd name="T5" fmla="*/ 0 h 295"/>
              <a:gd name="T6" fmla="*/ 0 w 1437"/>
              <a:gd name="T7" fmla="*/ 294 h 295"/>
              <a:gd name="T8" fmla="*/ 1436 w 1437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5">
                <a:moveTo>
                  <a:pt x="1436" y="294"/>
                </a:moveTo>
                <a:lnTo>
                  <a:pt x="1436" y="0"/>
                </a:lnTo>
                <a:lnTo>
                  <a:pt x="0" y="0"/>
                </a:lnTo>
                <a:lnTo>
                  <a:pt x="0" y="294"/>
                </a:lnTo>
                <a:lnTo>
                  <a:pt x="1436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931988" y="2565400"/>
            <a:ext cx="604837" cy="1260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279525" y="2084388"/>
            <a:ext cx="1265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4283075" y="2084388"/>
            <a:ext cx="2282825" cy="468312"/>
          </a:xfrm>
          <a:custGeom>
            <a:avLst/>
            <a:gdLst>
              <a:gd name="T0" fmla="*/ 1437 w 1438"/>
              <a:gd name="T1" fmla="*/ 294 h 295"/>
              <a:gd name="T2" fmla="*/ 1437 w 1438"/>
              <a:gd name="T3" fmla="*/ 0 h 295"/>
              <a:gd name="T4" fmla="*/ 0 w 1438"/>
              <a:gd name="T5" fmla="*/ 0 h 295"/>
              <a:gd name="T6" fmla="*/ 0 w 1438"/>
              <a:gd name="T7" fmla="*/ 294 h 295"/>
              <a:gd name="T8" fmla="*/ 1437 w 1438"/>
              <a:gd name="T9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5">
                <a:moveTo>
                  <a:pt x="1437" y="294"/>
                </a:moveTo>
                <a:lnTo>
                  <a:pt x="1437" y="0"/>
                </a:lnTo>
                <a:lnTo>
                  <a:pt x="0" y="0"/>
                </a:lnTo>
                <a:lnTo>
                  <a:pt x="0" y="294"/>
                </a:lnTo>
                <a:lnTo>
                  <a:pt x="1437" y="2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5438775" y="2565400"/>
            <a:ext cx="525463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670425" y="2084388"/>
            <a:ext cx="1687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Manpower</a:t>
            </a:r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777875" y="5373688"/>
            <a:ext cx="2281238" cy="466725"/>
          </a:xfrm>
          <a:custGeom>
            <a:avLst/>
            <a:gdLst>
              <a:gd name="T0" fmla="*/ 1436 w 1437"/>
              <a:gd name="T1" fmla="*/ 0 h 294"/>
              <a:gd name="T2" fmla="*/ 1436 w 1437"/>
              <a:gd name="T3" fmla="*/ 293 h 294"/>
              <a:gd name="T4" fmla="*/ 0 w 1437"/>
              <a:gd name="T5" fmla="*/ 293 h 294"/>
              <a:gd name="T6" fmla="*/ 0 w 1437"/>
              <a:gd name="T7" fmla="*/ 0 h 294"/>
              <a:gd name="T8" fmla="*/ 1436 w 1437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7" h="294">
                <a:moveTo>
                  <a:pt x="1436" y="0"/>
                </a:moveTo>
                <a:lnTo>
                  <a:pt x="1436" y="293"/>
                </a:lnTo>
                <a:lnTo>
                  <a:pt x="0" y="293"/>
                </a:lnTo>
                <a:lnTo>
                  <a:pt x="0" y="0"/>
                </a:lnTo>
                <a:lnTo>
                  <a:pt x="143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1931988" y="4060825"/>
            <a:ext cx="1036637" cy="132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43013" y="5373688"/>
            <a:ext cx="1333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Material</a:t>
            </a:r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4283075" y="5410200"/>
            <a:ext cx="2282825" cy="466725"/>
          </a:xfrm>
          <a:custGeom>
            <a:avLst/>
            <a:gdLst>
              <a:gd name="T0" fmla="*/ 1437 w 1438"/>
              <a:gd name="T1" fmla="*/ 0 h 294"/>
              <a:gd name="T2" fmla="*/ 1437 w 1438"/>
              <a:gd name="T3" fmla="*/ 293 h 294"/>
              <a:gd name="T4" fmla="*/ 0 w 1438"/>
              <a:gd name="T5" fmla="*/ 293 h 294"/>
              <a:gd name="T6" fmla="*/ 0 w 1438"/>
              <a:gd name="T7" fmla="*/ 0 h 294"/>
              <a:gd name="T8" fmla="*/ 1437 w 1438"/>
              <a:gd name="T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294">
                <a:moveTo>
                  <a:pt x="1437" y="0"/>
                </a:moveTo>
                <a:lnTo>
                  <a:pt x="1437" y="293"/>
                </a:lnTo>
                <a:lnTo>
                  <a:pt x="0" y="293"/>
                </a:lnTo>
                <a:lnTo>
                  <a:pt x="0" y="0"/>
                </a:lnTo>
                <a:lnTo>
                  <a:pt x="143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5438775" y="4037013"/>
            <a:ext cx="741363" cy="1385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584700" y="5407025"/>
            <a:ext cx="1689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Arial" charset="0"/>
              </a:rPr>
              <a:t>Machinery</a:t>
            </a: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854075" y="3929063"/>
            <a:ext cx="6200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>
            <a:off x="1455738" y="3062288"/>
            <a:ext cx="617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897438" y="346233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>
            <a:off x="2381250" y="4954588"/>
            <a:ext cx="701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1219200" y="4419600"/>
            <a:ext cx="1109663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H="1">
            <a:off x="5780088" y="5043488"/>
            <a:ext cx="703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4948238" y="3055938"/>
            <a:ext cx="292100" cy="296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 flipH="1">
            <a:off x="6221413" y="4506913"/>
            <a:ext cx="288925" cy="415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1404938" y="3087688"/>
            <a:ext cx="284162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7299325" y="3317875"/>
            <a:ext cx="1474788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48" charset="0"/>
              </a:rPr>
              <a:t>Too Many</a:t>
            </a:r>
          </a:p>
          <a:p>
            <a:r>
              <a:rPr lang="en-US" sz="2400">
                <a:latin typeface="Times New Roman" pitchFamily="48" charset="0"/>
              </a:rPr>
              <a:t>Defects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3962400" y="3352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Tired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477000" y="4114800"/>
            <a:ext cx="1674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Not </a:t>
            </a:r>
          </a:p>
          <a:p>
            <a:pPr algn="l"/>
            <a:r>
              <a:rPr lang="en-US" sz="2400">
                <a:latin typeface="Arial" charset="0"/>
              </a:rPr>
              <a:t>maintained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6477000" y="4953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Lathe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228600" y="41148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Wood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3200400" y="4800600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Steel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85800" y="28194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Drill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762000" y="34290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Slow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4038600" y="2514600"/>
            <a:ext cx="862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Over</a:t>
            </a:r>
          </a:p>
          <a:p>
            <a:pPr algn="l"/>
            <a:r>
              <a:rPr lang="en-US" sz="2400">
                <a:latin typeface="Arial" charset="0"/>
              </a:rPr>
              <a:t>Time</a:t>
            </a:r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762000" y="4724400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Not dried</a:t>
            </a:r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V="1">
            <a:off x="1447800" y="4495800"/>
            <a:ext cx="2841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rsigbike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-1666875"/>
            <a:ext cx="7672387" cy="85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0"/>
            <a:ext cx="4564062" cy="1066800"/>
          </a:xfrm>
          <a:noFill/>
          <a:ln/>
        </p:spPr>
        <p:txBody>
          <a:bodyPr lIns="90488" tIns="44450" rIns="90488" bIns="44450"/>
          <a:lstStyle/>
          <a:p>
            <a:pPr algn="ctr" eaLnBrk="0" hangingPunct="0">
              <a:lnSpc>
                <a:spcPct val="80000"/>
              </a:lnSpc>
              <a:buFont typeface="Wingdings" pitchFamily="48" charset="2"/>
              <a:buNone/>
            </a:pPr>
            <a:endParaRPr lang="en-US" sz="2400" b="1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buFont typeface="Wingdings" pitchFamily="48" charset="2"/>
              <a:buNone/>
            </a:pPr>
            <a:r>
              <a:rPr lang="en-US" sz="4400" b="1">
                <a:solidFill>
                  <a:schemeClr val="bg1"/>
                </a:solidFill>
              </a:rPr>
              <a:t>What is Quality?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87463" y="2003425"/>
            <a:ext cx="6892925" cy="421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2184400"/>
          <a:ext cx="661193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Chart" r:id="rId4" imgW="6600749" imgH="3629025" progId="MSGraph.Chart.8">
                  <p:embed followColorScheme="full"/>
                </p:oleObj>
              </mc:Choice>
              <mc:Fallback>
                <p:oleObj name="Chart" r:id="rId4" imgW="6600749" imgH="362902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4400"/>
                        <a:ext cx="6611938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Control Chart Example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315200" y="2895600"/>
            <a:ext cx="134778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5888" tIns="57150" rIns="115888" bIns="57150">
            <a:spAutoFit/>
          </a:bodyPr>
          <a:lstStyle/>
          <a:p>
            <a:pPr defTabSz="1428750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UCL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315200" y="4114800"/>
            <a:ext cx="134778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5888" tIns="57150" rIns="115888" bIns="57150">
            <a:spAutoFit/>
          </a:bodyPr>
          <a:lstStyle/>
          <a:p>
            <a:pPr defTabSz="1428750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LCL</a:t>
            </a:r>
            <a:endParaRPr lang="en-US" sz="3000" b="1">
              <a:solidFill>
                <a:srgbClr val="FCF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447800" y="2133600"/>
            <a:ext cx="277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Dilbert’s View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3236" name="Picture 4" descr="dilbert-six-s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91440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Fortune Story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58 large companies have announced Six Sigma efforts</a:t>
            </a:r>
          </a:p>
          <a:p>
            <a:r>
              <a:rPr lang="en-US"/>
              <a:t>91% trailed S&amp;P 500 since then, according to Qualpro, (which has its own competing system)</a:t>
            </a:r>
          </a:p>
          <a:p>
            <a:r>
              <a:rPr lang="en-US" sz="1800"/>
              <a:t>July 11,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sz="2800"/>
              <a:t>Qualpro’s “Six Problems with Six Sigma”</a:t>
            </a:r>
          </a:p>
          <a:p>
            <a:pPr lvl="1"/>
            <a:r>
              <a:rPr lang="en-US" sz="2400"/>
              <a:t>Six sigma novices get “low hanging fruit” “Without years of experience under the guidance of an expert, they will not develop the needed competence”</a:t>
            </a:r>
          </a:p>
          <a:p>
            <a:pPr lvl="1"/>
            <a:r>
              <a:rPr lang="en-US" sz="2400"/>
              <a:t>Green belts get advice from people who don’t have experience implementing it</a:t>
            </a:r>
          </a:p>
          <a:p>
            <a:pPr lvl="1"/>
            <a:r>
              <a:rPr lang="en-US" sz="2400"/>
              <a:t>Loosely organized methodology doesn’t guarantee results (and they do?)</a:t>
            </a:r>
          </a:p>
          <a:p>
            <a:pPr lvl="1"/>
            <a:r>
              <a:rPr lang="en-US" sz="2400"/>
              <a:t>Six Sigma uses simple math – not “Multivariable Testing” (MVT)</a:t>
            </a:r>
          </a:p>
          <a:p>
            <a:pPr lvl="1"/>
            <a:r>
              <a:rPr lang="en-US" sz="2400"/>
              <a:t>Six Sigma training for all is expensive, time-consuming</a:t>
            </a:r>
          </a:p>
          <a:p>
            <a:pPr lvl="1"/>
            <a:r>
              <a:rPr lang="en-US" sz="2400"/>
              <a:t>Pressure to “do something” – low value projects</a:t>
            </a:r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8392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 Sigma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Narrow focus on improving existing processes</a:t>
            </a:r>
          </a:p>
          <a:p>
            <a:r>
              <a:rPr lang="en-US"/>
              <a:t>Best and Brightest not focused on developing new products</a:t>
            </a:r>
          </a:p>
          <a:p>
            <a:r>
              <a:rPr lang="en-US" sz="1800"/>
              <a:t>Fortune July 11, 2006</a:t>
            </a:r>
          </a:p>
          <a:p>
            <a:r>
              <a:rPr lang="en-US" sz="3100"/>
              <a:t>Can be overly bureaucratic</a:t>
            </a:r>
          </a:p>
          <a:p>
            <a:endParaRPr lang="en-US" sz="3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84363"/>
            <a:ext cx="3098800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Final Thought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921250" cy="43021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buFont typeface="Wingdings" pitchFamily="48" charset="2"/>
              <a:buNone/>
            </a:pPr>
            <a:r>
              <a:rPr lang="en-US" sz="2800"/>
              <a:t>IBM Canada Ltd. ordered some parts from a new supplier in Japan.  The acceptable quality level allowed for </a:t>
            </a:r>
            <a:r>
              <a:rPr lang="en-US" sz="2800">
                <a:solidFill>
                  <a:schemeClr val="tx2"/>
                </a:solidFill>
              </a:rPr>
              <a:t>1.5%</a:t>
            </a:r>
            <a:r>
              <a:rPr lang="en-US" sz="2800"/>
              <a:t> </a:t>
            </a:r>
            <a:r>
              <a:rPr lang="en-US" sz="2800">
                <a:solidFill>
                  <a:schemeClr val="tx2"/>
                </a:solidFill>
              </a:rPr>
              <a:t>defects</a:t>
            </a:r>
            <a:r>
              <a:rPr lang="en-US" sz="2800"/>
              <a:t>.  The Japanese firm sent the order with a few parts packaged separately, &amp; the following letter ...</a:t>
            </a:r>
          </a:p>
        </p:txBody>
      </p:sp>
      <p:pic>
        <p:nvPicPr>
          <p:cNvPr id="20582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248025"/>
            <a:ext cx="36544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6540500" y="6161088"/>
            <a:ext cx="12715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CECECE"/>
                </a:solidFill>
                <a:latin typeface="Arial" charset="0"/>
              </a:rPr>
              <a:t>© 1995 Corel Corp.</a:t>
            </a: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Final Thought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1835150"/>
            <a:ext cx="4908550" cy="4289425"/>
          </a:xfr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>
              <a:buFont typeface="Wingdings" pitchFamily="48" charset="2"/>
              <a:buNone/>
            </a:pPr>
            <a:endParaRPr lang="en-US" sz="2800"/>
          </a:p>
          <a:p>
            <a:pPr marL="0" indent="0">
              <a:buFont typeface="Wingdings" pitchFamily="48" charset="2"/>
              <a:buNone/>
            </a:pPr>
            <a:r>
              <a:rPr lang="en-US" sz="2800"/>
              <a:t>Dear IBM:</a:t>
            </a:r>
          </a:p>
          <a:p>
            <a:pPr marL="0" indent="0">
              <a:buFont typeface="Wingdings" pitchFamily="48" charset="2"/>
              <a:buNone/>
            </a:pPr>
            <a:r>
              <a:rPr lang="en-US" sz="2800"/>
              <a:t>   We don’t know why you want 1.5% defective parts, but for your convenience we have packaged them separately.</a:t>
            </a:r>
          </a:p>
          <a:p>
            <a:pPr marL="0" indent="0">
              <a:buFont typeface="Wingdings" pitchFamily="48" charset="2"/>
              <a:buNone/>
            </a:pPr>
            <a:r>
              <a:rPr lang="en-US" sz="2800"/>
              <a:t>Sincerely,</a:t>
            </a:r>
          </a:p>
        </p:txBody>
      </p:sp>
      <p:pic>
        <p:nvPicPr>
          <p:cNvPr id="206852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812925"/>
            <a:ext cx="2654300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7302500" y="5551488"/>
            <a:ext cx="12715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CECECE"/>
                </a:solidFill>
                <a:latin typeface="Arial" charset="0"/>
              </a:rPr>
              <a:t>© 1995 Corel Corp.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Our Definition of Quality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>
              <a:buFont typeface="Wingdings" pitchFamily="48" charset="2"/>
              <a:buNone/>
            </a:pPr>
            <a:r>
              <a:rPr lang="en-US"/>
              <a:t>“Quality is conformance to requirements”</a:t>
            </a:r>
          </a:p>
          <a:p>
            <a:pPr eaLnBrk="0" hangingPunct="0">
              <a:buFont typeface="Wingdings" pitchFamily="48" charset="2"/>
              <a:buNone/>
            </a:pPr>
            <a:r>
              <a:rPr lang="en-US"/>
              <a:t>--	Philip Crosby, “Quality is Free” 1979</a:t>
            </a:r>
          </a:p>
          <a:p>
            <a:pPr eaLnBrk="0" hangingPunct="0">
              <a:buFont typeface="Wingdings" pitchFamily="48" charset="2"/>
              <a:buNone/>
            </a:pPr>
            <a:endParaRPr lang="en-US"/>
          </a:p>
          <a:p>
            <a:pPr eaLnBrk="0" hangingPunct="0">
              <a:buFont typeface="Wingdings" pitchFamily="48" charset="2"/>
              <a:buNone/>
            </a:pPr>
            <a:r>
              <a:rPr lang="en-US"/>
              <a:t>The totality of features and characteristics of a product or service that bear on its ability to satisfy stated or implied needs.  --ASQC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Total Quality Management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  <a:noFill/>
          <a:ln/>
        </p:spPr>
        <p:txBody>
          <a:bodyPr lIns="90488" tIns="44450" rIns="90488" bIns="44450"/>
          <a:lstStyle/>
          <a:p>
            <a:pPr eaLnBrk="0" hangingPunct="0">
              <a:buFont typeface="Wingdings" pitchFamily="48" charset="2"/>
              <a:buNone/>
            </a:pPr>
            <a:r>
              <a:rPr lang="en-US"/>
              <a:t>An emphasis on Quality that encompasses the entire company</a:t>
            </a:r>
          </a:p>
          <a:p>
            <a:pPr eaLnBrk="0" hangingPunct="0"/>
            <a:r>
              <a:rPr lang="en-US"/>
              <a:t>Continuous Improvement</a:t>
            </a:r>
          </a:p>
          <a:p>
            <a:pPr eaLnBrk="0" hangingPunct="0"/>
            <a:r>
              <a:rPr lang="en-US"/>
              <a:t>Employee empowerment, quality circles</a:t>
            </a:r>
          </a:p>
          <a:p>
            <a:pPr eaLnBrk="0" hangingPunct="0"/>
            <a:r>
              <a:rPr lang="en-US"/>
              <a:t>Benchmarking - best at similar activities, even if in different industries</a:t>
            </a:r>
          </a:p>
          <a:p>
            <a:pPr eaLnBrk="0" hangingPunct="0"/>
            <a:r>
              <a:rPr lang="en-US"/>
              <a:t>Just In Time - requires quality of suppliers</a:t>
            </a:r>
          </a:p>
          <a:p>
            <a:pPr eaLnBrk="0" hangingPunct="0"/>
            <a:r>
              <a:rPr lang="en-US"/>
              <a:t>TQM Tools - allow you to measure progress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Importance of Quality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Lower costs (less labor, rework, scrap)</a:t>
            </a:r>
          </a:p>
          <a:p>
            <a:pPr eaLnBrk="0" hangingPunct="0"/>
            <a:r>
              <a:rPr lang="en-US"/>
              <a:t>Market Share</a:t>
            </a:r>
          </a:p>
          <a:p>
            <a:pPr eaLnBrk="0" hangingPunct="0"/>
            <a:r>
              <a:rPr lang="en-US"/>
              <a:t>Reputation</a:t>
            </a:r>
          </a:p>
          <a:p>
            <a:pPr eaLnBrk="0" hangingPunct="0"/>
            <a:r>
              <a:rPr lang="en-US"/>
              <a:t>Product liability</a:t>
            </a:r>
          </a:p>
          <a:p>
            <a:pPr eaLnBrk="0" hangingPunct="0"/>
            <a:r>
              <a:rPr lang="en-US"/>
              <a:t>International competitiveness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/>
              <a:t>Roots of Quality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0" hangingPunct="0">
              <a:buFont typeface="Wingdings" pitchFamily="48" charset="2"/>
              <a:buNone/>
            </a:pPr>
            <a:r>
              <a:rPr lang="en-US"/>
              <a:t>1920’s Bell Labs:</a:t>
            </a:r>
          </a:p>
          <a:p>
            <a:pPr eaLnBrk="0" hangingPunct="0"/>
            <a:r>
              <a:rPr lang="en-US"/>
              <a:t>Acceptance Sampling</a:t>
            </a:r>
          </a:p>
          <a:p>
            <a:pPr eaLnBrk="0" hangingPunct="0"/>
            <a:r>
              <a:rPr lang="en-US"/>
              <a:t>Want to guarantee certain % defective,</a:t>
            </a:r>
          </a:p>
          <a:p>
            <a:pPr eaLnBrk="0" hangingPunct="0"/>
            <a:r>
              <a:rPr lang="en-US"/>
              <a:t>How many do we need to sample?</a:t>
            </a:r>
          </a:p>
          <a:p>
            <a:pPr eaLnBrk="0" hangingPunct="0"/>
            <a:r>
              <a:rPr lang="en-US"/>
              <a:t>Supposedly 2% defective, we test 40 and 2 are bad, are more than 2%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4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88996559</TotalTime>
  <Pages>17</Pages>
  <Words>1633</Words>
  <Application>Microsoft Office PowerPoint</Application>
  <PresentationFormat>Letter Paper (8.5x11 in)</PresentationFormat>
  <Paragraphs>285</Paragraphs>
  <Slides>56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Times New Roman</vt:lpstr>
      <vt:lpstr>Wingdings</vt:lpstr>
      <vt:lpstr>Arial</vt:lpstr>
      <vt:lpstr>Monotype Sorts</vt:lpstr>
      <vt:lpstr>Garamond</vt:lpstr>
      <vt:lpstr>ＭＳ Ｐゴシック</vt:lpstr>
      <vt:lpstr>Symbol</vt:lpstr>
      <vt:lpstr>Arial Black</vt:lpstr>
      <vt:lpstr>Quadrant</vt:lpstr>
      <vt:lpstr>Microsoft Graph Chart</vt:lpstr>
      <vt:lpstr>Microsoft Graph 97 Chart</vt:lpstr>
      <vt:lpstr>Total Quality Management: Focus on Six Sigma</vt:lpstr>
      <vt:lpstr>What is Quality?</vt:lpstr>
      <vt:lpstr>What is Quality?</vt:lpstr>
      <vt:lpstr>What is Quality?</vt:lpstr>
      <vt:lpstr>PowerPoint Presentation</vt:lpstr>
      <vt:lpstr>Our Definition of Quality</vt:lpstr>
      <vt:lpstr>Total Quality Management</vt:lpstr>
      <vt:lpstr>Importance of Quality</vt:lpstr>
      <vt:lpstr>Roots of Quality</vt:lpstr>
      <vt:lpstr>Inspection</vt:lpstr>
      <vt:lpstr>W. Edwards Deming</vt:lpstr>
      <vt:lpstr>Deming’s Paradigms</vt:lpstr>
      <vt:lpstr>Joseph Juran</vt:lpstr>
      <vt:lpstr>Philip B. Crosby</vt:lpstr>
      <vt:lpstr>So what does it mean?</vt:lpstr>
      <vt:lpstr>Older ISO Standards</vt:lpstr>
      <vt:lpstr>Basic Premise</vt:lpstr>
      <vt:lpstr>PowerPoint Presentation</vt:lpstr>
      <vt:lpstr>What is ISO certification?</vt:lpstr>
      <vt:lpstr>So why do it?</vt:lpstr>
      <vt:lpstr>ISO Family of Standards</vt:lpstr>
      <vt:lpstr>Certification Structure</vt:lpstr>
      <vt:lpstr>9000 Registrations</vt:lpstr>
      <vt:lpstr>14001 certificates</vt:lpstr>
      <vt:lpstr>PowerPoint Presentation</vt:lpstr>
      <vt:lpstr>Quality Competitions</vt:lpstr>
      <vt:lpstr>How We Got Here</vt:lpstr>
      <vt:lpstr>Malcolm Baldrige</vt:lpstr>
      <vt:lpstr>PowerPoint Presentation</vt:lpstr>
      <vt:lpstr>Champion Roper </vt:lpstr>
      <vt:lpstr>PowerPoint Presentation</vt:lpstr>
      <vt:lpstr>PowerPoint Presentation</vt:lpstr>
      <vt:lpstr>Point Values</vt:lpstr>
      <vt:lpstr>Malcolm Baldrige Double-Winner #1: Solectron</vt:lpstr>
      <vt:lpstr>Malcolm Baldrige Double-Winner #1: Solectron</vt:lpstr>
      <vt:lpstr>Two Great Honors</vt:lpstr>
      <vt:lpstr>Quality Competitions in Japan</vt:lpstr>
      <vt:lpstr>6  (6 sigma)</vt:lpstr>
      <vt:lpstr>6  (6 sigma)</vt:lpstr>
      <vt:lpstr>Defect Rates - 1</vt:lpstr>
      <vt:lpstr>Defects - 2</vt:lpstr>
      <vt:lpstr>6 sigma</vt:lpstr>
      <vt:lpstr>Black Belts</vt:lpstr>
      <vt:lpstr>Pareto Chart - ranked histogram</vt:lpstr>
      <vt:lpstr>Wilfredo Pareto 1848-1923</vt:lpstr>
      <vt:lpstr>Cause &amp; Effect Diagram Example</vt:lpstr>
      <vt:lpstr>Cause &amp; Effect Diagram Example</vt:lpstr>
      <vt:lpstr>Cause &amp; Effect Diagram Example</vt:lpstr>
      <vt:lpstr>Cause &amp; Effect Diagram Example</vt:lpstr>
      <vt:lpstr>Control Chart Example</vt:lpstr>
      <vt:lpstr>Dilbert’s View</vt:lpstr>
      <vt:lpstr>Fortune Story</vt:lpstr>
      <vt:lpstr>PowerPoint Presentation</vt:lpstr>
      <vt:lpstr>Six Sigma</vt:lpstr>
      <vt:lpstr>Final Thought</vt:lpstr>
      <vt:lpstr>Final Thought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Quality Management</dc:title>
  <dc:creator>Ronald S. Tibben-Lembke</dc:creator>
  <cp:lastModifiedBy>Ronald S Lembke</cp:lastModifiedBy>
  <cp:revision>29</cp:revision>
  <cp:lastPrinted>2000-01-20T19:11:14Z</cp:lastPrinted>
  <dcterms:created xsi:type="dcterms:W3CDTF">1997-06-29T15:59:02Z</dcterms:created>
  <dcterms:modified xsi:type="dcterms:W3CDTF">2011-09-16T01:58:08Z</dcterms:modified>
</cp:coreProperties>
</file>