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358" autoAdjust="0"/>
  </p:normalViewPr>
  <p:slideViewPr>
    <p:cSldViewPr>
      <p:cViewPr varScale="1">
        <p:scale>
          <a:sx n="64" d="100"/>
          <a:sy n="64" d="100"/>
        </p:scale>
        <p:origin x="-6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5B7263-0B59-4A73-BE64-ED0529628147}" type="datetimeFigureOut">
              <a:rPr lang="en-US" smtClean="0"/>
              <a:pPr/>
              <a:t>4/19/2011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Jeraldine Faye A. Rea</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146499-CDCF-4F1F-90EF-717054EBDFDE}"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DD9E1-93EE-47CD-A2EE-E2FB773715A2}" type="datetimeFigureOut">
              <a:rPr lang="en-US" smtClean="0"/>
              <a:pPr/>
              <a:t>4/19/2011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Jeraldine Faye A. Rea</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17194-514D-4774-9560-08B89D06B1CE}"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D40A2F5-3065-407D-BADD-2064ED78C42D}" type="datetimeFigureOut">
              <a:rPr lang="en-US" smtClean="0"/>
              <a:pPr/>
              <a:t>4/19/2011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053EE7A-7785-4B8D-A30C-D5878DE01B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40A2F5-3065-407D-BADD-2064ED78C42D}"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3EE7A-7785-4B8D-A30C-D5878DE01B4E}" type="slidenum">
              <a:rPr lang="en-US" smtClean="0"/>
              <a:pPr/>
              <a:t>‹#›</a:t>
            </a:fld>
            <a:endParaRPr lang="en-US"/>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40A2F5-3065-407D-BADD-2064ED78C42D}"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3EE7A-7785-4B8D-A30C-D5878DE01B4E}" type="slidenum">
              <a:rPr lang="en-US" smtClean="0"/>
              <a:pPr/>
              <a:t>‹#›</a:t>
            </a:fld>
            <a:endParaRPr lang="en-US"/>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D40A2F5-3065-407D-BADD-2064ED78C42D}" type="datetimeFigureOut">
              <a:rPr lang="en-US" smtClean="0"/>
              <a:pPr/>
              <a:t>4/19/2011</a:t>
            </a:fld>
            <a:endParaRPr lang="en-US"/>
          </a:p>
        </p:txBody>
      </p:sp>
      <p:sp>
        <p:nvSpPr>
          <p:cNvPr id="9" name="Slide Number Placeholder 8"/>
          <p:cNvSpPr>
            <a:spLocks noGrp="1"/>
          </p:cNvSpPr>
          <p:nvPr>
            <p:ph type="sldNum" sz="quarter" idx="15"/>
          </p:nvPr>
        </p:nvSpPr>
        <p:spPr/>
        <p:txBody>
          <a:bodyPr rtlCol="0"/>
          <a:lstStyle/>
          <a:p>
            <a:fld id="{B053EE7A-7785-4B8D-A30C-D5878DE01B4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40A2F5-3065-407D-BADD-2064ED78C42D}" type="datetimeFigureOut">
              <a:rPr lang="en-US" smtClean="0"/>
              <a:pPr/>
              <a:t>4/19/2011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053EE7A-7785-4B8D-A30C-D5878DE01B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40A2F5-3065-407D-BADD-2064ED78C42D}"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3EE7A-7785-4B8D-A30C-D5878DE01B4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D40A2F5-3065-407D-BADD-2064ED78C42D}" type="datetimeFigureOut">
              <a:rPr lang="en-US" smtClean="0"/>
              <a:pPr/>
              <a:t>4/19/2011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3EE7A-7785-4B8D-A30C-D5878DE01B4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D40A2F5-3065-407D-BADD-2064ED78C42D}" type="datetimeFigureOut">
              <a:rPr lang="en-US" smtClean="0"/>
              <a:pPr/>
              <a:t>4/19/2011</a:t>
            </a:fld>
            <a:endParaRPr lang="en-US"/>
          </a:p>
        </p:txBody>
      </p:sp>
      <p:sp>
        <p:nvSpPr>
          <p:cNvPr id="7" name="Slide Number Placeholder 6"/>
          <p:cNvSpPr>
            <a:spLocks noGrp="1"/>
          </p:cNvSpPr>
          <p:nvPr>
            <p:ph type="sldNum" sz="quarter" idx="11"/>
          </p:nvPr>
        </p:nvSpPr>
        <p:spPr/>
        <p:txBody>
          <a:bodyPr rtlCol="0"/>
          <a:lstStyle/>
          <a:p>
            <a:fld id="{B053EE7A-7785-4B8D-A30C-D5878DE01B4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0A2F5-3065-407D-BADD-2064ED78C42D}" type="datetimeFigureOut">
              <a:rPr lang="en-US" smtClean="0"/>
              <a:pPr/>
              <a:t>4/19/2011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3EE7A-7785-4B8D-A30C-D5878DE01B4E}" type="slidenum">
              <a:rPr lang="en-US" smtClean="0"/>
              <a:pPr/>
              <a:t>‹#›</a:t>
            </a:fld>
            <a:endParaRPr lang="en-US"/>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D40A2F5-3065-407D-BADD-2064ED78C42D}" type="datetimeFigureOut">
              <a:rPr lang="en-US" smtClean="0"/>
              <a:pPr/>
              <a:t>4/19/2011</a:t>
            </a:fld>
            <a:endParaRPr lang="en-US"/>
          </a:p>
        </p:txBody>
      </p:sp>
      <p:sp>
        <p:nvSpPr>
          <p:cNvPr id="22" name="Slide Number Placeholder 21"/>
          <p:cNvSpPr>
            <a:spLocks noGrp="1"/>
          </p:cNvSpPr>
          <p:nvPr>
            <p:ph type="sldNum" sz="quarter" idx="15"/>
          </p:nvPr>
        </p:nvSpPr>
        <p:spPr/>
        <p:txBody>
          <a:bodyPr rtlCol="0"/>
          <a:lstStyle/>
          <a:p>
            <a:fld id="{B053EE7A-7785-4B8D-A30C-D5878DE01B4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40A2F5-3065-407D-BADD-2064ED78C42D}" type="datetimeFigureOut">
              <a:rPr lang="en-US" smtClean="0"/>
              <a:pPr/>
              <a:t>4/19/2011</a:t>
            </a:fld>
            <a:endParaRPr lang="en-US"/>
          </a:p>
        </p:txBody>
      </p:sp>
      <p:sp>
        <p:nvSpPr>
          <p:cNvPr id="18" name="Slide Number Placeholder 17"/>
          <p:cNvSpPr>
            <a:spLocks noGrp="1"/>
          </p:cNvSpPr>
          <p:nvPr>
            <p:ph type="sldNum" sz="quarter" idx="11"/>
          </p:nvPr>
        </p:nvSpPr>
        <p:spPr/>
        <p:txBody>
          <a:bodyPr rtlCol="0"/>
          <a:lstStyle/>
          <a:p>
            <a:fld id="{B053EE7A-7785-4B8D-A30C-D5878DE01B4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D40A2F5-3065-407D-BADD-2064ED78C42D}" type="datetimeFigureOut">
              <a:rPr lang="en-US" smtClean="0"/>
              <a:pPr/>
              <a:t>4/19/2011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53EE7A-7785-4B8D-A30C-D5878DE01B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u"/>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Total_quality_management%2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276600"/>
            <a:ext cx="6781800" cy="1905000"/>
          </a:xfrm>
        </p:spPr>
        <p:txBody>
          <a:bodyPr>
            <a:normAutofit/>
          </a:bodyPr>
          <a:lstStyle/>
          <a:p>
            <a:r>
              <a:rPr lang="en-US" sz="3600" dirty="0" smtClean="0">
                <a:solidFill>
                  <a:schemeClr val="accent3">
                    <a:lumMod val="50000"/>
                  </a:schemeClr>
                </a:solidFill>
              </a:rPr>
              <a:t>7 Principles of Total quality management</a:t>
            </a:r>
            <a:endParaRPr lang="en-US" sz="3600" dirty="0">
              <a:solidFill>
                <a:schemeClr val="accent3">
                  <a:lumMod val="50000"/>
                </a:schemeClr>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7000"/>
            <a:ext cx="8686800" cy="707886"/>
          </a:xfrm>
          <a:prstGeom prst="rect">
            <a:avLst/>
          </a:prstGeom>
          <a:noFill/>
        </p:spPr>
        <p:txBody>
          <a:bodyPr wrap="square" rtlCol="0">
            <a:spAutoFit/>
          </a:bodyPr>
          <a:lstStyle/>
          <a:p>
            <a:r>
              <a:rPr lang="en-US" sz="4000" b="1" dirty="0" smtClean="0">
                <a:solidFill>
                  <a:schemeClr val="accent1">
                    <a:lumMod val="75000"/>
                  </a:schemeClr>
                </a:solidFill>
              </a:rPr>
              <a:t>THANK YOU FOR LISTENING!</a:t>
            </a:r>
            <a:endParaRPr lang="en-US" sz="4000" b="1" dirty="0">
              <a:solidFill>
                <a:schemeClr val="accent1">
                  <a:lumMod val="75000"/>
                </a:schemeClr>
              </a:solidFill>
            </a:endParaRPr>
          </a:p>
        </p:txBody>
      </p:sp>
      <p:sp>
        <p:nvSpPr>
          <p:cNvPr id="4" name="TextBox 3"/>
          <p:cNvSpPr txBox="1"/>
          <p:nvPr/>
        </p:nvSpPr>
        <p:spPr>
          <a:xfrm>
            <a:off x="5181600" y="5657671"/>
            <a:ext cx="3276600" cy="1200329"/>
          </a:xfrm>
          <a:prstGeom prst="rect">
            <a:avLst/>
          </a:prstGeom>
          <a:noFill/>
        </p:spPr>
        <p:txBody>
          <a:bodyPr wrap="square" rtlCol="0">
            <a:spAutoFit/>
          </a:bodyPr>
          <a:lstStyle/>
          <a:p>
            <a:r>
              <a:rPr lang="en-US" sz="1200" dirty="0" smtClean="0"/>
              <a:t>Prepared by:		</a:t>
            </a:r>
          </a:p>
          <a:p>
            <a:r>
              <a:rPr lang="en-US" sz="1200" dirty="0"/>
              <a:t>	</a:t>
            </a:r>
            <a:r>
              <a:rPr lang="en-US" sz="1200" b="1" dirty="0" err="1" smtClean="0"/>
              <a:t>Jeraldine</a:t>
            </a:r>
            <a:r>
              <a:rPr lang="en-US" sz="1200" b="1" dirty="0" smtClean="0"/>
              <a:t> Faye A. Rea</a:t>
            </a:r>
          </a:p>
          <a:p>
            <a:r>
              <a:rPr lang="en-US" sz="1200" b="1" dirty="0" smtClean="0"/>
              <a:t>	</a:t>
            </a:r>
            <a:r>
              <a:rPr lang="en-US" sz="1200" b="1" dirty="0" err="1" smtClean="0"/>
              <a:t>Jennylyn</a:t>
            </a:r>
            <a:r>
              <a:rPr lang="en-US" sz="1200" b="1" dirty="0" smtClean="0"/>
              <a:t>  </a:t>
            </a:r>
            <a:r>
              <a:rPr lang="en-US" sz="1200" b="1" dirty="0" err="1" smtClean="0"/>
              <a:t>Tacuban</a:t>
            </a:r>
            <a:endParaRPr lang="en-US" sz="1200" b="1" dirty="0" smtClean="0"/>
          </a:p>
          <a:p>
            <a:r>
              <a:rPr lang="en-US" sz="1200" b="1" dirty="0" smtClean="0"/>
              <a:t>	</a:t>
            </a:r>
            <a:r>
              <a:rPr lang="en-US" sz="1200" b="1" dirty="0" err="1" smtClean="0"/>
              <a:t>Sharlene</a:t>
            </a:r>
            <a:r>
              <a:rPr lang="en-US" sz="1200" b="1" dirty="0" smtClean="0"/>
              <a:t> </a:t>
            </a:r>
            <a:r>
              <a:rPr lang="en-US" sz="1200" b="1" dirty="0" err="1" smtClean="0"/>
              <a:t>Directo</a:t>
            </a:r>
            <a:endParaRPr lang="en-US" sz="1200" b="1" dirty="0" smtClean="0"/>
          </a:p>
          <a:p>
            <a:r>
              <a:rPr lang="en-US" sz="1200" b="1" dirty="0" smtClean="0"/>
              <a:t>	Michelle </a:t>
            </a:r>
            <a:r>
              <a:rPr lang="en-US" sz="1200" b="1" dirty="0" err="1" smtClean="0"/>
              <a:t>Timoteo</a:t>
            </a:r>
            <a:endParaRPr lang="en-US" sz="1200" b="1" dirty="0" smtClean="0"/>
          </a:p>
          <a:p>
            <a:endParaRPr lang="en-US" sz="1200" dirty="0"/>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1" presetClass="exit" presetSubtype="4" fill="hold" grpId="0" nodeType="clickEffect">
                                  <p:stCondLst>
                                    <p:cond delay="0"/>
                                  </p:stCondLst>
                                  <p:childTnLst>
                                    <p:animEffect transition="out" filter="wheel(4)">
                                      <p:cBhvr>
                                        <p:cTn id="10" dur="3000"/>
                                        <p:tgtEl>
                                          <p:spTgt spid="4"/>
                                        </p:tgtEl>
                                      </p:cBhvr>
                                    </p:animEffect>
                                    <p:set>
                                      <p:cBhvr>
                                        <p:cTn id="11" dur="1" fill="hold">
                                          <p:stCondLst>
                                            <p:cond delay="2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819400"/>
            <a:ext cx="6553200" cy="584775"/>
          </a:xfrm>
          <a:prstGeom prst="rect">
            <a:avLst/>
          </a:prstGeom>
          <a:noFill/>
        </p:spPr>
        <p:txBody>
          <a:bodyPr wrap="square" rtlCol="0">
            <a:spAutoFit/>
          </a:bodyPr>
          <a:lstStyle/>
          <a:p>
            <a:pPr algn="ctr"/>
            <a:r>
              <a:rPr lang="en-US" sz="3200" b="1" dirty="0" smtClean="0">
                <a:solidFill>
                  <a:schemeClr val="accent1">
                    <a:lumMod val="75000"/>
                  </a:schemeClr>
                </a:solidFill>
              </a:rPr>
              <a:t>Any Questions?</a:t>
            </a:r>
            <a:endParaRPr lang="en-US" sz="3200" b="1" dirty="0">
              <a:solidFill>
                <a:schemeClr val="accent1">
                  <a:lumMod val="75000"/>
                </a:schemeClr>
              </a:solidFill>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981200"/>
            <a:ext cx="8382000" cy="2123658"/>
          </a:xfrm>
          <a:prstGeom prst="rect">
            <a:avLst/>
          </a:prstGeom>
          <a:noFill/>
        </p:spPr>
        <p:txBody>
          <a:bodyPr wrap="square" rtlCol="0">
            <a:spAutoFit/>
          </a:bodyPr>
          <a:lstStyle/>
          <a:p>
            <a:r>
              <a:rPr lang="en-US" sz="4400" dirty="0" smtClean="0"/>
              <a:t>Choose one of the principles of TQM and explain in your </a:t>
            </a:r>
            <a:r>
              <a:rPr lang="en-US" sz="4400" smtClean="0"/>
              <a:t>own words </a:t>
            </a:r>
            <a:r>
              <a:rPr lang="en-US" sz="4400" dirty="0" smtClean="0"/>
              <a:t>?</a:t>
            </a:r>
            <a:endParaRPr lang="en-US" sz="4400"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533400"/>
            <a:ext cx="7543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strike="noStrike" cap="none" normalizeH="0" baseline="0" dirty="0" smtClean="0">
                <a:ln>
                  <a:noFill/>
                </a:ln>
                <a:solidFill>
                  <a:srgbClr val="0000FF"/>
                </a:solidFill>
                <a:effectLst/>
                <a:latin typeface="Calibri" pitchFamily="34" charset="0"/>
                <a:ea typeface="Calibri" pitchFamily="34" charset="0"/>
                <a:cs typeface="Times New Roman" pitchFamily="18" charset="0"/>
                <a:hlinkClick r:id="rId3"/>
              </a:rPr>
              <a:t>Total Quality </a:t>
            </a:r>
            <a:r>
              <a:rPr kumimoji="0" lang="en-US" sz="3200" b="1" i="0"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hlinkClick r:id="rId3"/>
              </a:rPr>
              <a:t>Managemen</a:t>
            </a:r>
            <a:r>
              <a:rPr lang="en-US" sz="3200" b="1" dirty="0">
                <a:solidFill>
                  <a:schemeClr val="accent1">
                    <a:lumMod val="75000"/>
                  </a:schemeClr>
                </a:solidFill>
                <a:latin typeface="Calibri" pitchFamily="34" charset="0"/>
                <a:ea typeface="Calibri" pitchFamily="34" charset="0"/>
                <a:cs typeface="Times New Roman" pitchFamily="18" charset="0"/>
              </a:rPr>
              <a:t>t</a:t>
            </a:r>
            <a:r>
              <a:rPr kumimoji="0" lang="en-US" sz="3200" b="1" i="0" strike="noStrike" cap="none" normalizeH="0" baseline="0" dirty="0" smtClean="0">
                <a:ln>
                  <a:noFill/>
                </a:ln>
                <a:solidFill>
                  <a:srgbClr val="008080"/>
                </a:solidFill>
                <a:effectLst/>
                <a:latin typeface="Calibri" pitchFamily="34" charset="0"/>
                <a:ea typeface="Calibri" pitchFamily="34" charset="0"/>
                <a:cs typeface="Times New Roman" pitchFamily="18" charset="0"/>
              </a:rPr>
              <a:t> </a:t>
            </a:r>
            <a:r>
              <a:rPr kumimoji="0" lang="en-US" sz="3200" b="0" i="0" strike="noStrike" cap="none" normalizeH="0" baseline="0" dirty="0" smtClean="0">
                <a:ln>
                  <a:noFill/>
                </a:ln>
                <a:effectLst/>
                <a:latin typeface="Calibri" pitchFamily="34" charset="0"/>
                <a:ea typeface="Calibri" pitchFamily="34" charset="0"/>
                <a:cs typeface="Times New Roman" pitchFamily="18" charset="0"/>
              </a:rPr>
              <a:t>(TQM)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is an approach that organizations use to improve their internal processes and increase customer satisfaction. When it is properly implemented, this style of management can lead to decreased costs related to corrective or preventative maintenance, better overall performance, and an increased number of happy and loyal customers.</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025">
                                            <p:txEl>
                                              <p:pRg st="2" end="2"/>
                                            </p:txEl>
                                          </p:spTgt>
                                        </p:tgtEl>
                                        <p:attrNameLst>
                                          <p:attrName>style.visibility</p:attrName>
                                        </p:attrNameLst>
                                      </p:cBhvr>
                                      <p:to>
                                        <p:strVal val="visible"/>
                                      </p:to>
                                    </p:set>
                                    <p:anim calcmode="lin" valueType="num">
                                      <p:cBhvr>
                                        <p:cTn id="7" dur="1000" fill="hold"/>
                                        <p:tgtEl>
                                          <p:spTgt spid="1025">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102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57200" y="1066800"/>
            <a:ext cx="8001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arabicPeriod"/>
              <a:tabLst/>
            </a:pPr>
            <a:r>
              <a:rPr kumimoji="0" lang="en-US" sz="3200" b="1" i="0" u="sng"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rPr>
              <a:t>Quality can and must be managed</a:t>
            </a:r>
          </a:p>
          <a:p>
            <a:pPr marL="514350" marR="0" lvl="0" indent="-514350" algn="l" defTabSz="914400" rtl="0" eaLnBrk="1" fontAlgn="base" latinLnBrk="0" hangingPunct="1">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Many companies have wallowed in a repetitive cycle of chaos and customer complaints. They believe that their operations are simply too large to effectively manage the level of quality. The first step in the TQM process, then, is to realize there is a problem and that it can be controlled.</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7649">
                                            <p:txEl>
                                              <p:pRg st="2" end="2"/>
                                            </p:txEl>
                                          </p:spTgt>
                                        </p:tgtEl>
                                        <p:attrNameLst>
                                          <p:attrName>style.visibility</p:attrName>
                                        </p:attrNameLst>
                                      </p:cBhvr>
                                      <p:to>
                                        <p:strVal val="visible"/>
                                      </p:to>
                                    </p:set>
                                    <p:anim calcmode="lin" valueType="num">
                                      <p:cBhvr>
                                        <p:cTn id="7" dur="1000" fill="hold"/>
                                        <p:tgtEl>
                                          <p:spTgt spid="27649">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2764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33400" y="1143000"/>
            <a:ext cx="7696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rPr>
              <a:t>2. Processes, not people, are the problem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If your process is causing problems, it won’t matter how many times you hire new employees or how many training sessions you put them through. Correct the process and then train your people on these new procedures.</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8673">
                                            <p:txEl>
                                              <p:pRg st="2" end="2"/>
                                            </p:txEl>
                                          </p:spTgt>
                                        </p:tgtEl>
                                        <p:attrNameLst>
                                          <p:attrName>style.visibility</p:attrName>
                                        </p:attrNameLst>
                                      </p:cBhvr>
                                      <p:to>
                                        <p:strVal val="visible"/>
                                      </p:to>
                                    </p:set>
                                    <p:anim calcmode="lin" valueType="num">
                                      <p:cBhvr>
                                        <p:cTn id="7" dur="1000" fill="hold"/>
                                        <p:tgtEl>
                                          <p:spTgt spid="28673">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2867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09600" y="1752600"/>
            <a:ext cx="7772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rPr>
              <a:t>3. Don’t treat symptoms, look for the cure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If you just patch over the underlying problems in the process, you will never be able to fully reach your potential. </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9697">
                                            <p:txEl>
                                              <p:pRg st="2" end="2"/>
                                            </p:txEl>
                                          </p:spTgt>
                                        </p:tgtEl>
                                        <p:attrNameLst>
                                          <p:attrName>style.visibility</p:attrName>
                                        </p:attrNameLst>
                                      </p:cBhvr>
                                      <p:to>
                                        <p:strVal val="visible"/>
                                      </p:to>
                                    </p:set>
                                    <p:anim calcmode="lin" valueType="num">
                                      <p:cBhvr>
                                        <p:cTn id="7" dur="1000" fill="hold"/>
                                        <p:tgtEl>
                                          <p:spTgt spid="29697">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2969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6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04800" y="914400"/>
            <a:ext cx="8153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rPr>
              <a:t>4. Every employee is responsible for quality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Everyone in the company, from the workers on the line to the upper management, must realize that they have an important part to play in ensuring high levels of quality in their products and services. Everyone has a customer to delight, and they must all step up and take responsibility for them.</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0721">
                                            <p:txEl>
                                              <p:pRg st="2" end="2"/>
                                            </p:txEl>
                                          </p:spTgt>
                                        </p:tgtEl>
                                        <p:attrNameLst>
                                          <p:attrName>style.visibility</p:attrName>
                                        </p:attrNameLst>
                                      </p:cBhvr>
                                      <p:to>
                                        <p:strVal val="visible"/>
                                      </p:to>
                                    </p:set>
                                    <p:anim calcmode="lin" valueType="num">
                                      <p:cBhvr>
                                        <p:cTn id="7" dur="1000" fill="hold"/>
                                        <p:tgtEl>
                                          <p:spTgt spid="30721">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072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762000" y="762000"/>
            <a:ext cx="73152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rPr>
              <a:t>5. Quality must be measurable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A quality management system is only effective when you can quantify the results. You need to see how the process is implemented and if it is having the desired effect. This will help you set your goals for the future and ensure that every department is working toward the same result.</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1745">
                                            <p:txEl>
                                              <p:pRg st="2" end="2"/>
                                            </p:txEl>
                                          </p:spTgt>
                                        </p:tgtEl>
                                        <p:attrNameLst>
                                          <p:attrName>style.visibility</p:attrName>
                                        </p:attrNameLst>
                                      </p:cBhvr>
                                      <p:to>
                                        <p:strVal val="visible"/>
                                      </p:to>
                                    </p:set>
                                    <p:anim calcmode="lin" valueType="num">
                                      <p:cBhvr>
                                        <p:cTn id="7" dur="1000" fill="hold"/>
                                        <p:tgtEl>
                                          <p:spTgt spid="31745">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174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381000" y="1219200"/>
            <a:ext cx="8229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rPr>
              <a:t>6. Quality improvements must be continuous</a:t>
            </a:r>
            <a:endParaRPr kumimoji="0" lang="en-US" sz="3200" b="1" i="0" u="none" strike="noStrike" cap="none" normalizeH="0" baseline="0" dirty="0" smtClean="0">
              <a:ln>
                <a:noFill/>
              </a:ln>
              <a:solidFill>
                <a:schemeClr val="accent1">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effectLst/>
                <a:latin typeface="Calibri" pitchFamily="34" charset="0"/>
                <a:ea typeface="Calibri" pitchFamily="34" charset="0"/>
                <a:cs typeface="Times New Roman" pitchFamily="18" charset="0"/>
              </a:rPr>
              <a:t>	Total Quality Management is not something that can be done once and then forgotten. It’s not a management “phase” that will end after a problem has been corrected. Real improvements must occur frequently and continually in order to increase customer satisfaction and loyalty.</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 calcmode="lin" valueType="num">
                                      <p:cBhvr>
                                        <p:cTn id="7" dur="1000" fill="hold"/>
                                        <p:tgtEl>
                                          <p:spTgt spid="32771">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27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57200" y="990600"/>
            <a:ext cx="7543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accent1">
                    <a:lumMod val="75000"/>
                  </a:schemeClr>
                </a:solidFill>
                <a:effectLst/>
                <a:latin typeface="Calibri" pitchFamily="34" charset="0"/>
                <a:ea typeface="Calibri" pitchFamily="34" charset="0"/>
                <a:cs typeface="Times New Roman" pitchFamily="18" charset="0"/>
              </a:rPr>
              <a:t>7. Quality is a long-term investment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solidFill>
                  <a:srgbClr val="008080"/>
                </a:solidFill>
                <a:effectLst/>
                <a:latin typeface="Calibri" pitchFamily="34" charset="0"/>
                <a:ea typeface="Calibri" pitchFamily="34" charset="0"/>
                <a:cs typeface="Times New Roman" pitchFamily="18" charset="0"/>
              </a:rPr>
              <a:t>	</a:t>
            </a:r>
            <a:r>
              <a:rPr kumimoji="0" lang="en-US" sz="3200" b="0" i="0" strike="noStrike" cap="none" normalizeH="0" baseline="0" dirty="0" smtClean="0">
                <a:ln>
                  <a:noFill/>
                </a:ln>
                <a:effectLst/>
                <a:latin typeface="Calibri" pitchFamily="34" charset="0"/>
                <a:ea typeface="Calibri" pitchFamily="34" charset="0"/>
                <a:cs typeface="Times New Roman" pitchFamily="18" charset="0"/>
              </a:rPr>
              <a:t>Quality management is not a quick fix. You can purchase QMS software that will help you get things started, but you should understand that real results won’t occur immediately. TQM is a long-term investment, and it is designed to help you find long-term success.</a:t>
            </a:r>
            <a:endParaRPr kumimoji="0" lang="en-US" sz="3200" b="0" i="0" strike="noStrike" cap="none" normalizeH="0" baseline="0" dirty="0" smtClean="0">
              <a:ln>
                <a:noFill/>
              </a:ln>
              <a:effectLst/>
              <a:latin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3793">
                                            <p:txEl>
                                              <p:pRg st="2" end="2"/>
                                            </p:txEl>
                                          </p:spTgt>
                                        </p:tgtEl>
                                        <p:attrNameLst>
                                          <p:attrName>style.visibility</p:attrName>
                                        </p:attrNameLst>
                                      </p:cBhvr>
                                      <p:to>
                                        <p:strVal val="visible"/>
                                      </p:to>
                                    </p:set>
                                    <p:anim calcmode="lin" valueType="num">
                                      <p:cBhvr>
                                        <p:cTn id="7" dur="1000" fill="hold"/>
                                        <p:tgtEl>
                                          <p:spTgt spid="33793">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379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TotalTime>
  <Words>91</Words>
  <Application>Microsoft Office PowerPoint</Application>
  <PresentationFormat>On-screen Show (4:3)</PresentationFormat>
  <Paragraphs>33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7 Principles of Total quality management</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GERALDINE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Principles of Total quality management</dc:title>
  <dc:creator>REA</dc:creator>
  <cp:lastModifiedBy>user</cp:lastModifiedBy>
  <cp:revision>20</cp:revision>
  <dcterms:created xsi:type="dcterms:W3CDTF">2011-04-17T09:48:20Z</dcterms:created>
  <dcterms:modified xsi:type="dcterms:W3CDTF">2011-04-19T01:47:38Z</dcterms:modified>
</cp:coreProperties>
</file>