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41"/>
  </p:handoutMasterIdLst>
  <p:sldIdLst>
    <p:sldId id="291" r:id="rId2"/>
    <p:sldId id="256" r:id="rId3"/>
    <p:sldId id="257" r:id="rId4"/>
    <p:sldId id="259" r:id="rId5"/>
    <p:sldId id="263" r:id="rId6"/>
    <p:sldId id="265" r:id="rId7"/>
    <p:sldId id="292" r:id="rId8"/>
    <p:sldId id="264" r:id="rId9"/>
    <p:sldId id="262" r:id="rId10"/>
    <p:sldId id="266" r:id="rId11"/>
    <p:sldId id="267" r:id="rId12"/>
    <p:sldId id="260" r:id="rId13"/>
    <p:sldId id="261" r:id="rId14"/>
    <p:sldId id="293" r:id="rId15"/>
    <p:sldId id="268" r:id="rId16"/>
    <p:sldId id="280" r:id="rId17"/>
    <p:sldId id="277" r:id="rId18"/>
    <p:sldId id="278" r:id="rId19"/>
    <p:sldId id="279" r:id="rId20"/>
    <p:sldId id="269" r:id="rId21"/>
    <p:sldId id="270" r:id="rId22"/>
    <p:sldId id="274" r:id="rId23"/>
    <p:sldId id="275" r:id="rId24"/>
    <p:sldId id="281" r:id="rId25"/>
    <p:sldId id="282" r:id="rId26"/>
    <p:sldId id="289" r:id="rId27"/>
    <p:sldId id="290" r:id="rId28"/>
    <p:sldId id="294" r:id="rId29"/>
    <p:sldId id="284" r:id="rId30"/>
    <p:sldId id="286" r:id="rId31"/>
    <p:sldId id="287" r:id="rId32"/>
    <p:sldId id="288" r:id="rId33"/>
    <p:sldId id="271" r:id="rId34"/>
    <p:sldId id="295" r:id="rId35"/>
    <p:sldId id="296" r:id="rId36"/>
    <p:sldId id="272" r:id="rId37"/>
    <p:sldId id="273" r:id="rId38"/>
    <p:sldId id="276" r:id="rId39"/>
    <p:sldId id="285" r:id="rId40"/>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82" autoAdjust="0"/>
    <p:restoredTop sz="86467" autoAdjust="0"/>
  </p:normalViewPr>
  <p:slideViewPr>
    <p:cSldViewPr>
      <p:cViewPr varScale="1">
        <p:scale>
          <a:sx n="64" d="100"/>
          <a:sy n="64" d="100"/>
        </p:scale>
        <p:origin x="942" y="72"/>
      </p:cViewPr>
      <p:guideLst>
        <p:guide orient="horz" pos="2160"/>
        <p:guide pos="2880"/>
      </p:guideLst>
    </p:cSldViewPr>
  </p:slideViewPr>
  <p:outlineViewPr>
    <p:cViewPr>
      <p:scale>
        <a:sx n="33" d="100"/>
        <a:sy n="33" d="100"/>
      </p:scale>
      <p:origin x="0" y="196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sz="quarter" idx="1"/>
          </p:nvPr>
        </p:nvSpPr>
        <p:spPr>
          <a:xfrm>
            <a:off x="3967341" y="0"/>
            <a:ext cx="3035088" cy="464503"/>
          </a:xfrm>
          <a:prstGeom prst="rect">
            <a:avLst/>
          </a:prstGeom>
        </p:spPr>
        <p:txBody>
          <a:bodyPr vert="horz" lIns="93104" tIns="46552" rIns="93104" bIns="46552" rtlCol="0"/>
          <a:lstStyle>
            <a:lvl1pPr algn="r">
              <a:defRPr sz="1200"/>
            </a:lvl1pPr>
          </a:lstStyle>
          <a:p>
            <a:fld id="{D2CA2DFC-D705-49AE-8041-E4FFF3D0407D}" type="datetimeFigureOut">
              <a:rPr lang="en-US" smtClean="0"/>
              <a:t>9/2/2014</a:t>
            </a:fld>
            <a:endParaRPr lang="en-US" dirty="0"/>
          </a:p>
        </p:txBody>
      </p:sp>
      <p:sp>
        <p:nvSpPr>
          <p:cNvPr id="4" name="Footer Placeholder 3"/>
          <p:cNvSpPr>
            <a:spLocks noGrp="1"/>
          </p:cNvSpPr>
          <p:nvPr>
            <p:ph type="ftr" sz="quarter" idx="2"/>
          </p:nvPr>
        </p:nvSpPr>
        <p:spPr>
          <a:xfrm>
            <a:off x="0" y="8823935"/>
            <a:ext cx="3035088" cy="464503"/>
          </a:xfrm>
          <a:prstGeom prst="rect">
            <a:avLst/>
          </a:prstGeom>
        </p:spPr>
        <p:txBody>
          <a:bodyPr vert="horz" lIns="93104" tIns="46552" rIns="93104" bIns="465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1" y="8823935"/>
            <a:ext cx="3035088" cy="464503"/>
          </a:xfrm>
          <a:prstGeom prst="rect">
            <a:avLst/>
          </a:prstGeom>
        </p:spPr>
        <p:txBody>
          <a:bodyPr vert="horz" lIns="93104" tIns="46552" rIns="93104" bIns="46552" rtlCol="0" anchor="b"/>
          <a:lstStyle>
            <a:lvl1pPr algn="r">
              <a:defRPr sz="1200"/>
            </a:lvl1pPr>
          </a:lstStyle>
          <a:p>
            <a:fld id="{8792E00F-4FCF-48E4-9A26-34D854083C58}" type="slidenum">
              <a:rPr lang="en-US" smtClean="0"/>
              <a:t>‹#›</a:t>
            </a:fld>
            <a:endParaRPr lang="en-US" dirty="0"/>
          </a:p>
        </p:txBody>
      </p:sp>
    </p:spTree>
    <p:extLst>
      <p:ext uri="{BB962C8B-B14F-4D97-AF65-F5344CB8AC3E}">
        <p14:creationId xmlns:p14="http://schemas.microsoft.com/office/powerpoint/2010/main" val="39218899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BA6B68-C526-41F6-A658-AB7275F4D12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60AD24-D9B2-425D-9521-44EE2DAD6496}" type="datetimeFigureOut">
              <a:rPr lang="en-US" smtClean="0"/>
              <a:pPr/>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FBA6B68-C526-41F6-A658-AB7275F4D12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60AD24-D9B2-425D-9521-44EE2DAD6496}" type="datetimeFigureOut">
              <a:rPr lang="en-US" smtClean="0"/>
              <a:pPr/>
              <a:t>9/2/2014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BA6B68-C526-41F6-A658-AB7275F4D12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aginawtxchamber.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09" y="990600"/>
            <a:ext cx="7772400" cy="1362456"/>
          </a:xfrm>
        </p:spPr>
        <p:txBody>
          <a:bodyPr/>
          <a:lstStyle/>
          <a:p>
            <a:pPr algn="ctr"/>
            <a:r>
              <a:rPr lang="en-US" dirty="0" smtClean="0"/>
              <a:t>Welcome! </a:t>
            </a:r>
            <a:br>
              <a:rPr lang="en-US" dirty="0" smtClean="0"/>
            </a:br>
            <a:r>
              <a:rPr lang="en-US" dirty="0" smtClean="0"/>
              <a:t>It’s FRIDAY!!!</a:t>
            </a:r>
            <a:endParaRPr lang="en-US" dirty="0"/>
          </a:p>
        </p:txBody>
      </p:sp>
      <p:sp>
        <p:nvSpPr>
          <p:cNvPr id="3" name="Text Placeholder 2"/>
          <p:cNvSpPr>
            <a:spLocks noGrp="1"/>
          </p:cNvSpPr>
          <p:nvPr>
            <p:ph type="body" idx="1"/>
          </p:nvPr>
        </p:nvSpPr>
        <p:spPr/>
        <p:txBody>
          <a:bodyPr>
            <a:noAutofit/>
          </a:bodyPr>
          <a:lstStyle/>
          <a:p>
            <a:pPr marL="457200" indent="-457200">
              <a:buAutoNum type="arabicPeriod"/>
            </a:pPr>
            <a:r>
              <a:rPr lang="en-US" sz="2800" dirty="0" smtClean="0"/>
              <a:t>Come in quietly.</a:t>
            </a:r>
          </a:p>
          <a:p>
            <a:pPr marL="457200" indent="-457200">
              <a:buAutoNum type="arabicPeriod"/>
            </a:pPr>
            <a:r>
              <a:rPr lang="en-US" sz="2800" dirty="0" smtClean="0"/>
              <a:t>Take a note taking hand out off the table.</a:t>
            </a:r>
          </a:p>
          <a:p>
            <a:pPr marL="457200" indent="-457200">
              <a:buAutoNum type="arabicPeriod"/>
            </a:pPr>
            <a:r>
              <a:rPr lang="en-US" sz="2800" dirty="0" smtClean="0"/>
              <a:t>Find your name  and sit there.</a:t>
            </a:r>
          </a:p>
          <a:p>
            <a:pPr marL="457200" indent="-457200">
              <a:buAutoNum type="arabicPeriod"/>
            </a:pPr>
            <a:r>
              <a:rPr lang="en-US" sz="2800" dirty="0" smtClean="0"/>
              <a:t>Do NOT remove the post-it note. </a:t>
            </a:r>
          </a:p>
          <a:p>
            <a:pPr marL="457200" indent="-457200">
              <a:buAutoNum type="arabicPeriod"/>
            </a:pPr>
            <a:r>
              <a:rPr lang="en-US" sz="2800" dirty="0" smtClean="0"/>
              <a:t>Have pen/pencil out ready to start when bell rings.</a:t>
            </a:r>
            <a:endParaRPr lang="en-US" sz="2800" dirty="0"/>
          </a:p>
        </p:txBody>
      </p:sp>
    </p:spTree>
    <p:extLst>
      <p:ext uri="{BB962C8B-B14F-4D97-AF65-F5344CB8AC3E}">
        <p14:creationId xmlns:p14="http://schemas.microsoft.com/office/powerpoint/2010/main" val="4195445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Hospitality and Tourism</a:t>
            </a:r>
            <a:endParaRPr lang="en-US" dirty="0"/>
          </a:p>
        </p:txBody>
      </p:sp>
      <p:sp>
        <p:nvSpPr>
          <p:cNvPr id="3" name="Content Placeholder 2"/>
          <p:cNvSpPr>
            <a:spLocks noGrp="1"/>
          </p:cNvSpPr>
          <p:nvPr>
            <p:ph idx="1"/>
          </p:nvPr>
        </p:nvSpPr>
        <p:spPr/>
        <p:txBody>
          <a:bodyPr/>
          <a:lstStyle/>
          <a:p>
            <a:pPr marL="0" indent="0">
              <a:buNone/>
            </a:pPr>
            <a:r>
              <a:rPr lang="en-US" dirty="0" smtClean="0"/>
              <a:t>In turn that </a:t>
            </a:r>
          </a:p>
          <a:p>
            <a:r>
              <a:rPr lang="en-US" dirty="0" smtClean="0">
                <a:solidFill>
                  <a:srgbClr val="FF0000"/>
                </a:solidFill>
              </a:rPr>
              <a:t>Pays salaries</a:t>
            </a:r>
          </a:p>
          <a:p>
            <a:r>
              <a:rPr lang="en-US" dirty="0" smtClean="0">
                <a:solidFill>
                  <a:srgbClr val="FF0000"/>
                </a:solidFill>
              </a:rPr>
              <a:t>Profits business</a:t>
            </a:r>
          </a:p>
          <a:p>
            <a:r>
              <a:rPr lang="en-US" dirty="0" smtClean="0">
                <a:solidFill>
                  <a:srgbClr val="FF0000"/>
                </a:solidFill>
              </a:rPr>
              <a:t>Pays taxes</a:t>
            </a:r>
          </a:p>
          <a:p>
            <a:pPr marL="0" indent="0">
              <a:buNone/>
            </a:pPr>
            <a:endParaRPr lang="en-US" dirty="0" smtClean="0">
              <a:solidFill>
                <a:srgbClr val="FF0000"/>
              </a:solidFill>
            </a:endParaRPr>
          </a:p>
          <a:p>
            <a:r>
              <a:rPr lang="en-US" dirty="0" smtClean="0"/>
              <a:t>Can you think of an event that could have effected the economy in North Texas?</a:t>
            </a:r>
          </a:p>
          <a:p>
            <a:endParaRPr lang="en-US" dirty="0" smtClean="0"/>
          </a:p>
          <a:p>
            <a:endParaRPr lang="en-US" dirty="0"/>
          </a:p>
        </p:txBody>
      </p:sp>
    </p:spTree>
    <p:extLst>
      <p:ext uri="{BB962C8B-B14F-4D97-AF65-F5344CB8AC3E}">
        <p14:creationId xmlns:p14="http://schemas.microsoft.com/office/powerpoint/2010/main" val="26778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Super Bowl or Cowboy Stadium</a:t>
            </a:r>
            <a:endParaRPr lang="en-US" dirty="0"/>
          </a:p>
        </p:txBody>
      </p:sp>
      <p:sp>
        <p:nvSpPr>
          <p:cNvPr id="3" name="Content Placeholder 2"/>
          <p:cNvSpPr>
            <a:spLocks noGrp="1"/>
          </p:cNvSpPr>
          <p:nvPr>
            <p:ph idx="1"/>
          </p:nvPr>
        </p:nvSpPr>
        <p:spPr/>
        <p:txBody>
          <a:bodyPr/>
          <a:lstStyle/>
          <a:p>
            <a:r>
              <a:rPr lang="en-US" dirty="0" smtClean="0"/>
              <a:t>The Super Bowl brought in $250 million </a:t>
            </a:r>
          </a:p>
          <a:p>
            <a:r>
              <a:rPr lang="en-US" dirty="0" smtClean="0"/>
              <a:t>They expected to bring in 600 million but it snowed.  </a:t>
            </a:r>
          </a:p>
          <a:p>
            <a:pPr marL="0" indent="0">
              <a:buNone/>
            </a:pPr>
            <a:r>
              <a:rPr lang="en-US" dirty="0" smtClean="0"/>
              <a:t/>
            </a:r>
            <a:br>
              <a:rPr lang="en-US" dirty="0" smtClean="0"/>
            </a:br>
            <a:r>
              <a:rPr lang="en-US" dirty="0" smtClean="0"/>
              <a:t>International visitors to the US spent </a:t>
            </a:r>
          </a:p>
          <a:p>
            <a:pPr marL="0" indent="0">
              <a:buNone/>
            </a:pPr>
            <a:r>
              <a:rPr lang="en-US" dirty="0" smtClean="0"/>
              <a:t>$100 billion </a:t>
            </a:r>
          </a:p>
          <a:p>
            <a:pPr marL="0" indent="0">
              <a:buNone/>
            </a:pPr>
            <a:r>
              <a:rPr lang="en-US" dirty="0" smtClean="0"/>
              <a:t>Hospitality and Tourism generates $105 billion in taxes each year.</a:t>
            </a:r>
          </a:p>
          <a:p>
            <a:pPr marL="0" indent="0">
              <a:buNone/>
            </a:pPr>
            <a:endParaRPr lang="en-US" dirty="0"/>
          </a:p>
        </p:txBody>
      </p:sp>
    </p:spTree>
    <p:extLst>
      <p:ext uri="{BB962C8B-B14F-4D97-AF65-F5344CB8AC3E}">
        <p14:creationId xmlns:p14="http://schemas.microsoft.com/office/powerpoint/2010/main" val="228549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07" y="1222148"/>
            <a:ext cx="8229600" cy="1466088"/>
          </a:xfrm>
        </p:spPr>
        <p:txBody>
          <a:bodyPr>
            <a:normAutofit fontScale="90000"/>
          </a:bodyPr>
          <a:lstStyle/>
          <a:p>
            <a:r>
              <a:rPr lang="en-US" dirty="0" smtClean="0"/>
              <a:t>Diversity: </a:t>
            </a:r>
            <a:r>
              <a:rPr lang="en-US" sz="3100" dirty="0" smtClean="0"/>
              <a:t>is a group of elements that are different from one another. Includes a variety of different backgrounds, cultures, religions, beliefs, and languages.</a:t>
            </a:r>
            <a:r>
              <a:rPr lang="en-US" dirty="0" smtClean="0"/>
              <a:t/>
            </a:r>
            <a:br>
              <a:rPr lang="en-US" dirty="0" smtClean="0"/>
            </a:b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Made up of many types and sizes of business</a:t>
            </a:r>
          </a:p>
          <a:p>
            <a:r>
              <a:rPr lang="en-US" dirty="0" smtClean="0"/>
              <a:t>They serve a </a:t>
            </a:r>
            <a:r>
              <a:rPr lang="en-US" b="1" i="1" dirty="0" smtClean="0"/>
              <a:t>diverse</a:t>
            </a:r>
            <a:r>
              <a:rPr lang="en-US" dirty="0" smtClean="0"/>
              <a:t> population</a:t>
            </a:r>
          </a:p>
          <a:p>
            <a:r>
              <a:rPr lang="en-US" dirty="0" smtClean="0"/>
              <a:t>different countries</a:t>
            </a:r>
          </a:p>
          <a:p>
            <a:r>
              <a:rPr lang="en-US" dirty="0" smtClean="0"/>
              <a:t>Special needs</a:t>
            </a:r>
          </a:p>
          <a:p>
            <a:r>
              <a:rPr lang="en-US" dirty="0" smtClean="0"/>
              <a:t>Different nationalities</a:t>
            </a:r>
          </a:p>
          <a:p>
            <a:r>
              <a:rPr lang="en-US" dirty="0" smtClean="0"/>
              <a:t>Different ages</a:t>
            </a:r>
          </a:p>
          <a:p>
            <a:endParaRPr lang="en-US" dirty="0"/>
          </a:p>
        </p:txBody>
      </p:sp>
    </p:spTree>
    <p:extLst>
      <p:ext uri="{BB962C8B-B14F-4D97-AF65-F5344CB8AC3E}">
        <p14:creationId xmlns:p14="http://schemas.microsoft.com/office/powerpoint/2010/main" val="2332337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a:t>
            </a:r>
            <a:endParaRPr lang="en-US" dirty="0"/>
          </a:p>
        </p:txBody>
      </p:sp>
      <p:sp>
        <p:nvSpPr>
          <p:cNvPr id="3" name="Content Placeholder 2"/>
          <p:cNvSpPr>
            <a:spLocks noGrp="1"/>
          </p:cNvSpPr>
          <p:nvPr>
            <p:ph idx="1"/>
          </p:nvPr>
        </p:nvSpPr>
        <p:spPr/>
        <p:txBody>
          <a:bodyPr>
            <a:normAutofit/>
          </a:bodyPr>
          <a:lstStyle/>
          <a:p>
            <a:r>
              <a:rPr lang="en-US" dirty="0" smtClean="0"/>
              <a:t>The employees are diverse too.</a:t>
            </a:r>
          </a:p>
          <a:p>
            <a:r>
              <a:rPr lang="en-US" dirty="0" smtClean="0"/>
              <a:t>Young </a:t>
            </a:r>
          </a:p>
          <a:p>
            <a:r>
              <a:rPr lang="en-US" dirty="0" smtClean="0"/>
              <a:t>Old</a:t>
            </a:r>
          </a:p>
          <a:p>
            <a:r>
              <a:rPr lang="en-US" dirty="0" smtClean="0"/>
              <a:t>Part time</a:t>
            </a:r>
          </a:p>
          <a:p>
            <a:r>
              <a:rPr lang="en-US" dirty="0" smtClean="0"/>
              <a:t>Full time</a:t>
            </a:r>
          </a:p>
          <a:p>
            <a:r>
              <a:rPr lang="en-US" dirty="0" smtClean="0"/>
              <a:t>Minimum wage earners</a:t>
            </a:r>
          </a:p>
          <a:p>
            <a:r>
              <a:rPr lang="en-US" dirty="0" smtClean="0"/>
              <a:t>Professional salaried</a:t>
            </a:r>
          </a:p>
          <a:p>
            <a:endParaRPr lang="en-US" dirty="0"/>
          </a:p>
        </p:txBody>
      </p:sp>
    </p:spTree>
    <p:extLst>
      <p:ext uri="{BB962C8B-B14F-4D97-AF65-F5344CB8AC3E}">
        <p14:creationId xmlns:p14="http://schemas.microsoft.com/office/powerpoint/2010/main" val="3705339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a:xfrm>
            <a:off x="457200" y="2286000"/>
            <a:ext cx="8229600" cy="4038600"/>
          </a:xfrm>
        </p:spPr>
        <p:txBody>
          <a:bodyPr/>
          <a:lstStyle/>
          <a:p>
            <a:r>
              <a:rPr lang="en-US" dirty="0" smtClean="0"/>
              <a:t>When something is complex, it is </a:t>
            </a:r>
            <a:r>
              <a:rPr lang="en-US" b="1" i="1" dirty="0" smtClean="0"/>
              <a:t>composed</a:t>
            </a:r>
            <a:r>
              <a:rPr lang="en-US" dirty="0" smtClean="0"/>
              <a:t> of two are more parts.</a:t>
            </a:r>
            <a:endParaRPr lang="en-US" dirty="0"/>
          </a:p>
        </p:txBody>
      </p:sp>
    </p:spTree>
    <p:extLst>
      <p:ext uri="{BB962C8B-B14F-4D97-AF65-F5344CB8AC3E}">
        <p14:creationId xmlns:p14="http://schemas.microsoft.com/office/powerpoint/2010/main" val="593118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ljones\Local Settings\Temporary Internet Files\Content.IE5\YEG71VZY\MC900311086[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rot="20456513">
            <a:off x="995327" y="-38233"/>
            <a:ext cx="6013679" cy="61724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16200000">
            <a:off x="-227761" y="3708112"/>
            <a:ext cx="3124200" cy="584775"/>
          </a:xfrm>
          <a:prstGeom prst="rect">
            <a:avLst/>
          </a:prstGeom>
        </p:spPr>
        <p:txBody>
          <a:bodyPr wrap="square">
            <a:spAutoFit/>
          </a:bodyPr>
          <a:lstStyle/>
          <a:p>
            <a:pPr lvl="0"/>
            <a:r>
              <a:rPr lang="en-US" sz="3200" dirty="0">
                <a:solidFill>
                  <a:srgbClr val="FF0000"/>
                </a:solidFill>
              </a:rPr>
              <a:t>Travel&amp; Tourism</a:t>
            </a:r>
          </a:p>
        </p:txBody>
      </p:sp>
      <p:sp>
        <p:nvSpPr>
          <p:cNvPr id="6" name="TextBox 5"/>
          <p:cNvSpPr txBox="1"/>
          <p:nvPr/>
        </p:nvSpPr>
        <p:spPr>
          <a:xfrm>
            <a:off x="2286000" y="3048000"/>
            <a:ext cx="800219" cy="1905000"/>
          </a:xfrm>
          <a:prstGeom prst="rect">
            <a:avLst/>
          </a:prstGeom>
          <a:noFill/>
        </p:spPr>
        <p:txBody>
          <a:bodyPr vert="vert270" wrap="square" rtlCol="0">
            <a:spAutoFit/>
          </a:bodyPr>
          <a:lstStyle/>
          <a:p>
            <a:r>
              <a:rPr lang="en-US" sz="4000" dirty="0" smtClean="0">
                <a:solidFill>
                  <a:srgbClr val="00B0F0"/>
                </a:solidFill>
              </a:rPr>
              <a:t>Lodging</a:t>
            </a:r>
            <a:endParaRPr lang="en-US" sz="4000" dirty="0">
              <a:solidFill>
                <a:srgbClr val="00B0F0"/>
              </a:solidFill>
            </a:endParaRPr>
          </a:p>
        </p:txBody>
      </p:sp>
      <p:sp>
        <p:nvSpPr>
          <p:cNvPr id="7" name="TextBox 6"/>
          <p:cNvSpPr txBox="1"/>
          <p:nvPr/>
        </p:nvSpPr>
        <p:spPr>
          <a:xfrm>
            <a:off x="4417367" y="1709678"/>
            <a:ext cx="861774" cy="3852922"/>
          </a:xfrm>
          <a:prstGeom prst="rect">
            <a:avLst/>
          </a:prstGeom>
          <a:noFill/>
        </p:spPr>
        <p:txBody>
          <a:bodyPr vert="vert270" wrap="square" rtlCol="0">
            <a:spAutoFit/>
          </a:bodyPr>
          <a:lstStyle/>
          <a:p>
            <a:r>
              <a:rPr lang="en-US" sz="4400" dirty="0" smtClean="0">
                <a:solidFill>
                  <a:schemeClr val="accent6">
                    <a:lumMod val="75000"/>
                  </a:schemeClr>
                </a:solidFill>
              </a:rPr>
              <a:t>Recreation</a:t>
            </a:r>
            <a:endParaRPr lang="en-US" sz="4400" dirty="0">
              <a:solidFill>
                <a:schemeClr val="accent6">
                  <a:lumMod val="75000"/>
                </a:schemeClr>
              </a:solidFill>
            </a:endParaRPr>
          </a:p>
        </p:txBody>
      </p:sp>
      <p:sp>
        <p:nvSpPr>
          <p:cNvPr id="9" name="TextBox 8"/>
          <p:cNvSpPr txBox="1"/>
          <p:nvPr/>
        </p:nvSpPr>
        <p:spPr>
          <a:xfrm>
            <a:off x="5636567" y="2743201"/>
            <a:ext cx="677108" cy="2971800"/>
          </a:xfrm>
          <a:prstGeom prst="rect">
            <a:avLst/>
          </a:prstGeom>
          <a:noFill/>
        </p:spPr>
        <p:txBody>
          <a:bodyPr vert="vert270" wrap="square" rtlCol="0">
            <a:spAutoFit/>
          </a:bodyPr>
          <a:lstStyle/>
          <a:p>
            <a:r>
              <a:rPr lang="en-US" sz="3200" dirty="0" smtClean="0">
                <a:solidFill>
                  <a:srgbClr val="00B050"/>
                </a:solidFill>
              </a:rPr>
              <a:t>Food &amp; Beverage</a:t>
            </a:r>
            <a:endParaRPr lang="en-US" sz="3200" dirty="0">
              <a:solidFill>
                <a:srgbClr val="00B050"/>
              </a:solidFill>
            </a:endParaRPr>
          </a:p>
        </p:txBody>
      </p:sp>
      <p:sp>
        <p:nvSpPr>
          <p:cNvPr id="10" name="TextBox 9"/>
          <p:cNvSpPr txBox="1"/>
          <p:nvPr/>
        </p:nvSpPr>
        <p:spPr>
          <a:xfrm>
            <a:off x="6847075" y="1406000"/>
            <a:ext cx="2296925"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 parts or segments</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Title 1"/>
          <p:cNvSpPr>
            <a:spLocks noGrp="1"/>
          </p:cNvSpPr>
          <p:nvPr>
            <p:ph type="title"/>
          </p:nvPr>
        </p:nvSpPr>
        <p:spPr/>
        <p:txBody>
          <a:bodyPr>
            <a:normAutofit/>
          </a:bodyPr>
          <a:lstStyle/>
          <a:p>
            <a:r>
              <a:rPr lang="en-US" dirty="0" smtClean="0"/>
              <a:t>					</a:t>
            </a:r>
            <a:r>
              <a:rPr lang="en-US" b="1" dirty="0" smtClean="0">
                <a:solidFill>
                  <a:schemeClr val="accent1">
                    <a:lumMod val="75000"/>
                  </a:schemeClr>
                </a:solidFill>
                <a:latin typeface="+mn-lt"/>
              </a:rPr>
              <a:t>Complexity</a:t>
            </a:r>
            <a:endParaRPr lang="en-US" b="1" dirty="0">
              <a:solidFill>
                <a:schemeClr val="accent1">
                  <a:lumMod val="75000"/>
                </a:schemeClr>
              </a:solidFill>
              <a:latin typeface="+mn-lt"/>
            </a:endParaRPr>
          </a:p>
        </p:txBody>
      </p:sp>
    </p:spTree>
    <p:extLst>
      <p:ext uri="{BB962C8B-B14F-4D97-AF65-F5344CB8AC3E}">
        <p14:creationId xmlns:p14="http://schemas.microsoft.com/office/powerpoint/2010/main" val="2182185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r>
              <a:rPr lang="en-US" dirty="0" smtClean="0"/>
              <a:t>Food and Beverage</a:t>
            </a:r>
            <a:endParaRPr lang="en-US" dirty="0"/>
          </a:p>
        </p:txBody>
      </p:sp>
      <p:sp>
        <p:nvSpPr>
          <p:cNvPr id="3" name="Content Placeholder 2"/>
          <p:cNvSpPr>
            <a:spLocks noGrp="1"/>
          </p:cNvSpPr>
          <p:nvPr>
            <p:ph idx="1"/>
          </p:nvPr>
        </p:nvSpPr>
        <p:spPr>
          <a:xfrm>
            <a:off x="304800" y="1905000"/>
            <a:ext cx="8229600" cy="4389120"/>
          </a:xfrm>
        </p:spPr>
        <p:txBody>
          <a:bodyPr>
            <a:normAutofit fontScale="92500"/>
          </a:bodyPr>
          <a:lstStyle/>
          <a:p>
            <a:r>
              <a:rPr lang="en-US" dirty="0" smtClean="0"/>
              <a:t>Prepare food for customers </a:t>
            </a:r>
          </a:p>
          <a:p>
            <a:r>
              <a:rPr lang="en-US" b="1" i="1" dirty="0" smtClean="0"/>
              <a:t>Food service industry</a:t>
            </a:r>
          </a:p>
          <a:p>
            <a:r>
              <a:rPr lang="en-US" dirty="0" smtClean="0"/>
              <a:t>Sidewalk hot dog vendor (casual) or elegant restaurant</a:t>
            </a:r>
          </a:p>
          <a:p>
            <a:r>
              <a:rPr lang="en-US" dirty="0" smtClean="0"/>
              <a:t>McDonalds is the largest business in the world</a:t>
            </a:r>
          </a:p>
          <a:p>
            <a:r>
              <a:rPr lang="en-US" dirty="0" smtClean="0"/>
              <a:t>Can be located in movie theaters, malls, airports, or even in schools.</a:t>
            </a:r>
          </a:p>
          <a:p>
            <a:r>
              <a:rPr lang="en-US" dirty="0" smtClean="0"/>
              <a:t>They provide 76% of all meals eaten in the USA.</a:t>
            </a:r>
          </a:p>
          <a:p>
            <a:r>
              <a:rPr lang="en-US" dirty="0" smtClean="0"/>
              <a:t>50 years ago 25 % of  all meals were in restaurants</a:t>
            </a:r>
          </a:p>
          <a:p>
            <a:r>
              <a:rPr lang="en-US" b="1" i="1" dirty="0" smtClean="0"/>
              <a:t>Largest and most varied </a:t>
            </a:r>
            <a:r>
              <a:rPr lang="en-US" dirty="0" smtClean="0"/>
              <a:t>part of the hospitality industry</a:t>
            </a:r>
          </a:p>
          <a:p>
            <a:r>
              <a:rPr lang="en-US" dirty="0" smtClean="0"/>
              <a:t>Employee 11 </a:t>
            </a:r>
            <a:r>
              <a:rPr lang="en-US" b="1" i="1" dirty="0" smtClean="0"/>
              <a:t>million</a:t>
            </a:r>
            <a:r>
              <a:rPr lang="en-US" dirty="0" smtClean="0"/>
              <a:t> people—doubled by 2015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Lodging </a:t>
            </a:r>
            <a:endParaRPr lang="en-US" dirty="0"/>
          </a:p>
        </p:txBody>
      </p:sp>
      <p:sp>
        <p:nvSpPr>
          <p:cNvPr id="3" name="Content Placeholder 2"/>
          <p:cNvSpPr>
            <a:spLocks noGrp="1"/>
          </p:cNvSpPr>
          <p:nvPr>
            <p:ph idx="1"/>
          </p:nvPr>
        </p:nvSpPr>
        <p:spPr/>
        <p:txBody>
          <a:bodyPr/>
          <a:lstStyle/>
          <a:p>
            <a:r>
              <a:rPr lang="en-US" dirty="0" smtClean="0"/>
              <a:t>A place to sleep for one or more nights.  </a:t>
            </a:r>
          </a:p>
          <a:p>
            <a:r>
              <a:rPr lang="en-US" dirty="0" smtClean="0"/>
              <a:t>List the different types </a:t>
            </a:r>
          </a:p>
          <a:p>
            <a:pPr lvl="1"/>
            <a:r>
              <a:rPr lang="en-US" dirty="0" smtClean="0"/>
              <a:t>Bed and breakfast</a:t>
            </a:r>
          </a:p>
          <a:p>
            <a:pPr lvl="1"/>
            <a:r>
              <a:rPr lang="en-US" dirty="0" smtClean="0"/>
              <a:t>Elegant hotel</a:t>
            </a:r>
          </a:p>
          <a:p>
            <a:pPr lvl="1"/>
            <a:r>
              <a:rPr lang="en-US" dirty="0" smtClean="0"/>
              <a:t>Motel</a:t>
            </a:r>
          </a:p>
          <a:p>
            <a:pPr lvl="1"/>
            <a:r>
              <a:rPr lang="en-US" dirty="0" smtClean="0"/>
              <a:t>Campground</a:t>
            </a:r>
          </a:p>
          <a:p>
            <a:pPr lvl="1"/>
            <a:r>
              <a:rPr lang="en-US" b="1" i="1" dirty="0" smtClean="0"/>
              <a:t>Amenities and expense </a:t>
            </a:r>
            <a:r>
              <a:rPr lang="en-US" dirty="0" smtClean="0"/>
              <a:t>vary </a:t>
            </a:r>
          </a:p>
          <a:p>
            <a:pPr lvl="1"/>
            <a:r>
              <a:rPr lang="en-US" dirty="0" smtClean="0"/>
              <a:t>4 </a:t>
            </a:r>
            <a:r>
              <a:rPr lang="en-US" b="1" i="1" dirty="0" smtClean="0"/>
              <a:t>million</a:t>
            </a:r>
            <a:r>
              <a:rPr lang="en-US" dirty="0" smtClean="0"/>
              <a:t> guestrooms in USA</a:t>
            </a:r>
          </a:p>
          <a:p>
            <a:pPr lvl="1"/>
            <a:r>
              <a:rPr lang="en-US" dirty="0" smtClean="0"/>
              <a:t>13 million worldwide</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Recreation		</a:t>
            </a:r>
            <a:endParaRPr lang="en-US" dirty="0"/>
          </a:p>
        </p:txBody>
      </p:sp>
      <p:sp>
        <p:nvSpPr>
          <p:cNvPr id="3" name="Content Placeholder 2"/>
          <p:cNvSpPr>
            <a:spLocks noGrp="1"/>
          </p:cNvSpPr>
          <p:nvPr>
            <p:ph idx="1"/>
          </p:nvPr>
        </p:nvSpPr>
        <p:spPr/>
        <p:txBody>
          <a:bodyPr/>
          <a:lstStyle/>
          <a:p>
            <a:r>
              <a:rPr lang="en-US" dirty="0" smtClean="0"/>
              <a:t>Activities that people do to rest, relax and enjoy.</a:t>
            </a:r>
          </a:p>
          <a:p>
            <a:r>
              <a:rPr lang="en-US" dirty="0" smtClean="0"/>
              <a:t>The goal of recreation is to refresh a persons body and mind.</a:t>
            </a:r>
          </a:p>
          <a:p>
            <a:r>
              <a:rPr lang="en-US" dirty="0" smtClean="0"/>
              <a:t> 4 types</a:t>
            </a:r>
          </a:p>
          <a:p>
            <a:r>
              <a:rPr lang="en-US" dirty="0" smtClean="0">
                <a:solidFill>
                  <a:srgbClr val="FF0000"/>
                </a:solidFill>
              </a:rPr>
              <a:t>Entertainment</a:t>
            </a:r>
            <a:r>
              <a:rPr lang="en-US" dirty="0" smtClean="0"/>
              <a:t>---  movies, concerts, live theater</a:t>
            </a:r>
          </a:p>
          <a:p>
            <a:r>
              <a:rPr lang="en-US" dirty="0" smtClean="0">
                <a:solidFill>
                  <a:srgbClr val="FF0000"/>
                </a:solidFill>
              </a:rPr>
              <a:t>Attractions </a:t>
            </a:r>
            <a:r>
              <a:rPr lang="en-US" dirty="0" smtClean="0"/>
              <a:t>----special places natural scenery, Museums, zoos, historical places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Recreation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Spectator sports</a:t>
            </a:r>
            <a:r>
              <a:rPr lang="en-US" dirty="0" smtClean="0"/>
              <a:t>—football, baseball, soccer, basketball, or hockey ( there are others)</a:t>
            </a:r>
          </a:p>
          <a:p>
            <a:r>
              <a:rPr lang="en-US" dirty="0" smtClean="0">
                <a:solidFill>
                  <a:srgbClr val="FF0000"/>
                </a:solidFill>
              </a:rPr>
              <a:t>Participatory sports</a:t>
            </a:r>
            <a:r>
              <a:rPr lang="en-US" dirty="0" smtClean="0"/>
              <a:t>– skiing, snorkeling, hiking, or hang gliding ( there are others)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Principles of</a:t>
            </a:r>
            <a:br>
              <a:rPr lang="en-US" dirty="0" smtClean="0"/>
            </a:br>
            <a:r>
              <a:rPr lang="en-US" dirty="0" smtClean="0"/>
              <a:t>Hospitality and Tourism</a:t>
            </a:r>
            <a:endParaRPr lang="en-US" dirty="0"/>
          </a:p>
        </p:txBody>
      </p:sp>
      <p:sp>
        <p:nvSpPr>
          <p:cNvPr id="3" name="Subtitle 2"/>
          <p:cNvSpPr>
            <a:spLocks noGrp="1"/>
          </p:cNvSpPr>
          <p:nvPr>
            <p:ph type="subTitle" idx="1"/>
          </p:nvPr>
        </p:nvSpPr>
        <p:spPr/>
        <p:txBody>
          <a:bodyPr/>
          <a:lstStyle/>
          <a:p>
            <a:r>
              <a:rPr lang="en-US" dirty="0" smtClean="0"/>
              <a:t>Lori Jones</a:t>
            </a:r>
          </a:p>
          <a:p>
            <a:endParaRPr lang="en-US" dirty="0"/>
          </a:p>
        </p:txBody>
      </p:sp>
    </p:spTree>
    <p:extLst>
      <p:ext uri="{BB962C8B-B14F-4D97-AF65-F5344CB8AC3E}">
        <p14:creationId xmlns:p14="http://schemas.microsoft.com/office/powerpoint/2010/main" val="2973003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Travel and Tourism</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solidFill>
                  <a:srgbClr val="FF0000"/>
                </a:solidFill>
                <a:latin typeface="Arial Black" pitchFamily="34" charset="0"/>
              </a:rPr>
              <a:t>Travel</a:t>
            </a:r>
            <a:r>
              <a:rPr lang="en-US" b="1" i="1" dirty="0" smtClean="0"/>
              <a:t>-Physically moves people from one place to another</a:t>
            </a:r>
          </a:p>
          <a:p>
            <a:r>
              <a:rPr lang="en-US" dirty="0" smtClean="0"/>
              <a:t>Auto</a:t>
            </a:r>
          </a:p>
          <a:p>
            <a:r>
              <a:rPr lang="en-US" dirty="0" smtClean="0"/>
              <a:t>Bus</a:t>
            </a:r>
          </a:p>
          <a:p>
            <a:r>
              <a:rPr lang="en-US" dirty="0" smtClean="0"/>
              <a:t>Train </a:t>
            </a:r>
          </a:p>
          <a:p>
            <a:r>
              <a:rPr lang="en-US" dirty="0" smtClean="0"/>
              <a:t>Ship</a:t>
            </a:r>
          </a:p>
          <a:p>
            <a:r>
              <a:rPr lang="en-US" dirty="0" smtClean="0"/>
              <a:t>Airplane</a:t>
            </a:r>
          </a:p>
          <a:p>
            <a:r>
              <a:rPr lang="en-US" dirty="0" smtClean="0"/>
              <a:t>Taxis </a:t>
            </a:r>
          </a:p>
          <a:p>
            <a:r>
              <a:rPr lang="en-US" dirty="0" smtClean="0"/>
              <a:t>Rental cars</a:t>
            </a:r>
            <a:endParaRPr lang="en-US" dirty="0"/>
          </a:p>
        </p:txBody>
      </p:sp>
      <p:pic>
        <p:nvPicPr>
          <p:cNvPr id="2050" name="Picture 2" descr="C:\Documents and Settings\ljones\Local Settings\Temporary Internet Files\Content.IE5\YEG71VZY\MP90042795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4128" y="2447659"/>
            <a:ext cx="2286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ljones\Local Settings\Temporary Internet Files\Content.IE5\ZDSIL372\MC90043979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047" y="4776759"/>
            <a:ext cx="2802194"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Documents and Settings\ljones\Local Settings\Temporary Internet Files\Content.IE5\ZDSIL372\MC90032097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43172" y="2438400"/>
            <a:ext cx="1810512" cy="136337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Documents and Settings\ljones\Local Settings\Temporary Internet Files\Content.IE5\HEGCLJ3V\MC90038258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95600" y="4310415"/>
            <a:ext cx="2295144" cy="2295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957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Travel and Tourism</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latin typeface="Arial Black" pitchFamily="34" charset="0"/>
              </a:rPr>
              <a:t>Tourism</a:t>
            </a:r>
            <a:r>
              <a:rPr lang="en-US" dirty="0" smtClean="0"/>
              <a:t> organizes and promotes travel and vacations</a:t>
            </a:r>
          </a:p>
          <a:p>
            <a:r>
              <a:rPr lang="en-US" dirty="0" smtClean="0"/>
              <a:t>Travel agencies</a:t>
            </a:r>
          </a:p>
          <a:p>
            <a:r>
              <a:rPr lang="en-US" dirty="0" smtClean="0"/>
              <a:t>Tour operators</a:t>
            </a:r>
          </a:p>
          <a:p>
            <a:r>
              <a:rPr lang="en-US" dirty="0" smtClean="0"/>
              <a:t>Cruise companies</a:t>
            </a:r>
          </a:p>
          <a:p>
            <a:r>
              <a:rPr lang="en-US" dirty="0" smtClean="0"/>
              <a:t>Meeting and convention planners</a:t>
            </a:r>
          </a:p>
          <a:p>
            <a:r>
              <a:rPr lang="en-US" dirty="0" smtClean="0"/>
              <a:t>Convention and visitor bureaus </a:t>
            </a:r>
          </a:p>
          <a:p>
            <a:r>
              <a:rPr lang="en-US" dirty="0" smtClean="0"/>
              <a:t>Local and national tourism bureaus</a:t>
            </a:r>
          </a:p>
          <a:p>
            <a:endParaRPr lang="en-US" dirty="0" smtClean="0"/>
          </a:p>
          <a:p>
            <a:endParaRPr lang="en-US" dirty="0"/>
          </a:p>
        </p:txBody>
      </p:sp>
    </p:spTree>
    <p:extLst>
      <p:ext uri="{BB962C8B-B14F-4D97-AF65-F5344CB8AC3E}">
        <p14:creationId xmlns:p14="http://schemas.microsoft.com/office/powerpoint/2010/main" val="2295201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The functions of the travel and tourism industry include:</a:t>
            </a:r>
            <a:endParaRPr lang="en-US" sz="4000" dirty="0"/>
          </a:p>
        </p:txBody>
      </p:sp>
      <p:sp>
        <p:nvSpPr>
          <p:cNvPr id="3" name="Content Placeholder 2"/>
          <p:cNvSpPr>
            <a:spLocks noGrp="1"/>
          </p:cNvSpPr>
          <p:nvPr>
            <p:ph idx="1"/>
          </p:nvPr>
        </p:nvSpPr>
        <p:spPr/>
        <p:txBody>
          <a:bodyPr>
            <a:normAutofit fontScale="92500" lnSpcReduction="20000"/>
          </a:bodyPr>
          <a:lstStyle/>
          <a:p>
            <a:r>
              <a:rPr lang="en-US" b="1" i="1" dirty="0" smtClean="0"/>
              <a:t>Planning vacations:</a:t>
            </a:r>
          </a:p>
          <a:p>
            <a:pPr lvl="1"/>
            <a:r>
              <a:rPr lang="en-US" dirty="0"/>
              <a:t>A </a:t>
            </a:r>
            <a:r>
              <a:rPr lang="en-US" dirty="0">
                <a:solidFill>
                  <a:srgbClr val="FF0000"/>
                </a:solidFill>
                <a:latin typeface="Arial Black" pitchFamily="34" charset="0"/>
              </a:rPr>
              <a:t>package</a:t>
            </a:r>
            <a:r>
              <a:rPr lang="en-US" dirty="0"/>
              <a:t> is a trip that includes several segments that could include transportation, lodging, meals and entertainment</a:t>
            </a:r>
            <a:r>
              <a:rPr lang="en-US" dirty="0" smtClean="0"/>
              <a:t>.</a:t>
            </a:r>
            <a:endParaRPr lang="en-US" b="1" i="1" dirty="0" smtClean="0"/>
          </a:p>
          <a:p>
            <a:r>
              <a:rPr lang="en-US" b="1" i="1" dirty="0" smtClean="0"/>
              <a:t>Tourism industry also has to encourage travel</a:t>
            </a:r>
            <a:r>
              <a:rPr lang="en-US" dirty="0" smtClean="0"/>
              <a:t>.</a:t>
            </a:r>
          </a:p>
          <a:p>
            <a:pPr lvl="1"/>
            <a:r>
              <a:rPr lang="en-US" dirty="0" smtClean="0"/>
              <a:t>Many cities have offices that promote tourism in their area.</a:t>
            </a:r>
          </a:p>
          <a:p>
            <a:pPr lvl="1"/>
            <a:r>
              <a:rPr lang="en-US" dirty="0" smtClean="0">
                <a:hlinkClick r:id="rId2"/>
              </a:rPr>
              <a:t>http://www.saginawtxchamber.org</a:t>
            </a:r>
            <a:endParaRPr lang="en-US" dirty="0" smtClean="0"/>
          </a:p>
          <a:p>
            <a:pPr lvl="1"/>
            <a:r>
              <a:rPr lang="en-US" dirty="0" smtClean="0"/>
              <a:t>http:www.ci.saginawtx.us/</a:t>
            </a:r>
          </a:p>
          <a:p>
            <a:pPr marL="393192" lvl="1" indent="0">
              <a:buNone/>
            </a:pPr>
            <a:endParaRPr lang="en-US" dirty="0" smtClean="0"/>
          </a:p>
          <a:p>
            <a:pPr lvl="1"/>
            <a:endParaRPr lang="en-US" dirty="0" smtClean="0"/>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756483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32216" y="1447800"/>
            <a:ext cx="8229600" cy="4389120"/>
          </a:xfrm>
        </p:spPr>
        <p:txBody>
          <a:bodyPr>
            <a:normAutofit lnSpcReduction="10000"/>
          </a:bodyPr>
          <a:lstStyle/>
          <a:p>
            <a:r>
              <a:rPr lang="en-US" dirty="0" smtClean="0"/>
              <a:t>Cities promote themselves to help their economy grow.</a:t>
            </a:r>
          </a:p>
          <a:p>
            <a:r>
              <a:rPr lang="en-US" dirty="0" smtClean="0"/>
              <a:t>They develop brochures, slogans, websites, advertisements, radio and TV ads</a:t>
            </a:r>
          </a:p>
          <a:p>
            <a:pPr marL="0" indent="0">
              <a:buNone/>
            </a:pPr>
            <a:r>
              <a:rPr lang="en-US" dirty="0" smtClean="0"/>
              <a:t>In 1970 New York used this ad campaign. It is still used and recognized worldwide.</a:t>
            </a:r>
          </a:p>
          <a:p>
            <a:pPr marL="0" indent="0">
              <a:buNone/>
            </a:pPr>
            <a:r>
              <a:rPr lang="en-US" dirty="0" smtClean="0"/>
              <a:t>Others started using it too.</a:t>
            </a:r>
          </a:p>
          <a:p>
            <a:pPr marL="0" indent="0">
              <a:buNone/>
            </a:pPr>
            <a:endParaRPr lang="en-US" dirty="0"/>
          </a:p>
          <a:p>
            <a:r>
              <a:rPr lang="en-US" dirty="0"/>
              <a:t>What is happening in Mexico that is effecting travel there?</a:t>
            </a:r>
          </a:p>
          <a:p>
            <a:r>
              <a:rPr lang="en-US" dirty="0"/>
              <a:t>How would that effect their economy?</a:t>
            </a:r>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4114800"/>
            <a:ext cx="40957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7819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2514600" y="2438400"/>
            <a:ext cx="5791200" cy="403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Pleasure Travel	</a:t>
            </a:r>
            <a:endParaRPr lang="en-US" dirty="0"/>
          </a:p>
        </p:txBody>
      </p:sp>
      <p:sp>
        <p:nvSpPr>
          <p:cNvPr id="3" name="Content Placeholder 2"/>
          <p:cNvSpPr>
            <a:spLocks noGrp="1"/>
          </p:cNvSpPr>
          <p:nvPr>
            <p:ph idx="1"/>
          </p:nvPr>
        </p:nvSpPr>
        <p:spPr/>
        <p:txBody>
          <a:bodyPr/>
          <a:lstStyle/>
          <a:p>
            <a:r>
              <a:rPr lang="en-US" dirty="0" smtClean="0"/>
              <a:t>Done for rest and relaxation.</a:t>
            </a:r>
          </a:p>
          <a:p>
            <a:r>
              <a:rPr lang="en-US" dirty="0" smtClean="0"/>
              <a:t>Paid for with discretionary income.</a:t>
            </a:r>
            <a:endParaRPr lang="en-US" dirty="0" smtClean="0"/>
          </a:p>
          <a:p>
            <a:r>
              <a:rPr lang="en-US" dirty="0" smtClean="0"/>
              <a:t>You </a:t>
            </a:r>
            <a:r>
              <a:rPr lang="en-US" dirty="0" smtClean="0"/>
              <a:t>must meet your basic needs before you do this kind of travel</a:t>
            </a:r>
          </a:p>
          <a:p>
            <a:r>
              <a:rPr lang="en-US" dirty="0" smtClean="0"/>
              <a:t>Maslow's hierarchy of needs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a:t>
            </a:r>
            <a:endParaRPr lang="en-US" dirty="0"/>
          </a:p>
        </p:txBody>
      </p:sp>
      <p:sp>
        <p:nvSpPr>
          <p:cNvPr id="3" name="Content Placeholder 2"/>
          <p:cNvSpPr>
            <a:spLocks noGrp="1"/>
          </p:cNvSpPr>
          <p:nvPr>
            <p:ph idx="1"/>
          </p:nvPr>
        </p:nvSpPr>
        <p:spPr>
          <a:xfrm>
            <a:off x="6096000" y="7696200"/>
            <a:ext cx="3657600" cy="579120"/>
          </a:xfrm>
        </p:spPr>
        <p:txBody>
          <a:bodyPr/>
          <a:lstStyle/>
          <a:p>
            <a:endParaRPr lang="en-US" dirty="0"/>
          </a:p>
        </p:txBody>
      </p:sp>
      <p:sp>
        <p:nvSpPr>
          <p:cNvPr id="7" name="Isosceles Triangle 6"/>
          <p:cNvSpPr/>
          <p:nvPr/>
        </p:nvSpPr>
        <p:spPr>
          <a:xfrm>
            <a:off x="457200" y="2133600"/>
            <a:ext cx="8382000" cy="4419600"/>
          </a:xfrm>
          <a:prstGeom prst="triangl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3429000" y="3352800"/>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0" y="4191000"/>
            <a:ext cx="388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50292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43000" y="5867400"/>
            <a:ext cx="6934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90600" y="5943600"/>
            <a:ext cx="7315200" cy="584775"/>
          </a:xfrm>
          <a:prstGeom prst="rect">
            <a:avLst/>
          </a:prstGeom>
          <a:noFill/>
        </p:spPr>
        <p:txBody>
          <a:bodyPr wrap="square" rtlCol="0">
            <a:spAutoFit/>
          </a:bodyPr>
          <a:lstStyle/>
          <a:p>
            <a:pPr algn="ctr"/>
            <a:r>
              <a:rPr lang="en-US" sz="3200" dirty="0" smtClean="0">
                <a:latin typeface="Aharoni" pitchFamily="2" charset="-79"/>
                <a:cs typeface="Aharoni" pitchFamily="2" charset="-79"/>
              </a:rPr>
              <a:t>Physical</a:t>
            </a:r>
            <a:endParaRPr lang="en-US" dirty="0">
              <a:latin typeface="Aharoni" pitchFamily="2" charset="-79"/>
              <a:cs typeface="Aharoni" pitchFamily="2" charset="-79"/>
            </a:endParaRPr>
          </a:p>
        </p:txBody>
      </p:sp>
      <p:sp>
        <p:nvSpPr>
          <p:cNvPr id="20" name="TextBox 19"/>
          <p:cNvSpPr txBox="1"/>
          <p:nvPr/>
        </p:nvSpPr>
        <p:spPr>
          <a:xfrm>
            <a:off x="1752600" y="5257800"/>
            <a:ext cx="5791200" cy="584775"/>
          </a:xfrm>
          <a:prstGeom prst="rect">
            <a:avLst/>
          </a:prstGeom>
          <a:noFill/>
        </p:spPr>
        <p:txBody>
          <a:bodyPr wrap="square" rtlCol="0">
            <a:spAutoFit/>
          </a:bodyPr>
          <a:lstStyle/>
          <a:p>
            <a:pPr algn="ctr"/>
            <a:r>
              <a:rPr lang="en-US" sz="3200" dirty="0" smtClean="0">
                <a:latin typeface="Aharoni" pitchFamily="2" charset="-79"/>
                <a:cs typeface="Aharoni" pitchFamily="2" charset="-79"/>
              </a:rPr>
              <a:t>Safety</a:t>
            </a:r>
            <a:endParaRPr lang="en-US" sz="3200" dirty="0">
              <a:latin typeface="Aharoni" pitchFamily="2" charset="-79"/>
              <a:cs typeface="Aharoni" pitchFamily="2" charset="-79"/>
            </a:endParaRPr>
          </a:p>
        </p:txBody>
      </p:sp>
      <p:sp>
        <p:nvSpPr>
          <p:cNvPr id="21" name="TextBox 20"/>
          <p:cNvSpPr txBox="1"/>
          <p:nvPr/>
        </p:nvSpPr>
        <p:spPr>
          <a:xfrm>
            <a:off x="2514600" y="4343400"/>
            <a:ext cx="4191000" cy="584775"/>
          </a:xfrm>
          <a:prstGeom prst="rect">
            <a:avLst/>
          </a:prstGeom>
          <a:noFill/>
        </p:spPr>
        <p:txBody>
          <a:bodyPr wrap="square" rtlCol="0">
            <a:spAutoFit/>
          </a:bodyPr>
          <a:lstStyle/>
          <a:p>
            <a:pPr algn="ctr"/>
            <a:r>
              <a:rPr lang="en-US" sz="3200" dirty="0" smtClean="0">
                <a:latin typeface="Aharoni" pitchFamily="2" charset="-79"/>
                <a:cs typeface="Aharoni" pitchFamily="2" charset="-79"/>
              </a:rPr>
              <a:t>Love and belonging</a:t>
            </a:r>
            <a:endParaRPr lang="en-US" sz="3200" dirty="0">
              <a:latin typeface="Aharoni" pitchFamily="2" charset="-79"/>
              <a:cs typeface="Aharoni" pitchFamily="2" charset="-79"/>
            </a:endParaRPr>
          </a:p>
        </p:txBody>
      </p:sp>
      <p:sp>
        <p:nvSpPr>
          <p:cNvPr id="22" name="TextBox 21"/>
          <p:cNvSpPr txBox="1"/>
          <p:nvPr/>
        </p:nvSpPr>
        <p:spPr>
          <a:xfrm>
            <a:off x="3276600" y="3505200"/>
            <a:ext cx="2743200" cy="584775"/>
          </a:xfrm>
          <a:prstGeom prst="rect">
            <a:avLst/>
          </a:prstGeom>
          <a:noFill/>
        </p:spPr>
        <p:txBody>
          <a:bodyPr wrap="square" rtlCol="0">
            <a:spAutoFit/>
          </a:bodyPr>
          <a:lstStyle/>
          <a:p>
            <a:pPr algn="ctr"/>
            <a:r>
              <a:rPr lang="en-US" sz="3200" dirty="0" smtClean="0">
                <a:latin typeface="Aharoni" pitchFamily="2" charset="-79"/>
                <a:cs typeface="Aharoni" pitchFamily="2" charset="-79"/>
              </a:rPr>
              <a:t>Esteem</a:t>
            </a:r>
            <a:endParaRPr lang="en-US" sz="2400" dirty="0">
              <a:latin typeface="Aharoni" pitchFamily="2" charset="-79"/>
              <a:cs typeface="Aharoni" pitchFamily="2" charset="-79"/>
            </a:endParaRPr>
          </a:p>
        </p:txBody>
      </p:sp>
      <p:sp>
        <p:nvSpPr>
          <p:cNvPr id="23" name="TextBox 22"/>
          <p:cNvSpPr txBox="1"/>
          <p:nvPr/>
        </p:nvSpPr>
        <p:spPr>
          <a:xfrm>
            <a:off x="3733800" y="2667000"/>
            <a:ext cx="1676400" cy="646331"/>
          </a:xfrm>
          <a:prstGeom prst="rect">
            <a:avLst/>
          </a:prstGeom>
          <a:noFill/>
        </p:spPr>
        <p:txBody>
          <a:bodyPr wrap="square" rtlCol="0">
            <a:spAutoFit/>
          </a:bodyPr>
          <a:lstStyle/>
          <a:p>
            <a:pPr algn="ctr"/>
            <a:r>
              <a:rPr lang="en-US" dirty="0" smtClean="0">
                <a:latin typeface="Aharoni" pitchFamily="2" charset="-79"/>
                <a:cs typeface="Aharoni" pitchFamily="2" charset="-79"/>
              </a:rPr>
              <a:t>Self-actualization</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Maslow’s Hierarchy of Needs</a:t>
            </a:r>
          </a:p>
        </p:txBody>
      </p:sp>
      <p:sp>
        <p:nvSpPr>
          <p:cNvPr id="5" name="Content Placeholder 4"/>
          <p:cNvSpPr>
            <a:spLocks noGrp="1"/>
          </p:cNvSpPr>
          <p:nvPr>
            <p:ph idx="1"/>
          </p:nvPr>
        </p:nvSpPr>
        <p:spPr/>
        <p:txBody>
          <a:bodyPr>
            <a:normAutofit lnSpcReduction="10000"/>
          </a:bodyPr>
          <a:lstStyle/>
          <a:p>
            <a:r>
              <a:rPr lang="en-US" dirty="0" smtClean="0">
                <a:solidFill>
                  <a:srgbClr val="FF0000"/>
                </a:solidFill>
              </a:rPr>
              <a:t>Physiological  needs</a:t>
            </a:r>
          </a:p>
          <a:p>
            <a:r>
              <a:rPr lang="en-US" dirty="0" smtClean="0"/>
              <a:t>Food, water ,sleep, and shelter</a:t>
            </a:r>
          </a:p>
          <a:p>
            <a:endParaRPr lang="en-US" dirty="0"/>
          </a:p>
          <a:p>
            <a:r>
              <a:rPr lang="en-US" dirty="0" smtClean="0">
                <a:solidFill>
                  <a:srgbClr val="FF0000"/>
                </a:solidFill>
              </a:rPr>
              <a:t>Safety needs</a:t>
            </a:r>
          </a:p>
          <a:p>
            <a:r>
              <a:rPr lang="en-US" dirty="0" smtClean="0"/>
              <a:t>Protection from physical harm and sense of security from knowing that needs will be met</a:t>
            </a:r>
          </a:p>
          <a:p>
            <a:endParaRPr lang="en-US" dirty="0"/>
          </a:p>
          <a:p>
            <a:r>
              <a:rPr lang="en-US" dirty="0" smtClean="0">
                <a:solidFill>
                  <a:srgbClr val="FF0000"/>
                </a:solidFill>
              </a:rPr>
              <a:t>Love and belonging needs</a:t>
            </a:r>
          </a:p>
          <a:p>
            <a:r>
              <a:rPr lang="en-US" dirty="0" smtClean="0"/>
              <a:t>Belong to a family and other groups and need to love and be loved</a:t>
            </a:r>
            <a:endParaRPr lang="en-US" dirty="0"/>
          </a:p>
        </p:txBody>
      </p:sp>
    </p:spTree>
    <p:extLst>
      <p:ext uri="{BB962C8B-B14F-4D97-AF65-F5344CB8AC3E}">
        <p14:creationId xmlns:p14="http://schemas.microsoft.com/office/powerpoint/2010/main" val="3631927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Maslow’s Hierarchy of Needs</a:t>
            </a:r>
          </a:p>
        </p:txBody>
      </p:sp>
      <p:sp>
        <p:nvSpPr>
          <p:cNvPr id="3" name="Content Placeholder 2"/>
          <p:cNvSpPr>
            <a:spLocks noGrp="1"/>
          </p:cNvSpPr>
          <p:nvPr>
            <p:ph idx="1"/>
          </p:nvPr>
        </p:nvSpPr>
        <p:spPr/>
        <p:txBody>
          <a:bodyPr/>
          <a:lstStyle/>
          <a:p>
            <a:r>
              <a:rPr lang="en-US" dirty="0" smtClean="0">
                <a:solidFill>
                  <a:srgbClr val="FF0000"/>
                </a:solidFill>
              </a:rPr>
              <a:t>Self-esteem </a:t>
            </a:r>
          </a:p>
          <a:p>
            <a:r>
              <a:rPr lang="en-US" dirty="0" smtClean="0"/>
              <a:t>Need for self-esteem and for the respect and admiration of others</a:t>
            </a:r>
          </a:p>
          <a:p>
            <a:endParaRPr lang="en-US" dirty="0"/>
          </a:p>
          <a:p>
            <a:r>
              <a:rPr lang="en-US" dirty="0" smtClean="0">
                <a:solidFill>
                  <a:srgbClr val="FF0000"/>
                </a:solidFill>
              </a:rPr>
              <a:t>Self-actualization </a:t>
            </a:r>
          </a:p>
          <a:p>
            <a:r>
              <a:rPr lang="en-US" dirty="0" smtClean="0"/>
              <a:t>Need to grow and reach your full potential</a:t>
            </a:r>
          </a:p>
          <a:p>
            <a:endParaRPr lang="en-US" dirty="0"/>
          </a:p>
          <a:p>
            <a:r>
              <a:rPr lang="en-US" dirty="0" smtClean="0"/>
              <a:t>Create a triangle foldable for Maslow’s Hierarchy of needs</a:t>
            </a:r>
            <a:endParaRPr lang="en-US" dirty="0"/>
          </a:p>
        </p:txBody>
      </p:sp>
    </p:spTree>
    <p:extLst>
      <p:ext uri="{BB962C8B-B14F-4D97-AF65-F5344CB8AC3E}">
        <p14:creationId xmlns:p14="http://schemas.microsoft.com/office/powerpoint/2010/main" val="4994780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leisure trips are taken each year?</a:t>
            </a:r>
            <a:endParaRPr lang="en-US" dirty="0"/>
          </a:p>
        </p:txBody>
      </p:sp>
      <p:sp>
        <p:nvSpPr>
          <p:cNvPr id="3" name="Content Placeholder 2"/>
          <p:cNvSpPr>
            <a:spLocks noGrp="1"/>
          </p:cNvSpPr>
          <p:nvPr>
            <p:ph idx="1"/>
          </p:nvPr>
        </p:nvSpPr>
        <p:spPr/>
        <p:txBody>
          <a:bodyPr/>
          <a:lstStyle/>
          <a:p>
            <a:r>
              <a:rPr lang="en-US" b="1" i="1" dirty="0" smtClean="0"/>
              <a:t>346 million</a:t>
            </a:r>
          </a:p>
          <a:p>
            <a:r>
              <a:rPr lang="en-US" dirty="0" smtClean="0"/>
              <a:t>Average of </a:t>
            </a:r>
            <a:r>
              <a:rPr lang="en-US" b="1" i="1" dirty="0" smtClean="0"/>
              <a:t>3.7</a:t>
            </a:r>
            <a:r>
              <a:rPr lang="en-US" dirty="0" smtClean="0"/>
              <a:t> nights</a:t>
            </a:r>
          </a:p>
          <a:p>
            <a:r>
              <a:rPr lang="en-US" dirty="0" smtClean="0"/>
              <a:t>Travel primary by car, truck, RV and usually stay in </a:t>
            </a:r>
            <a:r>
              <a:rPr lang="en-US" b="1" i="1" dirty="0" smtClean="0"/>
              <a:t>hotels</a:t>
            </a:r>
            <a:r>
              <a:rPr lang="en-US" dirty="0"/>
              <a:t>.</a:t>
            </a:r>
          </a:p>
        </p:txBody>
      </p:sp>
    </p:spTree>
    <p:extLst>
      <p:ext uri="{BB962C8B-B14F-4D97-AF65-F5344CB8AC3E}">
        <p14:creationId xmlns:p14="http://schemas.microsoft.com/office/powerpoint/2010/main" val="1951864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 Travel</a:t>
            </a:r>
            <a:endParaRPr lang="en-US" dirty="0"/>
          </a:p>
        </p:txBody>
      </p:sp>
      <p:sp>
        <p:nvSpPr>
          <p:cNvPr id="3" name="Content Placeholder 2"/>
          <p:cNvSpPr>
            <a:spLocks noGrp="1"/>
          </p:cNvSpPr>
          <p:nvPr>
            <p:ph idx="1"/>
          </p:nvPr>
        </p:nvSpPr>
        <p:spPr/>
        <p:txBody>
          <a:bodyPr>
            <a:normAutofit lnSpcReduction="10000"/>
          </a:bodyPr>
          <a:lstStyle/>
          <a:p>
            <a:r>
              <a:rPr lang="en-US" dirty="0" smtClean="0"/>
              <a:t>Employer deciders where you go and pays for it.</a:t>
            </a:r>
          </a:p>
          <a:p>
            <a:r>
              <a:rPr lang="en-US" dirty="0" smtClean="0"/>
              <a:t>This is considered meat and potatoes of the hospitality industry.</a:t>
            </a:r>
          </a:p>
          <a:p>
            <a:r>
              <a:rPr lang="en-US" dirty="0" smtClean="0"/>
              <a:t>When the economy is bad pleasure travel slows down , but this doesn’t.</a:t>
            </a:r>
          </a:p>
          <a:p>
            <a:r>
              <a:rPr lang="en-US" dirty="0" smtClean="0"/>
              <a:t>Many businesses have large travel budgets</a:t>
            </a:r>
          </a:p>
          <a:p>
            <a:r>
              <a:rPr lang="en-US" dirty="0" smtClean="0"/>
              <a:t>Business people take 210 million trips a year	</a:t>
            </a:r>
          </a:p>
          <a:p>
            <a:r>
              <a:rPr lang="en-US" dirty="0" smtClean="0"/>
              <a:t>66% stay in hotels (3 night avg)</a:t>
            </a:r>
          </a:p>
          <a:p>
            <a:r>
              <a:rPr lang="en-US" dirty="0" smtClean="0"/>
              <a:t>1022 miles – average trip length </a:t>
            </a:r>
          </a:p>
          <a:p>
            <a:r>
              <a:rPr lang="en-US" dirty="0" smtClean="0"/>
              <a:t>60% by car    38% by air      30% are female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endParaRPr lang="en-US" dirty="0"/>
          </a:p>
        </p:txBody>
      </p:sp>
      <p:sp>
        <p:nvSpPr>
          <p:cNvPr id="3" name="Content Placeholder 2"/>
          <p:cNvSpPr>
            <a:spLocks noGrp="1"/>
          </p:cNvSpPr>
          <p:nvPr>
            <p:ph idx="1"/>
          </p:nvPr>
        </p:nvSpPr>
        <p:spPr>
          <a:xfrm>
            <a:off x="457200" y="1524000"/>
            <a:ext cx="8229600" cy="4800600"/>
          </a:xfrm>
        </p:spPr>
        <p:txBody>
          <a:bodyPr/>
          <a:lstStyle/>
          <a:p>
            <a:pPr marL="0" indent="0" algn="ctr">
              <a:buNone/>
            </a:pPr>
            <a:r>
              <a:rPr lang="en-US" dirty="0" smtClean="0">
                <a:latin typeface="+mj-lt"/>
              </a:rPr>
              <a:t>Hospitality comes from the Latin word HOSPES meaning host or guest.  Hospitality has come to mean meeting the needs of guests with kindness and good will</a:t>
            </a:r>
            <a:r>
              <a:rPr lang="en-US" i="1" dirty="0" smtClean="0">
                <a:latin typeface="+mj-lt"/>
              </a:rPr>
              <a:t>.  </a:t>
            </a:r>
            <a:r>
              <a:rPr lang="en-US" b="1" i="1" dirty="0" smtClean="0">
                <a:latin typeface="+mj-lt"/>
              </a:rPr>
              <a:t>It is a people serving business. </a:t>
            </a:r>
          </a:p>
          <a:p>
            <a:pPr marL="0" indent="0" algn="ctr">
              <a:buNone/>
            </a:pPr>
            <a:endParaRPr lang="en-US" dirty="0" smtClean="0">
              <a:latin typeface="+mj-lt"/>
            </a:endParaRPr>
          </a:p>
          <a:p>
            <a:pPr marL="0" indent="0" algn="ctr">
              <a:buNone/>
            </a:pPr>
            <a:endParaRPr lang="en-US" dirty="0">
              <a:latin typeface="+mj-lt"/>
            </a:endParaRPr>
          </a:p>
          <a:p>
            <a:pPr marL="0" indent="0" algn="ctr">
              <a:buNone/>
            </a:pPr>
            <a:endParaRPr lang="en-US" dirty="0" smtClean="0">
              <a:latin typeface="+mj-lt"/>
            </a:endParaRPr>
          </a:p>
          <a:p>
            <a:pPr marL="0" indent="0" algn="ctr">
              <a:buNone/>
            </a:pPr>
            <a:r>
              <a:rPr lang="en-US" dirty="0"/>
              <a:t>In hospitality the goal is to make sure that guests feel good, safe, and happy as a result of using their</a:t>
            </a:r>
            <a:r>
              <a:rPr lang="en-US" i="1" dirty="0"/>
              <a:t> </a:t>
            </a:r>
            <a:r>
              <a:rPr lang="en-US" b="1" i="1" dirty="0"/>
              <a:t>business</a:t>
            </a:r>
            <a:r>
              <a:rPr lang="en-US" dirty="0"/>
              <a:t>. Also called the </a:t>
            </a:r>
            <a:r>
              <a:rPr lang="en-US" b="1" i="1" dirty="0"/>
              <a:t>travel and tourism industry</a:t>
            </a:r>
            <a:r>
              <a:rPr lang="en-US" dirty="0"/>
              <a:t>.</a:t>
            </a:r>
          </a:p>
          <a:p>
            <a:pPr algn="ctr"/>
            <a:endParaRPr lang="en-US" dirty="0">
              <a:latin typeface="+mj-lt"/>
            </a:endParaRPr>
          </a:p>
        </p:txBody>
      </p:sp>
      <p:sp>
        <p:nvSpPr>
          <p:cNvPr id="5" name="Title 1"/>
          <p:cNvSpPr txBox="1">
            <a:spLocks/>
          </p:cNvSpPr>
          <p:nvPr/>
        </p:nvSpPr>
        <p:spPr>
          <a:xfrm>
            <a:off x="304800" y="3124200"/>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mtClean="0"/>
              <a:t>Goal </a:t>
            </a:r>
            <a:endParaRPr lang="en-US" dirty="0"/>
          </a:p>
        </p:txBody>
      </p:sp>
    </p:spTree>
    <p:extLst>
      <p:ext uri="{BB962C8B-B14F-4D97-AF65-F5344CB8AC3E}">
        <p14:creationId xmlns:p14="http://schemas.microsoft.com/office/powerpoint/2010/main" val="3441508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Association</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Group of people who have organized themselves to work to improve themselves, their profession and their industry</a:t>
            </a:r>
          </a:p>
          <a:p>
            <a:r>
              <a:rPr lang="en-US" sz="3600" dirty="0" smtClean="0"/>
              <a:t>Major one National Restaurant Association N R A</a:t>
            </a:r>
          </a:p>
          <a:p>
            <a:r>
              <a:rPr lang="en-US" sz="3600" dirty="0" smtClean="0"/>
              <a:t>American Hotel and Lodging Association  A H &amp; L A</a:t>
            </a:r>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They participate in professional development</a:t>
            </a:r>
          </a:p>
          <a:p>
            <a:r>
              <a:rPr lang="en-US" dirty="0" smtClean="0"/>
              <a:t>Develop standards and ethics </a:t>
            </a:r>
          </a:p>
          <a:p>
            <a:r>
              <a:rPr lang="en-US" dirty="0" smtClean="0"/>
              <a:t>Code of ethics a statement of proper professional behaviors for the profession and its members</a:t>
            </a:r>
          </a:p>
          <a:p>
            <a:r>
              <a:rPr lang="en-US" dirty="0" smtClean="0"/>
              <a:t>Networking</a:t>
            </a:r>
          </a:p>
          <a:p>
            <a:r>
              <a:rPr lang="en-US" dirty="0" smtClean="0"/>
              <a:t>Public relations</a:t>
            </a:r>
          </a:p>
          <a:p>
            <a:r>
              <a:rPr lang="en-US" dirty="0" smtClean="0"/>
              <a:t>Government relations --lobbying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and Technical Student Organizations  CTSO</a:t>
            </a:r>
            <a:endParaRPr lang="en-US" dirty="0"/>
          </a:p>
        </p:txBody>
      </p:sp>
      <p:sp>
        <p:nvSpPr>
          <p:cNvPr id="3" name="Content Placeholder 2"/>
          <p:cNvSpPr>
            <a:spLocks noGrp="1"/>
          </p:cNvSpPr>
          <p:nvPr>
            <p:ph idx="1"/>
          </p:nvPr>
        </p:nvSpPr>
        <p:spPr/>
        <p:txBody>
          <a:bodyPr/>
          <a:lstStyle/>
          <a:p>
            <a:r>
              <a:rPr lang="en-US" dirty="0" smtClean="0"/>
              <a:t>Competitions, Civic Activities, Social Activities and Fund Raising.</a:t>
            </a:r>
          </a:p>
          <a:p>
            <a:endParaRPr lang="en-US" dirty="0" smtClean="0"/>
          </a:p>
          <a:p>
            <a:r>
              <a:rPr lang="en-US" dirty="0" smtClean="0"/>
              <a:t>FCCLA-Family, Career and Community Leaders of America</a:t>
            </a:r>
          </a:p>
          <a:p>
            <a:endParaRPr lang="en-US" dirty="0" smtClean="0"/>
          </a:p>
          <a:p>
            <a:r>
              <a:rPr lang="en-US" dirty="0" smtClean="0"/>
              <a:t>Skills USA- Cosmetology</a:t>
            </a:r>
          </a:p>
          <a:p>
            <a:r>
              <a:rPr lang="en-US" dirty="0" smtClean="0"/>
              <a:t>DECA  </a:t>
            </a:r>
          </a:p>
          <a:p>
            <a:r>
              <a:rPr lang="en-US" dirty="0" smtClean="0"/>
              <a:t>FBLA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San Antonio Trip</a:t>
            </a:r>
            <a:endParaRPr lang="en-US" dirty="0"/>
          </a:p>
        </p:txBody>
      </p:sp>
      <p:sp>
        <p:nvSpPr>
          <p:cNvPr id="3" name="Content Placeholder 2"/>
          <p:cNvSpPr>
            <a:spLocks noGrp="1"/>
          </p:cNvSpPr>
          <p:nvPr>
            <p:ph idx="1"/>
          </p:nvPr>
        </p:nvSpPr>
        <p:spPr/>
        <p:txBody>
          <a:bodyPr>
            <a:normAutofit/>
          </a:bodyPr>
          <a:lstStyle/>
          <a:p>
            <a:r>
              <a:rPr lang="en-US" dirty="0" smtClean="0"/>
              <a:t>Plan a quick weekend trip to San Antonio.  You won’t be traveling by car. You will be gone three nights and everyone at your table will go with you.  What will you do ?  </a:t>
            </a:r>
          </a:p>
        </p:txBody>
      </p:sp>
    </p:spTree>
    <p:extLst>
      <p:ext uri="{BB962C8B-B14F-4D97-AF65-F5344CB8AC3E}">
        <p14:creationId xmlns:p14="http://schemas.microsoft.com/office/powerpoint/2010/main" val="31824341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together</a:t>
            </a:r>
            <a:endParaRPr lang="en-US" dirty="0"/>
          </a:p>
        </p:txBody>
      </p:sp>
      <p:sp>
        <p:nvSpPr>
          <p:cNvPr id="3" name="Content Placeholder 2"/>
          <p:cNvSpPr>
            <a:spLocks noGrp="1"/>
          </p:cNvSpPr>
          <p:nvPr>
            <p:ph idx="1"/>
          </p:nvPr>
        </p:nvSpPr>
        <p:spPr/>
        <p:txBody>
          <a:bodyPr/>
          <a:lstStyle/>
          <a:p>
            <a:r>
              <a:rPr lang="en-US" dirty="0" smtClean="0"/>
              <a:t>All segments of the hospitality industry must work together to successfully meet customer’s need.</a:t>
            </a:r>
          </a:p>
          <a:p>
            <a:r>
              <a:rPr lang="en-US" dirty="0" smtClean="0"/>
              <a:t>One bad impression can lead to a poor trip f0r the travel and may encourage them not to travel to that destination again.</a:t>
            </a:r>
            <a:endParaRPr lang="en-US" dirty="0"/>
          </a:p>
        </p:txBody>
      </p:sp>
    </p:spTree>
    <p:extLst>
      <p:ext uri="{BB962C8B-B14F-4D97-AF65-F5344CB8AC3E}">
        <p14:creationId xmlns:p14="http://schemas.microsoft.com/office/powerpoint/2010/main" val="557884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914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 Antonio Trip</a:t>
            </a:r>
          </a:p>
        </p:txBody>
      </p:sp>
      <p:sp>
        <p:nvSpPr>
          <p:cNvPr id="3" name="Content Placeholder 2"/>
          <p:cNvSpPr>
            <a:spLocks noGrp="1"/>
          </p:cNvSpPr>
          <p:nvPr>
            <p:ph idx="1"/>
          </p:nvPr>
        </p:nvSpPr>
        <p:spPr/>
        <p:txBody>
          <a:bodyPr>
            <a:normAutofit/>
          </a:bodyPr>
          <a:lstStyle/>
          <a:p>
            <a:r>
              <a:rPr lang="en-US" dirty="0"/>
              <a:t>What different types of businesses would you need to contact</a:t>
            </a:r>
            <a:r>
              <a:rPr lang="en-US" dirty="0" smtClean="0"/>
              <a:t>?</a:t>
            </a:r>
          </a:p>
          <a:p>
            <a:r>
              <a:rPr lang="en-US" dirty="0" smtClean="0"/>
              <a:t>What would you need to know?</a:t>
            </a:r>
          </a:p>
          <a:p>
            <a:r>
              <a:rPr lang="en-US" dirty="0" smtClean="0"/>
              <a:t>What resources would you need?</a:t>
            </a:r>
          </a:p>
          <a:p>
            <a:r>
              <a:rPr lang="en-US" dirty="0" smtClean="0"/>
              <a:t>Who could help?</a:t>
            </a:r>
          </a:p>
          <a:p>
            <a:r>
              <a:rPr lang="en-US" dirty="0" smtClean="0"/>
              <a:t>What about the diversity in the group?</a:t>
            </a:r>
          </a:p>
          <a:p>
            <a:endParaRPr lang="en-US" dirty="0"/>
          </a:p>
        </p:txBody>
      </p:sp>
    </p:spTree>
    <p:extLst>
      <p:ext uri="{BB962C8B-B14F-4D97-AF65-F5344CB8AC3E}">
        <p14:creationId xmlns:p14="http://schemas.microsoft.com/office/powerpoint/2010/main" val="42712446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 Antonio Trip</a:t>
            </a:r>
          </a:p>
        </p:txBody>
      </p:sp>
      <p:sp>
        <p:nvSpPr>
          <p:cNvPr id="3" name="Content Placeholder 2"/>
          <p:cNvSpPr>
            <a:spLocks noGrp="1"/>
          </p:cNvSpPr>
          <p:nvPr>
            <p:ph idx="1"/>
          </p:nvPr>
        </p:nvSpPr>
        <p:spPr/>
        <p:txBody>
          <a:bodyPr/>
          <a:lstStyle/>
          <a:p>
            <a:r>
              <a:rPr lang="en-US" dirty="0"/>
              <a:t>A </a:t>
            </a:r>
            <a:r>
              <a:rPr lang="en-US" dirty="0">
                <a:solidFill>
                  <a:srgbClr val="FF0000"/>
                </a:solidFill>
                <a:latin typeface="Arial Black" pitchFamily="34" charset="0"/>
              </a:rPr>
              <a:t>package</a:t>
            </a:r>
            <a:r>
              <a:rPr lang="en-US" dirty="0"/>
              <a:t> is a trip that includes several segments that could include transportation, lodging, meals and entertainment.</a:t>
            </a:r>
          </a:p>
          <a:p>
            <a:endParaRPr lang="en-US" dirty="0" smtClean="0"/>
          </a:p>
          <a:p>
            <a:r>
              <a:rPr lang="en-US" dirty="0" smtClean="0"/>
              <a:t>Would you like to get a package deal or plan it on your own?</a:t>
            </a:r>
            <a:endParaRPr lang="en-US" dirty="0"/>
          </a:p>
        </p:txBody>
      </p:sp>
    </p:spTree>
    <p:extLst>
      <p:ext uri="{BB962C8B-B14F-4D97-AF65-F5344CB8AC3E}">
        <p14:creationId xmlns:p14="http://schemas.microsoft.com/office/powerpoint/2010/main" val="1582201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Create a logo for Hospitality and Tourism</a:t>
            </a:r>
          </a:p>
          <a:p>
            <a:r>
              <a:rPr lang="en-US" dirty="0" smtClean="0"/>
              <a:t>It needs to encourage people to explore the H &amp; T industry.  It can be used to promote my class or the career cluster.</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266700" y="-2019300"/>
            <a:ext cx="8915402" cy="10820402"/>
          </a:xfrm>
        </p:spPr>
      </p:pic>
      <p:sp>
        <p:nvSpPr>
          <p:cNvPr id="2" name="Title 1"/>
          <p:cNvSpPr>
            <a:spLocks noGrp="1"/>
          </p:cNvSpPr>
          <p:nvPr>
            <p:ph type="title"/>
          </p:nvPr>
        </p:nvSpPr>
        <p:spPr/>
        <p:txBody>
          <a:bodyPr>
            <a:normAutofit fontScale="90000"/>
          </a:bodyPr>
          <a:lstStyle/>
          <a:p>
            <a:r>
              <a:rPr lang="en-US" sz="4000" dirty="0" smtClean="0"/>
              <a:t/>
            </a:r>
            <a:br>
              <a:rPr lang="en-US" sz="4000" dirty="0" smtClean="0"/>
            </a:br>
            <a:endParaRPr lang="en-US" sz="4000" dirty="0"/>
          </a:p>
        </p:txBody>
      </p:sp>
      <p:sp>
        <p:nvSpPr>
          <p:cNvPr id="5" name="Rectangle 4"/>
          <p:cNvSpPr/>
          <p:nvPr/>
        </p:nvSpPr>
        <p:spPr>
          <a:xfrm>
            <a:off x="-152400" y="-914400"/>
            <a:ext cx="6324600" cy="369332"/>
          </a:xfrm>
          <a:prstGeom prst="rect">
            <a:avLst/>
          </a:prstGeom>
        </p:spPr>
        <p:txBody>
          <a:bodyPr wrap="square">
            <a:spAutoFit/>
          </a:bodyPr>
          <a:lstStyle/>
          <a:p>
            <a:endParaRPr lang="en-US" dirty="0"/>
          </a:p>
        </p:txBody>
      </p:sp>
      <p:sp>
        <p:nvSpPr>
          <p:cNvPr id="6" name="Rectangle 5"/>
          <p:cNvSpPr/>
          <p:nvPr/>
        </p:nvSpPr>
        <p:spPr>
          <a:xfrm>
            <a:off x="152399" y="-152400"/>
            <a:ext cx="4343401" cy="584775"/>
          </a:xfrm>
          <a:prstGeom prst="rect">
            <a:avLst/>
          </a:prstGeom>
        </p:spPr>
        <p:txBody>
          <a:bodyPr wrap="square">
            <a:spAutoFit/>
          </a:bodyPr>
          <a:lstStyle/>
          <a:p>
            <a:r>
              <a:rPr lang="en-US" sz="3200" dirty="0">
                <a:solidFill>
                  <a:srgbClr val="FF0000"/>
                </a:solidFill>
              </a:rPr>
              <a:t>Business Structures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a:t>As a group at your tables write down 20 types of Hospitality and Tourism businesses you used over the summer. Think </a:t>
            </a:r>
            <a:r>
              <a:rPr lang="en-US" dirty="0" smtClean="0"/>
              <a:t>outside of the box.  Examples:  Six Flags, bakery, cruises</a:t>
            </a:r>
          </a:p>
          <a:p>
            <a:endParaRPr lang="en-US" dirty="0"/>
          </a:p>
        </p:txBody>
      </p:sp>
    </p:spTree>
    <p:extLst>
      <p:ext uri="{BB962C8B-B14F-4D97-AF65-F5344CB8AC3E}">
        <p14:creationId xmlns:p14="http://schemas.microsoft.com/office/powerpoint/2010/main" val="2844211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Hospitality and Tourism</a:t>
            </a:r>
            <a:endParaRPr lang="en-US" dirty="0"/>
          </a:p>
        </p:txBody>
      </p:sp>
      <p:sp>
        <p:nvSpPr>
          <p:cNvPr id="3" name="Content Placeholder 2"/>
          <p:cNvSpPr>
            <a:spLocks noGrp="1"/>
          </p:cNvSpPr>
          <p:nvPr>
            <p:ph idx="1"/>
          </p:nvPr>
        </p:nvSpPr>
        <p:spPr/>
        <p:txBody>
          <a:bodyPr/>
          <a:lstStyle/>
          <a:p>
            <a:r>
              <a:rPr lang="en-US" b="1" i="1" dirty="0" smtClean="0"/>
              <a:t>Is the world’s largest industry</a:t>
            </a:r>
            <a:r>
              <a:rPr lang="en-US" i="1" dirty="0" smtClean="0"/>
              <a:t>.</a:t>
            </a:r>
          </a:p>
          <a:p>
            <a:r>
              <a:rPr lang="en-US" dirty="0" smtClean="0"/>
              <a:t>Is expected to grow </a:t>
            </a:r>
            <a:r>
              <a:rPr lang="en-US" b="1" i="1" dirty="0" smtClean="0"/>
              <a:t>4.0 % </a:t>
            </a:r>
            <a:r>
              <a:rPr lang="en-US" dirty="0" smtClean="0"/>
              <a:t>each year</a:t>
            </a:r>
          </a:p>
          <a:p>
            <a:r>
              <a:rPr lang="en-US" dirty="0"/>
              <a:t>It has a </a:t>
            </a:r>
            <a:r>
              <a:rPr lang="en-US" b="1" i="1" dirty="0"/>
              <a:t>great effect </a:t>
            </a:r>
            <a:r>
              <a:rPr lang="en-US" dirty="0"/>
              <a:t>on the </a:t>
            </a:r>
            <a:r>
              <a:rPr lang="en-US" dirty="0" smtClean="0"/>
              <a:t>economy.</a:t>
            </a:r>
          </a:p>
          <a:p>
            <a:r>
              <a:rPr lang="en-US" b="1" i="1" dirty="0" smtClean="0"/>
              <a:t>18 million </a:t>
            </a:r>
            <a:r>
              <a:rPr lang="en-US" dirty="0" smtClean="0"/>
              <a:t>people in the US work in the Hospitality and Tourism Industry.  </a:t>
            </a:r>
          </a:p>
          <a:p>
            <a:r>
              <a:rPr lang="en-US" b="1" i="1" dirty="0" smtClean="0"/>
              <a:t>Second</a:t>
            </a:r>
            <a:r>
              <a:rPr lang="en-US" dirty="0" smtClean="0"/>
              <a:t> largest employer…First is Healthcare. </a:t>
            </a:r>
          </a:p>
          <a:p>
            <a:pPr marL="0" indent="0">
              <a:buNone/>
            </a:pPr>
            <a:endParaRPr lang="en-US" dirty="0"/>
          </a:p>
        </p:txBody>
      </p:sp>
    </p:spTree>
    <p:extLst>
      <p:ext uri="{BB962C8B-B14F-4D97-AF65-F5344CB8AC3E}">
        <p14:creationId xmlns:p14="http://schemas.microsoft.com/office/powerpoint/2010/main" val="3344864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Hospitality and Tourism</a:t>
            </a:r>
            <a:endParaRPr lang="en-US" dirty="0"/>
          </a:p>
        </p:txBody>
      </p:sp>
      <p:sp>
        <p:nvSpPr>
          <p:cNvPr id="3" name="Content Placeholder 2"/>
          <p:cNvSpPr>
            <a:spLocks noGrp="1"/>
          </p:cNvSpPr>
          <p:nvPr>
            <p:ph idx="1"/>
          </p:nvPr>
        </p:nvSpPr>
        <p:spPr/>
        <p:txBody>
          <a:bodyPr/>
          <a:lstStyle/>
          <a:p>
            <a:r>
              <a:rPr lang="en-US" dirty="0" smtClean="0"/>
              <a:t>Generates </a:t>
            </a:r>
            <a:r>
              <a:rPr lang="en-US" b="1" i="1" dirty="0" smtClean="0"/>
              <a:t>$1 trillion  </a:t>
            </a:r>
            <a:r>
              <a:rPr lang="en-US" dirty="0" smtClean="0"/>
              <a:t>a year</a:t>
            </a:r>
          </a:p>
          <a:p>
            <a:r>
              <a:rPr lang="en-US" dirty="0" smtClean="0"/>
              <a:t>International visitors to the US insert over </a:t>
            </a:r>
            <a:r>
              <a:rPr lang="en-US" b="1" i="1" dirty="0" smtClean="0"/>
              <a:t>$100 billion </a:t>
            </a:r>
            <a:r>
              <a:rPr lang="en-US" dirty="0" smtClean="0"/>
              <a:t>into our economy.</a:t>
            </a:r>
          </a:p>
          <a:p>
            <a:r>
              <a:rPr lang="en-US" dirty="0" smtClean="0"/>
              <a:t>Because people who travel spend money on</a:t>
            </a:r>
          </a:p>
          <a:p>
            <a:r>
              <a:rPr lang="en-US" dirty="0" smtClean="0"/>
              <a:t> </a:t>
            </a:r>
            <a:r>
              <a:rPr lang="en-US" dirty="0" smtClean="0">
                <a:solidFill>
                  <a:srgbClr val="FF0000"/>
                </a:solidFill>
              </a:rPr>
              <a:t>Transportation </a:t>
            </a:r>
          </a:p>
          <a:p>
            <a:r>
              <a:rPr lang="en-US" dirty="0" smtClean="0">
                <a:solidFill>
                  <a:srgbClr val="FF0000"/>
                </a:solidFill>
              </a:rPr>
              <a:t>Food</a:t>
            </a:r>
          </a:p>
          <a:p>
            <a:r>
              <a:rPr lang="en-US" dirty="0" smtClean="0">
                <a:solidFill>
                  <a:srgbClr val="FF0000"/>
                </a:solidFill>
              </a:rPr>
              <a:t>Lodging </a:t>
            </a:r>
          </a:p>
          <a:p>
            <a:r>
              <a:rPr lang="en-US" dirty="0" smtClean="0">
                <a:solidFill>
                  <a:srgbClr val="FF0000"/>
                </a:solidFill>
              </a:rPr>
              <a:t>Entertainment and gifts</a:t>
            </a:r>
          </a:p>
          <a:p>
            <a:endParaRPr lang="en-US" dirty="0"/>
          </a:p>
        </p:txBody>
      </p:sp>
    </p:spTree>
    <p:extLst>
      <p:ext uri="{BB962C8B-B14F-4D97-AF65-F5344CB8AC3E}">
        <p14:creationId xmlns:p14="http://schemas.microsoft.com/office/powerpoint/2010/main" val="2419183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Breakdown of Expenditures</a:t>
            </a:r>
            <a:endParaRPr lang="en-US" dirty="0"/>
          </a:p>
        </p:txBody>
      </p:sp>
      <p:sp>
        <p:nvSpPr>
          <p:cNvPr id="3" name="Content Placeholder 2"/>
          <p:cNvSpPr>
            <a:spLocks noGrp="1"/>
          </p:cNvSpPr>
          <p:nvPr>
            <p:ph idx="1"/>
          </p:nvPr>
        </p:nvSpPr>
        <p:spPr/>
        <p:txBody>
          <a:bodyPr/>
          <a:lstStyle/>
          <a:p>
            <a:r>
              <a:rPr lang="en-US" dirty="0" smtClean="0"/>
              <a:t>Average cost per trip </a:t>
            </a:r>
            <a:r>
              <a:rPr lang="en-US" b="1" i="1" dirty="0" smtClean="0"/>
              <a:t>$1,967</a:t>
            </a:r>
          </a:p>
          <a:p>
            <a:r>
              <a:rPr lang="en-US" dirty="0" smtClean="0"/>
              <a:t>Breakdown of expenditures:</a:t>
            </a:r>
          </a:p>
          <a:p>
            <a:pPr marL="0" indent="0">
              <a:buNone/>
            </a:pPr>
            <a:r>
              <a:rPr lang="en-US" dirty="0"/>
              <a:t>	</a:t>
            </a:r>
            <a:r>
              <a:rPr lang="en-US" b="1" i="1" dirty="0" smtClean="0"/>
              <a:t>28% </a:t>
            </a:r>
            <a:r>
              <a:rPr lang="en-US" dirty="0" smtClean="0"/>
              <a:t>lodging ($550)</a:t>
            </a:r>
          </a:p>
          <a:p>
            <a:pPr marL="0" indent="0">
              <a:buNone/>
            </a:pPr>
            <a:r>
              <a:rPr lang="en-US" dirty="0"/>
              <a:t>	</a:t>
            </a:r>
            <a:r>
              <a:rPr lang="en-US" b="1" i="1" dirty="0" smtClean="0"/>
              <a:t>18% </a:t>
            </a:r>
            <a:r>
              <a:rPr lang="en-US" dirty="0" smtClean="0"/>
              <a:t>foodservice ($354)</a:t>
            </a:r>
          </a:p>
          <a:p>
            <a:pPr marL="0" indent="0">
              <a:buNone/>
            </a:pPr>
            <a:r>
              <a:rPr lang="en-US" dirty="0"/>
              <a:t>	</a:t>
            </a:r>
            <a:r>
              <a:rPr lang="en-US" b="1" i="1" dirty="0" smtClean="0"/>
              <a:t>10% </a:t>
            </a:r>
            <a:r>
              <a:rPr lang="en-US" dirty="0" smtClean="0"/>
              <a:t>entertainment ($196)</a:t>
            </a:r>
          </a:p>
          <a:p>
            <a:pPr marL="0" indent="0">
              <a:buNone/>
            </a:pPr>
            <a:r>
              <a:rPr lang="en-US" dirty="0"/>
              <a:t>	</a:t>
            </a:r>
            <a:r>
              <a:rPr lang="en-US" b="1" i="1" dirty="0" smtClean="0"/>
              <a:t>30% </a:t>
            </a:r>
            <a:r>
              <a:rPr lang="en-US" dirty="0" smtClean="0"/>
              <a:t>retail—clothes &amp; souvenirs ($590)</a:t>
            </a:r>
          </a:p>
          <a:p>
            <a:pPr marL="0" indent="0">
              <a:buNone/>
            </a:pPr>
            <a:r>
              <a:rPr lang="en-US" dirty="0" smtClean="0"/>
              <a:t>	</a:t>
            </a:r>
            <a:r>
              <a:rPr lang="en-US" b="1" i="1" dirty="0" smtClean="0"/>
              <a:t>13%</a:t>
            </a:r>
            <a:r>
              <a:rPr lang="en-US" dirty="0" smtClean="0"/>
              <a:t> local transportation ($255)</a:t>
            </a:r>
            <a:endParaRPr lang="en-US" dirty="0"/>
          </a:p>
        </p:txBody>
      </p:sp>
    </p:spTree>
    <p:extLst>
      <p:ext uri="{BB962C8B-B14F-4D97-AF65-F5344CB8AC3E}">
        <p14:creationId xmlns:p14="http://schemas.microsoft.com/office/powerpoint/2010/main" val="1957236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Samples of Jobs</a:t>
            </a:r>
            <a:endParaRPr lang="en-US" dirty="0"/>
          </a:p>
        </p:txBody>
      </p:sp>
      <p:sp>
        <p:nvSpPr>
          <p:cNvPr id="3" name="Content Placeholder 2"/>
          <p:cNvSpPr>
            <a:spLocks noGrp="1"/>
          </p:cNvSpPr>
          <p:nvPr>
            <p:ph idx="1"/>
          </p:nvPr>
        </p:nvSpPr>
        <p:spPr/>
        <p:txBody>
          <a:bodyPr numCol="2">
            <a:normAutofit/>
          </a:bodyPr>
          <a:lstStyle/>
          <a:p>
            <a:r>
              <a:rPr lang="en-US" dirty="0" smtClean="0"/>
              <a:t>Servers </a:t>
            </a:r>
          </a:p>
          <a:p>
            <a:r>
              <a:rPr lang="en-US" dirty="0" smtClean="0"/>
              <a:t>Chef</a:t>
            </a:r>
          </a:p>
          <a:p>
            <a:r>
              <a:rPr lang="en-US" dirty="0" smtClean="0"/>
              <a:t>Travel agents</a:t>
            </a:r>
          </a:p>
          <a:p>
            <a:r>
              <a:rPr lang="en-US" dirty="0" smtClean="0"/>
              <a:t> room attendants </a:t>
            </a:r>
          </a:p>
          <a:p>
            <a:r>
              <a:rPr lang="en-US" dirty="0" smtClean="0"/>
              <a:t>Hotel managers</a:t>
            </a:r>
          </a:p>
          <a:p>
            <a:r>
              <a:rPr lang="en-US" dirty="0" smtClean="0"/>
              <a:t>Meeting planners</a:t>
            </a:r>
          </a:p>
          <a:p>
            <a:r>
              <a:rPr lang="en-US" dirty="0" smtClean="0"/>
              <a:t>Wedding planners</a:t>
            </a:r>
          </a:p>
          <a:p>
            <a:r>
              <a:rPr lang="en-US" dirty="0" smtClean="0"/>
              <a:t>Restaurant managers </a:t>
            </a:r>
          </a:p>
          <a:p>
            <a:r>
              <a:rPr lang="en-US" dirty="0" smtClean="0"/>
              <a:t>tour operators</a:t>
            </a:r>
          </a:p>
          <a:p>
            <a:r>
              <a:rPr lang="en-US" dirty="0" smtClean="0"/>
              <a:t>Convention and visitor </a:t>
            </a:r>
          </a:p>
          <a:p>
            <a:pPr marL="0" indent="0">
              <a:buNone/>
            </a:pPr>
            <a:r>
              <a:rPr lang="en-US" dirty="0"/>
              <a:t>b</a:t>
            </a:r>
            <a:r>
              <a:rPr lang="en-US" dirty="0" smtClean="0"/>
              <a:t>ureau workers</a:t>
            </a:r>
          </a:p>
          <a:p>
            <a:r>
              <a:rPr lang="en-US" dirty="0" smtClean="0"/>
              <a:t>Theme parks</a:t>
            </a:r>
          </a:p>
          <a:p>
            <a:r>
              <a:rPr lang="en-US" dirty="0" smtClean="0"/>
              <a:t>National park employees </a:t>
            </a:r>
          </a:p>
          <a:p>
            <a:r>
              <a:rPr lang="en-US" dirty="0" smtClean="0"/>
              <a:t>Catering directors</a:t>
            </a:r>
          </a:p>
          <a:p>
            <a:pPr marL="0" indent="0">
              <a:buNone/>
            </a:pPr>
            <a:endParaRPr lang="en-US" dirty="0"/>
          </a:p>
        </p:txBody>
      </p:sp>
    </p:spTree>
    <p:extLst>
      <p:ext uri="{BB962C8B-B14F-4D97-AF65-F5344CB8AC3E}">
        <p14:creationId xmlns:p14="http://schemas.microsoft.com/office/powerpoint/2010/main" val="3254186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Impact of the Industry</a:t>
            </a:r>
            <a:endParaRPr lang="en-US" dirty="0"/>
          </a:p>
        </p:txBody>
      </p:sp>
      <p:sp>
        <p:nvSpPr>
          <p:cNvPr id="3" name="Content Placeholder 2"/>
          <p:cNvSpPr>
            <a:spLocks noGrp="1"/>
          </p:cNvSpPr>
          <p:nvPr>
            <p:ph idx="1"/>
          </p:nvPr>
        </p:nvSpPr>
        <p:spPr/>
        <p:txBody>
          <a:bodyPr/>
          <a:lstStyle/>
          <a:p>
            <a:pPr marL="0" indent="0">
              <a:buNone/>
            </a:pPr>
            <a:r>
              <a:rPr lang="en-US" dirty="0" smtClean="0"/>
              <a:t>Activity</a:t>
            </a:r>
          </a:p>
          <a:p>
            <a:pPr marL="0" indent="0" algn="ctr">
              <a:buNone/>
            </a:pPr>
            <a:r>
              <a:rPr lang="en-US" b="1" dirty="0" smtClean="0"/>
              <a:t>Thinking maps</a:t>
            </a:r>
          </a:p>
          <a:p>
            <a:pPr marL="0" indent="0">
              <a:buNone/>
            </a:pPr>
            <a:r>
              <a:rPr lang="en-US" dirty="0" smtClean="0"/>
              <a:t>Do a Circle map at your table telling me everything you know about the ECONOMY.</a:t>
            </a:r>
            <a:endParaRPr lang="en-US" dirty="0"/>
          </a:p>
        </p:txBody>
      </p:sp>
      <p:sp>
        <p:nvSpPr>
          <p:cNvPr id="5" name="Oval 4"/>
          <p:cNvSpPr/>
          <p:nvPr/>
        </p:nvSpPr>
        <p:spPr>
          <a:xfrm>
            <a:off x="4387547" y="3363410"/>
            <a:ext cx="4035188" cy="33528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 name="Oval 5"/>
          <p:cNvSpPr/>
          <p:nvPr/>
        </p:nvSpPr>
        <p:spPr>
          <a:xfrm>
            <a:off x="5528841" y="4419600"/>
            <a:ext cx="1752600" cy="1447800"/>
          </a:xfrm>
          <a:prstGeom prst="ellipse">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economy</a:t>
            </a:r>
            <a:endParaRPr lang="en-US" sz="2000" dirty="0"/>
          </a:p>
        </p:txBody>
      </p:sp>
    </p:spTree>
    <p:extLst>
      <p:ext uri="{BB962C8B-B14F-4D97-AF65-F5344CB8AC3E}">
        <p14:creationId xmlns:p14="http://schemas.microsoft.com/office/powerpoint/2010/main" val="4207582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2197</TotalTime>
  <Words>1318</Words>
  <Application>Microsoft Office PowerPoint</Application>
  <PresentationFormat>On-screen Show (4:3)</PresentationFormat>
  <Paragraphs>239</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Aharoni</vt:lpstr>
      <vt:lpstr>Arial Black</vt:lpstr>
      <vt:lpstr>Calibri</vt:lpstr>
      <vt:lpstr>Constantia</vt:lpstr>
      <vt:lpstr>Wingdings 2</vt:lpstr>
      <vt:lpstr>Flow</vt:lpstr>
      <vt:lpstr>Welcome!  It’s FRIDAY!!!</vt:lpstr>
      <vt:lpstr>Principles of Hospitality and Tourism</vt:lpstr>
      <vt:lpstr>Introduction </vt:lpstr>
      <vt:lpstr>Activity</vt:lpstr>
      <vt:lpstr>Hospitality and Tourism</vt:lpstr>
      <vt:lpstr>Hospitality and Tourism</vt:lpstr>
      <vt:lpstr>Breakdown of Expenditures</vt:lpstr>
      <vt:lpstr>Samples of Jobs</vt:lpstr>
      <vt:lpstr>Economic Impact of the Industry</vt:lpstr>
      <vt:lpstr>Hospitality and Tourism</vt:lpstr>
      <vt:lpstr>Super Bowl or Cowboy Stadium</vt:lpstr>
      <vt:lpstr>Diversity: is a group of elements that are different from one another. Includes a variety of different backgrounds, cultures, religions, beliefs, and languages. </vt:lpstr>
      <vt:lpstr>Diversity</vt:lpstr>
      <vt:lpstr>Complexity</vt:lpstr>
      <vt:lpstr>     Complexity</vt:lpstr>
      <vt:lpstr>Food and Beverage</vt:lpstr>
      <vt:lpstr>Lodging </vt:lpstr>
      <vt:lpstr>Recreation  </vt:lpstr>
      <vt:lpstr>Recreation</vt:lpstr>
      <vt:lpstr>Travel and Tourism</vt:lpstr>
      <vt:lpstr>Travel and Tourism</vt:lpstr>
      <vt:lpstr>The functions of the travel and tourism industry include:</vt:lpstr>
      <vt:lpstr>PowerPoint Presentation</vt:lpstr>
      <vt:lpstr>Pleasure Travel </vt:lpstr>
      <vt:lpstr>Maslow’s Hierarchy of Needs</vt:lpstr>
      <vt:lpstr>Maslow’s Hierarchy of Needs</vt:lpstr>
      <vt:lpstr>Maslow’s Hierarchy of Needs</vt:lpstr>
      <vt:lpstr>How many leisure trips are taken each year?</vt:lpstr>
      <vt:lpstr>Business Travel</vt:lpstr>
      <vt:lpstr>Professional Association</vt:lpstr>
      <vt:lpstr>PowerPoint Presentation</vt:lpstr>
      <vt:lpstr>Career and Technical Student Organizations  CTSO</vt:lpstr>
      <vt:lpstr>San Antonio Trip</vt:lpstr>
      <vt:lpstr>Working together</vt:lpstr>
      <vt:lpstr>PowerPoint Presentation</vt:lpstr>
      <vt:lpstr>San Antonio Trip</vt:lpstr>
      <vt:lpstr>San Antonio Trip</vt:lpstr>
      <vt:lpstr>PowerPoint Presentation</vt:lpstr>
      <vt:lpstr> </vt:lpstr>
    </vt:vector>
  </TitlesOfParts>
  <Company>EMSISD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Hospitality and Tourism</dc:title>
  <dc:creator>EMSISD</dc:creator>
  <cp:lastModifiedBy>Paula Newberry</cp:lastModifiedBy>
  <cp:revision>49</cp:revision>
  <cp:lastPrinted>2011-09-06T13:42:51Z</cp:lastPrinted>
  <dcterms:created xsi:type="dcterms:W3CDTF">2011-08-25T18:52:29Z</dcterms:created>
  <dcterms:modified xsi:type="dcterms:W3CDTF">2014-09-02T12:44:36Z</dcterms:modified>
</cp:coreProperties>
</file>