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1"/>
  </p:notesMasterIdLst>
  <p:sldIdLst>
    <p:sldId id="256" r:id="rId2"/>
    <p:sldId id="257" r:id="rId3"/>
    <p:sldId id="266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62" autoAdjust="0"/>
  </p:normalViewPr>
  <p:slideViewPr>
    <p:cSldViewPr>
      <p:cViewPr>
        <p:scale>
          <a:sx n="100" d="100"/>
          <a:sy n="100" d="100"/>
        </p:scale>
        <p:origin x="-294" y="-17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D3AFF59-B5D6-4F28-8345-F26C7B5F9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93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C38F1CC3-3BC5-4479-BC33-E3EBF17862B3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0469D6-6F26-4157-8C13-FDAA4897E7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07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8FE2B-09EE-4843-B2EE-009D6E899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143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94FC0-B5D6-4A3A-A09A-D99D73D7E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63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4B5D7-1077-43B7-A3E5-CC744BD3B2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031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B0776-B06E-4023-B237-ABA357325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727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86DC8-606B-4464-A3B0-870E1D6015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4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B35FAC-DB08-4920-9809-5E76D0E4A5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8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6EB618-3BE5-479D-9D80-79E18B944F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4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06D98-F7DE-4195-A388-86B58EFEED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1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99D74-185E-48CB-9724-AFAEFF4F07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5C25F-8622-456F-B93E-CF32017B2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47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663F63-7075-47C5-8022-38B727CD40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b="1" i="1" dirty="0" smtClean="0"/>
              <a:t>Success is more permanent when you achieve it without destroying your principles. </a:t>
            </a:r>
            <a:br>
              <a:rPr lang="en-US" altLang="en-US" sz="2400" b="1" i="1" dirty="0" smtClean="0"/>
            </a:br>
            <a:r>
              <a:rPr lang="en-US" altLang="en-US" sz="2400" b="1" i="1" dirty="0" smtClean="0"/>
              <a:t> ~Walter Cronkite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endParaRPr lang="en-US" altLang="en-US" sz="4000" dirty="0" smtClean="0"/>
          </a:p>
        </p:txBody>
      </p:sp>
      <p:sp>
        <p:nvSpPr>
          <p:cNvPr id="14339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b="1" dirty="0" smtClean="0"/>
              <a:t>Ethical Leadership</a:t>
            </a:r>
          </a:p>
          <a:p>
            <a:pPr eaLnBrk="1" hangingPunct="1">
              <a:buFontTx/>
              <a:buNone/>
            </a:pPr>
            <a:endParaRPr lang="en-US" altLang="en-US" b="1" dirty="0" smtClean="0"/>
          </a:p>
          <a:p>
            <a:pPr eaLnBrk="1" hangingPunct="1">
              <a:buFontTx/>
              <a:buNone/>
            </a:pPr>
            <a:r>
              <a:rPr lang="en-US" altLang="en-US" dirty="0" smtClean="0"/>
              <a:t>	Knowing your core values and having the courage to live them in all parts of your life in service of the common good.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4876800"/>
            <a:ext cx="2286000" cy="160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 Personal Journey</a:t>
            </a:r>
          </a:p>
        </p:txBody>
      </p:sp>
      <p:sp>
        <p:nvSpPr>
          <p:cNvPr id="1536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Will you be the same person at work? At home? In the community? </a:t>
            </a:r>
          </a:p>
          <a:p>
            <a:pPr eaLnBrk="1" hangingPunct="1"/>
            <a:r>
              <a:rPr lang="en-US" altLang="en-US" dirty="0" smtClean="0"/>
              <a:t>Will you have the courage to live out your values when there is pressure to compromise or rationalize? </a:t>
            </a:r>
          </a:p>
          <a:p>
            <a:pPr eaLnBrk="1" hangingPunct="1"/>
            <a:r>
              <a:rPr lang="en-US" altLang="en-US" dirty="0" smtClean="0"/>
              <a:t>How do your values contribute to the common good?</a:t>
            </a:r>
          </a:p>
          <a:p>
            <a:pPr eaLnBrk="1" hangingPunct="1"/>
            <a:endParaRPr lang="en-US" altLang="en-US" dirty="0" smtClean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4983163"/>
          </a:xfrm>
        </p:spPr>
        <p:txBody>
          <a:bodyPr/>
          <a:lstStyle/>
          <a:p>
            <a:pPr eaLnBrk="1" hangingPunct="1"/>
            <a:r>
              <a:rPr lang="en-US" altLang="en-US" sz="2400" b="1" smtClean="0"/>
              <a:t>Having the courage to stand up for what you believe in is the trait of an ethical leader.</a:t>
            </a:r>
          </a:p>
          <a:p>
            <a:pPr eaLnBrk="1" hangingPunct="1"/>
            <a:r>
              <a:rPr lang="en-US" altLang="en-US" sz="2400" b="1" smtClean="0"/>
              <a:t>Appreciate the diversity within your group.</a:t>
            </a:r>
          </a:p>
          <a:p>
            <a:pPr eaLnBrk="1" hangingPunct="1"/>
            <a:r>
              <a:rPr lang="en-US" altLang="en-US" sz="2400" b="1" smtClean="0"/>
              <a:t>What can you do to make your core values a part of your daily life?</a:t>
            </a:r>
          </a:p>
          <a:p>
            <a:pPr eaLnBrk="1" hangingPunct="1"/>
            <a:r>
              <a:rPr lang="en-US" altLang="en-US" sz="2400" b="1" smtClean="0"/>
              <a:t>Striving to integrate your values with your actions is another trait of ethical leadership.</a:t>
            </a:r>
          </a:p>
          <a:p>
            <a:pPr eaLnBrk="1" hangingPunct="1"/>
            <a:r>
              <a:rPr lang="en-US" altLang="en-US" sz="2400" b="1" smtClean="0"/>
              <a:t>It is about persistence, not perfection.</a:t>
            </a:r>
          </a:p>
          <a:p>
            <a:pPr eaLnBrk="1" hangingPunct="1"/>
            <a:endParaRPr lang="en-US" altLang="en-US" sz="2400" b="1" smtClean="0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b="1" dirty="0" smtClean="0"/>
              <a:t>Core Values Assessment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0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build="p"/>
      <p:bldP spid="460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b="1" smtClean="0"/>
              <a:t>“Leadership for what purpose?”</a:t>
            </a:r>
            <a:r>
              <a:rPr lang="en-US" altLang="en-US" sz="4000" smtClean="0"/>
              <a:t> </a:t>
            </a:r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Values. Ethical leadership begins with an understanding of and commitment to our individual core values.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Vision. Vision is the ability to frame our actions – particularly in service to others – within a real picture of what ought to be.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Voice. Claiming our voice is the process of articulating our vision to others in an authentic and convincing way that animates and motivates them to action.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400" smtClean="0"/>
              <a:t>Virtue. Understanding that we become what we practice, we foster virtue by practicing virtuous behavior – striving to do what is right and good.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smtClean="0"/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0200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Ethical Leaders…</a:t>
            </a:r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Tell and live the story.</a:t>
            </a:r>
            <a:endParaRPr lang="en-US" altLang="en-US" sz="24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Focus on organizational success rather than on personal ego.</a:t>
            </a:r>
            <a:r>
              <a:rPr lang="en-US" altLang="en-US" sz="2400" b="1" smtClean="0"/>
              <a:t> </a:t>
            </a:r>
            <a:endParaRPr lang="en-US" altLang="en-US" sz="2400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Recognize that value is in the success of people in the organization. </a:t>
            </a:r>
            <a:endParaRPr lang="en-US" altLang="en-US" sz="2400" b="1" smtClean="0"/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Find the best people and develop them.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In organizations that have a live conversation about ethics and values, people hold each other responsible and accountable about whether they are really living the values; they expect the leaders of the organization to do the same.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410200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Ethical Leaders…</a:t>
            </a:r>
          </a:p>
        </p:txBody>
      </p:sp>
      <p:sp>
        <p:nvSpPr>
          <p:cNvPr id="2048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Create mechanisms of dissent. 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Take a charitable understanding of others’ values.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Understand why different people make different choices, but still have a strong grasp on what they would do and why.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Make tough calls while being imaginative.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en-US" altLang="en-US" sz="2400" smtClean="0"/>
              <a:t>The ethical leader consistently unites “doing the right thing” and “doing the right thing for business”.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286000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Ethical Leaders ask Themselves</a:t>
            </a:r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are my most important values and principles?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Does my calendar—how I spend my time and attention—reflect these values?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would my subordinates and peers say my values are?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mechanisms and processes have I designed to be sure that the people who work for me can push back against my authority?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could this organization do or ask me to do that would cause me to resign for ethical reasons?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do I want to accomplish with my leadership?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n-US" altLang="en-US" sz="2000" smtClean="0"/>
              <a:t>What do I want people to say about my leadership when I am gone?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00600"/>
            <a:ext cx="2362200" cy="1581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Principles for Ethical Decision Making</a:t>
            </a:r>
          </a:p>
        </p:txBody>
      </p:sp>
      <p:sp>
        <p:nvSpPr>
          <p:cNvPr id="22531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/>
            <a:r>
              <a:rPr lang="en-US" altLang="en-US" sz="2400" b="1" dirty="0" smtClean="0"/>
              <a:t>Step back from every decision before you make it and look at it objectively. Aim for objectivity and fairness - not for personal power, 'winning', strategic plotting, high drama.  </a:t>
            </a:r>
          </a:p>
          <a:p>
            <a:pPr marL="609600" indent="-609600" eaLnBrk="1" hangingPunct="1"/>
            <a:r>
              <a:rPr lang="en-US" altLang="en-US" sz="2400" b="1" dirty="0" smtClean="0"/>
              <a:t>Strive for fairness. </a:t>
            </a:r>
          </a:p>
          <a:p>
            <a:pPr marL="609600" indent="-609600" eaLnBrk="1" hangingPunct="1"/>
            <a:r>
              <a:rPr lang="en-US" altLang="en-US" sz="2400" b="1" dirty="0" smtClean="0"/>
              <a:t>Learn from history and previous situations. Reviewing how previous situations were handled reduces the risks of making mistakes.</a:t>
            </a:r>
          </a:p>
          <a:p>
            <a:pPr marL="609600" indent="-609600" eaLnBrk="1" hangingPunct="1"/>
            <a:r>
              <a:rPr lang="en-US" altLang="en-US" sz="2400" b="1" dirty="0" smtClean="0"/>
              <a:t>Get the facts from all possible perspectives.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450" y="5476875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400" b="1" dirty="0" smtClean="0"/>
              <a:t>Understand the long-term consequences. Model the 'what if' scenarios.</a:t>
            </a:r>
          </a:p>
          <a:p>
            <a:pPr eaLnBrk="1" hangingPunct="1"/>
            <a:r>
              <a:rPr lang="en-US" altLang="en-US" sz="2400" b="1" dirty="0" smtClean="0"/>
              <a:t>Consult widely - especially with critical people, and especially beyond your close circle of (normally) biased and friendly advisors, colleagues, friends.</a:t>
            </a:r>
            <a:endParaRPr lang="en-US" altLang="en-US" sz="2400" dirty="0" smtClean="0"/>
          </a:p>
          <a:p>
            <a:pPr eaLnBrk="1" hangingPunct="1"/>
            <a:r>
              <a:rPr lang="en-US" altLang="en-US" sz="2400" b="1" dirty="0" smtClean="0"/>
              <a:t>Resist the delusion and arrogance that power and authority tends to foster.</a:t>
            </a:r>
          </a:p>
          <a:p>
            <a:pPr eaLnBrk="1" hangingPunct="1"/>
            <a:r>
              <a:rPr lang="en-US" altLang="en-US" sz="2400" b="1" dirty="0" smtClean="0"/>
              <a:t>Aim for solutions and harmony, objectivity and detachment. </a:t>
            </a:r>
          </a:p>
          <a:p>
            <a:pPr eaLnBrk="1" hangingPunct="1"/>
            <a:r>
              <a:rPr lang="en-US" altLang="en-US" sz="2400" b="1" dirty="0" smtClean="0"/>
              <a:t>Facilitate rather than influence.</a:t>
            </a:r>
          </a:p>
          <a:p>
            <a:pPr eaLnBrk="1" hangingPunct="1"/>
            <a:endParaRPr lang="en-US" altLang="en-US" sz="2400" b="1" dirty="0" smtClean="0"/>
          </a:p>
          <a:p>
            <a:pPr eaLnBrk="1" hangingPunct="1"/>
            <a:endParaRPr lang="en-US" altLang="en-US" sz="2400" dirty="0" smtClean="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Principles for Ethical Decision Making</a:t>
            </a: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5029200"/>
            <a:ext cx="2133600" cy="135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631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Success is more permanent when you achieve it without destroying your principles.   ~Walter Cronkite </vt:lpstr>
      <vt:lpstr>A Personal Journey</vt:lpstr>
      <vt:lpstr>Core Values Assessment</vt:lpstr>
      <vt:lpstr>“Leadership for what purpose?” </vt:lpstr>
      <vt:lpstr>Ethical Leaders…</vt:lpstr>
      <vt:lpstr>Ethical Leaders…</vt:lpstr>
      <vt:lpstr>Ethical Leaders ask Themselves</vt:lpstr>
      <vt:lpstr>Principles for Ethical Decision Making</vt:lpstr>
      <vt:lpstr>Principles for Ethical Decision Making</vt:lpstr>
    </vt:vector>
  </TitlesOfParts>
  <Company>NJIT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HSS</dc:creator>
  <cp:lastModifiedBy>Moore, Thomas G.</cp:lastModifiedBy>
  <cp:revision>22</cp:revision>
  <dcterms:created xsi:type="dcterms:W3CDTF">2008-08-18T14:35:29Z</dcterms:created>
  <dcterms:modified xsi:type="dcterms:W3CDTF">2013-10-08T23:02:23Z</dcterms:modified>
</cp:coreProperties>
</file>