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1" r:id="rId2"/>
    <p:sldId id="256" r:id="rId3"/>
    <p:sldId id="286" r:id="rId4"/>
    <p:sldId id="288" r:id="rId5"/>
    <p:sldId id="289" r:id="rId6"/>
    <p:sldId id="287" r:id="rId7"/>
    <p:sldId id="257" r:id="rId8"/>
    <p:sldId id="290" r:id="rId9"/>
    <p:sldId id="279" r:id="rId10"/>
    <p:sldId id="280" r:id="rId11"/>
    <p:sldId id="281" r:id="rId12"/>
    <p:sldId id="272" r:id="rId13"/>
    <p:sldId id="270" r:id="rId14"/>
    <p:sldId id="265" r:id="rId15"/>
    <p:sldId id="285" r:id="rId16"/>
    <p:sldId id="268" r:id="rId17"/>
    <p:sldId id="284" r:id="rId18"/>
    <p:sldId id="278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</p:sldIdLst>
  <p:sldSz cx="9144000" cy="6858000" type="screen4x3"/>
  <p:notesSz cx="6858000" cy="9144000"/>
  <p:embeddedFontLs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JI Hidden Vines" pitchFamily="2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0" autoAdjust="0"/>
    <p:restoredTop sz="94660"/>
  </p:normalViewPr>
  <p:slideViewPr>
    <p:cSldViewPr showGuides="1">
      <p:cViewPr>
        <p:scale>
          <a:sx n="60" d="100"/>
          <a:sy n="60" d="100"/>
        </p:scale>
        <p:origin x="-792" y="-4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11F9-1075-4258-BE6F-98BC6F137E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CE33-CD14-468A-AAE6-20BD0DFC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4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11F9-1075-4258-BE6F-98BC6F137E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CE33-CD14-468A-AAE6-20BD0DFC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8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11F9-1075-4258-BE6F-98BC6F137E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CE33-CD14-468A-AAE6-20BD0DFC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9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11F9-1075-4258-BE6F-98BC6F137E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CE33-CD14-468A-AAE6-20BD0DFC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11F9-1075-4258-BE6F-98BC6F137E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CE33-CD14-468A-AAE6-20BD0DFC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6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11F9-1075-4258-BE6F-98BC6F137E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CE33-CD14-468A-AAE6-20BD0DFC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7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11F9-1075-4258-BE6F-98BC6F137E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CE33-CD14-468A-AAE6-20BD0DFC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11F9-1075-4258-BE6F-98BC6F137E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CE33-CD14-468A-AAE6-20BD0DFC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0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11F9-1075-4258-BE6F-98BC6F137E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CE33-CD14-468A-AAE6-20BD0DFC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5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11F9-1075-4258-BE6F-98BC6F137E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CE33-CD14-468A-AAE6-20BD0DFC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9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11F9-1075-4258-BE6F-98BC6F137E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CE33-CD14-468A-AAE6-20BD0DFC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711F9-1075-4258-BE6F-98BC6F137EA1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0CE33-CD14-468A-AAE6-20BD0DFC5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7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B48C06VNAVmgSM&amp;tbnid=C0egFPHzZDo_mM:&amp;ved=0CAUQjRw&amp;url=http://www.taskbullet.com/pros-and-cons-of-outsourcing-customer-service/&amp;ei=SCB4UeTvHsGQ2AXV04GoCw&amp;bvm=bv.45580626,d.b2I&amp;psig=AFQjCNF04JuKbSe2XtI6iINCv2JAS0W_Qw&amp;ust=136691345957807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TevmLlDERhm8GM&amp;tbnid=UpXZ6f2kh5DwSM:&amp;ved=0CAUQjRw&amp;url=http://www.stellarnet.com/enewsletters/2010/dec.htm&amp;ei=mIaBUfm5KYnn2AWp1IDgBQ&amp;bvm=bv.45921128,d.b2I&amp;psig=AFQjCNFyV6E6nTTDX4BtcKkNwG9Dg0E-NA&amp;ust=136752943945498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source=images&amp;cd=&amp;cad=rja&amp;docid=PfHMLLKOIO9ivM&amp;tbnid=3fw1O9DGFdIs0M:&amp;ved=0CAgQjRwwAA&amp;url=http://www.globalresponse.com/2012/08/how-to-foster-customer-loyalty-with-service-not-lowest-prices/&amp;ei=7oiBUb_rCYjw2QWO8YGYDw&amp;psig=AFQjCNHnylOZ_qvlXbNxuPVChLrjWhJgMw&amp;ust=136753009421054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671"/>
            <a:ext cx="9144000" cy="60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990600"/>
            <a:ext cx="7772400" cy="14700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Loyalty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9930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Experience #2 - </a:t>
            </a:r>
            <a:r>
              <a:rPr lang="en-US" sz="2000" dirty="0" smtClean="0"/>
              <a:t>The unengaged Customer Service Representative.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“I have a question about my bill….”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2639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25963"/>
          </a:xfrm>
        </p:spPr>
        <p:txBody>
          <a:bodyPr/>
          <a:lstStyle/>
          <a:p>
            <a:r>
              <a:rPr lang="en-US" sz="2800" dirty="0"/>
              <a:t>Experience </a:t>
            </a:r>
            <a:r>
              <a:rPr lang="en-US" sz="2800" dirty="0" smtClean="0"/>
              <a:t>#3 </a:t>
            </a:r>
            <a:r>
              <a:rPr lang="en-US" sz="2800" dirty="0"/>
              <a:t>– </a:t>
            </a:r>
            <a:r>
              <a:rPr lang="en-US" sz="2000" dirty="0"/>
              <a:t>Customer Service is </a:t>
            </a:r>
            <a:r>
              <a:rPr lang="en-US" sz="2000" dirty="0" smtClean="0"/>
              <a:t>Caring &amp; Considerate</a:t>
            </a:r>
            <a:endParaRPr lang="en-US" sz="20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“I </a:t>
            </a:r>
            <a:r>
              <a:rPr lang="en-US" sz="2800" dirty="0"/>
              <a:t>need to discuss disconnecting my landline phone service</a:t>
            </a:r>
            <a:r>
              <a:rPr lang="en-US" sz="2800" dirty="0" smtClean="0"/>
              <a:t>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7062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do you feel when you get BAD customer service?</a:t>
            </a:r>
          </a:p>
          <a:p>
            <a:r>
              <a:rPr lang="en-US" sz="2800" dirty="0" smtClean="0"/>
              <a:t>Get angry or confrontational?</a:t>
            </a:r>
          </a:p>
          <a:p>
            <a:r>
              <a:rPr lang="en-US" sz="2800" dirty="0" smtClean="0"/>
              <a:t>Report to manager?</a:t>
            </a:r>
          </a:p>
          <a:p>
            <a:r>
              <a:rPr lang="en-US" sz="2800" dirty="0" smtClean="0"/>
              <a:t>Be snotty back?</a:t>
            </a:r>
          </a:p>
          <a:p>
            <a:r>
              <a:rPr lang="en-US" sz="2800" dirty="0" smtClean="0"/>
              <a:t>Offer to give person a hug?</a:t>
            </a:r>
          </a:p>
          <a:p>
            <a:r>
              <a:rPr lang="en-US" sz="2800" dirty="0" smtClean="0"/>
              <a:t>Ruin your day?</a:t>
            </a:r>
          </a:p>
        </p:txBody>
      </p:sp>
      <p:pic>
        <p:nvPicPr>
          <p:cNvPr id="2050" name="Picture 2" descr="http://www.taskbullet.com/wp-content/uploads/2013/03/Outsourcing-customer-servic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4200525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926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How do you feel when you get GOOD customer service?</a:t>
            </a:r>
          </a:p>
          <a:p>
            <a:r>
              <a:rPr lang="en-US" dirty="0" smtClean="0"/>
              <a:t>Surprised?</a:t>
            </a:r>
          </a:p>
          <a:p>
            <a:r>
              <a:rPr lang="en-US" dirty="0" smtClean="0"/>
              <a:t>Grateful?</a:t>
            </a:r>
          </a:p>
          <a:p>
            <a:r>
              <a:rPr lang="en-US" dirty="0" smtClean="0"/>
              <a:t>Appreciative?</a:t>
            </a:r>
          </a:p>
          <a:p>
            <a:r>
              <a:rPr lang="en-US" dirty="0" smtClean="0"/>
              <a:t>Want to hug the person?</a:t>
            </a:r>
          </a:p>
          <a:p>
            <a:r>
              <a:rPr lang="en-US" dirty="0" smtClean="0"/>
              <a:t>Want to cry?</a:t>
            </a:r>
          </a:p>
          <a:p>
            <a:r>
              <a:rPr lang="en-US" dirty="0" smtClean="0"/>
              <a:t>Loyal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074" name="Picture 2" descr="https://encrypted-tbn2.gstatic.com/images?q=tbn:ANd9GcRRPbHpYUB7xUhh_bIbmx89oBWHZc_TJ4Hpo4MkjjZRG7zc8ZNX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344111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19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LG Repairman</a:t>
            </a:r>
          </a:p>
          <a:p>
            <a:r>
              <a:rPr lang="en-US" dirty="0" smtClean="0"/>
              <a:t>Rick’s phone cover</a:t>
            </a:r>
          </a:p>
          <a:p>
            <a:r>
              <a:rPr lang="en-US" dirty="0" smtClean="0"/>
              <a:t>Upgrade early?</a:t>
            </a:r>
          </a:p>
          <a:p>
            <a:r>
              <a:rPr lang="en-US" dirty="0" smtClean="0"/>
              <a:t>Upgraded hotel room</a:t>
            </a:r>
          </a:p>
          <a:p>
            <a:r>
              <a:rPr lang="en-US" dirty="0"/>
              <a:t>Proactive courtesy calls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187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Diversify to develop great service and therefore customer loyalty</a:t>
            </a:r>
          </a:p>
          <a:p>
            <a:r>
              <a:rPr lang="en-US" dirty="0"/>
              <a:t>Customer </a:t>
            </a:r>
            <a:r>
              <a:rPr lang="en-US" dirty="0" smtClean="0"/>
              <a:t>Support </a:t>
            </a:r>
            <a:r>
              <a:rPr lang="en-US" dirty="0"/>
              <a:t>&amp; Technology</a:t>
            </a:r>
          </a:p>
          <a:p>
            <a:pPr lvl="1"/>
            <a:r>
              <a:rPr lang="en-US" dirty="0"/>
              <a:t>On-line </a:t>
            </a:r>
            <a:r>
              <a:rPr lang="en-US" dirty="0" smtClean="0"/>
              <a:t>help</a:t>
            </a:r>
            <a:endParaRPr lang="en-US" dirty="0"/>
          </a:p>
          <a:p>
            <a:pPr lvl="2"/>
            <a:r>
              <a:rPr lang="en-US" dirty="0"/>
              <a:t>Chat</a:t>
            </a:r>
          </a:p>
          <a:p>
            <a:pPr lvl="2"/>
            <a:r>
              <a:rPr lang="en-US" dirty="0"/>
              <a:t>Connect for Support</a:t>
            </a:r>
          </a:p>
          <a:p>
            <a:pPr lvl="2"/>
            <a:r>
              <a:rPr lang="en-US" dirty="0" smtClean="0"/>
              <a:t>Skype</a:t>
            </a:r>
          </a:p>
          <a:p>
            <a:pPr lvl="2"/>
            <a:r>
              <a:rPr lang="en-US" dirty="0" smtClean="0"/>
              <a:t>Web Self-Care</a:t>
            </a:r>
            <a:endParaRPr lang="en-US" dirty="0"/>
          </a:p>
          <a:p>
            <a:pPr lvl="1"/>
            <a:r>
              <a:rPr lang="en-US" dirty="0"/>
              <a:t>24-hour </a:t>
            </a:r>
            <a:r>
              <a:rPr lang="en-US" dirty="0" smtClean="0"/>
              <a:t>support</a:t>
            </a:r>
          </a:p>
          <a:p>
            <a:pPr lvl="1"/>
            <a:r>
              <a:rPr lang="en-US" dirty="0"/>
              <a:t>Web </a:t>
            </a:r>
            <a:r>
              <a:rPr lang="en-US" dirty="0" smtClean="0"/>
              <a:t>Self-Care</a:t>
            </a:r>
          </a:p>
          <a:p>
            <a:pPr lvl="1"/>
            <a:r>
              <a:rPr lang="en-US" dirty="0" smtClean="0"/>
              <a:t>Mobile Applications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 descr="https://encrypted-tbn0.gstatic.com/images?q=tbn:ANd9GcQJSvmyfhje9sLMkryf4b2Dx4CR5aGV2I8UcM-BaTPl7FCShSyDA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81400"/>
            <a:ext cx="22098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85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How do you establish trust with customers over the phone?  </a:t>
            </a:r>
          </a:p>
          <a:p>
            <a:r>
              <a:rPr lang="en-US" sz="2800" dirty="0" smtClean="0"/>
              <a:t>One of the hardest parts of the job</a:t>
            </a:r>
          </a:p>
          <a:p>
            <a:r>
              <a:rPr lang="en-US" sz="2800" dirty="0" smtClean="0"/>
              <a:t>Mostly dealing with people you might not ever meet face-to-face</a:t>
            </a:r>
          </a:p>
          <a:p>
            <a:r>
              <a:rPr lang="en-US" sz="2800" dirty="0" smtClean="0"/>
              <a:t>Reassure them you understand their situation</a:t>
            </a:r>
          </a:p>
          <a:p>
            <a:r>
              <a:rPr lang="en-US" sz="2800" dirty="0" smtClean="0"/>
              <a:t>Ask them what they want … simple, but effective</a:t>
            </a:r>
          </a:p>
          <a:p>
            <a:r>
              <a:rPr lang="en-US" sz="2800" dirty="0" smtClean="0"/>
              <a:t>Avoid being argumentative</a:t>
            </a:r>
          </a:p>
          <a:p>
            <a:r>
              <a:rPr lang="en-US" sz="2800" dirty="0" smtClean="0"/>
              <a:t>Ask them how you can make them happy, and work the compromise from there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632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8534400" cy="4267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Personalize your service &amp; gain loyalty</a:t>
            </a:r>
          </a:p>
          <a:p>
            <a:r>
              <a:rPr lang="en-US" dirty="0"/>
              <a:t>Small enough to care, large enough to provide a quality product &amp; service</a:t>
            </a:r>
          </a:p>
          <a:p>
            <a:r>
              <a:rPr lang="en-US" dirty="0" smtClean="0"/>
              <a:t>Now </a:t>
            </a:r>
            <a:r>
              <a:rPr lang="en-US" dirty="0"/>
              <a:t>is the time to focus on </a:t>
            </a:r>
            <a:r>
              <a:rPr lang="en-US" dirty="0" smtClean="0"/>
              <a:t>new products and services</a:t>
            </a:r>
          </a:p>
          <a:p>
            <a:r>
              <a:rPr lang="en-US" dirty="0" smtClean="0"/>
              <a:t>Implement customer service focused procedures and processes</a:t>
            </a:r>
            <a:endParaRPr lang="en-US" dirty="0"/>
          </a:p>
          <a:p>
            <a:r>
              <a:rPr lang="en-US" dirty="0" smtClean="0"/>
              <a:t>Pro-Active </a:t>
            </a:r>
            <a:r>
              <a:rPr lang="en-US" dirty="0"/>
              <a:t>c</a:t>
            </a:r>
            <a:r>
              <a:rPr lang="en-US" dirty="0" smtClean="0"/>
              <a:t>ustomer service</a:t>
            </a:r>
            <a:endParaRPr lang="en-US" dirty="0"/>
          </a:p>
          <a:p>
            <a:r>
              <a:rPr lang="en-US" dirty="0" smtClean="0"/>
              <a:t>Transition </a:t>
            </a:r>
            <a:r>
              <a:rPr lang="en-US" dirty="0"/>
              <a:t>NOW to becoming a Technology Company</a:t>
            </a:r>
          </a:p>
          <a:p>
            <a:r>
              <a:rPr lang="en-US" dirty="0" smtClean="0"/>
              <a:t>Continue </a:t>
            </a:r>
            <a:r>
              <a:rPr lang="en-US" dirty="0"/>
              <a:t>to evaluate competitive </a:t>
            </a:r>
            <a:r>
              <a:rPr lang="en-US" dirty="0" smtClean="0"/>
              <a:t>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27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70319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So, how do you build customer loyalty?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You </a:t>
            </a:r>
            <a:r>
              <a:rPr lang="en-US" dirty="0"/>
              <a:t>build it by truly caring about </a:t>
            </a:r>
            <a:r>
              <a:rPr lang="en-US" dirty="0" smtClean="0"/>
              <a:t>the customer </a:t>
            </a:r>
            <a:r>
              <a:rPr lang="en-US" dirty="0"/>
              <a:t>and figuring out how to make them more successful, happy and joyful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53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I Hidden Vines" pitchFamily="2" charset="0"/>
              </a:rPr>
              <a:t>Some Fun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I Hidden Vines" pitchFamily="2" charset="0"/>
              </a:rPr>
              <a:t>Things to Try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I Hidden Vin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Building Customer Loyalty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19600"/>
            <a:ext cx="9144000" cy="1752600"/>
          </a:xfrm>
        </p:spPr>
        <p:txBody>
          <a:bodyPr/>
          <a:lstStyle/>
          <a:p>
            <a:r>
              <a:rPr lang="en-US" dirty="0" smtClean="0"/>
              <a:t>Julie Riecken – Training Support Manager</a:t>
            </a:r>
          </a:p>
          <a:p>
            <a:r>
              <a:rPr lang="en-US" dirty="0" smtClean="0"/>
              <a:t>Rick Paulsen – Client Relations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76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ellarnet.com/enewsletters/2010/images/newslet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2387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656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tellarnet.com/enewsletters/2010/images/dec_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828800"/>
            <a:ext cx="5084520" cy="381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406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Paulsen\AppData\Local\Microsoft\Windows\Temporary Internet Files\Content.Outlook\PTO12ERB\DSC_07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5203194" cy="345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524000"/>
            <a:ext cx="7910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LOCAL SHERIFF DEPT.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64409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342" y="2130406"/>
            <a:ext cx="7910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D</a:t>
            </a:r>
            <a:r>
              <a:rPr lang="en-US" sz="4400" b="1" dirty="0" smtClean="0">
                <a:solidFill>
                  <a:srgbClr val="00B0F0"/>
                </a:solidFill>
              </a:rPr>
              <a:t>O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00B050"/>
                </a:solidFill>
              </a:rPr>
              <a:t>F</a:t>
            </a:r>
            <a:r>
              <a:rPr lang="en-US" sz="4400" b="1" dirty="0" smtClean="0">
                <a:solidFill>
                  <a:srgbClr val="7030A0"/>
                </a:solidFill>
              </a:rPr>
              <a:t>U</a:t>
            </a:r>
            <a:r>
              <a:rPr lang="en-US" sz="4400" b="1" dirty="0" smtClean="0">
                <a:solidFill>
                  <a:srgbClr val="FFC000"/>
                </a:solidFill>
              </a:rPr>
              <a:t>N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T</a:t>
            </a:r>
            <a:r>
              <a:rPr lang="en-US" sz="4400" b="1" dirty="0" smtClean="0">
                <a:solidFill>
                  <a:srgbClr val="FFC000"/>
                </a:solidFill>
              </a:rPr>
              <a:t>H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4400" b="1" dirty="0" smtClean="0">
                <a:solidFill>
                  <a:srgbClr val="C00000"/>
                </a:solidFill>
              </a:rPr>
              <a:t>N</a:t>
            </a:r>
            <a:r>
              <a:rPr lang="en-US" sz="4400" b="1" dirty="0" smtClean="0">
                <a:solidFill>
                  <a:srgbClr val="00B050"/>
                </a:solidFill>
              </a:rPr>
              <a:t>G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00B0F0"/>
                </a:solidFill>
              </a:rPr>
              <a:t>F</a:t>
            </a:r>
            <a:r>
              <a:rPr lang="en-US" sz="4400" b="1" dirty="0" smtClean="0">
                <a:solidFill>
                  <a:srgbClr val="FF0000"/>
                </a:solidFill>
              </a:rPr>
              <a:t>O</a:t>
            </a:r>
            <a:r>
              <a:rPr lang="en-US" sz="4400" b="1" dirty="0" smtClean="0">
                <a:solidFill>
                  <a:srgbClr val="00B050"/>
                </a:solidFill>
              </a:rPr>
              <a:t>R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4400" b="1" dirty="0" smtClean="0">
                <a:solidFill>
                  <a:srgbClr val="0070C0"/>
                </a:solidFill>
              </a:rPr>
              <a:t>H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00B050"/>
                </a:solidFill>
              </a:rPr>
              <a:t>K</a:t>
            </a:r>
            <a:r>
              <a:rPr lang="en-US" sz="4400" b="1" dirty="0" smtClean="0">
                <a:solidFill>
                  <a:schemeClr val="accent1"/>
                </a:solidFill>
              </a:rPr>
              <a:t>I</a:t>
            </a:r>
            <a:r>
              <a:rPr lang="en-US" sz="4400" b="1" dirty="0" smtClean="0">
                <a:solidFill>
                  <a:srgbClr val="FF0000"/>
                </a:solidFill>
              </a:rPr>
              <a:t>D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</a:rPr>
              <a:t>S</a:t>
            </a:r>
            <a:endParaRPr lang="en-US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RPaulsen\AppData\Local\Microsoft\Windows\Temporary Internet Files\Content.Outlook\PTO12ERB\DSC_0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91" y="3956844"/>
            <a:ext cx="3448109" cy="229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Paulsen\AppData\Local\Microsoft\Windows\Temporary Internet Files\Content.Outlook\PTO12ERB\DSC_07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94063"/>
            <a:ext cx="3276600" cy="290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Paulsen\AppData\Local\Microsoft\Windows\Temporary Internet Files\Content.Outlook\PTO12ERB\2012-08-15 23 06 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7" y="1295400"/>
            <a:ext cx="3448109" cy="25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RPaulsen\AppData\Local\Microsoft\Windows\Temporary Internet Files\Content.Outlook\PTO12ERB\DSC_08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1"/>
            <a:ext cx="3276600" cy="16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RPaulsen\AppData\Local\Microsoft\Windows\Temporary Internet Files\Content.Outlook\PTO12ERB\2012-08-15 23 24 2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45" y="1676400"/>
            <a:ext cx="3372255" cy="377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491" y="2899847"/>
            <a:ext cx="634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6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Paulsen\AppData\Local\Microsoft\Windows\Temporary Internet Files\Content.Outlook\PTO12ERB\2012-08-15 22 04 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31242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Paulsen\AppData\Local\Microsoft\Windows\Temporary Internet Files\Content.Outlook\PTO12ERB\2012-08-15 23 33 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114550"/>
            <a:ext cx="5554134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487" y="1295400"/>
            <a:ext cx="7910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BOARD of DIRECTORS COOKING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8368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Paulsen\AppData\Local\Microsoft\Windows\Temporary Internet Files\Content.Outlook\PTO12ERB\159_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2754630" cy="367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RPaulsen\AppData\Local\Microsoft\Windows\Temporary Internet Files\Content.Outlook\PTO12ERB\2012-08-15 21 21 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14600"/>
            <a:ext cx="5020236" cy="3733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523999"/>
            <a:ext cx="7910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 LOCAL RACE CARS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89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Paulsen\AppData\Local\Microsoft\Windows\Temporary Internet Files\Content.Outlook\PTO12ERB\DSCN3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RPaulsen\AppData\Local\Microsoft\Windows\Temporary Internet Files\Content.Outlook\PTO12ERB\DSCN32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348480" cy="32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87" y="1524000"/>
            <a:ext cx="4543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 PIE </a:t>
            </a:r>
          </a:p>
          <a:p>
            <a:pPr algn="ctr"/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EATING CONTEST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60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38375"/>
            <a:ext cx="80629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success stories to share?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worked?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success?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Suggestions?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86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lobalresponse.com/wp-content/uploads/2012/08/customer_loyalty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330517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5850" y="3018175"/>
            <a:ext cx="4543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534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7424" y="2959775"/>
            <a:ext cx="4543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9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b="1" dirty="0" smtClean="0"/>
              <a:t>What is Customer Loyalty?</a:t>
            </a:r>
            <a:endParaRPr lang="en-US" sz="3800" b="1" dirty="0"/>
          </a:p>
          <a:p>
            <a:r>
              <a:rPr lang="en-US" sz="2800" dirty="0" smtClean="0"/>
              <a:t>Attracting </a:t>
            </a:r>
            <a:r>
              <a:rPr lang="en-US" sz="2800" dirty="0"/>
              <a:t>the right </a:t>
            </a:r>
            <a:r>
              <a:rPr lang="en-US" sz="2800" dirty="0" smtClean="0"/>
              <a:t>customer</a:t>
            </a:r>
          </a:p>
          <a:p>
            <a:r>
              <a:rPr lang="en-US" sz="2800" dirty="0" smtClean="0"/>
              <a:t>Encouraging customers to buy</a:t>
            </a:r>
            <a:r>
              <a:rPr lang="en-US" sz="2800" dirty="0"/>
              <a:t>, buy often, buy in higher quantities and bring you even more </a:t>
            </a:r>
            <a:r>
              <a:rPr lang="en-US" sz="2800" dirty="0" smtClean="0"/>
              <a:t>customers</a:t>
            </a:r>
          </a:p>
          <a:p>
            <a:r>
              <a:rPr lang="en-US" sz="2800" dirty="0" smtClean="0"/>
              <a:t>Providing excellent customer service</a:t>
            </a:r>
          </a:p>
        </p:txBody>
      </p:sp>
    </p:spTree>
    <p:extLst>
      <p:ext uri="{BB962C8B-B14F-4D97-AF65-F5344CB8AC3E}">
        <p14:creationId xmlns:p14="http://schemas.microsoft.com/office/powerpoint/2010/main" val="97970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Ideas </a:t>
            </a:r>
            <a:r>
              <a:rPr lang="en-US" b="1" dirty="0"/>
              <a:t>for building loyalty…</a:t>
            </a:r>
          </a:p>
          <a:p>
            <a:r>
              <a:rPr lang="en-US" sz="2800" dirty="0" smtClean="0"/>
              <a:t>You </a:t>
            </a:r>
            <a:r>
              <a:rPr lang="en-US" sz="2800" dirty="0"/>
              <a:t>build customer loyalty by </a:t>
            </a:r>
            <a:r>
              <a:rPr lang="en-US" sz="2800" i="1" dirty="0"/>
              <a:t>treating people how they want to be treated</a:t>
            </a:r>
            <a:r>
              <a:rPr lang="en-US" sz="2800" dirty="0"/>
              <a:t>. </a:t>
            </a:r>
          </a:p>
          <a:p>
            <a:r>
              <a:rPr lang="en-US" sz="2800" dirty="0"/>
              <a:t>Does your customer service and marketing plan include strategies and tactics for customer loyalty &amp; customer retention?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37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Customer loyalty </a:t>
            </a:r>
            <a:r>
              <a:rPr lang="en-US" b="1" dirty="0"/>
              <a:t>p</a:t>
            </a:r>
            <a:r>
              <a:rPr lang="en-US" b="1" dirty="0" smtClean="0"/>
              <a:t>rograms</a:t>
            </a:r>
          </a:p>
          <a:p>
            <a:r>
              <a:rPr lang="en-US" dirty="0" smtClean="0"/>
              <a:t>E-mail newsletters with specials</a:t>
            </a:r>
          </a:p>
          <a:p>
            <a:r>
              <a:rPr lang="en-US" dirty="0" smtClean="0"/>
              <a:t>Buy 10, get 1 free</a:t>
            </a:r>
          </a:p>
          <a:p>
            <a:r>
              <a:rPr lang="en-US" dirty="0" smtClean="0"/>
              <a:t>Discounts</a:t>
            </a:r>
          </a:p>
          <a:p>
            <a:pPr lvl="1"/>
            <a:r>
              <a:rPr lang="en-US" dirty="0" smtClean="0"/>
              <a:t>Bundles</a:t>
            </a:r>
          </a:p>
          <a:p>
            <a:pPr lvl="1"/>
            <a:r>
              <a:rPr lang="en-US" dirty="0" smtClean="0"/>
              <a:t>Incentive to pay on-time</a:t>
            </a:r>
          </a:p>
          <a:p>
            <a:r>
              <a:rPr lang="en-US" dirty="0" smtClean="0"/>
              <a:t>Special customer contests</a:t>
            </a:r>
          </a:p>
          <a:p>
            <a:r>
              <a:rPr lang="en-US" dirty="0" smtClean="0"/>
              <a:t>Special events for loyalty club members</a:t>
            </a:r>
          </a:p>
          <a:p>
            <a:r>
              <a:rPr lang="en-US" dirty="0" smtClean="0"/>
              <a:t>Simple, uncomplicated </a:t>
            </a:r>
          </a:p>
          <a:p>
            <a:r>
              <a:rPr lang="en-US" dirty="0" smtClean="0"/>
              <a:t>Other ideas?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98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400" b="1" dirty="0" smtClean="0"/>
              <a:t>Other ways to build loyalty…</a:t>
            </a:r>
          </a:p>
          <a:p>
            <a:r>
              <a:rPr lang="en-US" dirty="0" smtClean="0"/>
              <a:t>Personal thank </a:t>
            </a:r>
            <a:r>
              <a:rPr lang="en-US" dirty="0"/>
              <a:t>you </a:t>
            </a:r>
            <a:r>
              <a:rPr lang="en-US" dirty="0" smtClean="0"/>
              <a:t>cards</a:t>
            </a:r>
          </a:p>
          <a:p>
            <a:r>
              <a:rPr lang="en-US" dirty="0" smtClean="0"/>
              <a:t>Personal bill messages</a:t>
            </a:r>
          </a:p>
          <a:p>
            <a:r>
              <a:rPr lang="en-US" dirty="0" smtClean="0"/>
              <a:t>Taking advantage of the latest tools available to you to gather customer information.</a:t>
            </a:r>
            <a:endParaRPr lang="en-US" dirty="0"/>
          </a:p>
          <a:p>
            <a:r>
              <a:rPr lang="en-US" dirty="0" smtClean="0"/>
              <a:t>Showing </a:t>
            </a:r>
            <a:r>
              <a:rPr lang="en-US" dirty="0"/>
              <a:t>that you care and remembering what they like and don’t like.</a:t>
            </a:r>
          </a:p>
          <a:p>
            <a:r>
              <a:rPr lang="en-US" dirty="0" smtClean="0"/>
              <a:t>Ask your customers how you’re doing – and take it to heart!</a:t>
            </a:r>
            <a:endParaRPr lang="en-US" dirty="0"/>
          </a:p>
          <a:p>
            <a:r>
              <a:rPr lang="en-US" dirty="0" smtClean="0"/>
              <a:t>Treat </a:t>
            </a:r>
            <a:r>
              <a:rPr lang="en-US" dirty="0"/>
              <a:t>your team well so they treat your customers well.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518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How does good customer </a:t>
            </a:r>
            <a:r>
              <a:rPr lang="en-US" b="1" dirty="0"/>
              <a:t>s</a:t>
            </a:r>
            <a:r>
              <a:rPr lang="en-US" b="1" dirty="0" smtClean="0"/>
              <a:t>ervice help build customer </a:t>
            </a:r>
            <a:r>
              <a:rPr lang="en-US" b="1" dirty="0"/>
              <a:t>l</a:t>
            </a:r>
            <a:r>
              <a:rPr lang="en-US" b="1" dirty="0" smtClean="0"/>
              <a:t>oyalty?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1026" name="Picture 2" descr="https://encrypted-tbn0.gstatic.com/images?q=tbn:ANd9GcQSTPUEMyWY7aOh8071DEKTccBTtRDkJk3jAvqASoYbQezv1A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90800"/>
            <a:ext cx="4419600" cy="314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6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Lessons in Customer Service…</a:t>
            </a:r>
          </a:p>
          <a:p>
            <a:r>
              <a:rPr lang="en-US" sz="2400" dirty="0"/>
              <a:t>Customer service is the provision of service to customers before, during, and after a purchase.</a:t>
            </a:r>
          </a:p>
          <a:p>
            <a:r>
              <a:rPr lang="en-US" sz="2400" dirty="0"/>
              <a:t>The process of ensuring customer satisfaction with a product or service.</a:t>
            </a:r>
          </a:p>
          <a:p>
            <a:r>
              <a:rPr lang="en-US" sz="2400" dirty="0"/>
              <a:t>Customer service has often been done badly because it has been defined badly.</a:t>
            </a:r>
          </a:p>
          <a:p>
            <a:r>
              <a:rPr lang="en-US" sz="2400" dirty="0"/>
              <a:t>Once a customer is disappointed in your service, you may never gain loyalty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311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Experience #1 – </a:t>
            </a:r>
            <a:r>
              <a:rPr lang="en-US" sz="2000" dirty="0" smtClean="0"/>
              <a:t>Customer Service is TOO GOOD. 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dirty="0" smtClean="0"/>
              <a:t>“I need to discuss disconnecting my landline phone service.”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9347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615</Words>
  <Application>Microsoft Office PowerPoint</Application>
  <PresentationFormat>On-screen Show (4:3)</PresentationFormat>
  <Paragraphs>108</Paragraphs>
  <Slides>29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JI Hidden Vines</vt:lpstr>
      <vt:lpstr>Office Theme</vt:lpstr>
      <vt:lpstr>Building  Customer Loyalty</vt:lpstr>
      <vt:lpstr>Building Customer Loyalty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PWest</dc:creator>
  <cp:lastModifiedBy>MACC</cp:lastModifiedBy>
  <cp:revision>31</cp:revision>
  <dcterms:created xsi:type="dcterms:W3CDTF">2013-03-05T19:26:10Z</dcterms:created>
  <dcterms:modified xsi:type="dcterms:W3CDTF">2013-05-06T14:13:35Z</dcterms:modified>
</cp:coreProperties>
</file>