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65" r:id="rId5"/>
    <p:sldId id="276" r:id="rId6"/>
    <p:sldId id="267" r:id="rId7"/>
    <p:sldId id="278" r:id="rId8"/>
    <p:sldId id="277" r:id="rId9"/>
    <p:sldId id="257" r:id="rId10"/>
    <p:sldId id="281" r:id="rId11"/>
    <p:sldId id="289" r:id="rId12"/>
    <p:sldId id="290" r:id="rId13"/>
    <p:sldId id="282" r:id="rId14"/>
    <p:sldId id="291" r:id="rId15"/>
    <p:sldId id="286" r:id="rId16"/>
    <p:sldId id="285" r:id="rId17"/>
    <p:sldId id="284" r:id="rId18"/>
    <p:sldId id="293" r:id="rId19"/>
    <p:sldId id="292" r:id="rId20"/>
    <p:sldId id="294" r:id="rId21"/>
    <p:sldId id="287" r:id="rId22"/>
    <p:sldId id="269" r:id="rId23"/>
    <p:sldId id="295" r:id="rId24"/>
    <p:sldId id="296" r:id="rId25"/>
    <p:sldId id="298" r:id="rId26"/>
    <p:sldId id="272" r:id="rId27"/>
    <p:sldId id="29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7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2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2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4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8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3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3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02CF-7B80-4DA0-ACE5-2E30E529740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64AA4-1885-4C69-965F-C744EFA1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386839"/>
            <a:ext cx="8991600" cy="1604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Public Management?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3126"/>
          </a:xfrm>
        </p:spPr>
        <p:txBody>
          <a:bodyPr>
            <a:normAutofit/>
          </a:bodyPr>
          <a:lstStyle/>
          <a:p>
            <a:r>
              <a:rPr lang="en-US" b="1" dirty="0" smtClean="0"/>
              <a:t>Craig Thomas</a:t>
            </a:r>
          </a:p>
          <a:p>
            <a:r>
              <a:rPr lang="en-US" b="1" dirty="0" smtClean="0"/>
              <a:t>Professor</a:t>
            </a:r>
          </a:p>
          <a:p>
            <a:r>
              <a:rPr lang="en-US" b="1" dirty="0" smtClean="0"/>
              <a:t>Daniel J. Evans School of Public Policy and Governance</a:t>
            </a:r>
          </a:p>
          <a:p>
            <a:r>
              <a:rPr lang="en-US" b="1" dirty="0" smtClean="0"/>
              <a:t>(since 2006)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61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Traditional Public Administration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49424"/>
            <a:ext cx="11140441" cy="49256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Focuses </a:t>
            </a:r>
            <a:r>
              <a:rPr lang="en-US" dirty="0"/>
              <a:t>on:</a:t>
            </a:r>
          </a:p>
          <a:p>
            <a:r>
              <a:rPr lang="en-US" dirty="0"/>
              <a:t>agency structure (e.g., hierarchy and rule-following to constrain discretion) </a:t>
            </a:r>
          </a:p>
          <a:p>
            <a:r>
              <a:rPr lang="en-US" dirty="0"/>
              <a:t>nuts-and-bolts systems (e.g., human resources management systems)</a:t>
            </a:r>
          </a:p>
          <a:p>
            <a:r>
              <a:rPr lang="en-US" dirty="0" smtClean="0"/>
              <a:t>one-best-way </a:t>
            </a:r>
            <a:r>
              <a:rPr lang="en-US" dirty="0"/>
              <a:t>training (i.e., the belief that there are “correct” ways to do administer programs</a:t>
            </a:r>
            <a:r>
              <a:rPr lang="en-US" dirty="0" smtClean="0"/>
              <a:t>)</a:t>
            </a:r>
          </a:p>
          <a:p>
            <a:r>
              <a:rPr lang="en-US" dirty="0"/>
              <a:t>low political content (i.e., the politics/administration dichotomy)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have awarded the “Master of Public Administration” degree since </a:t>
            </a:r>
            <a:r>
              <a:rPr lang="en-US" dirty="0" smtClean="0"/>
              <a:t>1962.</a:t>
            </a:r>
          </a:p>
          <a:p>
            <a:r>
              <a:rPr lang="en-US" dirty="0"/>
              <a:t>b</a:t>
            </a:r>
            <a:r>
              <a:rPr lang="en-US" dirty="0" smtClean="0"/>
              <a:t>ut we are no longer a traditional public administration program</a:t>
            </a:r>
          </a:p>
          <a:p>
            <a:r>
              <a:rPr lang="en-US" dirty="0"/>
              <a:t>a</a:t>
            </a:r>
            <a:r>
              <a:rPr lang="en-US" dirty="0" smtClean="0"/>
              <a:t>nd thus should considered renaming our masters degree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7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Evolution of Public Management as a Field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80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Traditional public administration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First-generation public management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Second-generation </a:t>
            </a:r>
            <a:r>
              <a:rPr lang="en-US" dirty="0"/>
              <a:t>public management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public management</a:t>
            </a:r>
          </a:p>
        </p:txBody>
      </p:sp>
    </p:spTree>
    <p:extLst>
      <p:ext uri="{BB962C8B-B14F-4D97-AF65-F5344CB8AC3E}">
        <p14:creationId xmlns:p14="http://schemas.microsoft.com/office/powerpoint/2010/main" val="21613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Evolution of Public Management as a Field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80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Traditional public administration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First-generation public management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Second-generation </a:t>
            </a:r>
            <a:r>
              <a:rPr lang="en-US" dirty="0"/>
              <a:t>public management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public management</a:t>
            </a:r>
          </a:p>
        </p:txBody>
      </p:sp>
    </p:spTree>
    <p:extLst>
      <p:ext uri="{BB962C8B-B14F-4D97-AF65-F5344CB8AC3E}">
        <p14:creationId xmlns:p14="http://schemas.microsoft.com/office/powerpoint/2010/main" val="24676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First-Generation Public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58055" cy="47428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Case studies of public managers solving problems by seeking discretion.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“Successful</a:t>
            </a:r>
            <a:r>
              <a:rPr lang="en-US" dirty="0"/>
              <a:t>” management strategies </a:t>
            </a:r>
            <a:r>
              <a:rPr lang="en-US" dirty="0" smtClean="0"/>
              <a:t>were inductively </a:t>
            </a:r>
            <a:r>
              <a:rPr lang="en-US" dirty="0" smtClean="0"/>
              <a:t>generated through the accumulation </a:t>
            </a:r>
            <a:r>
              <a:rPr lang="en-US" dirty="0"/>
              <a:t>of </a:t>
            </a:r>
            <a:r>
              <a:rPr lang="en-US" dirty="0" smtClean="0"/>
              <a:t>patterns among qualitative variables.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ase </a:t>
            </a:r>
            <a:r>
              <a:rPr lang="en-US" dirty="0"/>
              <a:t>studies </a:t>
            </a:r>
            <a:r>
              <a:rPr lang="en-US" dirty="0" smtClean="0"/>
              <a:t>were typically </a:t>
            </a:r>
            <a:r>
              <a:rPr lang="en-US" dirty="0"/>
              <a:t>selected on the dependent variable (Y = success).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Pre-eminent books:</a:t>
            </a:r>
          </a:p>
          <a:p>
            <a:r>
              <a:rPr lang="en-US" i="1" dirty="0" smtClean="0"/>
              <a:t>Creating Public Value</a:t>
            </a:r>
            <a:r>
              <a:rPr lang="en-US" dirty="0" smtClean="0"/>
              <a:t> (Moore, 1995)</a:t>
            </a:r>
          </a:p>
          <a:p>
            <a:r>
              <a:rPr lang="en-US" i="1" dirty="0" smtClean="0"/>
              <a:t>The Effective Public Manager </a:t>
            </a:r>
            <a:r>
              <a:rPr lang="en-US" dirty="0" smtClean="0"/>
              <a:t>(Cohen &amp; </a:t>
            </a:r>
            <a:r>
              <a:rPr lang="en-US" dirty="0" err="1" smtClean="0"/>
              <a:t>Eimecke</a:t>
            </a:r>
            <a:r>
              <a:rPr lang="en-US" dirty="0" smtClean="0"/>
              <a:t>, now in 5</a:t>
            </a:r>
            <a:r>
              <a:rPr lang="en-US" baseline="30000" dirty="0" smtClean="0"/>
              <a:t>th</a:t>
            </a:r>
            <a:r>
              <a:rPr lang="en-US" dirty="0" smtClean="0"/>
              <a:t> Edition)</a:t>
            </a:r>
          </a:p>
        </p:txBody>
      </p:sp>
    </p:spTree>
    <p:extLst>
      <p:ext uri="{BB962C8B-B14F-4D97-AF65-F5344CB8AC3E}">
        <p14:creationId xmlns:p14="http://schemas.microsoft.com/office/powerpoint/2010/main" val="11051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Evolution of Public Management as a Field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80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Traditional public administration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First-generation public management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Second-generation </a:t>
            </a:r>
            <a:r>
              <a:rPr lang="en-US" dirty="0">
                <a:solidFill>
                  <a:srgbClr val="00B0F0"/>
                </a:solidFill>
              </a:rPr>
              <a:t>public management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public management</a:t>
            </a:r>
          </a:p>
        </p:txBody>
      </p:sp>
    </p:spTree>
    <p:extLst>
      <p:ext uri="{BB962C8B-B14F-4D97-AF65-F5344CB8AC3E}">
        <p14:creationId xmlns:p14="http://schemas.microsoft.com/office/powerpoint/2010/main" val="27797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Second-Generation Public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80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Large-N studies of relationships among management </a:t>
            </a:r>
            <a:r>
              <a:rPr lang="en-US" dirty="0" smtClean="0"/>
              <a:t>variables.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Much more empirical than </a:t>
            </a:r>
            <a:r>
              <a:rPr lang="en-US" dirty="0"/>
              <a:t>normative, </a:t>
            </a:r>
            <a:r>
              <a:rPr lang="en-US" dirty="0" smtClean="0"/>
              <a:t>with </a:t>
            </a:r>
            <a:r>
              <a:rPr lang="en-US" dirty="0"/>
              <a:t>particular emphasis on performance (at </a:t>
            </a:r>
            <a:r>
              <a:rPr lang="en-US" dirty="0" smtClean="0"/>
              <a:t>the individual</a:t>
            </a:r>
            <a:r>
              <a:rPr lang="en-US" dirty="0"/>
              <a:t>, </a:t>
            </a:r>
            <a:r>
              <a:rPr lang="en-US" dirty="0" smtClean="0"/>
              <a:t>program, </a:t>
            </a:r>
            <a:r>
              <a:rPr lang="en-US" dirty="0"/>
              <a:t>and agency levels).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Leading journals</a:t>
            </a:r>
            <a:r>
              <a:rPr lang="en-US" dirty="0" smtClean="0"/>
              <a:t>:  </a:t>
            </a:r>
            <a:r>
              <a:rPr lang="en-US" i="1" dirty="0" smtClean="0"/>
              <a:t>JPART</a:t>
            </a:r>
            <a:r>
              <a:rPr lang="en-US" dirty="0" smtClean="0"/>
              <a:t>, </a:t>
            </a:r>
            <a:r>
              <a:rPr lang="en-US" i="1" dirty="0" smtClean="0"/>
              <a:t>PAR, ARPA, PMR</a:t>
            </a:r>
            <a:r>
              <a:rPr lang="en-US" dirty="0" smtClean="0"/>
              <a:t>, </a:t>
            </a:r>
            <a:r>
              <a:rPr lang="en-US" i="1" dirty="0" smtClean="0"/>
              <a:t>PPMR</a:t>
            </a:r>
            <a:r>
              <a:rPr lang="en-US" dirty="0" smtClean="0"/>
              <a:t>, and </a:t>
            </a:r>
            <a:r>
              <a:rPr lang="en-US" i="1" dirty="0" smtClean="0"/>
              <a:t>IJPM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Backseat journal:  </a:t>
            </a:r>
            <a:r>
              <a:rPr lang="en-US" i="1" dirty="0" smtClean="0"/>
              <a:t>JPAM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519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Second-Generation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0959" y="1825624"/>
            <a:ext cx="6553201" cy="4824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Highly </a:t>
            </a:r>
            <a:r>
              <a:rPr lang="en-US" u="sng" dirty="0" smtClean="0"/>
              <a:t>quantitative:</a:t>
            </a:r>
          </a:p>
          <a:p>
            <a:r>
              <a:rPr lang="en-US" dirty="0" smtClean="0"/>
              <a:t>Hierarchical linear models		</a:t>
            </a:r>
          </a:p>
          <a:p>
            <a:r>
              <a:rPr lang="en-US" dirty="0" smtClean="0"/>
              <a:t>Structural equation models		</a:t>
            </a:r>
          </a:p>
          <a:p>
            <a:r>
              <a:rPr lang="en-US" dirty="0" smtClean="0"/>
              <a:t>Regression discontinuity		</a:t>
            </a:r>
          </a:p>
          <a:p>
            <a:r>
              <a:rPr lang="en-US" dirty="0" smtClean="0"/>
              <a:t>Cluster analysis				</a:t>
            </a:r>
          </a:p>
          <a:p>
            <a:r>
              <a:rPr lang="en-US" dirty="0" smtClean="0"/>
              <a:t>Experimental methods</a:t>
            </a:r>
            <a:endParaRPr lang="en-US" dirty="0" smtClean="0"/>
          </a:p>
          <a:p>
            <a:r>
              <a:rPr lang="en-US" dirty="0" smtClean="0"/>
              <a:t>network analysis</a:t>
            </a:r>
          </a:p>
          <a:p>
            <a:r>
              <a:rPr lang="en-US" dirty="0"/>
              <a:t>agent-based </a:t>
            </a:r>
            <a:r>
              <a:rPr lang="en-US" dirty="0" smtClean="0"/>
              <a:t>modeling</a:t>
            </a:r>
          </a:p>
        </p:txBody>
      </p:sp>
    </p:spTree>
    <p:extLst>
      <p:ext uri="{BB962C8B-B14F-4D97-AF65-F5344CB8AC3E}">
        <p14:creationId xmlns:p14="http://schemas.microsoft.com/office/powerpoint/2010/main" val="3556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Second-Generation Variables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039" y="1704976"/>
            <a:ext cx="7101841" cy="5167312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 smtClean="0"/>
          </a:p>
          <a:p>
            <a:r>
              <a:rPr lang="en-US" dirty="0"/>
              <a:t>Goal ambiguity</a:t>
            </a:r>
          </a:p>
          <a:p>
            <a:r>
              <a:rPr lang="en-US" dirty="0" smtClean="0"/>
              <a:t>Red </a:t>
            </a:r>
            <a:r>
              <a:rPr lang="en-US" dirty="0"/>
              <a:t>and green tape</a:t>
            </a:r>
          </a:p>
          <a:p>
            <a:r>
              <a:rPr lang="en-US" dirty="0" smtClean="0"/>
              <a:t>Motivation and </a:t>
            </a:r>
            <a:r>
              <a:rPr lang="en-US" dirty="0" smtClean="0"/>
              <a:t>job satisfaction</a:t>
            </a:r>
            <a:endParaRPr lang="en-US" dirty="0" smtClean="0"/>
          </a:p>
          <a:p>
            <a:r>
              <a:rPr lang="en-US" dirty="0" smtClean="0"/>
              <a:t>Knowledge </a:t>
            </a:r>
            <a:r>
              <a:rPr lang="en-US" dirty="0" smtClean="0"/>
              <a:t>acquisition</a:t>
            </a:r>
          </a:p>
          <a:p>
            <a:r>
              <a:rPr lang="en-US" dirty="0"/>
              <a:t>Public participation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Contract </a:t>
            </a:r>
            <a:r>
              <a:rPr lang="en-US" dirty="0" smtClean="0"/>
              <a:t>specificity</a:t>
            </a:r>
          </a:p>
          <a:p>
            <a:r>
              <a:rPr lang="en-US" dirty="0" smtClean="0"/>
              <a:t>Publicness</a:t>
            </a:r>
          </a:p>
          <a:p>
            <a:r>
              <a:rPr lang="en-US" dirty="0" smtClean="0"/>
              <a:t>Etc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47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Evolution of Public Management as a Field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80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Traditional public administration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First-generation public management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Second-generation </a:t>
            </a:r>
            <a:r>
              <a:rPr lang="en-US" dirty="0"/>
              <a:t>public management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New public management</a:t>
            </a:r>
          </a:p>
        </p:txBody>
      </p:sp>
    </p:spTree>
    <p:extLst>
      <p:ext uri="{BB962C8B-B14F-4D97-AF65-F5344CB8AC3E}">
        <p14:creationId xmlns:p14="http://schemas.microsoft.com/office/powerpoint/2010/main" val="247955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New Public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805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Derived from economic </a:t>
            </a:r>
            <a:r>
              <a:rPr lang="en-US" dirty="0" smtClean="0"/>
              <a:t>theory (rather than political or management theory).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Emphasizes efficiency and downsizing government through contracting out and competition among programs and agencies.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Mostly in UK, New Zealand, and other Westminster </a:t>
            </a:r>
            <a:r>
              <a:rPr lang="en-US" dirty="0" smtClean="0"/>
              <a:t>governments.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Pre-eminent books:</a:t>
            </a:r>
          </a:p>
          <a:p>
            <a:r>
              <a:rPr lang="en-US" i="1" dirty="0" smtClean="0"/>
              <a:t>The New Public Management</a:t>
            </a:r>
            <a:r>
              <a:rPr lang="en-US" dirty="0" smtClean="0"/>
              <a:t> (</a:t>
            </a:r>
            <a:r>
              <a:rPr lang="en-US" dirty="0" err="1" smtClean="0"/>
              <a:t>Barzelay</a:t>
            </a:r>
            <a:r>
              <a:rPr lang="en-US" dirty="0"/>
              <a:t>, </a:t>
            </a:r>
            <a:r>
              <a:rPr lang="en-US" dirty="0" smtClean="0"/>
              <a:t>2001)</a:t>
            </a:r>
          </a:p>
          <a:p>
            <a:r>
              <a:rPr lang="en-US" i="1" dirty="0" smtClean="0"/>
              <a:t>Reinventing Government</a:t>
            </a:r>
            <a:r>
              <a:rPr lang="en-US" dirty="0" smtClean="0"/>
              <a:t> (Osborne and </a:t>
            </a:r>
            <a:r>
              <a:rPr lang="en-US" dirty="0" err="1" smtClean="0"/>
              <a:t>Gaebler</a:t>
            </a:r>
            <a:r>
              <a:rPr lang="en-US" dirty="0" smtClean="0"/>
              <a:t>, 1996)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87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 Curious </a:t>
            </a:r>
            <a:r>
              <a:rPr lang="en-US" b="1" dirty="0" smtClean="0"/>
              <a:t>Situation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1350"/>
            <a:ext cx="10988040" cy="49880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Evans School </a:t>
            </a:r>
            <a:r>
              <a:rPr lang="en-US" dirty="0" smtClean="0"/>
              <a:t>PhD </a:t>
            </a:r>
            <a:r>
              <a:rPr lang="en-US" dirty="0" smtClean="0"/>
              <a:t>program </a:t>
            </a:r>
            <a:r>
              <a:rPr lang="en-US" dirty="0" smtClean="0"/>
              <a:t>has been called “</a:t>
            </a:r>
            <a:r>
              <a:rPr lang="en-US" dirty="0" smtClean="0"/>
              <a:t>Public Policy and Management” </a:t>
            </a:r>
            <a:r>
              <a:rPr lang="en-US" dirty="0" smtClean="0"/>
              <a:t>since its inception ten years ago.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Yet there is very little “management” content in the core curriculum.</a:t>
            </a:r>
          </a:p>
          <a:p>
            <a:r>
              <a:rPr lang="en-US" dirty="0" smtClean="0"/>
              <a:t>“Institutional Perspectives on Management” is primarily an institutions course, not a management course.</a:t>
            </a:r>
          </a:p>
          <a:p>
            <a:r>
              <a:rPr lang="en-US" dirty="0" smtClean="0"/>
              <a:t>There are no management electives at the doctoral level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there will be a new management core course next year (assuming we have someone to teach it).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why does the name of the PhD program not match the current content of the program?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Where Things Stand 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80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Traditional public administration</a:t>
            </a:r>
          </a:p>
          <a:p>
            <a:pPr lvl="1"/>
            <a:r>
              <a:rPr lang="en-US" dirty="0" smtClean="0"/>
              <a:t>More often taught at </a:t>
            </a:r>
            <a:r>
              <a:rPr lang="en-US" dirty="0" smtClean="0"/>
              <a:t>smaller, regional public universities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First-generation public management</a:t>
            </a:r>
          </a:p>
          <a:p>
            <a:pPr lvl="1"/>
            <a:r>
              <a:rPr lang="en-US" dirty="0" smtClean="0"/>
              <a:t>Predominant </a:t>
            </a:r>
            <a:r>
              <a:rPr lang="en-US" dirty="0" smtClean="0"/>
              <a:t>for teaching at </a:t>
            </a:r>
            <a:r>
              <a:rPr lang="en-US" dirty="0" smtClean="0"/>
              <a:t>top MPA/MPP programs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Second-generation </a:t>
            </a:r>
            <a:r>
              <a:rPr lang="en-US" dirty="0"/>
              <a:t>public management</a:t>
            </a:r>
          </a:p>
          <a:p>
            <a:pPr lvl="1"/>
            <a:r>
              <a:rPr lang="en-US" dirty="0"/>
              <a:t>Predominant </a:t>
            </a:r>
            <a:r>
              <a:rPr lang="en-US" dirty="0" smtClean="0"/>
              <a:t>in top </a:t>
            </a:r>
            <a:r>
              <a:rPr lang="en-US" dirty="0" smtClean="0"/>
              <a:t>journals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New public management</a:t>
            </a:r>
          </a:p>
          <a:p>
            <a:pPr lvl="1"/>
            <a:r>
              <a:rPr lang="en-US" dirty="0" smtClean="0"/>
              <a:t>In decline in Westminster governments and journals</a:t>
            </a:r>
          </a:p>
        </p:txBody>
      </p:sp>
    </p:spTree>
    <p:extLst>
      <p:ext uri="{BB962C8B-B14F-4D97-AF65-F5344CB8AC3E}">
        <p14:creationId xmlns:p14="http://schemas.microsoft.com/office/powerpoint/2010/main" val="317150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Academic Conferences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PMRA is pre-eminent.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APPAM became less relevant, but there are many papers at the upcoming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ASPA is no longer </a:t>
            </a:r>
            <a:r>
              <a:rPr lang="en-US" dirty="0" smtClean="0"/>
              <a:t>a “must attend” research </a:t>
            </a:r>
            <a:r>
              <a:rPr lang="en-US" dirty="0" smtClean="0"/>
              <a:t>conference.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APSA Public Administration Section is dying (while the Public Policy Section is thriving).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6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PMRA Hotspot </a:t>
            </a:r>
            <a:r>
              <a:rPr lang="en-US" b="1" dirty="0" smtClean="0"/>
              <a:t>Schools in the U.S.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48190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Initial schools – Georgia, Syracuse, Kansas, Indiana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Subsequent schools – Arizona, Rutgers, Wisconsin, Minnesota, Ohio State, Florida State, American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Newer schools – UW, ASU, NYU, UC-Denver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Disappearing schools – USC, Berkeley, and Harvard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MIA schools – Michigan, UCLA, Virginia, Texas, Princeton, Chicago, Duke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Top Public </a:t>
            </a:r>
            <a:r>
              <a:rPr lang="en-US" b="1" dirty="0" err="1" smtClean="0"/>
              <a:t>Mangement</a:t>
            </a:r>
            <a:r>
              <a:rPr lang="en-US" b="1" dirty="0" smtClean="0"/>
              <a:t>/Administration Schools</a:t>
            </a:r>
            <a:br>
              <a:rPr lang="en-US" b="1" dirty="0" smtClean="0"/>
            </a:br>
            <a:r>
              <a:rPr lang="en-US" sz="2800" b="1" dirty="0" smtClean="0"/>
              <a:t>(</a:t>
            </a:r>
            <a:r>
              <a:rPr lang="en-US" sz="2800" b="1" i="1" dirty="0" smtClean="0"/>
              <a:t>US News</a:t>
            </a:r>
            <a:r>
              <a:rPr lang="en-US" sz="2800" b="1" dirty="0" smtClean="0"/>
              <a:t> 2012 rankings)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4069081" cy="4819015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Syracuse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Georgia</a:t>
            </a: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Indiana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Harvard (move down)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Kansas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USC (move down)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Rutgers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American (move up)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NYU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George Washington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8680" y="1809432"/>
            <a:ext cx="374904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UW (move up?)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Ohio State (move up)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Arizona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Albany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Texas (move down)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Wisconsin (move up)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Virginia Tech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FSU (move up)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ASU (move up)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600" dirty="0" smtClean="0"/>
              <a:t>Texas A&amp;M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3413" y="6901934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/>
              <a:t>UW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0559" y="1809432"/>
            <a:ext cx="397764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1"/>
            </a:pPr>
            <a:r>
              <a:rPr lang="en-US" sz="2600" dirty="0" smtClean="0"/>
              <a:t>Maryland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600" dirty="0" smtClean="0"/>
              <a:t>Minnesota (move up)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600" dirty="0" smtClean="0"/>
              <a:t>Nebraska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600" dirty="0" smtClean="0"/>
              <a:t>UC Denver (move up)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600" dirty="0" smtClean="0"/>
              <a:t>Georgia State (move up)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600" dirty="0" smtClean="0"/>
              <a:t>Delaware (move down)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600" dirty="0" smtClean="0"/>
              <a:t>Missouri (move up)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600" dirty="0" smtClean="0"/>
              <a:t>Berkeley (move down)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2600" dirty="0" smtClean="0"/>
              <a:t>Penn</a:t>
            </a:r>
          </a:p>
          <a:p>
            <a:pPr marL="514350" indent="-514350">
              <a:buFont typeface="+mj-lt"/>
              <a:buAutoNum type="arabicPeriod" startAt="21"/>
            </a:pP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8680" y="6243498"/>
            <a:ext cx="10170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 ranked:  Chicago</a:t>
            </a:r>
            <a:r>
              <a:rPr lang="en-US" sz="2000" dirty="0"/>
              <a:t>, UCLA, Virginia, Michigan, Princeton, Duke, Georgetown, Columbia, </a:t>
            </a:r>
            <a:r>
              <a:rPr lang="en-US" sz="2000" dirty="0" smtClean="0"/>
              <a:t>Cornell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30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Top International Public Management Schools</a:t>
            </a:r>
            <a:br>
              <a:rPr lang="en-US" b="1" dirty="0" smtClean="0"/>
            </a:br>
            <a:r>
              <a:rPr lang="en-US" sz="2800" b="1" dirty="0" smtClean="0"/>
              <a:t>(in Craig’s opinion)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172" y="2038985"/>
            <a:ext cx="4069081" cy="481901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u="sng" dirty="0" smtClean="0"/>
              <a:t>Alphabetical order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Aarhus </a:t>
            </a:r>
            <a:r>
              <a:rPr lang="en-US" dirty="0" smtClean="0"/>
              <a:t>(Denmark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Bocconi </a:t>
            </a:r>
            <a:r>
              <a:rPr lang="en-US" dirty="0"/>
              <a:t>(Milan)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Cardiff </a:t>
            </a:r>
            <a:r>
              <a:rPr lang="en-US" dirty="0" smtClean="0"/>
              <a:t>(Wales)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Erasmus </a:t>
            </a:r>
            <a:r>
              <a:rPr lang="en-US" dirty="0" smtClean="0"/>
              <a:t>(Netherlands)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Hong </a:t>
            </a:r>
            <a:r>
              <a:rPr lang="en-US" dirty="0" smtClean="0"/>
              <a:t>Kong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Seoul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Singapore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Utrecht </a:t>
            </a:r>
            <a:r>
              <a:rPr lang="en-US" dirty="0"/>
              <a:t>(Netherlands)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493413" y="6901934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/>
              <a:t>UW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0559" y="1809432"/>
            <a:ext cx="397764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1"/>
            </a:pP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Do We Want To Be Known?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515601" cy="481901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As a top-ranked or mid-ranked public management program?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As the premier public management school in the West?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(ASU, Arizona, USC and UC-Denver are the challengers.)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For a PhD program </a:t>
            </a:r>
            <a:r>
              <a:rPr lang="en-US" dirty="0" smtClean="0"/>
              <a:t>that places candidates at top public management schools?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search committee selected 11 candidates with these questions (among others) in mind.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93413" y="6901934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/>
              <a:t>UW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0559" y="1809432"/>
            <a:ext cx="397764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1"/>
            </a:pP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4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	Questions, Comments, Concerns?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051" y="2175093"/>
            <a:ext cx="2973636" cy="2644971"/>
          </a:xfrm>
        </p:spPr>
      </p:pic>
    </p:spTree>
    <p:extLst>
      <p:ext uri="{BB962C8B-B14F-4D97-AF65-F5344CB8AC3E}">
        <p14:creationId xmlns:p14="http://schemas.microsoft.com/office/powerpoint/2010/main" val="355030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Public Policy </a:t>
            </a:r>
            <a:r>
              <a:rPr lang="en-US" b="1" dirty="0" smtClean="0"/>
              <a:t>and </a:t>
            </a:r>
            <a:r>
              <a:rPr lang="en-US" b="1" dirty="0"/>
              <a:t>Governance</a:t>
            </a:r>
            <a:br>
              <a:rPr lang="en-US" b="1" dirty="0"/>
            </a:br>
            <a:r>
              <a:rPr lang="en-US" b="1" dirty="0"/>
              <a:t>(looking forward)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570"/>
            <a:ext cx="1080516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Public Policy</a:t>
            </a:r>
            <a:r>
              <a:rPr lang="en-US" dirty="0" smtClean="0"/>
              <a:t>		   </a:t>
            </a:r>
            <a:r>
              <a:rPr lang="en-US" u="sng" dirty="0" smtClean="0">
                <a:solidFill>
                  <a:srgbClr val="FF0000"/>
                </a:solidFill>
              </a:rPr>
              <a:t>Governance</a:t>
            </a:r>
            <a:r>
              <a:rPr lang="en-US" dirty="0" smtClean="0"/>
              <a:t>			</a:t>
            </a:r>
            <a:r>
              <a:rPr lang="en-US" u="sng" dirty="0" smtClean="0">
                <a:solidFill>
                  <a:srgbClr val="FF0000"/>
                </a:solidFill>
              </a:rPr>
              <a:t>Methods and Values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Policy analysis	   </a:t>
            </a:r>
            <a:r>
              <a:rPr lang="en-US" dirty="0" smtClean="0">
                <a:solidFill>
                  <a:schemeClr val="accent1"/>
                </a:solidFill>
              </a:rPr>
              <a:t>Public management</a:t>
            </a:r>
            <a:r>
              <a:rPr lang="en-US" dirty="0" smtClean="0"/>
              <a:t>		Quantitative methods</a:t>
            </a:r>
          </a:p>
          <a:p>
            <a:pPr marL="0" indent="0">
              <a:buNone/>
            </a:pPr>
            <a:r>
              <a:rPr lang="en-US" dirty="0" smtClean="0"/>
              <a:t>Policy evaluation	   Nonprofit management		Qualitative methods</a:t>
            </a:r>
          </a:p>
          <a:p>
            <a:pPr marL="0" indent="0">
              <a:buNone/>
            </a:pPr>
            <a:r>
              <a:rPr lang="en-US" dirty="0"/>
              <a:t>Policy topics	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Policymaking </a:t>
            </a:r>
            <a:r>
              <a:rPr lang="en-US" dirty="0"/>
              <a:t>processes </a:t>
            </a:r>
            <a:r>
              <a:rPr lang="en-US" dirty="0" smtClean="0"/>
              <a:t>	Economic theory</a:t>
            </a:r>
          </a:p>
          <a:p>
            <a:pPr marL="0" indent="0">
              <a:buNone/>
            </a:pPr>
            <a:r>
              <a:rPr lang="en-US" dirty="0" smtClean="0"/>
              <a:t>			   Political </a:t>
            </a:r>
            <a:r>
              <a:rPr lang="en-US" dirty="0" smtClean="0">
                <a:solidFill>
                  <a:srgbClr val="FF0000"/>
                </a:solidFill>
              </a:rPr>
              <a:t>systems			</a:t>
            </a:r>
            <a:r>
              <a:rPr lang="en-US" dirty="0" smtClean="0"/>
              <a:t>Political</a:t>
            </a:r>
            <a:r>
              <a:rPr lang="en-US" dirty="0" smtClean="0">
                <a:solidFill>
                  <a:srgbClr val="FF0000"/>
                </a:solidFill>
              </a:rPr>
              <a:t> theory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		 	  (e.g., ethics/values)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932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 Curious Situation Explained (I Think)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0870"/>
            <a:ext cx="10759440" cy="5247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Evans School faculty have defined “management” in a much broader way than other schools in the US and internationally.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has several implications:</a:t>
            </a:r>
          </a:p>
          <a:p>
            <a:r>
              <a:rPr lang="en-US" dirty="0" smtClean="0"/>
              <a:t>Our doctoral students interested in public management have had to train independently with faculty on the </a:t>
            </a:r>
            <a:r>
              <a:rPr lang="en-US" dirty="0" smtClean="0"/>
              <a:t>side.</a:t>
            </a:r>
            <a:endParaRPr lang="en-US" dirty="0" smtClean="0"/>
          </a:p>
          <a:p>
            <a:r>
              <a:rPr lang="en-US" dirty="0" smtClean="0"/>
              <a:t>The Evans School writ large does not sufficiently look like a public management school (which may be why we are ranked #11 in </a:t>
            </a:r>
            <a:r>
              <a:rPr lang="en-US" i="1" dirty="0" smtClean="0"/>
              <a:t>public </a:t>
            </a:r>
            <a:r>
              <a:rPr lang="en-US" dirty="0" smtClean="0"/>
              <a:t>management, compared with #3 in </a:t>
            </a:r>
            <a:r>
              <a:rPr lang="en-US" i="1" dirty="0" smtClean="0"/>
              <a:t>nonprofit </a:t>
            </a:r>
            <a:r>
              <a:rPr lang="en-US" dirty="0" smtClean="0"/>
              <a:t>management).</a:t>
            </a:r>
          </a:p>
          <a:p>
            <a:r>
              <a:rPr lang="en-US" dirty="0" smtClean="0"/>
              <a:t>We attract very few public management PhD applicants.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8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I’ll Cover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“public management” has been defined at the Evans School.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 smtClean="0"/>
              <a:t>the field defines itself.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 smtClean="0"/>
              <a:t>we might reconcile these differences based on the School’s new name:  Public Policy and Governance.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6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My Perspective Regarding the Field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Member (5 years), Public Management Research Association (PMRA) – the leading public management research organization.</a:t>
            </a:r>
          </a:p>
          <a:p>
            <a:r>
              <a:rPr lang="en-US" dirty="0" smtClean="0"/>
              <a:t>Editor (5 years), Journal of Public Administration Research and Theory (JPART) – the leading public management journal over the last decade, and the top-ranked public policy/management journal since 2008 in terms of rolling citation counts. </a:t>
            </a:r>
          </a:p>
          <a:p>
            <a:r>
              <a:rPr lang="en-US" dirty="0" smtClean="0"/>
              <a:t>Regular attendee at PMRA, APPAM, and political science conferences.</a:t>
            </a:r>
          </a:p>
          <a:p>
            <a:r>
              <a:rPr lang="en-US" dirty="0" smtClean="0"/>
              <a:t>Editorial Board member of PAR, ARPA, JPART – and PSJ.</a:t>
            </a:r>
          </a:p>
        </p:txBody>
      </p:sp>
    </p:spTree>
    <p:extLst>
      <p:ext uri="{BB962C8B-B14F-4D97-AF65-F5344CB8AC3E}">
        <p14:creationId xmlns:p14="http://schemas.microsoft.com/office/powerpoint/2010/main" val="12784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Public Management at the Evans School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I’ve </a:t>
            </a:r>
            <a:r>
              <a:rPr lang="en-US" dirty="0" smtClean="0"/>
              <a:t>heard “public management” defined </a:t>
            </a:r>
            <a:r>
              <a:rPr lang="en-US" dirty="0" smtClean="0"/>
              <a:t>various ways here since </a:t>
            </a:r>
            <a:r>
              <a:rPr lang="en-US" dirty="0" smtClean="0"/>
              <a:t>2006:</a:t>
            </a:r>
          </a:p>
          <a:p>
            <a:r>
              <a:rPr lang="en-US" dirty="0" smtClean="0"/>
              <a:t>All things Political Science</a:t>
            </a:r>
          </a:p>
          <a:p>
            <a:r>
              <a:rPr lang="en-US" dirty="0" smtClean="0"/>
              <a:t>All things not Economics</a:t>
            </a:r>
          </a:p>
          <a:p>
            <a:r>
              <a:rPr lang="en-US" dirty="0" smtClean="0"/>
              <a:t>All things not policy </a:t>
            </a:r>
            <a:r>
              <a:rPr lang="en-US" dirty="0" smtClean="0"/>
              <a:t>analysis, policy evaluation, or policy topics</a:t>
            </a:r>
            <a:endParaRPr lang="en-US" dirty="0" smtClean="0"/>
          </a:p>
          <a:p>
            <a:r>
              <a:rPr lang="en-US" dirty="0" smtClean="0"/>
              <a:t>All things policy </a:t>
            </a:r>
            <a:r>
              <a:rPr lang="en-US" dirty="0" smtClean="0"/>
              <a:t>processes (particularly implementation)</a:t>
            </a:r>
          </a:p>
          <a:p>
            <a:r>
              <a:rPr lang="en-US" dirty="0" smtClean="0"/>
              <a:t>Public </a:t>
            </a:r>
            <a:r>
              <a:rPr lang="en-US" dirty="0" smtClean="0"/>
              <a:t>management and/or administration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9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7560" cy="1325563"/>
          </a:xfrm>
        </p:spPr>
        <p:txBody>
          <a:bodyPr/>
          <a:lstStyle/>
          <a:p>
            <a:pPr algn="ctr"/>
            <a:r>
              <a:rPr lang="en-US" b="1" dirty="0" smtClean="0"/>
              <a:t>Policy </a:t>
            </a:r>
            <a:r>
              <a:rPr lang="en-US" b="1" dirty="0"/>
              <a:t>“versus” Management at the Evans </a:t>
            </a:r>
            <a:r>
              <a:rPr lang="en-US" b="1" dirty="0" smtClean="0"/>
              <a:t>School (looking back)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5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Policy	</a:t>
            </a:r>
            <a:r>
              <a:rPr lang="en-US" dirty="0" smtClean="0"/>
              <a:t>				</a:t>
            </a:r>
            <a:r>
              <a:rPr lang="en-US" u="sng" dirty="0" smtClean="0"/>
              <a:t>Management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Policy analysis			Public management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Policy evaluation	</a:t>
            </a:r>
            <a:r>
              <a:rPr lang="en-US" dirty="0" smtClean="0"/>
              <a:t>		Nonprofit management</a:t>
            </a:r>
          </a:p>
          <a:p>
            <a:pPr marL="0" indent="0">
              <a:buNone/>
            </a:pPr>
            <a:r>
              <a:rPr lang="en-US" dirty="0" smtClean="0"/>
              <a:t>	Economics			</a:t>
            </a:r>
            <a:r>
              <a:rPr lang="en-US" dirty="0"/>
              <a:t>	</a:t>
            </a:r>
            <a:r>
              <a:rPr lang="en-US" dirty="0" smtClean="0"/>
              <a:t>Political science</a:t>
            </a:r>
          </a:p>
          <a:p>
            <a:pPr marL="0" indent="0">
              <a:buNone/>
            </a:pPr>
            <a:r>
              <a:rPr lang="en-US" dirty="0" smtClean="0"/>
              <a:t>	Statistics				Policymaking </a:t>
            </a:r>
            <a:r>
              <a:rPr lang="en-US" dirty="0"/>
              <a:t>processes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Policy topics				  (e.g., implementation)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Public Policy </a:t>
            </a:r>
            <a:r>
              <a:rPr lang="en-US" b="1" dirty="0" smtClean="0"/>
              <a:t>and </a:t>
            </a:r>
            <a:r>
              <a:rPr lang="en-US" b="1" dirty="0"/>
              <a:t>Governance</a:t>
            </a:r>
            <a:br>
              <a:rPr lang="en-US" b="1" dirty="0"/>
            </a:br>
            <a:r>
              <a:rPr lang="en-US" b="1" dirty="0"/>
              <a:t>(looking forward)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570"/>
            <a:ext cx="1080516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Public Policy</a:t>
            </a:r>
            <a:r>
              <a:rPr lang="en-US" dirty="0" smtClean="0"/>
              <a:t>		   </a:t>
            </a:r>
            <a:r>
              <a:rPr lang="en-US" u="sng" dirty="0" smtClean="0">
                <a:solidFill>
                  <a:srgbClr val="FF0000"/>
                </a:solidFill>
              </a:rPr>
              <a:t>Governance</a:t>
            </a:r>
            <a:r>
              <a:rPr lang="en-US" dirty="0" smtClean="0"/>
              <a:t>			</a:t>
            </a:r>
            <a:r>
              <a:rPr lang="en-US" u="sng" dirty="0" smtClean="0">
                <a:solidFill>
                  <a:srgbClr val="FF0000"/>
                </a:solidFill>
              </a:rPr>
              <a:t>Methods and Values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Policy analysis	   </a:t>
            </a:r>
            <a:r>
              <a:rPr lang="en-US" dirty="0" smtClean="0">
                <a:solidFill>
                  <a:schemeClr val="accent1"/>
                </a:solidFill>
              </a:rPr>
              <a:t>Public management</a:t>
            </a:r>
            <a:r>
              <a:rPr lang="en-US" dirty="0" smtClean="0"/>
              <a:t>		Quantitative methods</a:t>
            </a:r>
          </a:p>
          <a:p>
            <a:pPr marL="0" indent="0">
              <a:buNone/>
            </a:pPr>
            <a:r>
              <a:rPr lang="en-US" dirty="0" smtClean="0"/>
              <a:t>Policy evaluation	   Nonprofit management		Qualitative methods</a:t>
            </a:r>
          </a:p>
          <a:p>
            <a:pPr marL="0" indent="0">
              <a:buNone/>
            </a:pPr>
            <a:r>
              <a:rPr lang="en-US" dirty="0"/>
              <a:t>Policy topics	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Policymaking </a:t>
            </a:r>
            <a:r>
              <a:rPr lang="en-US" dirty="0"/>
              <a:t>processes </a:t>
            </a:r>
            <a:r>
              <a:rPr lang="en-US" dirty="0" smtClean="0"/>
              <a:t>	Economic theory</a:t>
            </a:r>
          </a:p>
          <a:p>
            <a:pPr marL="0" indent="0">
              <a:buNone/>
            </a:pPr>
            <a:r>
              <a:rPr lang="en-US" dirty="0" smtClean="0"/>
              <a:t>			   Political </a:t>
            </a:r>
            <a:r>
              <a:rPr lang="en-US" dirty="0" smtClean="0">
                <a:solidFill>
                  <a:srgbClr val="FF0000"/>
                </a:solidFill>
              </a:rPr>
              <a:t>systems			</a:t>
            </a:r>
            <a:r>
              <a:rPr lang="en-US" dirty="0" smtClean="0"/>
              <a:t>Political</a:t>
            </a:r>
            <a:r>
              <a:rPr lang="en-US" dirty="0" smtClean="0">
                <a:solidFill>
                  <a:srgbClr val="FF0000"/>
                </a:solidFill>
              </a:rPr>
              <a:t> theory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		 	  (e.g., ethics/values)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8727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Evolution of Public Management as a Field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80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Traditional public administration (~1900-present)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First-generation public management (1980s-present)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Second-generation </a:t>
            </a:r>
            <a:r>
              <a:rPr lang="en-US" dirty="0"/>
              <a:t>public </a:t>
            </a:r>
            <a:r>
              <a:rPr lang="en-US" dirty="0" smtClean="0"/>
              <a:t>management (1990s-present)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public management (1990s-present)</a:t>
            </a:r>
          </a:p>
        </p:txBody>
      </p:sp>
    </p:spTree>
    <p:extLst>
      <p:ext uri="{BB962C8B-B14F-4D97-AF65-F5344CB8AC3E}">
        <p14:creationId xmlns:p14="http://schemas.microsoft.com/office/powerpoint/2010/main" val="29509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1233</Words>
  <Application>Microsoft Office PowerPoint</Application>
  <PresentationFormat>Widescreen</PresentationFormat>
  <Paragraphs>245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What is Public Management?</vt:lpstr>
      <vt:lpstr>A Curious Situation</vt:lpstr>
      <vt:lpstr>A Curious Situation Explained (I Think)</vt:lpstr>
      <vt:lpstr>What I’ll Cover Today</vt:lpstr>
      <vt:lpstr>My Perspective Regarding the Field</vt:lpstr>
      <vt:lpstr>Public Management at the Evans School</vt:lpstr>
      <vt:lpstr>Policy “versus” Management at the Evans School (looking back)</vt:lpstr>
      <vt:lpstr>Public Policy and Governance (looking forward)</vt:lpstr>
      <vt:lpstr>The Evolution of Public Management as a Field</vt:lpstr>
      <vt:lpstr>Traditional Public Administration</vt:lpstr>
      <vt:lpstr>The Evolution of Public Management as a Field</vt:lpstr>
      <vt:lpstr>The Evolution of Public Management as a Field</vt:lpstr>
      <vt:lpstr>First-Generation Public Management</vt:lpstr>
      <vt:lpstr>The Evolution of Public Management as a Field</vt:lpstr>
      <vt:lpstr>Second-Generation Public Management</vt:lpstr>
      <vt:lpstr>Second-Generation Methods</vt:lpstr>
      <vt:lpstr>Second-Generation Variables</vt:lpstr>
      <vt:lpstr>The Evolution of Public Management as a Field</vt:lpstr>
      <vt:lpstr>New Public Management</vt:lpstr>
      <vt:lpstr>Where Things Stand Now</vt:lpstr>
      <vt:lpstr>Academic Conferences</vt:lpstr>
      <vt:lpstr>PMRA Hotspot Schools in the U.S.</vt:lpstr>
      <vt:lpstr>Top Public Mangement/Administration Schools (US News 2012 rankings)</vt:lpstr>
      <vt:lpstr>Top International Public Management Schools (in Craig’s opinion)</vt:lpstr>
      <vt:lpstr>How Do We Want To Be Known?</vt:lpstr>
      <vt:lpstr> Questions, Comments, Concerns?</vt:lpstr>
      <vt:lpstr>Public Policy and Governance (looking forward)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W. THOMAS</dc:creator>
  <cp:lastModifiedBy>CRAIG W. THOMAS</cp:lastModifiedBy>
  <cp:revision>86</cp:revision>
  <dcterms:created xsi:type="dcterms:W3CDTF">2015-09-22T20:51:00Z</dcterms:created>
  <dcterms:modified xsi:type="dcterms:W3CDTF">2015-10-21T16:34:51Z</dcterms:modified>
</cp:coreProperties>
</file>