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2" r:id="rId1"/>
  </p:sldMasterIdLst>
  <p:notesMasterIdLst>
    <p:notesMasterId r:id="rId66"/>
  </p:notesMasterIdLst>
  <p:handoutMasterIdLst>
    <p:handoutMasterId r:id="rId67"/>
  </p:handoutMasterIdLst>
  <p:sldIdLst>
    <p:sldId id="256" r:id="rId2"/>
    <p:sldId id="392" r:id="rId3"/>
    <p:sldId id="636" r:id="rId4"/>
    <p:sldId id="637" r:id="rId5"/>
    <p:sldId id="508" r:id="rId6"/>
    <p:sldId id="638" r:id="rId7"/>
    <p:sldId id="726" r:id="rId8"/>
    <p:sldId id="616" r:id="rId9"/>
    <p:sldId id="584" r:id="rId10"/>
    <p:sldId id="585" r:id="rId11"/>
    <p:sldId id="587" r:id="rId12"/>
    <p:sldId id="591" r:id="rId13"/>
    <p:sldId id="593" r:id="rId14"/>
    <p:sldId id="615" r:id="rId15"/>
    <p:sldId id="622" r:id="rId16"/>
    <p:sldId id="544" r:id="rId17"/>
    <p:sldId id="564" r:id="rId18"/>
    <p:sldId id="639" r:id="rId19"/>
    <p:sldId id="565" r:id="rId20"/>
    <p:sldId id="566" r:id="rId21"/>
    <p:sldId id="567" r:id="rId22"/>
    <p:sldId id="582" r:id="rId23"/>
    <p:sldId id="634" r:id="rId24"/>
    <p:sldId id="624" r:id="rId25"/>
    <p:sldId id="625" r:id="rId26"/>
    <p:sldId id="628" r:id="rId27"/>
    <p:sldId id="626" r:id="rId28"/>
    <p:sldId id="627" r:id="rId29"/>
    <p:sldId id="623" r:id="rId30"/>
    <p:sldId id="629" r:id="rId31"/>
    <p:sldId id="571" r:id="rId32"/>
    <p:sldId id="596" r:id="rId33"/>
    <p:sldId id="597" r:id="rId34"/>
    <p:sldId id="577" r:id="rId35"/>
    <p:sldId id="727" r:id="rId36"/>
    <p:sldId id="630" r:id="rId37"/>
    <p:sldId id="685" r:id="rId38"/>
    <p:sldId id="723" r:id="rId39"/>
    <p:sldId id="724" r:id="rId40"/>
    <p:sldId id="686" r:id="rId41"/>
    <p:sldId id="688" r:id="rId42"/>
    <p:sldId id="689" r:id="rId43"/>
    <p:sldId id="690" r:id="rId44"/>
    <p:sldId id="692" r:id="rId45"/>
    <p:sldId id="694" r:id="rId46"/>
    <p:sldId id="695" r:id="rId47"/>
    <p:sldId id="697" r:id="rId48"/>
    <p:sldId id="698" r:id="rId49"/>
    <p:sldId id="700" r:id="rId50"/>
    <p:sldId id="701" r:id="rId51"/>
    <p:sldId id="702" r:id="rId52"/>
    <p:sldId id="703" r:id="rId53"/>
    <p:sldId id="704" r:id="rId54"/>
    <p:sldId id="728" r:id="rId55"/>
    <p:sldId id="706" r:id="rId56"/>
    <p:sldId id="707" r:id="rId57"/>
    <p:sldId id="708" r:id="rId58"/>
    <p:sldId id="709" r:id="rId59"/>
    <p:sldId id="710" r:id="rId60"/>
    <p:sldId id="711" r:id="rId61"/>
    <p:sldId id="729" r:id="rId62"/>
    <p:sldId id="721" r:id="rId63"/>
    <p:sldId id="722" r:id="rId64"/>
    <p:sldId id="48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hiddenSlides="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6" autoAdjust="0"/>
    <p:restoredTop sz="86323" autoAdjust="0"/>
  </p:normalViewPr>
  <p:slideViewPr>
    <p:cSldViewPr>
      <p:cViewPr>
        <p:scale>
          <a:sx n="66" d="100"/>
          <a:sy n="66" d="100"/>
        </p:scale>
        <p:origin x="-1786" y="-298"/>
      </p:cViewPr>
      <p:guideLst>
        <p:guide orient="horz" pos="2160"/>
        <p:guide pos="2880"/>
      </p:guideLst>
    </p:cSldViewPr>
  </p:slideViewPr>
  <p:outlineViewPr>
    <p:cViewPr>
      <p:scale>
        <a:sx n="33" d="100"/>
        <a:sy n="33" d="100"/>
      </p:scale>
      <p:origin x="0" y="16038"/>
    </p:cViewPr>
  </p:outlineViewPr>
  <p:notesTextViewPr>
    <p:cViewPr>
      <p:scale>
        <a:sx n="1" d="1"/>
        <a:sy n="1" d="1"/>
      </p:scale>
      <p:origin x="0" y="0"/>
    </p:cViewPr>
  </p:notesTextViewPr>
  <p:sorterViewPr>
    <p:cViewPr>
      <p:scale>
        <a:sx n="100" d="100"/>
        <a:sy n="100" d="100"/>
      </p:scale>
      <p:origin x="0" y="2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Norway_boards\final_results_072413\recent_graduates\education_choices.xm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Dropbox\Norway_boards\final_results_072413\recent_graduates\education_choices.xm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58573928258968"/>
          <c:y val="5.1400554097404488E-2"/>
          <c:w val="0.68609339457567808"/>
          <c:h val="0.91571741032370957"/>
        </c:manualLayout>
      </c:layout>
      <c:scatterChart>
        <c:scatterStyle val="lineMarker"/>
        <c:varyColors val="0"/>
        <c:ser>
          <c:idx val="0"/>
          <c:order val="0"/>
          <c:tx>
            <c:v>Bus Deg</c:v>
          </c:tx>
          <c:xVal>
            <c:numRef>
              <c:f>Sheet1!$H$25:$H$34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Sheet1!$I$25:$I$34</c:f>
              <c:numCache>
                <c:formatCode>General</c:formatCode>
                <c:ptCount val="10"/>
                <c:pt idx="0">
                  <c:v>-4.3900000000000002E-2</c:v>
                </c:pt>
                <c:pt idx="1">
                  <c:v>1.37E-2</c:v>
                </c:pt>
                <c:pt idx="2">
                  <c:v>8.0099999999999998E-3</c:v>
                </c:pt>
                <c:pt idx="3">
                  <c:v>1.5399999999999999E-3</c:v>
                </c:pt>
                <c:pt idx="4">
                  <c:v>-2.0500000000000001E-2</c:v>
                </c:pt>
                <c:pt idx="5">
                  <c:v>-1.83E-2</c:v>
                </c:pt>
                <c:pt idx="6">
                  <c:v>1.9900000000000001E-2</c:v>
                </c:pt>
                <c:pt idx="7">
                  <c:v>-1.8200000000000001E-2</c:v>
                </c:pt>
                <c:pt idx="8">
                  <c:v>-3.32E-3</c:v>
                </c:pt>
                <c:pt idx="9">
                  <c:v>-1.23E-2</c:v>
                </c:pt>
              </c:numCache>
            </c:numRef>
          </c:yVal>
          <c:smooth val="0"/>
        </c:ser>
        <c:ser>
          <c:idx val="1"/>
          <c:order val="1"/>
          <c:tx>
            <c:v>Social Studies, Law or Bus Deg</c:v>
          </c:tx>
          <c:xVal>
            <c:numRef>
              <c:f>Sheet1!$H$25:$H$34</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Sheet1!$J$25:$J$34</c:f>
              <c:numCache>
                <c:formatCode>General</c:formatCode>
                <c:ptCount val="10"/>
                <c:pt idx="0">
                  <c:v>-3.7900000000000003E-2</c:v>
                </c:pt>
                <c:pt idx="1">
                  <c:v>7.45E-3</c:v>
                </c:pt>
                <c:pt idx="2">
                  <c:v>1.6500000000000001E-2</c:v>
                </c:pt>
                <c:pt idx="3">
                  <c:v>-2.3600000000000001E-3</c:v>
                </c:pt>
                <c:pt idx="4">
                  <c:v>-2.8400000000000002E-2</c:v>
                </c:pt>
                <c:pt idx="5">
                  <c:v>-1.7999999999999999E-2</c:v>
                </c:pt>
                <c:pt idx="6">
                  <c:v>2.7E-2</c:v>
                </c:pt>
                <c:pt idx="7">
                  <c:v>-2.0199999999999999E-2</c:v>
                </c:pt>
                <c:pt idx="8">
                  <c:v>-5.8199999999999997E-3</c:v>
                </c:pt>
                <c:pt idx="9">
                  <c:v>-1.12E-2</c:v>
                </c:pt>
              </c:numCache>
            </c:numRef>
          </c:yVal>
          <c:smooth val="0"/>
        </c:ser>
        <c:dLbls>
          <c:showLegendKey val="0"/>
          <c:showVal val="0"/>
          <c:showCatName val="0"/>
          <c:showSerName val="0"/>
          <c:showPercent val="0"/>
          <c:showBubbleSize val="0"/>
        </c:dLbls>
        <c:axId val="90012672"/>
        <c:axId val="93680384"/>
      </c:scatterChart>
      <c:valAx>
        <c:axId val="90012672"/>
        <c:scaling>
          <c:orientation val="minMax"/>
        </c:scaling>
        <c:delete val="0"/>
        <c:axPos val="b"/>
        <c:numFmt formatCode="General" sourceLinked="1"/>
        <c:majorTickMark val="out"/>
        <c:minorTickMark val="none"/>
        <c:tickLblPos val="nextTo"/>
        <c:crossAx val="93680384"/>
        <c:crosses val="autoZero"/>
        <c:crossBetween val="midCat"/>
      </c:valAx>
      <c:valAx>
        <c:axId val="93680384"/>
        <c:scaling>
          <c:orientation val="minMax"/>
        </c:scaling>
        <c:delete val="0"/>
        <c:axPos val="l"/>
        <c:majorGridlines/>
        <c:numFmt formatCode="General" sourceLinked="1"/>
        <c:majorTickMark val="out"/>
        <c:minorTickMark val="none"/>
        <c:tickLblPos val="nextTo"/>
        <c:crossAx val="90012672"/>
        <c:crosses val="autoZero"/>
        <c:crossBetween val="midCat"/>
      </c:valAx>
    </c:plotArea>
    <c:legend>
      <c:legendPos val="r"/>
      <c:layout>
        <c:manualLayout>
          <c:xMode val="edge"/>
          <c:yMode val="edge"/>
          <c:x val="0.77973468941382329"/>
          <c:y val="0.36034339457567804"/>
          <c:w val="0.20359864391951008"/>
          <c:h val="0.39505395158938467"/>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33887430737819E-2"/>
          <c:y val="4.8796341863517056E-2"/>
          <c:w val="0.65828871391076116"/>
          <c:h val="0.89719889180519097"/>
        </c:manualLayout>
      </c:layout>
      <c:scatterChart>
        <c:scatterStyle val="lineMarker"/>
        <c:varyColors val="0"/>
        <c:ser>
          <c:idx val="0"/>
          <c:order val="0"/>
          <c:tx>
            <c:v>Bus Deg</c:v>
          </c:tx>
          <c:xVal>
            <c:numRef>
              <c:f>Sheet1!$B$27:$B$36</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Sheet1!$C$27:$C$36</c:f>
              <c:numCache>
                <c:formatCode>General</c:formatCode>
                <c:ptCount val="10"/>
                <c:pt idx="0">
                  <c:v>-1.84E-4</c:v>
                </c:pt>
                <c:pt idx="1">
                  <c:v>2.5699999999999998E-3</c:v>
                </c:pt>
                <c:pt idx="2">
                  <c:v>2.0799999999999999E-2</c:v>
                </c:pt>
                <c:pt idx="3">
                  <c:v>-3.15E-2</c:v>
                </c:pt>
                <c:pt idx="4">
                  <c:v>-1.4E-2</c:v>
                </c:pt>
                <c:pt idx="5">
                  <c:v>-2.23E-2</c:v>
                </c:pt>
                <c:pt idx="6">
                  <c:v>8.4700000000000001E-3</c:v>
                </c:pt>
                <c:pt idx="7">
                  <c:v>-1.84E-2</c:v>
                </c:pt>
                <c:pt idx="8">
                  <c:v>-5.4900000000000001E-3</c:v>
                </c:pt>
                <c:pt idx="9">
                  <c:v>-4.0899999999999999E-3</c:v>
                </c:pt>
              </c:numCache>
            </c:numRef>
          </c:yVal>
          <c:smooth val="0"/>
        </c:ser>
        <c:ser>
          <c:idx val="1"/>
          <c:order val="1"/>
          <c:tx>
            <c:v>Social Studies, Law or Bus Deg</c:v>
          </c:tx>
          <c:xVal>
            <c:numRef>
              <c:f>Sheet1!$B$27:$B$36</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xVal>
          <c:yVal>
            <c:numRef>
              <c:f>Sheet1!$D$27:$D$36</c:f>
              <c:numCache>
                <c:formatCode>General</c:formatCode>
                <c:ptCount val="10"/>
                <c:pt idx="0">
                  <c:v>0</c:v>
                </c:pt>
                <c:pt idx="1">
                  <c:v>0</c:v>
                </c:pt>
                <c:pt idx="2">
                  <c:v>2.0400000000000001E-2</c:v>
                </c:pt>
                <c:pt idx="3">
                  <c:v>-2.1000000000000001E-2</c:v>
                </c:pt>
                <c:pt idx="4">
                  <c:v>-1.44E-2</c:v>
                </c:pt>
                <c:pt idx="5">
                  <c:v>-2.63E-2</c:v>
                </c:pt>
                <c:pt idx="6">
                  <c:v>0</c:v>
                </c:pt>
                <c:pt idx="7">
                  <c:v>-1.9599999999999999E-2</c:v>
                </c:pt>
                <c:pt idx="8">
                  <c:v>0</c:v>
                </c:pt>
                <c:pt idx="9">
                  <c:v>0</c:v>
                </c:pt>
              </c:numCache>
            </c:numRef>
          </c:yVal>
          <c:smooth val="0"/>
        </c:ser>
        <c:dLbls>
          <c:showLegendKey val="0"/>
          <c:showVal val="0"/>
          <c:showCatName val="0"/>
          <c:showSerName val="0"/>
          <c:showPercent val="0"/>
          <c:showBubbleSize val="0"/>
        </c:dLbls>
        <c:axId val="93699072"/>
        <c:axId val="93709056"/>
      </c:scatterChart>
      <c:valAx>
        <c:axId val="93699072"/>
        <c:scaling>
          <c:orientation val="minMax"/>
        </c:scaling>
        <c:delete val="0"/>
        <c:axPos val="b"/>
        <c:numFmt formatCode="General" sourceLinked="1"/>
        <c:majorTickMark val="out"/>
        <c:minorTickMark val="none"/>
        <c:tickLblPos val="nextTo"/>
        <c:crossAx val="93709056"/>
        <c:crosses val="autoZero"/>
        <c:crossBetween val="midCat"/>
      </c:valAx>
      <c:valAx>
        <c:axId val="93709056"/>
        <c:scaling>
          <c:orientation val="minMax"/>
        </c:scaling>
        <c:delete val="0"/>
        <c:axPos val="l"/>
        <c:majorGridlines/>
        <c:numFmt formatCode="General" sourceLinked="1"/>
        <c:majorTickMark val="out"/>
        <c:minorTickMark val="none"/>
        <c:tickLblPos val="nextTo"/>
        <c:crossAx val="93699072"/>
        <c:crosses val="autoZero"/>
        <c:crossBetween val="midCat"/>
      </c:valAx>
      <c:spPr>
        <a:ln>
          <a:noFill/>
        </a:ln>
      </c:spPr>
    </c:plotArea>
    <c:legend>
      <c:legendPos val="r"/>
      <c:layout>
        <c:manualLayout>
          <c:xMode val="edge"/>
          <c:yMode val="edge"/>
          <c:x val="0.75843844172256247"/>
          <c:y val="0.6094752706692913"/>
          <c:w val="0.2332282249441042"/>
          <c:h val="0.26629244586614176"/>
        </c:manualLayout>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B76DA1-3C39-CF4D-8CF5-4BC8720B79C7}" type="datetimeFigureOut">
              <a:rPr lang="en-US" smtClean="0"/>
              <a:pPr/>
              <a:t>6/14/2015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726CFD-4125-7E4D-816C-3AACEC35F92A}" type="slidenum">
              <a:rPr lang="en-US" smtClean="0"/>
              <a:pPr/>
              <a:t>‹#›</a:t>
            </a:fld>
            <a:endParaRPr lang="en-US"/>
          </a:p>
        </p:txBody>
      </p:sp>
    </p:spTree>
    <p:extLst>
      <p:ext uri="{BB962C8B-B14F-4D97-AF65-F5344CB8AC3E}">
        <p14:creationId xmlns:p14="http://schemas.microsoft.com/office/powerpoint/2010/main" val="2735446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A8CDD-AA76-407F-8DFA-D56B47F325DB}" type="datetimeFigureOut">
              <a:rPr lang="en-US" smtClean="0"/>
              <a:pPr/>
              <a:t>6/14/2015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EB72C-928D-41C3-A66B-235EBBF3ADEB}" type="slidenum">
              <a:rPr lang="en-US" smtClean="0"/>
              <a:pPr/>
              <a:t>‹#›</a:t>
            </a:fld>
            <a:endParaRPr lang="en-US"/>
          </a:p>
        </p:txBody>
      </p:sp>
    </p:spTree>
    <p:extLst>
      <p:ext uri="{BB962C8B-B14F-4D97-AF65-F5344CB8AC3E}">
        <p14:creationId xmlns:p14="http://schemas.microsoft.com/office/powerpoint/2010/main" val="138003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opics.bloomberg.com/france/"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ww.europarl.europa.eu/news/en/news-room/content/20131118IPR25532/html/40-of-seats-on-company-boards-for-women" TargetMode="External"/><Relationship Id="rId5" Type="http://schemas.openxmlformats.org/officeDocument/2006/relationships/hyperlink" Target="http://topics.bloomberg.com/gender-equality/" TargetMode="External"/><Relationship Id="rId4" Type="http://schemas.openxmlformats.org/officeDocument/2006/relationships/hyperlink" Target="http://topics.bloomberg.com/viviane-redi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0000"/>
              </a:lnSpc>
            </a:pPr>
            <a:r>
              <a:rPr lang="en-US" sz="2400" dirty="0" smtClean="0"/>
              <a:t>German Survey</a:t>
            </a:r>
          </a:p>
          <a:p>
            <a:pPr>
              <a:lnSpc>
                <a:spcPct val="80000"/>
              </a:lnSpc>
              <a:buFont typeface="Wingdings" pitchFamily="2" charset="2"/>
              <a:buNone/>
            </a:pPr>
            <a:endParaRPr lang="en-US" sz="2400" dirty="0" smtClean="0"/>
          </a:p>
          <a:p>
            <a:pPr>
              <a:lnSpc>
                <a:spcPct val="80000"/>
              </a:lnSpc>
            </a:pPr>
            <a:r>
              <a:rPr lang="en-US" sz="2400" dirty="0" smtClean="0"/>
              <a:t>Respondents asked to rate their willingness to take risk:</a:t>
            </a:r>
          </a:p>
          <a:p>
            <a:pPr lvl="1">
              <a:lnSpc>
                <a:spcPct val="80000"/>
              </a:lnSpc>
            </a:pPr>
            <a:r>
              <a:rPr lang="en-US" sz="2000" dirty="0" smtClean="0"/>
              <a:t>In general; in specific domains (health, sports, financial, etc…)</a:t>
            </a:r>
          </a:p>
          <a:p>
            <a:pPr lvl="1">
              <a:lnSpc>
                <a:spcPct val="80000"/>
              </a:lnSpc>
              <a:buFont typeface="Wingdings" pitchFamily="2" charset="2"/>
              <a:buNone/>
            </a:pPr>
            <a:endParaRPr lang="en-US" sz="2000" dirty="0" smtClean="0"/>
          </a:p>
          <a:p>
            <a:pPr>
              <a:lnSpc>
                <a:spcPct val="80000"/>
              </a:lnSpc>
            </a:pPr>
            <a:r>
              <a:rPr lang="en-US" sz="2400" dirty="0" smtClean="0"/>
              <a:t>0=complete unwillingness to take risks; 10=complete willingness to take risks</a:t>
            </a:r>
          </a:p>
          <a:p>
            <a:pPr>
              <a:lnSpc>
                <a:spcPct val="80000"/>
              </a:lnSpc>
              <a:buFont typeface="Wingdings" pitchFamily="2" charset="2"/>
              <a:buNone/>
            </a:pPr>
            <a:endParaRPr lang="en-US" sz="2400" dirty="0" smtClean="0"/>
          </a:p>
          <a:p>
            <a:pPr>
              <a:lnSpc>
                <a:spcPct val="80000"/>
              </a:lnSpc>
            </a:pPr>
            <a:r>
              <a:rPr lang="en-US" sz="2400" dirty="0" smtClean="0"/>
              <a:t>Subjective measures of risk attitudes validated with lab-based measures</a:t>
            </a:r>
          </a:p>
          <a:p>
            <a:pPr>
              <a:lnSpc>
                <a:spcPct val="80000"/>
              </a:lnSpc>
            </a:pPr>
            <a:endParaRPr lang="en-US" sz="2400" dirty="0" smtClean="0"/>
          </a:p>
          <a:p>
            <a:pPr>
              <a:lnSpc>
                <a:spcPct val="80000"/>
              </a:lnSpc>
            </a:pPr>
            <a:r>
              <a:rPr lang="en-US" sz="2400" dirty="0" smtClean="0"/>
              <a:t>Similar findings in many other datasets/contexts</a:t>
            </a:r>
          </a:p>
          <a:p>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xi:reg</a:t>
            </a:r>
            <a:r>
              <a:rPr lang="en-US" dirty="0" smtClean="0"/>
              <a:t> bus female female2001-female2010 age age2 </a:t>
            </a:r>
            <a:r>
              <a:rPr lang="en-US" dirty="0" err="1" smtClean="0"/>
              <a:t>i.yr</a:t>
            </a:r>
            <a:r>
              <a:rPr lang="en-US" dirty="0" smtClean="0"/>
              <a:t> if </a:t>
            </a:r>
            <a:r>
              <a:rPr lang="en-US" dirty="0" err="1" smtClean="0"/>
              <a:t>yr</a:t>
            </a:r>
            <a:r>
              <a:rPr lang="en-US" dirty="0" smtClean="0"/>
              <a:t>&gt;=2000 &amp; </a:t>
            </a:r>
            <a:r>
              <a:rPr lang="en-US" dirty="0" err="1" smtClean="0"/>
              <a:t>yr</a:t>
            </a:r>
            <a:r>
              <a:rPr lang="en-US" dirty="0" smtClean="0"/>
              <a:t>==</a:t>
            </a:r>
            <a:r>
              <a:rPr lang="en-US" dirty="0" err="1" smtClean="0"/>
              <a:t>avgyr</a:t>
            </a:r>
            <a:r>
              <a:rPr lang="en-US" dirty="0" smtClean="0"/>
              <a:t> &amp; edut00_1==6</a:t>
            </a:r>
          </a:p>
          <a:p>
            <a:r>
              <a:rPr lang="en-US" dirty="0" smtClean="0"/>
              <a:t>**********************</a:t>
            </a:r>
          </a:p>
          <a:p>
            <a:r>
              <a:rPr lang="en-US" dirty="0" smtClean="0"/>
              <a:t>*regression analysis</a:t>
            </a:r>
          </a:p>
          <a:p>
            <a:r>
              <a:rPr lang="en-US" dirty="0" smtClean="0"/>
              <a:t>*MB notes: need to check with </a:t>
            </a:r>
            <a:r>
              <a:rPr lang="en-US" dirty="0" err="1" smtClean="0"/>
              <a:t>Sissel</a:t>
            </a:r>
            <a:r>
              <a:rPr lang="en-US" dirty="0" smtClean="0"/>
              <a:t> as to when the </a:t>
            </a:r>
            <a:r>
              <a:rPr lang="en-US" dirty="0" err="1" smtClean="0"/>
              <a:t>avgyr</a:t>
            </a:r>
            <a:r>
              <a:rPr lang="en-US" dirty="0" smtClean="0"/>
              <a:t> variable can be trusted!!!</a:t>
            </a:r>
          </a:p>
          <a:p>
            <a:r>
              <a:rPr lang="en-US" dirty="0" smtClean="0"/>
              <a:t>*for now: </a:t>
            </a:r>
            <a:r>
              <a:rPr lang="en-US" dirty="0" err="1" smtClean="0"/>
              <a:t>i</a:t>
            </a:r>
            <a:r>
              <a:rPr lang="en-US" dirty="0" smtClean="0"/>
              <a:t> run these regressions starting in 2000</a:t>
            </a:r>
          </a:p>
          <a:p>
            <a:r>
              <a:rPr lang="en-US" dirty="0" smtClean="0"/>
              <a:t>*for a four-year undergrad: would expect to see effects starting around  2008/2009</a:t>
            </a:r>
          </a:p>
          <a:p>
            <a:r>
              <a:rPr lang="en-US" dirty="0" smtClean="0"/>
              <a:t>*for a two-year grad degree: would expect to see effects starting around 2006/2007</a:t>
            </a:r>
          </a:p>
          <a:p>
            <a:r>
              <a:rPr lang="en-US" dirty="0" smtClean="0"/>
              <a:t>**********************</a:t>
            </a:r>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59</a:t>
            </a:fld>
            <a:endParaRPr lang="en-US"/>
          </a:p>
        </p:txBody>
      </p:sp>
    </p:spTree>
    <p:extLst>
      <p:ext uri="{BB962C8B-B14F-4D97-AF65-F5344CB8AC3E}">
        <p14:creationId xmlns:p14="http://schemas.microsoft.com/office/powerpoint/2010/main" val="3338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Men are Drawn to It)</a:t>
            </a:r>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Buser</a:t>
            </a:r>
            <a:r>
              <a:rPr lang="en-US" sz="1200" b="0" i="0" u="none" strike="noStrike" kern="1200" baseline="0" dirty="0" smtClean="0">
                <a:solidFill>
                  <a:schemeClr val="tx1"/>
                </a:solidFill>
                <a:latin typeface="+mn-lt"/>
                <a:ea typeface="+mn-ea"/>
                <a:cs typeface="+mn-cs"/>
              </a:rPr>
              <a:t> (2011) finds that women</a:t>
            </a:r>
          </a:p>
          <a:p>
            <a:r>
              <a:rPr lang="en-US" sz="1200" b="0" i="0" u="none" strike="noStrike" kern="1200" baseline="0" dirty="0" smtClean="0">
                <a:solidFill>
                  <a:schemeClr val="tx1"/>
                </a:solidFill>
                <a:latin typeface="+mn-lt"/>
                <a:ea typeface="+mn-ea"/>
                <a:cs typeface="+mn-cs"/>
              </a:rPr>
              <a:t>are less competitive both when taking contraceptives that contain progesterone and estrogen</a:t>
            </a:r>
          </a:p>
          <a:p>
            <a:r>
              <a:rPr lang="en-US" sz="1200" b="0" i="0" u="none" strike="noStrike" kern="1200" baseline="0" dirty="0" smtClean="0">
                <a:solidFill>
                  <a:schemeClr val="tx1"/>
                </a:solidFill>
                <a:latin typeface="+mn-lt"/>
                <a:ea typeface="+mn-ea"/>
                <a:cs typeface="+mn-cs"/>
              </a:rPr>
              <a:t>and during the phase of the menstrual cycle when the secretion of these hormones is</a:t>
            </a:r>
          </a:p>
          <a:p>
            <a:r>
              <a:rPr lang="en-US" sz="1200" b="0" i="0" u="none" strike="noStrike" kern="1200" baseline="0" dirty="0" smtClean="0">
                <a:solidFill>
                  <a:schemeClr val="tx1"/>
                </a:solidFill>
                <a:latin typeface="+mn-lt"/>
                <a:ea typeface="+mn-ea"/>
                <a:cs typeface="+mn-cs"/>
              </a:rPr>
              <a:t>particularly high.</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alternative approach is to examine the effect of testosterone on competitiveness.</a:t>
            </a:r>
          </a:p>
          <a:p>
            <a:r>
              <a:rPr lang="en-US" sz="1200" b="0" i="0" u="none" strike="noStrike" kern="1200" baseline="0" dirty="0" smtClean="0">
                <a:solidFill>
                  <a:schemeClr val="tx1"/>
                </a:solidFill>
                <a:latin typeface="+mn-lt"/>
                <a:ea typeface="+mn-ea"/>
                <a:cs typeface="+mn-cs"/>
              </a:rPr>
              <a:t>Whereas </a:t>
            </a:r>
            <a:r>
              <a:rPr lang="en-US" sz="1200" b="0" i="0" u="none" strike="noStrike" kern="1200" baseline="0" dirty="0" err="1" smtClean="0">
                <a:solidFill>
                  <a:schemeClr val="tx1"/>
                </a:solidFill>
                <a:latin typeface="+mn-lt"/>
                <a:ea typeface="+mn-ea"/>
                <a:cs typeface="+mn-cs"/>
              </a:rPr>
              <a:t>Apicella</a:t>
            </a:r>
            <a:r>
              <a:rPr lang="en-US" sz="1200" b="0" i="0" u="none" strike="noStrike" kern="1200" baseline="0" dirty="0" smtClean="0">
                <a:solidFill>
                  <a:schemeClr val="tx1"/>
                </a:solidFill>
                <a:latin typeface="+mn-lt"/>
                <a:ea typeface="+mn-ea"/>
                <a:cs typeface="+mn-cs"/>
              </a:rPr>
              <a:t> et al. (2011) find no relationship between self-selection into a</a:t>
            </a:r>
          </a:p>
          <a:p>
            <a:r>
              <a:rPr lang="en-US" sz="1200" b="0" i="0" u="none" strike="noStrike" kern="1200" baseline="0" dirty="0" smtClean="0">
                <a:solidFill>
                  <a:schemeClr val="tx1"/>
                </a:solidFill>
                <a:latin typeface="+mn-lt"/>
                <a:ea typeface="+mn-ea"/>
                <a:cs typeface="+mn-cs"/>
              </a:rPr>
              <a:t>tournament and current testosterone levels, a recent study by Hoffman &amp; </a:t>
            </a:r>
            <a:r>
              <a:rPr lang="en-US" sz="1200" b="0" i="0" u="none" strike="noStrike" kern="1200" baseline="0" dirty="0" err="1" smtClean="0">
                <a:solidFill>
                  <a:schemeClr val="tx1"/>
                </a:solidFill>
                <a:latin typeface="+mn-lt"/>
                <a:ea typeface="+mn-ea"/>
                <a:cs typeface="+mn-cs"/>
              </a:rPr>
              <a:t>Gneezy</a:t>
            </a:r>
            <a:r>
              <a:rPr lang="en-US" sz="1200" b="0" i="0" u="none" strike="noStrike" kern="1200" baseline="0" dirty="0" smtClean="0">
                <a:solidFill>
                  <a:schemeClr val="tx1"/>
                </a:solidFill>
                <a:latin typeface="+mn-lt"/>
                <a:ea typeface="+mn-ea"/>
                <a:cs typeface="+mn-cs"/>
              </a:rPr>
              <a:t> (2010)</a:t>
            </a:r>
          </a:p>
          <a:p>
            <a:r>
              <a:rPr lang="en-US" sz="1200" b="0" i="0" u="none" strike="noStrike" kern="1200" baseline="0" dirty="0" smtClean="0">
                <a:solidFill>
                  <a:schemeClr val="tx1"/>
                </a:solidFill>
                <a:latin typeface="+mn-lt"/>
                <a:ea typeface="+mn-ea"/>
                <a:cs typeface="+mn-cs"/>
              </a:rPr>
              <a:t>takes advantage of the fact that left-handedness is thought to be an indicator of prenatal</a:t>
            </a:r>
          </a:p>
          <a:p>
            <a:r>
              <a:rPr lang="en-US" sz="1200" b="0" i="0" u="none" strike="noStrike" kern="1200" baseline="0" dirty="0" smtClean="0">
                <a:solidFill>
                  <a:schemeClr val="tx1"/>
                </a:solidFill>
                <a:latin typeface="+mn-lt"/>
                <a:ea typeface="+mn-ea"/>
                <a:cs typeface="+mn-cs"/>
              </a:rPr>
              <a:t>testosterone and finds evidence that such exposure increases competitiveness.</a:t>
            </a:r>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14</a:t>
            </a:fld>
            <a:endParaRPr lang="en-US"/>
          </a:p>
        </p:txBody>
      </p:sp>
    </p:spTree>
    <p:extLst>
      <p:ext uri="{BB962C8B-B14F-4D97-AF65-F5344CB8AC3E}">
        <p14:creationId xmlns:p14="http://schemas.microsoft.com/office/powerpoint/2010/main" val="8759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9CF833F7-830C-4441-BA54-2040AA01C5BC}" type="slidenum">
              <a:rPr lang="en-US" smtClean="0"/>
              <a:pPr/>
              <a:t>21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understand earnings differences between men and women more generally</a:t>
            </a:r>
          </a:p>
          <a:p>
            <a:r>
              <a:rPr lang="en-US" sz="1200" b="0" i="0" u="none" strike="noStrike" kern="1200" baseline="0" dirty="0" smtClean="0">
                <a:solidFill>
                  <a:schemeClr val="tx1"/>
                </a:solidFill>
                <a:latin typeface="+mn-lt"/>
                <a:ea typeface="+mn-ea"/>
                <a:cs typeface="+mn-cs"/>
              </a:rPr>
              <a:t>and the implicit role of workplace amenities, we examined the relative incomes</a:t>
            </a:r>
          </a:p>
          <a:p>
            <a:r>
              <a:rPr lang="en-US" sz="1200" b="0" i="0" u="none" strike="noStrike" kern="1200" baseline="0" dirty="0" smtClean="0">
                <a:solidFill>
                  <a:schemeClr val="tx1"/>
                </a:solidFill>
                <a:latin typeface="+mn-lt"/>
                <a:ea typeface="+mn-ea"/>
                <a:cs typeface="+mn-cs"/>
              </a:rPr>
              <a:t>of men and women in the top eighty-seven occupations by male income.15 After</a:t>
            </a:r>
          </a:p>
          <a:p>
            <a:r>
              <a:rPr lang="en-US" sz="1200" b="0" i="0" u="none" strike="noStrike" kern="1200" baseline="0" dirty="0" smtClean="0">
                <a:solidFill>
                  <a:schemeClr val="tx1"/>
                </a:solidFill>
                <a:latin typeface="+mn-lt"/>
                <a:ea typeface="+mn-ea"/>
                <a:cs typeface="+mn-cs"/>
              </a:rPr>
              <a:t>accounting for potential experience, hours worked, weeks worked, and other</a:t>
            </a:r>
          </a:p>
          <a:p>
            <a:r>
              <a:rPr lang="en-US" sz="1200" b="0" i="0" u="none" strike="noStrike" kern="1200" baseline="0" dirty="0" smtClean="0">
                <a:solidFill>
                  <a:schemeClr val="tx1"/>
                </a:solidFill>
                <a:latin typeface="+mn-lt"/>
                <a:ea typeface="+mn-ea"/>
                <a:cs typeface="+mn-cs"/>
              </a:rPr>
              <a:t>observable factors, the remaining difference between men and women by occupation</a:t>
            </a:r>
          </a:p>
          <a:p>
            <a:r>
              <a:rPr lang="en-US" sz="1200" b="0" i="0" u="none" strike="noStrike" kern="1200" baseline="0" dirty="0" smtClean="0">
                <a:solidFill>
                  <a:schemeClr val="tx1"/>
                </a:solidFill>
                <a:latin typeface="+mn-lt"/>
                <a:ea typeface="+mn-ea"/>
                <a:cs typeface="+mn-cs"/>
              </a:rPr>
              <a:t>is largely due to the penalties imposed on women for greater job interruptions</a:t>
            </a:r>
          </a:p>
          <a:p>
            <a:r>
              <a:rPr lang="en-US" sz="1200" b="0" i="0" u="none" strike="noStrike" kern="1200" baseline="0" dirty="0" smtClean="0">
                <a:solidFill>
                  <a:schemeClr val="tx1"/>
                </a:solidFill>
                <a:latin typeface="+mn-lt"/>
                <a:ea typeface="+mn-ea"/>
                <a:cs typeface="+mn-cs"/>
              </a:rPr>
              <a:t>and their need for more flexibility. The results for 2006 to 2008 given in</a:t>
            </a:r>
          </a:p>
          <a:p>
            <a:r>
              <a:rPr lang="en-US" sz="1200" b="0" i="0" u="none" strike="noStrike" kern="1200" baseline="0" dirty="0" smtClean="0">
                <a:solidFill>
                  <a:schemeClr val="tx1"/>
                </a:solidFill>
                <a:latin typeface="+mn-lt"/>
                <a:ea typeface="+mn-ea"/>
                <a:cs typeface="+mn-cs"/>
              </a:rPr>
              <a:t>Figure 4 are striking.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Cost of Workplace Flexibility</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dot is one of the occupations listed in the census (465 in total). The horizontal</a:t>
            </a:r>
          </a:p>
          <a:p>
            <a:r>
              <a:rPr lang="en-US" sz="1200" b="0" i="0" u="none" strike="noStrike" kern="1200" baseline="0" dirty="0" smtClean="0">
                <a:solidFill>
                  <a:schemeClr val="tx1"/>
                </a:solidFill>
                <a:latin typeface="+mn-lt"/>
                <a:ea typeface="+mn-ea"/>
                <a:cs typeface="+mn-cs"/>
              </a:rPr>
              <a:t>axis gives (male) income in natural logs, and the vertical axis gives the earnings</a:t>
            </a:r>
          </a:p>
          <a:p>
            <a:r>
              <a:rPr lang="en-US" sz="1200" b="0" i="0" u="none" strike="noStrike" kern="1200" baseline="0" dirty="0" smtClean="0">
                <a:solidFill>
                  <a:schemeClr val="tx1"/>
                </a:solidFill>
                <a:latin typeface="+mn-lt"/>
                <a:ea typeface="+mn-ea"/>
                <a:cs typeface="+mn-cs"/>
              </a:rPr>
              <a:t>gap in log points (approximately the percentage penalty) between the average</a:t>
            </a:r>
          </a:p>
          <a:p>
            <a:r>
              <a:rPr lang="en-US" sz="1200" b="0" i="0" u="none" strike="noStrike" kern="1200" baseline="0" dirty="0" smtClean="0">
                <a:solidFill>
                  <a:schemeClr val="tx1"/>
                </a:solidFill>
                <a:latin typeface="+mn-lt"/>
                <a:ea typeface="+mn-ea"/>
                <a:cs typeface="+mn-cs"/>
              </a:rPr>
              <a:t>man and woman in an occupation, given potential job experience, hours of work,</a:t>
            </a:r>
          </a:p>
          <a:p>
            <a:r>
              <a:rPr lang="en-US" sz="1200" b="0" i="0" u="none" strike="noStrike" kern="1200" baseline="0" dirty="0" smtClean="0">
                <a:solidFill>
                  <a:schemeClr val="tx1"/>
                </a:solidFill>
                <a:latin typeface="+mn-lt"/>
                <a:ea typeface="+mn-ea"/>
                <a:cs typeface="+mn-cs"/>
              </a:rPr>
              <a:t>weeks of work, region, and race.16 The occupations are divided into those that</a:t>
            </a:r>
          </a:p>
          <a:p>
            <a:r>
              <a:rPr lang="en-US" sz="1200" b="0" i="0" u="none" strike="noStrike" kern="1200" baseline="0" dirty="0" smtClean="0">
                <a:solidFill>
                  <a:schemeClr val="tx1"/>
                </a:solidFill>
                <a:latin typeface="+mn-lt"/>
                <a:ea typeface="+mn-ea"/>
                <a:cs typeface="+mn-cs"/>
              </a:rPr>
              <a:t>concern business, health, science, technology, and all others.</a:t>
            </a:r>
          </a:p>
          <a:p>
            <a:r>
              <a:rPr lang="en-US" sz="1200" b="0" i="0" u="none" strike="noStrike" kern="1200" baseline="0" dirty="0" smtClean="0">
                <a:solidFill>
                  <a:schemeClr val="tx1"/>
                </a:solidFill>
                <a:latin typeface="+mn-lt"/>
                <a:ea typeface="+mn-ea"/>
                <a:cs typeface="+mn-cs"/>
              </a:rPr>
              <a:t>All eighty-seven occupations are situated just at or below the horizontal axis.</a:t>
            </a:r>
          </a:p>
          <a:p>
            <a:r>
              <a:rPr lang="en-US" sz="1200" b="0" i="0" u="none" strike="noStrike" kern="1200" baseline="0" dirty="0" smtClean="0">
                <a:solidFill>
                  <a:schemeClr val="tx1"/>
                </a:solidFill>
                <a:latin typeface="+mn-lt"/>
                <a:ea typeface="+mn-ea"/>
                <a:cs typeface="+mn-cs"/>
              </a:rPr>
              <a:t>That is, in all occupations, women make less than men given the somewhat rich</a:t>
            </a:r>
          </a:p>
          <a:p>
            <a:r>
              <a:rPr lang="en-US" sz="1200" b="0" i="0" u="none" strike="noStrike" kern="1200" baseline="0" dirty="0" smtClean="0">
                <a:solidFill>
                  <a:schemeClr val="tx1"/>
                </a:solidFill>
                <a:latin typeface="+mn-lt"/>
                <a:ea typeface="+mn-ea"/>
                <a:cs typeface="+mn-cs"/>
              </a:rPr>
              <a:t>group of covariates included in the regression. More interesting is the manner in</a:t>
            </a:r>
          </a:p>
          <a:p>
            <a:r>
              <a:rPr lang="en-US" sz="1200" b="0" i="0" u="none" strike="noStrike" kern="1200" baseline="0" dirty="0" smtClean="0">
                <a:solidFill>
                  <a:schemeClr val="tx1"/>
                </a:solidFill>
                <a:latin typeface="+mn-lt"/>
                <a:ea typeface="+mn-ea"/>
                <a:cs typeface="+mn-cs"/>
              </a:rPr>
              <a:t>which the occupations group together. The business occupations (squares) are</a:t>
            </a:r>
          </a:p>
          <a:p>
            <a:r>
              <a:rPr lang="en-US" sz="1200" b="0" i="0" u="none" strike="noStrike" kern="1200" baseline="0" dirty="0" smtClean="0">
                <a:solidFill>
                  <a:schemeClr val="tx1"/>
                </a:solidFill>
                <a:latin typeface="+mn-lt"/>
                <a:ea typeface="+mn-ea"/>
                <a:cs typeface="+mn-cs"/>
              </a:rPr>
              <a:t>generally the most negative, whereas the technology occupations (dark triangles)</a:t>
            </a:r>
          </a:p>
          <a:p>
            <a:r>
              <a:rPr lang="en-US" sz="1200" b="0" i="0" u="none" strike="noStrike" kern="1200" baseline="0" dirty="0" smtClean="0">
                <a:solidFill>
                  <a:schemeClr val="tx1"/>
                </a:solidFill>
                <a:latin typeface="+mn-lt"/>
                <a:ea typeface="+mn-ea"/>
                <a:cs typeface="+mn-cs"/>
              </a:rPr>
              <a:t>are the most positive. The health occupations (diamonds) are mixed, with those</a:t>
            </a:r>
          </a:p>
          <a:p>
            <a:r>
              <a:rPr lang="en-US" sz="1200" b="0" i="0" u="none" strike="noStrike" kern="1200" baseline="0" dirty="0" smtClean="0">
                <a:solidFill>
                  <a:schemeClr val="tx1"/>
                </a:solidFill>
                <a:latin typeface="+mn-lt"/>
                <a:ea typeface="+mn-ea"/>
                <a:cs typeface="+mn-cs"/>
              </a:rPr>
              <a:t>having the greatest fraction self-employed being the most negative and the ones</a:t>
            </a:r>
          </a:p>
          <a:p>
            <a:r>
              <a:rPr lang="en-US" sz="1200" b="0" i="0" u="none" strike="noStrike" kern="1200" baseline="0" dirty="0" smtClean="0">
                <a:solidFill>
                  <a:schemeClr val="tx1"/>
                </a:solidFill>
                <a:latin typeface="+mn-lt"/>
                <a:ea typeface="+mn-ea"/>
                <a:cs typeface="+mn-cs"/>
              </a:rPr>
              <a:t>that had decreases in self-employment being the least negative.</a:t>
            </a:r>
          </a:p>
          <a:p>
            <a:r>
              <a:rPr lang="en-US" sz="1200" b="0" i="0" u="none" strike="noStrike" kern="1200" baseline="0" dirty="0" smtClean="0">
                <a:solidFill>
                  <a:schemeClr val="tx1"/>
                </a:solidFill>
                <a:latin typeface="+mn-lt"/>
                <a:ea typeface="+mn-ea"/>
                <a:cs typeface="+mn-cs"/>
              </a:rPr>
              <a:t>Business occupations, it was previously noted, place heavy penalties on employees</a:t>
            </a:r>
          </a:p>
          <a:p>
            <a:r>
              <a:rPr lang="en-US" sz="1200" b="0" i="0" u="none" strike="noStrike" kern="1200" baseline="0" dirty="0" smtClean="0">
                <a:solidFill>
                  <a:schemeClr val="tx1"/>
                </a:solidFill>
                <a:latin typeface="+mn-lt"/>
                <a:ea typeface="+mn-ea"/>
                <a:cs typeface="+mn-cs"/>
              </a:rPr>
              <a:t>who deviate from the norm. But why do the technology occupations appear to</a:t>
            </a:r>
          </a:p>
          <a:p>
            <a:r>
              <a:rPr lang="en-US" sz="1200" b="0" i="0" u="none" strike="noStrike" kern="1200" baseline="0" dirty="0" smtClean="0">
                <a:solidFill>
                  <a:schemeClr val="tx1"/>
                </a:solidFill>
                <a:latin typeface="+mn-lt"/>
                <a:ea typeface="+mn-ea"/>
                <a:cs typeface="+mn-cs"/>
              </a:rPr>
              <a:t>penalize women far less? One possibility is that the technology occupations are so</a:t>
            </a:r>
          </a:p>
          <a:p>
            <a:r>
              <a:rPr lang="en-US" sz="1200" b="0" i="0" u="none" strike="noStrike" kern="1200" baseline="0" dirty="0" smtClean="0">
                <a:solidFill>
                  <a:schemeClr val="tx1"/>
                </a:solidFill>
                <a:latin typeface="+mn-lt"/>
                <a:ea typeface="+mn-ea"/>
                <a:cs typeface="+mn-cs"/>
              </a:rPr>
              <a:t>recent that their work organizations are structured to deal better with a labor force</a:t>
            </a:r>
          </a:p>
          <a:p>
            <a:r>
              <a:rPr lang="en-US" sz="1200" b="0" i="0" u="none" strike="noStrike" kern="1200" baseline="0" dirty="0" smtClean="0">
                <a:solidFill>
                  <a:schemeClr val="tx1"/>
                </a:solidFill>
                <a:latin typeface="+mn-lt"/>
                <a:ea typeface="+mn-ea"/>
                <a:cs typeface="+mn-cs"/>
              </a:rPr>
              <a:t>that needs greater work flexibility.</a:t>
            </a:r>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29</a:t>
            </a:fld>
            <a:endParaRPr lang="en-US"/>
          </a:p>
        </p:txBody>
      </p:sp>
    </p:spTree>
    <p:extLst>
      <p:ext uri="{BB962C8B-B14F-4D97-AF65-F5344CB8AC3E}">
        <p14:creationId xmlns:p14="http://schemas.microsoft.com/office/powerpoint/2010/main" val="97718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Self-regulation, </a:t>
            </a:r>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30</a:t>
            </a:fld>
            <a:endParaRPr lang="en-US"/>
          </a:p>
        </p:txBody>
      </p:sp>
    </p:spTree>
    <p:extLst>
      <p:ext uri="{BB962C8B-B14F-4D97-AF65-F5344CB8AC3E}">
        <p14:creationId xmlns:p14="http://schemas.microsoft.com/office/powerpoint/2010/main" val="394237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paper seeks to better understand the historical origins of current differences in norms and beliefs about the appropriate role of women in society. We test the hypothesis that traditional agricultural practices influenced the historical gender division of labor and the evolution and persistence of gender norms. We find that, consistent with existing hypotheses, the descendants of societies that traditionally practiced plough agriculture, today have lower rates of female participation in the workplace, in politics, and in entrepreneurial activities, as well as a greater prevalence of attitudes favoring gender inequality. We identify the causal impact of traditional plough use by exploiting variation in the historical geo-climatic suitability of the environment for growing crops that differentially benefited from the adoption of the plough. Our IV estimates, based on this variation, support the findings from OLS. To isolate the importance of cultural transmission as a mechanism, we examine female labor force participation of second-generation immigrants living within the US</a:t>
            </a:r>
          </a:p>
          <a:p>
            <a:endParaRPr lang="en-US" dirty="0" smtClean="0"/>
          </a:p>
          <a:p>
            <a:r>
              <a:rPr lang="en-US" sz="1200" b="0" i="0" u="none" strike="noStrike" kern="1200" baseline="0" dirty="0" smtClean="0">
                <a:solidFill>
                  <a:schemeClr val="tx1"/>
                </a:solidFill>
                <a:latin typeface="+mn-lt"/>
                <a:ea typeface="+mn-ea"/>
                <a:cs typeface="+mn-cs"/>
              </a:rPr>
              <a:t>This paper suggests that a significant factor explaining the increase in female labor force</a:t>
            </a:r>
          </a:p>
          <a:p>
            <a:r>
              <a:rPr lang="en-US" sz="1200" b="0" i="0" u="none" strike="noStrike" kern="1200" baseline="0" dirty="0" smtClean="0">
                <a:solidFill>
                  <a:schemeClr val="tx1"/>
                </a:solidFill>
                <a:latin typeface="+mn-lt"/>
                <a:ea typeface="+mn-ea"/>
                <a:cs typeface="+mn-cs"/>
              </a:rPr>
              <a:t>participation over time was the growing presence of a new type of man. This man was</a:t>
            </a:r>
          </a:p>
          <a:p>
            <a:r>
              <a:rPr lang="en-US" sz="1200" b="0" i="0" u="none" strike="noStrike" kern="1200" baseline="0" dirty="0" smtClean="0">
                <a:solidFill>
                  <a:schemeClr val="tx1"/>
                </a:solidFill>
                <a:latin typeface="+mn-lt"/>
                <a:ea typeface="+mn-ea"/>
                <a:cs typeface="+mn-cs"/>
              </a:rPr>
              <a:t>brought up with a different family model—one in which his mother worked. A working</a:t>
            </a:r>
          </a:p>
          <a:p>
            <a:r>
              <a:rPr lang="en-US" sz="1200" b="0" i="0" u="none" strike="noStrike" kern="1200" baseline="0" dirty="0" smtClean="0">
                <a:solidFill>
                  <a:schemeClr val="tx1"/>
                </a:solidFill>
                <a:latin typeface="+mn-lt"/>
                <a:ea typeface="+mn-ea"/>
                <a:cs typeface="+mn-cs"/>
              </a:rPr>
              <a:t>mother either influenced her son’s preferences for a working wife or directly made him a</a:t>
            </a:r>
          </a:p>
          <a:p>
            <a:r>
              <a:rPr lang="en-US" sz="1200" b="0" i="0" u="none" strike="noStrike" kern="1200" baseline="0" dirty="0" smtClean="0">
                <a:solidFill>
                  <a:schemeClr val="tx1"/>
                </a:solidFill>
                <a:latin typeface="+mn-lt"/>
                <a:ea typeface="+mn-ea"/>
                <a:cs typeface="+mn-cs"/>
              </a:rPr>
              <a:t>better partner for a working woman. The increase in the proportion of these men over time</a:t>
            </a:r>
          </a:p>
          <a:p>
            <a:r>
              <a:rPr lang="en-US" sz="1200" b="0" i="0" u="none" strike="noStrike" kern="1200" baseline="0" dirty="0" smtClean="0">
                <a:solidFill>
                  <a:schemeClr val="tx1"/>
                </a:solidFill>
                <a:latin typeface="+mn-lt"/>
                <a:ea typeface="+mn-ea"/>
                <a:cs typeface="+mn-cs"/>
              </a:rPr>
              <a:t>encouraged women to invest more in market skills and to participate in market work. We</a:t>
            </a:r>
          </a:p>
          <a:p>
            <a:r>
              <a:rPr lang="en-US" sz="1200" b="0" i="0" u="none" strike="noStrike" kern="1200" baseline="0" dirty="0" smtClean="0">
                <a:solidFill>
                  <a:schemeClr val="tx1"/>
                </a:solidFill>
                <a:latin typeface="+mn-lt"/>
                <a:ea typeface="+mn-ea"/>
                <a:cs typeface="+mn-cs"/>
              </a:rPr>
              <a:t>develop a simple dynamic model that illustrates this idea. We present extensive </a:t>
            </a:r>
            <a:r>
              <a:rPr lang="en-US" sz="1200" b="0" i="0" u="none" strike="noStrike" kern="1200" baseline="0" dirty="0" err="1" smtClean="0">
                <a:solidFill>
                  <a:schemeClr val="tx1"/>
                </a:solidFill>
                <a:latin typeface="+mn-lt"/>
                <a:ea typeface="+mn-ea"/>
                <a:cs typeface="+mn-cs"/>
              </a:rPr>
              <a:t>crosssectional</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evidence showing that men with working mothers are significantly more likely</a:t>
            </a:r>
          </a:p>
          <a:p>
            <a:r>
              <a:rPr lang="en-US" sz="1200" b="0" i="0" u="none" strike="noStrike" kern="1200" baseline="0" dirty="0" smtClean="0">
                <a:solidFill>
                  <a:schemeClr val="tx1"/>
                </a:solidFill>
                <a:latin typeface="+mn-lt"/>
                <a:ea typeface="+mn-ea"/>
                <a:cs typeface="+mn-cs"/>
              </a:rPr>
              <a:t>to have wives who work, even after controlling for many features of both spouses. In</a:t>
            </a:r>
          </a:p>
          <a:p>
            <a:r>
              <a:rPr lang="en-US" sz="1200" b="0" i="0" u="none" strike="noStrike" kern="1200" baseline="0" dirty="0" smtClean="0">
                <a:solidFill>
                  <a:schemeClr val="tx1"/>
                </a:solidFill>
                <a:latin typeface="+mn-lt"/>
                <a:ea typeface="+mn-ea"/>
                <a:cs typeface="+mn-cs"/>
              </a:rPr>
              <a:t>support of the dynamic implications of our theory, we present intergenerational evidence</a:t>
            </a:r>
          </a:p>
          <a:p>
            <a:r>
              <a:rPr lang="en-US" sz="1200" b="0" i="0" u="none" strike="noStrike" kern="1200" baseline="0" dirty="0" smtClean="0">
                <a:solidFill>
                  <a:schemeClr val="tx1"/>
                </a:solidFill>
                <a:latin typeface="+mn-lt"/>
                <a:ea typeface="+mn-ea"/>
                <a:cs typeface="+mn-cs"/>
              </a:rPr>
              <a:t>that uses differences in mobilization rates of men across states during WWII as a source of</a:t>
            </a:r>
          </a:p>
          <a:p>
            <a:r>
              <a:rPr lang="en-US" sz="1200" b="0" i="0" u="none" strike="noStrike" kern="1200" baseline="0" dirty="0" smtClean="0">
                <a:solidFill>
                  <a:schemeClr val="tx1"/>
                </a:solidFill>
                <a:latin typeface="+mn-lt"/>
                <a:ea typeface="+mn-ea"/>
                <a:cs typeface="+mn-cs"/>
              </a:rPr>
              <a:t>exogenous variation in female labor supply. We show, in particular, that higher WWII male</a:t>
            </a:r>
          </a:p>
          <a:p>
            <a:r>
              <a:rPr lang="en-US" sz="1200" b="0" i="0" u="none" strike="noStrike" kern="1200" baseline="0" dirty="0" smtClean="0">
                <a:solidFill>
                  <a:schemeClr val="tx1"/>
                </a:solidFill>
                <a:latin typeface="+mn-lt"/>
                <a:ea typeface="+mn-ea"/>
                <a:cs typeface="+mn-cs"/>
              </a:rPr>
              <a:t>mobilization rates led to a higher fraction of women working not only for the generation</a:t>
            </a:r>
          </a:p>
          <a:p>
            <a:r>
              <a:rPr lang="en-US" sz="1200" b="0" i="0" u="none" strike="noStrike" kern="1200" baseline="0" dirty="0" smtClean="0">
                <a:solidFill>
                  <a:schemeClr val="tx1"/>
                </a:solidFill>
                <a:latin typeface="+mn-lt"/>
                <a:ea typeface="+mn-ea"/>
                <a:cs typeface="+mn-cs"/>
              </a:rPr>
              <a:t>directly affected by the war, but also for the next generation. These women were young</a:t>
            </a:r>
          </a:p>
          <a:p>
            <a:r>
              <a:rPr lang="en-US" sz="1200" b="0" i="0" u="none" strike="noStrike" kern="1200" baseline="0" dirty="0" smtClean="0">
                <a:solidFill>
                  <a:schemeClr val="tx1"/>
                </a:solidFill>
                <a:latin typeface="+mn-lt"/>
                <a:ea typeface="+mn-ea"/>
                <a:cs typeface="+mn-cs"/>
              </a:rPr>
              <a:t>enough to profit from the changed composition in the pool of men (i.e., from the fact that</a:t>
            </a:r>
          </a:p>
          <a:p>
            <a:r>
              <a:rPr lang="en-US" sz="1200" b="0" i="0" u="none" strike="noStrike" kern="1200" baseline="0" dirty="0" smtClean="0">
                <a:solidFill>
                  <a:schemeClr val="tx1"/>
                </a:solidFill>
                <a:latin typeface="+mn-lt"/>
                <a:ea typeface="+mn-ea"/>
                <a:cs typeface="+mn-cs"/>
              </a:rPr>
              <a:t>WWII created more men with mothers who worked). We also show that states in which</a:t>
            </a:r>
          </a:p>
          <a:p>
            <a:r>
              <a:rPr lang="en-US" sz="1200" b="0" i="0" u="none" strike="noStrike" kern="1200" baseline="0" dirty="0" smtClean="0">
                <a:solidFill>
                  <a:schemeClr val="tx1"/>
                </a:solidFill>
                <a:latin typeface="+mn-lt"/>
                <a:ea typeface="+mn-ea"/>
                <a:cs typeface="+mn-cs"/>
              </a:rPr>
              <a:t>the ratio of the average fertility of working relative to non-working women is greatest, have</a:t>
            </a:r>
          </a:p>
          <a:p>
            <a:r>
              <a:rPr lang="en-US" sz="1200" b="0" i="0" u="none" strike="noStrike" kern="1200" baseline="0" dirty="0" smtClean="0">
                <a:solidFill>
                  <a:schemeClr val="tx1"/>
                </a:solidFill>
                <a:latin typeface="+mn-lt"/>
                <a:ea typeface="+mn-ea"/>
                <a:cs typeface="+mn-cs"/>
              </a:rPr>
              <a:t>higher female labor supply twenty years later.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exploit random assignment of gender quotas across Indian village councils to investigate</a:t>
            </a:r>
          </a:p>
          <a:p>
            <a:r>
              <a:rPr lang="en-US" sz="1200" b="0" i="0" u="none" strike="noStrike" kern="1200" baseline="0" dirty="0" smtClean="0">
                <a:solidFill>
                  <a:schemeClr val="tx1"/>
                </a:solidFill>
                <a:latin typeface="+mn-lt"/>
                <a:ea typeface="+mn-ea"/>
                <a:cs typeface="+mn-cs"/>
              </a:rPr>
              <a:t>whether having a female chief </a:t>
            </a:r>
            <a:r>
              <a:rPr lang="en-US" sz="1200" b="0" i="0" u="none" strike="noStrike" kern="1200" baseline="0" dirty="0" err="1" smtClean="0">
                <a:solidFill>
                  <a:schemeClr val="tx1"/>
                </a:solidFill>
                <a:latin typeface="+mn-lt"/>
                <a:ea typeface="+mn-ea"/>
                <a:cs typeface="+mn-cs"/>
              </a:rPr>
              <a:t>councillor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aects</a:t>
            </a:r>
            <a:r>
              <a:rPr lang="en-US" sz="1200" b="0" i="0" u="none" strike="noStrike" kern="1200" baseline="0" dirty="0" smtClean="0">
                <a:solidFill>
                  <a:schemeClr val="tx1"/>
                </a:solidFill>
                <a:latin typeface="+mn-lt"/>
                <a:ea typeface="+mn-ea"/>
                <a:cs typeface="+mn-cs"/>
              </a:rPr>
              <a:t> public opinion towards female leaders.</a:t>
            </a:r>
          </a:p>
          <a:p>
            <a:r>
              <a:rPr lang="en-US" sz="1200" b="0" i="0" u="none" strike="noStrike" kern="1200" baseline="0" dirty="0" smtClean="0">
                <a:solidFill>
                  <a:schemeClr val="tx1"/>
                </a:solidFill>
                <a:latin typeface="+mn-lt"/>
                <a:ea typeface="+mn-ea"/>
                <a:cs typeface="+mn-cs"/>
              </a:rPr>
              <a:t>Villagers who have never been required to have a female leader prefer male leaders and perceive</a:t>
            </a:r>
          </a:p>
          <a:p>
            <a:r>
              <a:rPr lang="en-US" sz="1200" b="0" i="0" u="none" strike="noStrike" kern="1200" baseline="0" dirty="0" smtClean="0">
                <a:solidFill>
                  <a:schemeClr val="tx1"/>
                </a:solidFill>
                <a:latin typeface="+mn-lt"/>
                <a:ea typeface="+mn-ea"/>
                <a:cs typeface="+mn-cs"/>
              </a:rPr>
              <a:t>hypothetical female leaders as less </a:t>
            </a:r>
            <a:r>
              <a:rPr lang="en-US" sz="1200" b="0" i="0" u="none" strike="noStrike" kern="1200" baseline="0" dirty="0" err="1" smtClean="0">
                <a:solidFill>
                  <a:schemeClr val="tx1"/>
                </a:solidFill>
                <a:latin typeface="+mn-lt"/>
                <a:ea typeface="+mn-ea"/>
                <a:cs typeface="+mn-cs"/>
              </a:rPr>
              <a:t>eective</a:t>
            </a:r>
            <a:r>
              <a:rPr lang="en-US" sz="1200" b="0" i="0" u="none" strike="noStrike" kern="1200" baseline="0" dirty="0" smtClean="0">
                <a:solidFill>
                  <a:schemeClr val="tx1"/>
                </a:solidFill>
                <a:latin typeface="+mn-lt"/>
                <a:ea typeface="+mn-ea"/>
                <a:cs typeface="+mn-cs"/>
              </a:rPr>
              <a:t> than their male counterparts, when stated</a:t>
            </a:r>
          </a:p>
          <a:p>
            <a:r>
              <a:rPr lang="en-US" sz="1200" b="0" i="0" u="none" strike="noStrike" kern="1200" baseline="0" dirty="0" smtClean="0">
                <a:solidFill>
                  <a:schemeClr val="tx1"/>
                </a:solidFill>
                <a:latin typeface="+mn-lt"/>
                <a:ea typeface="+mn-ea"/>
                <a:cs typeface="+mn-cs"/>
              </a:rPr>
              <a:t>performance is identical. Exposure to a female leader does not alter villagers' taste preference</a:t>
            </a:r>
          </a:p>
          <a:p>
            <a:r>
              <a:rPr lang="en-US" sz="1200" b="0" i="0" u="none" strike="noStrike" kern="1200" baseline="0" dirty="0" smtClean="0">
                <a:solidFill>
                  <a:schemeClr val="tx1"/>
                </a:solidFill>
                <a:latin typeface="+mn-lt"/>
                <a:ea typeface="+mn-ea"/>
                <a:cs typeface="+mn-cs"/>
              </a:rPr>
              <a:t>for male leaders. However, it weakens stereotypes about gender roles in the public</a:t>
            </a:r>
          </a:p>
          <a:p>
            <a:r>
              <a:rPr lang="en-US" sz="1200" b="0" i="0" u="none" strike="noStrike" kern="1200" baseline="0" dirty="0" smtClean="0">
                <a:solidFill>
                  <a:schemeClr val="tx1"/>
                </a:solidFill>
                <a:latin typeface="+mn-lt"/>
                <a:ea typeface="+mn-ea"/>
                <a:cs typeface="+mn-cs"/>
              </a:rPr>
              <a:t>and domestic spheres and eliminates the negative bias in how female leaders' </a:t>
            </a:r>
            <a:r>
              <a:rPr lang="en-US" sz="1200" b="0" i="0" u="none" strike="noStrike" kern="1200" baseline="0" dirty="0" err="1" smtClean="0">
                <a:solidFill>
                  <a:schemeClr val="tx1"/>
                </a:solidFill>
                <a:latin typeface="+mn-lt"/>
                <a:ea typeface="+mn-ea"/>
                <a:cs typeface="+mn-cs"/>
              </a:rPr>
              <a:t>eectiveness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is perceived among male villagers. Female villagers exhibit less prior bias, but are also less</a:t>
            </a:r>
          </a:p>
          <a:p>
            <a:r>
              <a:rPr lang="en-US" sz="1200" b="0" i="0" u="none" strike="noStrike" kern="1200" baseline="0" dirty="0" smtClean="0">
                <a:solidFill>
                  <a:schemeClr val="tx1"/>
                </a:solidFill>
                <a:latin typeface="+mn-lt"/>
                <a:ea typeface="+mn-ea"/>
                <a:cs typeface="+mn-cs"/>
              </a:rPr>
              <a:t>likely to know about or participate in local politics; as a result, their attitudes are largely</a:t>
            </a:r>
          </a:p>
          <a:p>
            <a:r>
              <a:rPr lang="en-US" sz="1200" b="0" i="0" u="none" strike="noStrike" kern="1200" baseline="0" dirty="0" err="1" smtClean="0">
                <a:solidFill>
                  <a:schemeClr val="tx1"/>
                </a:solidFill>
                <a:latin typeface="+mn-lt"/>
                <a:ea typeface="+mn-ea"/>
                <a:cs typeface="+mn-cs"/>
              </a:rPr>
              <a:t>unaected</a:t>
            </a:r>
            <a:r>
              <a:rPr lang="en-US" sz="1200" b="0" i="0" u="none" strike="noStrike" kern="1200" baseline="0" dirty="0" smtClean="0">
                <a:solidFill>
                  <a:schemeClr val="tx1"/>
                </a:solidFill>
                <a:latin typeface="+mn-lt"/>
                <a:ea typeface="+mn-ea"/>
                <a:cs typeface="+mn-cs"/>
              </a:rPr>
              <a:t>. Consistent with our experimental </a:t>
            </a:r>
            <a:r>
              <a:rPr lang="en-US" sz="1200" b="0" i="0" u="none" strike="noStrike" kern="1200" baseline="0" dirty="0" err="1" smtClean="0">
                <a:solidFill>
                  <a:schemeClr val="tx1"/>
                </a:solidFill>
                <a:latin typeface="+mn-lt"/>
                <a:ea typeface="+mn-ea"/>
                <a:cs typeface="+mn-cs"/>
              </a:rPr>
              <a:t>ndings</a:t>
            </a:r>
            <a:r>
              <a:rPr lang="en-US" sz="1200" b="0" i="0" u="none" strike="noStrike" kern="1200" baseline="0" dirty="0" smtClean="0">
                <a:solidFill>
                  <a:schemeClr val="tx1"/>
                </a:solidFill>
                <a:latin typeface="+mn-lt"/>
                <a:ea typeface="+mn-ea"/>
                <a:cs typeface="+mn-cs"/>
              </a:rPr>
              <a:t>, villagers rate their women leaders as</a:t>
            </a:r>
          </a:p>
          <a:p>
            <a:r>
              <a:rPr lang="en-US" sz="1200" b="0" i="0" u="none" strike="noStrike" kern="1200" baseline="0" dirty="0" smtClean="0">
                <a:solidFill>
                  <a:schemeClr val="tx1"/>
                </a:solidFill>
                <a:latin typeface="+mn-lt"/>
                <a:ea typeface="+mn-ea"/>
                <a:cs typeface="+mn-cs"/>
              </a:rPr>
              <a:t>less </a:t>
            </a:r>
            <a:r>
              <a:rPr lang="en-US" sz="1200" b="0" i="0" u="none" strike="noStrike" kern="1200" baseline="0" dirty="0" err="1" smtClean="0">
                <a:solidFill>
                  <a:schemeClr val="tx1"/>
                </a:solidFill>
                <a:latin typeface="+mn-lt"/>
                <a:ea typeface="+mn-ea"/>
                <a:cs typeface="+mn-cs"/>
              </a:rPr>
              <a:t>eective</a:t>
            </a:r>
            <a:r>
              <a:rPr lang="en-US" sz="1200" b="0" i="0" u="none" strike="noStrike" kern="1200" baseline="0" dirty="0" smtClean="0">
                <a:solidFill>
                  <a:schemeClr val="tx1"/>
                </a:solidFill>
                <a:latin typeface="+mn-lt"/>
                <a:ea typeface="+mn-ea"/>
                <a:cs typeface="+mn-cs"/>
              </a:rPr>
              <a:t> when exposed to them for the </a:t>
            </a:r>
            <a:r>
              <a:rPr lang="en-US" sz="1200" b="0" i="0" u="none" strike="noStrike" kern="1200" baseline="0" dirty="0" err="1" smtClean="0">
                <a:solidFill>
                  <a:schemeClr val="tx1"/>
                </a:solidFill>
                <a:latin typeface="+mn-lt"/>
                <a:ea typeface="+mn-ea"/>
                <a:cs typeface="+mn-cs"/>
              </a:rPr>
              <a:t>rst</a:t>
            </a:r>
            <a:r>
              <a:rPr lang="en-US" sz="1200" b="0" i="0" u="none" strike="noStrike" kern="1200" baseline="0" dirty="0" smtClean="0">
                <a:solidFill>
                  <a:schemeClr val="tx1"/>
                </a:solidFill>
                <a:latin typeface="+mn-lt"/>
                <a:ea typeface="+mn-ea"/>
                <a:cs typeface="+mn-cs"/>
              </a:rPr>
              <a:t>, but not second, time. These changes in</a:t>
            </a:r>
          </a:p>
          <a:p>
            <a:r>
              <a:rPr lang="en-US" sz="1200" b="0" i="0" u="none" strike="noStrike" kern="1200" baseline="0" dirty="0" smtClean="0">
                <a:solidFill>
                  <a:schemeClr val="tx1"/>
                </a:solidFill>
                <a:latin typeface="+mn-lt"/>
                <a:ea typeface="+mn-ea"/>
                <a:cs typeface="+mn-cs"/>
              </a:rPr>
              <a:t>attitude are electorally meaningful: after 10 years of the quota policy, women are more likely</a:t>
            </a:r>
          </a:p>
          <a:p>
            <a:r>
              <a:rPr lang="en-US" sz="1200" b="0" i="0" u="none" strike="noStrike" kern="1200" baseline="0" dirty="0" smtClean="0">
                <a:solidFill>
                  <a:schemeClr val="tx1"/>
                </a:solidFill>
                <a:latin typeface="+mn-lt"/>
                <a:ea typeface="+mn-ea"/>
                <a:cs typeface="+mn-cs"/>
              </a:rPr>
              <a:t>to stand for and win free seats in villages that have been continuously required to have a</a:t>
            </a:r>
          </a:p>
          <a:p>
            <a:r>
              <a:rPr lang="en-US" sz="1200" b="0" i="0" u="none" strike="noStrike" kern="1200" baseline="0" dirty="0" smtClean="0">
                <a:solidFill>
                  <a:schemeClr val="tx1"/>
                </a:solidFill>
                <a:latin typeface="+mn-lt"/>
                <a:ea typeface="+mn-ea"/>
                <a:cs typeface="+mn-cs"/>
              </a:rPr>
              <a:t>female chief </a:t>
            </a:r>
            <a:r>
              <a:rPr lang="en-US" sz="1200" b="0" i="0" u="none" strike="noStrike" kern="1200" baseline="0" dirty="0" err="1" smtClean="0">
                <a:solidFill>
                  <a:schemeClr val="tx1"/>
                </a:solidFill>
                <a:latin typeface="+mn-lt"/>
                <a:ea typeface="+mn-ea"/>
                <a:cs typeface="+mn-cs"/>
              </a:rPr>
              <a:t>councillor</a:t>
            </a:r>
            <a:r>
              <a:rPr lang="en-US" sz="1200" b="0" i="0" u="none" strike="noStrike" kern="1200" baseline="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36</a:t>
            </a:fld>
            <a:endParaRPr lang="en-US"/>
          </a:p>
        </p:txBody>
      </p:sp>
    </p:spTree>
    <p:extLst>
      <p:ext uri="{BB962C8B-B14F-4D97-AF65-F5344CB8AC3E}">
        <p14:creationId xmlns:p14="http://schemas.microsoft.com/office/powerpoint/2010/main" val="96792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European Union companies may soon be forced to favor women over equally-qualified men for supervisory board seats after EU lawmakers backed draft rules that would impose a 40 percent quota for female directors. </a:t>
            </a:r>
          </a:p>
          <a:p>
            <a:r>
              <a:rPr lang="en-US" dirty="0" smtClean="0"/>
              <a:t>The European Parliament in Strasbourg, </a:t>
            </a:r>
            <a:r>
              <a:rPr lang="en-US" dirty="0" smtClean="0">
                <a:hlinkClick r:id="rId3"/>
              </a:rPr>
              <a:t>France</a:t>
            </a:r>
            <a:r>
              <a:rPr lang="en-US" dirty="0" smtClean="0"/>
              <a:t>, today voted with 459 votes in favor of the draft law, 148 votes against and 81 abstentions. To become law, the plans still need the backing of EU members states. </a:t>
            </a:r>
          </a:p>
          <a:p>
            <a:r>
              <a:rPr lang="en-US" dirty="0" smtClean="0"/>
              <a:t>The European Commission, the EU’s executive authority, proposed the new law last year to make boards two-fifths female by 2020. EU Justice Commissioner </a:t>
            </a:r>
            <a:r>
              <a:rPr lang="en-US" dirty="0" smtClean="0">
                <a:hlinkClick r:id="rId4"/>
              </a:rPr>
              <a:t>Viviane </a:t>
            </a:r>
            <a:r>
              <a:rPr lang="en-US" dirty="0" err="1" smtClean="0">
                <a:hlinkClick r:id="rId4"/>
              </a:rPr>
              <a:t>Reding</a:t>
            </a:r>
            <a:r>
              <a:rPr lang="en-US" dirty="0" smtClean="0"/>
              <a:t> called today’s vote a “historic moment for </a:t>
            </a:r>
            <a:r>
              <a:rPr lang="en-US" dirty="0" smtClean="0">
                <a:hlinkClick r:id="rId5"/>
              </a:rPr>
              <a:t>gender equality</a:t>
            </a:r>
            <a:r>
              <a:rPr lang="en-US" dirty="0" smtClean="0"/>
              <a:t>.” </a:t>
            </a:r>
          </a:p>
          <a:p>
            <a:r>
              <a:rPr lang="en-US" dirty="0" smtClean="0"/>
              <a:t>In 2013, 17.6 percent of non-executive board members of the EU’s largest companies were women, </a:t>
            </a:r>
            <a:r>
              <a:rPr lang="en-US" dirty="0" smtClean="0">
                <a:hlinkClick r:id="rId6" tooltip="Open Web Site"/>
              </a:rPr>
              <a:t>according</a:t>
            </a:r>
            <a:r>
              <a:rPr lang="en-US" dirty="0" smtClean="0"/>
              <a:t> to the commission. The European Parliament’s push for more female candidates in top posts almost </a:t>
            </a:r>
            <a:r>
              <a:rPr lang="en-US" dirty="0" err="1" smtClean="0"/>
              <a:t>scuppered</a:t>
            </a:r>
            <a:r>
              <a:rPr lang="en-US" dirty="0" smtClean="0"/>
              <a:t> the appointment of Luxembourg’s Yves </a:t>
            </a:r>
            <a:r>
              <a:rPr lang="en-US" dirty="0" err="1" smtClean="0"/>
              <a:t>Mersch</a:t>
            </a:r>
            <a:r>
              <a:rPr lang="en-US" dirty="0" smtClean="0"/>
              <a:t> to the European Central Bank’s Executive Board last year. Bundesbank President Jens </a:t>
            </a:r>
            <a:r>
              <a:rPr lang="en-US" dirty="0" err="1" smtClean="0"/>
              <a:t>Weidmann</a:t>
            </a:r>
            <a:r>
              <a:rPr lang="en-US" dirty="0" smtClean="0"/>
              <a:t> earlier this year said he won’t set a quota to promote women into management in the German central bank. </a:t>
            </a:r>
          </a:p>
          <a:p>
            <a:r>
              <a:rPr lang="en-US" dirty="0" smtClean="0"/>
              <a:t>The measures would apply to about 5,000 listed companies in the EU by 2020 and state-owned companies by 2018, the commission said last year. They exclude companies with less than 250 employees or global sales below 50 million euros ($67.6 million). </a:t>
            </a:r>
          </a:p>
          <a:p>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37</a:t>
            </a:fld>
            <a:endParaRPr lang="en-US"/>
          </a:p>
        </p:txBody>
      </p:sp>
    </p:spTree>
    <p:extLst>
      <p:ext uri="{BB962C8B-B14F-4D97-AF65-F5344CB8AC3E}">
        <p14:creationId xmlns:p14="http://schemas.microsoft.com/office/powerpoint/2010/main" val="150891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PLC (\</a:t>
            </a:r>
            <a:r>
              <a:rPr lang="en-US" sz="1200" b="0" i="0" u="none" strike="noStrike" kern="1200" baseline="0" dirty="0" err="1" smtClean="0">
                <a:solidFill>
                  <a:schemeClr val="tx1"/>
                </a:solidFill>
                <a:latin typeface="+mn-lt"/>
                <a:ea typeface="+mn-ea"/>
                <a:cs typeface="+mn-cs"/>
              </a:rPr>
              <a:t>Allmennaksjeselskap</a:t>
            </a:r>
            <a:r>
              <a:rPr lang="en-US" sz="1200" b="0" i="0" u="none" strike="noStrike" kern="1200" baseline="0" dirty="0" smtClean="0">
                <a:solidFill>
                  <a:schemeClr val="tx1"/>
                </a:solidFill>
                <a:latin typeface="+mn-lt"/>
                <a:ea typeface="+mn-ea"/>
                <a:cs typeface="+mn-cs"/>
              </a:rPr>
              <a:t>", ASA) is a separate organizational</a:t>
            </a:r>
          </a:p>
          <a:p>
            <a:r>
              <a:rPr lang="en-US" sz="1200" b="0" i="0" u="none" strike="noStrike" kern="1200" baseline="0" dirty="0" smtClean="0">
                <a:solidFill>
                  <a:schemeClr val="tx1"/>
                </a:solidFill>
                <a:latin typeface="+mn-lt"/>
                <a:ea typeface="+mn-ea"/>
                <a:cs typeface="+mn-cs"/>
              </a:rPr>
              <a:t>form designed for large companies with many shareholders and liquid stock, whereas the</a:t>
            </a:r>
          </a:p>
          <a:p>
            <a:r>
              <a:rPr lang="en-US" sz="1200" b="0" i="0" u="none" strike="noStrike" kern="1200" baseline="0" dirty="0" smtClean="0">
                <a:solidFill>
                  <a:schemeClr val="tx1"/>
                </a:solidFill>
                <a:latin typeface="+mn-lt"/>
                <a:ea typeface="+mn-ea"/>
                <a:cs typeface="+mn-cs"/>
              </a:rPr>
              <a:t>LTD organizational form is for small companies with few shareholder and less liquid stock</a:t>
            </a:r>
          </a:p>
          <a:p>
            <a:r>
              <a:rPr lang="en-US" sz="1200" b="0" i="0" u="none" strike="noStrike" kern="1200" baseline="0" dirty="0" smtClean="0">
                <a:solidFill>
                  <a:schemeClr val="tx1"/>
                </a:solidFill>
                <a:latin typeface="+mn-lt"/>
                <a:ea typeface="+mn-ea"/>
                <a:cs typeface="+mn-cs"/>
              </a:rPr>
              <a:t>(</a:t>
            </a:r>
            <a:r>
              <a:rPr lang="en-US" sz="1200" b="0" i="0" u="none" strike="noStrike" kern="1200" baseline="0" dirty="0" err="1" smtClean="0">
                <a:solidFill>
                  <a:schemeClr val="tx1"/>
                </a:solidFill>
                <a:latin typeface="+mn-lt"/>
                <a:ea typeface="+mn-ea"/>
                <a:cs typeface="+mn-cs"/>
              </a:rPr>
              <a:t>Woxholth</a:t>
            </a:r>
            <a:r>
              <a:rPr lang="en-US" sz="1200" b="0" i="0" u="none" strike="noStrike" kern="1200" baseline="0" dirty="0" smtClean="0">
                <a:solidFill>
                  <a:schemeClr val="tx1"/>
                </a:solidFill>
                <a:latin typeface="+mn-lt"/>
                <a:ea typeface="+mn-ea"/>
                <a:cs typeface="+mn-cs"/>
              </a:rPr>
              <a:t>, 2007). For instance, PLCs can do public </a:t>
            </a:r>
            <a:r>
              <a:rPr lang="en-US" sz="1200" b="0" i="0" u="none" strike="noStrike" kern="1200" baseline="0" dirty="0" err="1" smtClean="0">
                <a:solidFill>
                  <a:schemeClr val="tx1"/>
                </a:solidFill>
                <a:latin typeface="+mn-lt"/>
                <a:ea typeface="+mn-ea"/>
                <a:cs typeface="+mn-cs"/>
              </a:rPr>
              <a:t>oering</a:t>
            </a:r>
            <a:r>
              <a:rPr lang="en-US" sz="1200" b="0" i="0" u="none" strike="noStrike" kern="1200" baseline="0" dirty="0" smtClean="0">
                <a:solidFill>
                  <a:schemeClr val="tx1"/>
                </a:solidFill>
                <a:latin typeface="+mn-lt"/>
                <a:ea typeface="+mn-ea"/>
                <a:cs typeface="+mn-cs"/>
              </a:rPr>
              <a:t> of stock and list on the Oslo</a:t>
            </a:r>
          </a:p>
          <a:p>
            <a:r>
              <a:rPr lang="en-US" sz="1200" b="0" i="0" u="none" strike="noStrike" kern="1200" baseline="0" dirty="0" smtClean="0">
                <a:solidFill>
                  <a:schemeClr val="tx1"/>
                </a:solidFill>
                <a:latin typeface="+mn-lt"/>
                <a:ea typeface="+mn-ea"/>
                <a:cs typeface="+mn-cs"/>
              </a:rPr>
              <a:t>Stock Exchange, whereas a LTD can only do private placement. There are both listed and</a:t>
            </a:r>
          </a:p>
          <a:p>
            <a:r>
              <a:rPr lang="en-US" sz="1200" b="0" i="0" u="none" strike="noStrike" kern="1200" baseline="0" dirty="0" smtClean="0">
                <a:solidFill>
                  <a:schemeClr val="tx1"/>
                </a:solidFill>
                <a:latin typeface="+mn-lt"/>
                <a:ea typeface="+mn-ea"/>
                <a:cs typeface="+mn-cs"/>
              </a:rPr>
              <a:t>non-listed PLCs, and the quota applies equally to both groups.</a:t>
            </a:r>
            <a:endParaRPr lang="en-US" dirty="0"/>
          </a:p>
        </p:txBody>
      </p:sp>
      <p:sp>
        <p:nvSpPr>
          <p:cNvPr id="4" name="Slide Number Placeholder 3"/>
          <p:cNvSpPr>
            <a:spLocks noGrp="1"/>
          </p:cNvSpPr>
          <p:nvPr>
            <p:ph type="sldNum" sz="quarter" idx="10"/>
          </p:nvPr>
        </p:nvSpPr>
        <p:spPr/>
        <p:txBody>
          <a:bodyPr/>
          <a:lstStyle/>
          <a:p>
            <a:fld id="{6D4EB72C-928D-41C3-A66B-235EBBF3ADEB}" type="slidenum">
              <a:rPr lang="en-US" smtClean="0"/>
              <a:pPr/>
              <a:t>40</a:t>
            </a:fld>
            <a:endParaRPr lang="en-US"/>
          </a:p>
        </p:txBody>
      </p:sp>
    </p:spTree>
    <p:extLst>
      <p:ext uri="{BB962C8B-B14F-4D97-AF65-F5344CB8AC3E}">
        <p14:creationId xmlns:p14="http://schemas.microsoft.com/office/powerpoint/2010/main" val="367413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3A6E9-7B93-4AB0-946F-5A5AF710D257}"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102333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3A6E9-7B93-4AB0-946F-5A5AF710D257}"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09707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3A6E9-7B93-4AB0-946F-5A5AF710D257}"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202443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3A6E9-7B93-4AB0-946F-5A5AF710D257}"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406311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13A6E9-7B93-4AB0-946F-5A5AF710D257}" type="datetimeFigureOut">
              <a:rPr lang="en-US" smtClean="0"/>
              <a:pPr/>
              <a:t>6/14/2015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84276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3A6E9-7B93-4AB0-946F-5A5AF710D257}"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51230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3A6E9-7B93-4AB0-946F-5A5AF710D257}" type="datetimeFigureOut">
              <a:rPr lang="en-US" smtClean="0"/>
              <a:pPr/>
              <a:t>6/14/2015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9872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3A6E9-7B93-4AB0-946F-5A5AF710D257}" type="datetimeFigureOut">
              <a:rPr lang="en-US" smtClean="0"/>
              <a:pPr/>
              <a:t>6/14/2015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00300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3A6E9-7B93-4AB0-946F-5A5AF710D257}" type="datetimeFigureOut">
              <a:rPr lang="en-US" smtClean="0"/>
              <a:pPr/>
              <a:t>6/14/2015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4004315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3A6E9-7B93-4AB0-946F-5A5AF710D257}"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74574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13A6E9-7B93-4AB0-946F-5A5AF710D257}" type="datetimeFigureOut">
              <a:rPr lang="en-US" smtClean="0"/>
              <a:pPr/>
              <a:t>6/14/2015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35C7D-7A32-4E50-B961-C194BF7833AD}" type="slidenum">
              <a:rPr lang="en-US" smtClean="0"/>
              <a:pPr/>
              <a:t>‹#›</a:t>
            </a:fld>
            <a:endParaRPr lang="en-US"/>
          </a:p>
        </p:txBody>
      </p:sp>
    </p:spTree>
    <p:extLst>
      <p:ext uri="{BB962C8B-B14F-4D97-AF65-F5344CB8AC3E}">
        <p14:creationId xmlns:p14="http://schemas.microsoft.com/office/powerpoint/2010/main" val="34692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3A6E9-7B93-4AB0-946F-5A5AF710D257}" type="datetimeFigureOut">
              <a:rPr lang="en-US" smtClean="0"/>
              <a:pPr/>
              <a:t>6/14/2015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35C7D-7A32-4E50-B961-C194BF7833AD}" type="slidenum">
              <a:rPr lang="en-US" smtClean="0"/>
              <a:pPr/>
              <a:t>‹#›</a:t>
            </a:fld>
            <a:endParaRPr lang="en-US"/>
          </a:p>
        </p:txBody>
      </p:sp>
    </p:spTree>
    <p:extLst>
      <p:ext uri="{BB962C8B-B14F-4D97-AF65-F5344CB8AC3E}">
        <p14:creationId xmlns:p14="http://schemas.microsoft.com/office/powerpoint/2010/main" val="221312645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848600" cy="6400800"/>
          </a:xfrm>
        </p:spPr>
        <p:txBody>
          <a:bodyPr>
            <a:normAutofit fontScale="90000"/>
          </a:bodyPr>
          <a:lstStyle/>
          <a:p>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3600" dirty="0" smtClean="0">
                <a:solidFill>
                  <a:schemeClr val="tx2">
                    <a:lumMod val="60000"/>
                    <a:lumOff val="40000"/>
                  </a:schemeClr>
                </a:solidFill>
              </a:rPr>
              <a:t>The </a:t>
            </a:r>
            <a:r>
              <a:rPr lang="en-US" sz="3600" dirty="0" smtClean="0">
                <a:solidFill>
                  <a:schemeClr val="tx2">
                    <a:lumMod val="60000"/>
                    <a:lumOff val="40000"/>
                  </a:schemeClr>
                </a:solidFill>
              </a:rPr>
              <a:t>Glass </a:t>
            </a:r>
            <a:r>
              <a:rPr lang="en-US" sz="3600" dirty="0" smtClean="0">
                <a:solidFill>
                  <a:schemeClr val="tx2">
                    <a:lumMod val="60000"/>
                    <a:lumOff val="40000"/>
                  </a:schemeClr>
                </a:solidFill>
              </a:rPr>
              <a:t>Ceiling</a:t>
            </a:r>
            <a:br>
              <a:rPr lang="en-US" sz="3600" dirty="0" smtClean="0">
                <a:solidFill>
                  <a:schemeClr val="tx2">
                    <a:lumMod val="60000"/>
                    <a:lumOff val="40000"/>
                  </a:schemeClr>
                </a:solidFill>
              </a:rPr>
            </a:br>
            <a:r>
              <a:rPr lang="en-US" sz="3600" dirty="0" smtClean="0">
                <a:solidFill>
                  <a:schemeClr val="tx2">
                    <a:lumMod val="60000"/>
                    <a:lumOff val="40000"/>
                  </a:schemeClr>
                </a:solidFill>
              </a:rPr>
              <a:t/>
            </a:r>
            <a:br>
              <a:rPr lang="en-US" sz="3600" dirty="0" smtClean="0">
                <a:solidFill>
                  <a:schemeClr val="tx2">
                    <a:lumMod val="60000"/>
                    <a:lumOff val="40000"/>
                  </a:schemeClr>
                </a:solidFill>
              </a:rPr>
            </a:br>
            <a:r>
              <a:rPr lang="en-US" sz="2800" dirty="0" smtClean="0"/>
              <a:t/>
            </a:r>
            <a:br>
              <a:rPr lang="en-US" sz="2800" dirty="0" smtClean="0"/>
            </a:br>
            <a:r>
              <a:rPr lang="en-US" sz="2700" dirty="0" smtClean="0"/>
              <a:t>Marianne Bertrand</a:t>
            </a:r>
            <a:br>
              <a:rPr lang="en-US" sz="2700" dirty="0" smtClean="0"/>
            </a:br>
            <a:r>
              <a:rPr lang="en-US" sz="2700" dirty="0" smtClean="0"/>
              <a:t>Booth School of Business, University of Chicago</a:t>
            </a:r>
            <a:br>
              <a:rPr lang="en-US" sz="2700" dirty="0" smtClean="0"/>
            </a:br>
            <a:r>
              <a:rPr lang="en-US" sz="2800" dirty="0"/>
              <a:t/>
            </a:r>
            <a:br>
              <a:rPr lang="en-US" sz="2800" dirty="0"/>
            </a:br>
            <a:r>
              <a:rPr lang="en-US" sz="2800" dirty="0" smtClean="0"/>
              <a:t/>
            </a:r>
            <a:br>
              <a:rPr lang="en-US" sz="2800" dirty="0" smtClean="0"/>
            </a:br>
            <a:r>
              <a:rPr lang="en-US" sz="2700" dirty="0" smtClean="0"/>
              <a:t>14th</a:t>
            </a:r>
            <a:r>
              <a:rPr lang="en-US" sz="2700" dirty="0" smtClean="0"/>
              <a:t> </a:t>
            </a:r>
            <a:r>
              <a:rPr lang="en-US" sz="2700" dirty="0" err="1"/>
              <a:t>Journées</a:t>
            </a:r>
            <a:r>
              <a:rPr lang="en-US" sz="2700" dirty="0"/>
              <a:t> Louis-André Gérard-</a:t>
            </a:r>
            <a:r>
              <a:rPr lang="en-US" sz="2700" dirty="0" err="1"/>
              <a:t>Varet</a:t>
            </a:r>
            <a:r>
              <a:rPr lang="en-US" sz="2700" dirty="0" smtClean="0"/>
              <a:t/>
            </a:r>
            <a:br>
              <a:rPr lang="en-US" sz="2700" dirty="0" smtClean="0"/>
            </a:br>
            <a:r>
              <a:rPr lang="en-US" sz="2700" dirty="0" smtClean="0"/>
              <a:t>June 15, 2015</a:t>
            </a:r>
            <a:br>
              <a:rPr lang="en-US" sz="2700" dirty="0" smtClean="0"/>
            </a:br>
            <a:r>
              <a:rPr lang="en-US" sz="2700" dirty="0" smtClean="0"/>
              <a:t/>
            </a:r>
            <a:br>
              <a:rPr lang="en-US" sz="2700" dirty="0" smtClean="0"/>
            </a:br>
            <a:r>
              <a:rPr lang="en-US" sz="2800" dirty="0" smtClean="0">
                <a:solidFill>
                  <a:srgbClr val="FF0000"/>
                </a:solidFill>
              </a:rPr>
              <a:t/>
            </a:r>
            <a:br>
              <a:rPr lang="en-US" sz="2800" dirty="0" smtClean="0">
                <a:solidFill>
                  <a:srgbClr val="FF0000"/>
                </a:solidFill>
              </a:rPr>
            </a:br>
            <a:r>
              <a:rPr lang="en-US" sz="2800" dirty="0" smtClean="0">
                <a:solidFill>
                  <a:srgbClr val="FF0000"/>
                </a:solidFill>
              </a:rPr>
              <a:t> </a:t>
            </a:r>
            <a:br>
              <a:rPr lang="en-US" sz="2800" dirty="0" smtClean="0">
                <a:solidFill>
                  <a:srgbClr val="FF0000"/>
                </a:solidFill>
              </a:rPr>
            </a:br>
            <a:r>
              <a:rPr lang="en-US" sz="2800" dirty="0" smtClean="0"/>
              <a:t/>
            </a:r>
            <a:br>
              <a:rPr lang="en-US" sz="2800" dirty="0" smtClean="0"/>
            </a:br>
            <a:r>
              <a:rPr lang="en-US" sz="2800" dirty="0" smtClean="0"/>
              <a:t/>
            </a:r>
            <a:br>
              <a:rPr lang="en-US" sz="2800" dirty="0" smtClean="0"/>
            </a:br>
            <a:endParaRPr lang="en-US" sz="2800" dirty="0"/>
          </a:p>
        </p:txBody>
      </p:sp>
      <p:sp>
        <p:nvSpPr>
          <p:cNvPr id="3" name="Subtitle 2"/>
          <p:cNvSpPr>
            <a:spLocks noGrp="1"/>
          </p:cNvSpPr>
          <p:nvPr>
            <p:ph type="subTitle" idx="1"/>
          </p:nvPr>
        </p:nvSpPr>
        <p:spPr>
          <a:xfrm>
            <a:off x="685800" y="3200400"/>
            <a:ext cx="7391400" cy="2057400"/>
          </a:xfrm>
        </p:spPr>
        <p:txBody>
          <a:bodyPr>
            <a:normAutofit/>
          </a:bodyPr>
          <a:lstStyle/>
          <a:p>
            <a:pPr algn="ctr"/>
            <a:endParaRPr lang="en-US" sz="2000" dirty="0" smtClean="0"/>
          </a:p>
        </p:txBody>
      </p:sp>
    </p:spTree>
    <p:extLst>
      <p:ext uri="{BB962C8B-B14F-4D97-AF65-F5344CB8AC3E}">
        <p14:creationId xmlns:p14="http://schemas.microsoft.com/office/powerpoint/2010/main" val="3281015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3600" dirty="0" smtClean="0"/>
              <a:t>Gender and risk aversion</a:t>
            </a:r>
            <a:r>
              <a:rPr lang="en-US" dirty="0" smtClean="0"/>
              <a:t/>
            </a:r>
            <a:br>
              <a:rPr lang="en-US" dirty="0" smtClean="0"/>
            </a:br>
            <a:r>
              <a:rPr lang="en-US" sz="1400" dirty="0" smtClean="0"/>
              <a:t>Source: </a:t>
            </a:r>
            <a:r>
              <a:rPr lang="en-US" sz="1400" dirty="0" err="1" smtClean="0"/>
              <a:t>Dohmen</a:t>
            </a:r>
            <a:r>
              <a:rPr lang="en-US" sz="1400" dirty="0" smtClean="0"/>
              <a:t> et al (2011)</a:t>
            </a:r>
            <a:endParaRPr lang="en-US" sz="1400" dirty="0"/>
          </a:p>
        </p:txBody>
      </p:sp>
      <p:sp>
        <p:nvSpPr>
          <p:cNvPr id="4" name="Content Placeholder 3"/>
          <p:cNvSpPr>
            <a:spLocks noGrp="1"/>
          </p:cNvSpPr>
          <p:nvPr>
            <p:ph idx="1"/>
          </p:nvPr>
        </p:nvSpPr>
        <p:spPr/>
        <p:txBody>
          <a:bodyPr/>
          <a:lstStyle/>
          <a:p>
            <a:endParaRPr lang="en-US"/>
          </a:p>
        </p:txBody>
      </p:sp>
      <p:pic>
        <p:nvPicPr>
          <p:cNvPr id="23556" name="Picture 4" descr="Pages from Risk_1730"/>
          <p:cNvPicPr>
            <a:picLocks noChangeAspect="1" noChangeArrowheads="1"/>
          </p:cNvPicPr>
          <p:nvPr/>
        </p:nvPicPr>
        <p:blipFill>
          <a:blip r:embed="rId3" cstate="print"/>
          <a:srcRect/>
          <a:stretch>
            <a:fillRect/>
          </a:stretch>
        </p:blipFill>
        <p:spPr bwMode="auto">
          <a:xfrm>
            <a:off x="1066800" y="1670935"/>
            <a:ext cx="6291800" cy="4044065"/>
          </a:xfrm>
          <a:prstGeom prst="rect">
            <a:avLst/>
          </a:prstGeom>
          <a:noFill/>
          <a:ln w="9525">
            <a:noFill/>
            <a:miter lim="800000"/>
            <a:headEnd/>
            <a:tailEnd/>
          </a:ln>
        </p:spPr>
      </p:pic>
    </p:spTree>
    <p:extLst>
      <p:ext uri="{BB962C8B-B14F-4D97-AF65-F5344CB8AC3E}">
        <p14:creationId xmlns:p14="http://schemas.microsoft.com/office/powerpoint/2010/main" val="60542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57199"/>
            <a:ext cx="8229600" cy="969963"/>
          </a:xfrm>
        </p:spPr>
        <p:txBody>
          <a:bodyPr>
            <a:normAutofit fontScale="90000"/>
          </a:bodyPr>
          <a:lstStyle/>
          <a:p>
            <a:pPr>
              <a:defRPr/>
            </a:pPr>
            <a:r>
              <a:rPr lang="en-US" dirty="0" smtClean="0"/>
              <a:t>Gender and risk aversion</a:t>
            </a:r>
            <a:br>
              <a:rPr lang="en-US" dirty="0" smtClean="0"/>
            </a:br>
            <a:r>
              <a:rPr lang="en-US" sz="1600" dirty="0" smtClean="0"/>
              <a:t>Source: </a:t>
            </a:r>
            <a:r>
              <a:rPr lang="en-US" sz="1600" dirty="0" err="1" smtClean="0"/>
              <a:t>Dohmen</a:t>
            </a:r>
            <a:r>
              <a:rPr lang="en-US" sz="1600" dirty="0" smtClean="0"/>
              <a:t> et al (2011)</a:t>
            </a:r>
            <a:br>
              <a:rPr lang="en-US" sz="1600" dirty="0" smtClean="0"/>
            </a:br>
            <a:endParaRPr lang="en-US" sz="1600" dirty="0"/>
          </a:p>
        </p:txBody>
      </p:sp>
      <p:sp>
        <p:nvSpPr>
          <p:cNvPr id="25603" name="Rectangle 3"/>
          <p:cNvSpPr>
            <a:spLocks noGrp="1" noChangeArrowheads="1"/>
          </p:cNvSpPr>
          <p:nvPr>
            <p:ph idx="1"/>
          </p:nvPr>
        </p:nvSpPr>
        <p:spPr>
          <a:xfrm>
            <a:off x="457200" y="1581150"/>
            <a:ext cx="8229600" cy="4192588"/>
          </a:xfrm>
        </p:spPr>
        <p:txBody>
          <a:bodyPr/>
          <a:lstStyle/>
          <a:p>
            <a:endParaRPr lang="en-US" dirty="0" smtClean="0"/>
          </a:p>
        </p:txBody>
      </p:sp>
      <p:pic>
        <p:nvPicPr>
          <p:cNvPr id="25604" name="Picture 4" descr="Pages from Occupation_dp1930"/>
          <p:cNvPicPr>
            <a:picLocks noChangeAspect="1" noChangeArrowheads="1"/>
          </p:cNvPicPr>
          <p:nvPr/>
        </p:nvPicPr>
        <p:blipFill>
          <a:blip r:embed="rId2" cstate="print"/>
          <a:srcRect/>
          <a:stretch>
            <a:fillRect/>
          </a:stretch>
        </p:blipFill>
        <p:spPr bwMode="auto">
          <a:xfrm>
            <a:off x="457200" y="1335088"/>
            <a:ext cx="7467600" cy="4664075"/>
          </a:xfrm>
          <a:prstGeom prst="rect">
            <a:avLst/>
          </a:prstGeom>
          <a:noFill/>
          <a:ln w="9525">
            <a:noFill/>
            <a:miter lim="800000"/>
            <a:headEnd/>
            <a:tailEnd/>
          </a:ln>
        </p:spPr>
      </p:pic>
    </p:spTree>
    <p:extLst>
      <p:ext uri="{BB962C8B-B14F-4D97-AF65-F5344CB8AC3E}">
        <p14:creationId xmlns:p14="http://schemas.microsoft.com/office/powerpoint/2010/main" val="341923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defRPr/>
            </a:pPr>
            <a:r>
              <a:rPr lang="en-US" sz="4000" dirty="0" smtClean="0"/>
              <a:t>Gender and competition</a:t>
            </a:r>
            <a:r>
              <a:rPr lang="en-US" dirty="0" smtClean="0"/>
              <a:t/>
            </a:r>
            <a:br>
              <a:rPr lang="en-US" dirty="0" smtClean="0"/>
            </a:br>
            <a:r>
              <a:rPr lang="en-US" sz="1600" dirty="0" smtClean="0"/>
              <a:t>Source: </a:t>
            </a:r>
            <a:r>
              <a:rPr lang="en-US" sz="1600" dirty="0" err="1" smtClean="0"/>
              <a:t>Gneezy</a:t>
            </a:r>
            <a:r>
              <a:rPr lang="en-US" sz="1600" dirty="0" smtClean="0"/>
              <a:t> et al (2003)</a:t>
            </a:r>
            <a:endParaRPr lang="en-US" sz="1600" dirty="0"/>
          </a:p>
        </p:txBody>
      </p:sp>
      <p:pic>
        <p:nvPicPr>
          <p:cNvPr id="31747" name="Picture 4" descr="Pages from Gender"/>
          <p:cNvPicPr>
            <a:picLocks noGrp="1" noChangeAspect="1" noChangeArrowheads="1"/>
          </p:cNvPicPr>
          <p:nvPr>
            <p:ph sz="half" idx="1"/>
          </p:nvPr>
        </p:nvPicPr>
        <p:blipFill>
          <a:blip r:embed="rId2" cstate="print"/>
          <a:stretch>
            <a:fillRect/>
          </a:stretch>
        </p:blipFill>
        <p:spPr>
          <a:xfrm>
            <a:off x="228600" y="2057401"/>
            <a:ext cx="4267200" cy="3207440"/>
          </a:xfrm>
          <a:noFill/>
        </p:spPr>
      </p:pic>
      <p:pic>
        <p:nvPicPr>
          <p:cNvPr id="5" name="Content Placeholder 4" descr="Pages from Gender2"/>
          <p:cNvPicPr>
            <a:picLocks noGrp="1" noChangeAspect="1" noChangeArrowheads="1"/>
          </p:cNvPicPr>
          <p:nvPr>
            <p:ph sz="half" idx="2"/>
          </p:nvPr>
        </p:nvPicPr>
        <p:blipFill>
          <a:blip r:embed="rId3" cstate="print"/>
          <a:srcRect/>
          <a:stretch>
            <a:fillRect/>
          </a:stretch>
        </p:blipFill>
        <p:spPr>
          <a:xfrm>
            <a:off x="4648200" y="1981200"/>
            <a:ext cx="4343400" cy="3243007"/>
          </a:xfrm>
          <a:noFill/>
        </p:spPr>
      </p:pic>
    </p:spTree>
    <p:extLst>
      <p:ext uri="{BB962C8B-B14F-4D97-AF65-F5344CB8AC3E}">
        <p14:creationId xmlns:p14="http://schemas.microsoft.com/office/powerpoint/2010/main" val="37518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457200"/>
            <a:ext cx="8229600" cy="762000"/>
          </a:xfrm>
        </p:spPr>
        <p:txBody>
          <a:bodyPr>
            <a:normAutofit fontScale="90000"/>
          </a:bodyPr>
          <a:lstStyle/>
          <a:p>
            <a:pPr>
              <a:defRPr/>
            </a:pPr>
            <a:r>
              <a:rPr lang="en-US" sz="4000" dirty="0" smtClean="0"/>
              <a:t/>
            </a:r>
            <a:br>
              <a:rPr lang="en-US" sz="4000" dirty="0" smtClean="0"/>
            </a:br>
            <a:r>
              <a:rPr lang="en-US" sz="4000" dirty="0" smtClean="0"/>
              <a:t>Women shy away </a:t>
            </a:r>
            <a:r>
              <a:rPr lang="en-US" sz="4000" dirty="0"/>
              <a:t>from </a:t>
            </a:r>
            <a:r>
              <a:rPr lang="en-US" sz="4000" dirty="0" smtClean="0"/>
              <a:t>competition </a:t>
            </a:r>
            <a:r>
              <a:rPr lang="en-US" sz="3600" dirty="0" smtClean="0"/>
              <a:t/>
            </a:r>
            <a:br>
              <a:rPr lang="en-US" sz="3600" dirty="0" smtClean="0"/>
            </a:br>
            <a:r>
              <a:rPr lang="en-US" sz="1600" dirty="0" smtClean="0"/>
              <a:t>Source: </a:t>
            </a:r>
            <a:r>
              <a:rPr lang="en-US" sz="1600" dirty="0" err="1" smtClean="0"/>
              <a:t>Niederle</a:t>
            </a:r>
            <a:r>
              <a:rPr lang="en-US" sz="1600" dirty="0" smtClean="0"/>
              <a:t> and </a:t>
            </a:r>
            <a:r>
              <a:rPr lang="en-US" sz="1600" dirty="0" err="1" smtClean="0"/>
              <a:t>Vesterlund</a:t>
            </a:r>
            <a:r>
              <a:rPr lang="en-US" sz="1600" dirty="0" smtClean="0"/>
              <a:t> (2007)</a:t>
            </a:r>
            <a:r>
              <a:rPr lang="en-US" sz="1600" dirty="0"/>
              <a:t/>
            </a:r>
            <a:br>
              <a:rPr lang="en-US" sz="1600" dirty="0"/>
            </a:br>
            <a:endParaRPr lang="en-US" sz="1600" dirty="0"/>
          </a:p>
        </p:txBody>
      </p:sp>
      <p:sp>
        <p:nvSpPr>
          <p:cNvPr id="33795" name="Rectangle 3"/>
          <p:cNvSpPr>
            <a:spLocks noGrp="1" noChangeArrowheads="1"/>
          </p:cNvSpPr>
          <p:nvPr>
            <p:ph idx="1"/>
          </p:nvPr>
        </p:nvSpPr>
        <p:spPr>
          <a:xfrm>
            <a:off x="457200" y="1981200"/>
            <a:ext cx="8229600" cy="4525963"/>
          </a:xfrm>
        </p:spPr>
        <p:txBody>
          <a:bodyPr/>
          <a:lstStyle/>
          <a:p>
            <a:pPr>
              <a:buFont typeface="Wingdings" pitchFamily="2" charset="2"/>
              <a:buNone/>
            </a:pPr>
            <a:endParaRPr lang="en-US" sz="2800" dirty="0" smtClean="0"/>
          </a:p>
          <a:p>
            <a:pPr>
              <a:buFont typeface="Wingdings" pitchFamily="2" charset="2"/>
              <a:buNone/>
            </a:pPr>
            <a:endParaRPr lang="en-US" sz="2800" dirty="0" smtClean="0"/>
          </a:p>
          <a:p>
            <a:endParaRPr lang="en-US" sz="2800" dirty="0" smtClean="0"/>
          </a:p>
          <a:p>
            <a:endParaRPr lang="en-US" dirty="0" smtClean="0"/>
          </a:p>
        </p:txBody>
      </p:sp>
      <p:pic>
        <p:nvPicPr>
          <p:cNvPr id="33796" name="Picture 4" descr="p1"/>
          <p:cNvPicPr>
            <a:picLocks noChangeAspect="1" noChangeArrowheads="1"/>
          </p:cNvPicPr>
          <p:nvPr/>
        </p:nvPicPr>
        <p:blipFill>
          <a:blip r:embed="rId3" cstate="print"/>
          <a:srcRect/>
          <a:stretch>
            <a:fillRect/>
          </a:stretch>
        </p:blipFill>
        <p:spPr bwMode="auto">
          <a:xfrm>
            <a:off x="1905000" y="1600201"/>
            <a:ext cx="6242102" cy="4267200"/>
          </a:xfrm>
          <a:prstGeom prst="rect">
            <a:avLst/>
          </a:prstGeom>
          <a:noFill/>
          <a:ln w="9525">
            <a:noFill/>
            <a:miter lim="800000"/>
            <a:headEnd/>
            <a:tailEnd/>
          </a:ln>
        </p:spPr>
      </p:pic>
    </p:spTree>
    <p:extLst>
      <p:ext uri="{BB962C8B-B14F-4D97-AF65-F5344CB8AC3E}">
        <p14:creationId xmlns:p14="http://schemas.microsoft.com/office/powerpoint/2010/main" val="2297129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1020762"/>
          </a:xfrm>
        </p:spPr>
        <p:txBody>
          <a:bodyPr>
            <a:noAutofit/>
          </a:bodyPr>
          <a:lstStyle/>
          <a:p>
            <a:r>
              <a:rPr lang="en-US" sz="3200" dirty="0" smtClean="0"/>
              <a:t>Gender differences in psychological attributes:</a:t>
            </a:r>
            <a:br>
              <a:rPr lang="en-US" sz="3200" dirty="0" smtClean="0"/>
            </a:br>
            <a:r>
              <a:rPr lang="en-US" sz="3200" dirty="0" smtClean="0"/>
              <a:t>Next steps</a:t>
            </a:r>
            <a:br>
              <a:rPr lang="en-US" sz="3200" dirty="0" smtClean="0"/>
            </a:br>
            <a:r>
              <a:rPr lang="en-US" sz="3200" dirty="0" smtClean="0"/>
              <a:t> </a:t>
            </a:r>
            <a:endParaRPr lang="en-US" sz="3200" dirty="0"/>
          </a:p>
        </p:txBody>
      </p:sp>
      <p:sp>
        <p:nvSpPr>
          <p:cNvPr id="3" name="Content Placeholder 2"/>
          <p:cNvSpPr>
            <a:spLocks noGrp="1"/>
          </p:cNvSpPr>
          <p:nvPr>
            <p:ph idx="1"/>
          </p:nvPr>
        </p:nvSpPr>
        <p:spPr>
          <a:xfrm>
            <a:off x="609600" y="1066800"/>
            <a:ext cx="8229600" cy="4830763"/>
          </a:xfrm>
        </p:spPr>
        <p:txBody>
          <a:bodyPr>
            <a:normAutofit fontScale="92500" lnSpcReduction="10000"/>
          </a:bodyPr>
          <a:lstStyle/>
          <a:p>
            <a:pPr marL="0" indent="0">
              <a:buNone/>
            </a:pPr>
            <a:endParaRPr lang="en-US" sz="2000" dirty="0" smtClean="0"/>
          </a:p>
          <a:p>
            <a:r>
              <a:rPr lang="en-US" sz="2000" dirty="0" smtClean="0"/>
              <a:t>Getting outside the lab</a:t>
            </a:r>
          </a:p>
          <a:p>
            <a:pPr lvl="1"/>
            <a:r>
              <a:rPr lang="en-US" sz="2000" dirty="0" smtClean="0"/>
              <a:t>Growing amount of work trying to quantify the impact of these gender gaps in psychological attributes for real outcomes, for example:</a:t>
            </a:r>
          </a:p>
          <a:p>
            <a:pPr lvl="1"/>
            <a:r>
              <a:rPr lang="en-US" sz="2000" dirty="0" smtClean="0"/>
              <a:t>Manning and </a:t>
            </a:r>
            <a:r>
              <a:rPr lang="en-US" sz="2000" dirty="0" err="1" smtClean="0"/>
              <a:t>Saidi</a:t>
            </a:r>
            <a:r>
              <a:rPr lang="en-US" sz="2000" dirty="0" smtClean="0"/>
              <a:t> (2010)</a:t>
            </a:r>
          </a:p>
          <a:p>
            <a:pPr lvl="1"/>
            <a:r>
              <a:rPr lang="en-US" sz="2000" dirty="0" err="1" smtClean="0"/>
              <a:t>Ors</a:t>
            </a:r>
            <a:r>
              <a:rPr lang="en-US" sz="2000" dirty="0" smtClean="0"/>
              <a:t> et al (2008); </a:t>
            </a:r>
            <a:r>
              <a:rPr lang="en-US" sz="2000" dirty="0" err="1" smtClean="0"/>
              <a:t>Buser</a:t>
            </a:r>
            <a:r>
              <a:rPr lang="en-US" sz="2000" dirty="0" smtClean="0"/>
              <a:t> et al (2013)</a:t>
            </a:r>
          </a:p>
          <a:p>
            <a:endParaRPr lang="en-US" sz="2000" dirty="0"/>
          </a:p>
          <a:p>
            <a:r>
              <a:rPr lang="en-US" sz="2000" dirty="0" smtClean="0"/>
              <a:t>Innate or learned? nature vs. nurture? interaction?</a:t>
            </a:r>
          </a:p>
          <a:p>
            <a:pPr lvl="1"/>
            <a:r>
              <a:rPr lang="en-US" sz="2000" dirty="0" smtClean="0"/>
              <a:t>Important distinction when it comes to policy response</a:t>
            </a:r>
          </a:p>
          <a:p>
            <a:pPr lvl="1"/>
            <a:r>
              <a:rPr lang="en-US" sz="2000" dirty="0" smtClean="0"/>
              <a:t>Innate (2D:4D; left handedness; </a:t>
            </a:r>
            <a:r>
              <a:rPr lang="en-US" sz="2000" dirty="0" smtClean="0"/>
              <a:t>testosterone/progesterone</a:t>
            </a:r>
            <a:r>
              <a:rPr lang="en-US" sz="2000" dirty="0" smtClean="0"/>
              <a:t>; kids vs. adults): Hoffman and </a:t>
            </a:r>
            <a:r>
              <a:rPr lang="en-US" sz="2000" dirty="0" err="1" smtClean="0"/>
              <a:t>Gneezy</a:t>
            </a:r>
            <a:r>
              <a:rPr lang="en-US" sz="2000" dirty="0" smtClean="0"/>
              <a:t> (2010); </a:t>
            </a:r>
            <a:r>
              <a:rPr lang="en-US" sz="2000" dirty="0" err="1" smtClean="0"/>
              <a:t>Buser</a:t>
            </a:r>
            <a:r>
              <a:rPr lang="en-US" sz="2000" dirty="0" smtClean="0"/>
              <a:t> (2011); </a:t>
            </a:r>
            <a:r>
              <a:rPr lang="en-US" sz="2000" dirty="0" err="1" smtClean="0"/>
              <a:t>Gneezy</a:t>
            </a:r>
            <a:r>
              <a:rPr lang="en-US" sz="2000" dirty="0" smtClean="0"/>
              <a:t> and </a:t>
            </a:r>
            <a:r>
              <a:rPr lang="en-US" sz="2000" dirty="0" err="1" smtClean="0"/>
              <a:t>Rustichini</a:t>
            </a:r>
            <a:r>
              <a:rPr lang="en-US" sz="2000" dirty="0" smtClean="0"/>
              <a:t> (2004)</a:t>
            </a:r>
          </a:p>
          <a:p>
            <a:pPr lvl="1"/>
            <a:r>
              <a:rPr lang="en-US" sz="2000" dirty="0" smtClean="0"/>
              <a:t>Learned (matriarchal vs. patriarchal societies; coed vs. single-sex schools; kids vs. adults): </a:t>
            </a:r>
            <a:r>
              <a:rPr lang="en-US" sz="2000" dirty="0" err="1" smtClean="0"/>
              <a:t>Gneezy</a:t>
            </a:r>
            <a:r>
              <a:rPr lang="en-US" sz="2000" dirty="0" smtClean="0"/>
              <a:t> et al (2008); Hoffman et al (2011); Booth and Nolen (2009); </a:t>
            </a:r>
            <a:r>
              <a:rPr lang="en-US" sz="2000" dirty="0" err="1" smtClean="0"/>
              <a:t>Dreber</a:t>
            </a:r>
            <a:r>
              <a:rPr lang="en-US" sz="2000" dirty="0" smtClean="0"/>
              <a:t> et al (2011)</a:t>
            </a:r>
          </a:p>
          <a:p>
            <a:pPr lvl="1"/>
            <a:endParaRPr lang="en-US" sz="2000" dirty="0" smtClean="0"/>
          </a:p>
          <a:p>
            <a:endParaRPr lang="en-US" sz="2400" dirty="0"/>
          </a:p>
          <a:p>
            <a:endParaRPr lang="en-US" sz="2400" dirty="0" smtClean="0"/>
          </a:p>
          <a:p>
            <a:pPr lvl="1"/>
            <a:endParaRPr lang="en-US" sz="2000" dirty="0"/>
          </a:p>
          <a:p>
            <a:endParaRPr lang="en-US" sz="2400" dirty="0" smtClean="0"/>
          </a:p>
        </p:txBody>
      </p:sp>
    </p:spTree>
    <p:extLst>
      <p:ext uri="{BB962C8B-B14F-4D97-AF65-F5344CB8AC3E}">
        <p14:creationId xmlns:p14="http://schemas.microsoft.com/office/powerpoint/2010/main" val="2168956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solidFill>
                  <a:schemeClr val="tx2">
                    <a:lumMod val="60000"/>
                    <a:lumOff val="40000"/>
                  </a:schemeClr>
                </a:solidFill>
              </a:rPr>
              <a:t>Gender differences in psychological attributes: </a:t>
            </a:r>
            <a:br>
              <a:rPr lang="en-US" sz="3600" dirty="0" smtClean="0">
                <a:solidFill>
                  <a:schemeClr val="tx2">
                    <a:lumMod val="60000"/>
                    <a:lumOff val="40000"/>
                  </a:schemeClr>
                </a:solidFill>
              </a:rPr>
            </a:br>
            <a:r>
              <a:rPr lang="en-US" sz="3600" dirty="0" smtClean="0">
                <a:solidFill>
                  <a:schemeClr val="tx2">
                    <a:lumMod val="60000"/>
                    <a:lumOff val="40000"/>
                  </a:schemeClr>
                </a:solidFill>
              </a:rPr>
              <a:t>Policy responses</a:t>
            </a:r>
            <a:endParaRPr lang="en-US" sz="3600" dirty="0">
              <a:solidFill>
                <a:schemeClr val="tx2">
                  <a:lumMod val="60000"/>
                  <a:lumOff val="40000"/>
                </a:schemeClr>
              </a:solidFill>
            </a:endParaRPr>
          </a:p>
        </p:txBody>
      </p:sp>
      <p:sp>
        <p:nvSpPr>
          <p:cNvPr id="3" name="Content Placeholder 2"/>
          <p:cNvSpPr>
            <a:spLocks noGrp="1"/>
          </p:cNvSpPr>
          <p:nvPr>
            <p:ph idx="1"/>
          </p:nvPr>
        </p:nvSpPr>
        <p:spPr/>
        <p:txBody>
          <a:bodyPr>
            <a:noAutofit/>
          </a:bodyPr>
          <a:lstStyle/>
          <a:p>
            <a:r>
              <a:rPr lang="en-US" sz="2000" dirty="0"/>
              <a:t>S</a:t>
            </a:r>
            <a:r>
              <a:rPr lang="en-US" sz="2000" dirty="0" smtClean="0"/>
              <a:t>imple, low cost, changes in firm HR practices might prove quite effective in undoing some of these effects:</a:t>
            </a:r>
          </a:p>
          <a:p>
            <a:pPr lvl="1"/>
            <a:r>
              <a:rPr lang="en-US" sz="2000" dirty="0" smtClean="0"/>
              <a:t>In particular, informational policies:</a:t>
            </a:r>
          </a:p>
          <a:p>
            <a:pPr lvl="2"/>
            <a:r>
              <a:rPr lang="en-US" sz="2000" dirty="0" smtClean="0"/>
              <a:t>Instituting systematic feedback on relative performance</a:t>
            </a:r>
          </a:p>
          <a:p>
            <a:pPr lvl="2"/>
            <a:r>
              <a:rPr lang="en-US" sz="2000" dirty="0" smtClean="0"/>
              <a:t>Providing all employees with systematic information how many people have asked for a promotion in the last year, and/or the average change in compensation, by job title</a:t>
            </a:r>
          </a:p>
          <a:p>
            <a:pPr lvl="2"/>
            <a:endParaRPr lang="en-US" sz="2000" dirty="0"/>
          </a:p>
          <a:p>
            <a:r>
              <a:rPr lang="en-US" sz="2000" dirty="0" smtClean="0"/>
              <a:t>Other, possibly more costly, policies:</a:t>
            </a:r>
          </a:p>
          <a:p>
            <a:pPr lvl="1"/>
            <a:r>
              <a:rPr lang="en-US" sz="2000" dirty="0" smtClean="0"/>
              <a:t>Affirmative action/quota targeted at high performance women within the organization</a:t>
            </a:r>
          </a:p>
          <a:p>
            <a:pPr lvl="1"/>
            <a:r>
              <a:rPr lang="en-US" sz="2000" dirty="0"/>
              <a:t>C</a:t>
            </a:r>
            <a:r>
              <a:rPr lang="en-US" sz="2000" dirty="0" smtClean="0"/>
              <a:t>ompetition within single-sex teams </a:t>
            </a:r>
          </a:p>
          <a:p>
            <a:endParaRPr lang="en-US" sz="2000" dirty="0" smtClean="0"/>
          </a:p>
          <a:p>
            <a:r>
              <a:rPr lang="en-US" sz="2000" dirty="0" smtClean="0"/>
              <a:t>Testing the impact of such HR reforms should an important priority for further research</a:t>
            </a:r>
          </a:p>
          <a:p>
            <a:endParaRPr lang="en-US" sz="2000" dirty="0"/>
          </a:p>
        </p:txBody>
      </p:sp>
    </p:spTree>
    <p:extLst>
      <p:ext uri="{BB962C8B-B14F-4D97-AF65-F5344CB8AC3E}">
        <p14:creationId xmlns:p14="http://schemas.microsoft.com/office/powerpoint/2010/main" val="3977747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pPr>
              <a:defRPr/>
            </a:pPr>
            <a:r>
              <a:rPr lang="en-US" sz="3200" dirty="0" smtClean="0"/>
              <a:t>What Explains the Remaining Gender Gap(s)?</a:t>
            </a:r>
            <a:endParaRPr lang="en-US" sz="3200" dirty="0"/>
          </a:p>
        </p:txBody>
      </p:sp>
      <p:sp>
        <p:nvSpPr>
          <p:cNvPr id="21507" name="Content Placeholder 2"/>
          <p:cNvSpPr>
            <a:spLocks noGrp="1"/>
          </p:cNvSpPr>
          <p:nvPr>
            <p:ph idx="1"/>
          </p:nvPr>
        </p:nvSpPr>
        <p:spPr>
          <a:xfrm>
            <a:off x="457200" y="1066800"/>
            <a:ext cx="8229600" cy="5124450"/>
          </a:xfrm>
        </p:spPr>
        <p:txBody>
          <a:bodyPr>
            <a:normAutofit/>
          </a:bodyPr>
          <a:lstStyle/>
          <a:p>
            <a:pPr marL="0" indent="0">
              <a:buNone/>
            </a:pPr>
            <a:endParaRPr lang="en-US" sz="2800" dirty="0" smtClean="0"/>
          </a:p>
          <a:p>
            <a:r>
              <a:rPr lang="en-US" sz="2000" dirty="0">
                <a:solidFill>
                  <a:schemeClr val="tx2">
                    <a:lumMod val="60000"/>
                    <a:lumOff val="40000"/>
                  </a:schemeClr>
                </a:solidFill>
              </a:rPr>
              <a:t>W</a:t>
            </a:r>
            <a:r>
              <a:rPr lang="en-US" sz="2000" dirty="0" smtClean="0">
                <a:solidFill>
                  <a:schemeClr val="tx2">
                    <a:lumMod val="60000"/>
                    <a:lumOff val="40000"/>
                  </a:schemeClr>
                </a:solidFill>
              </a:rPr>
              <a:t>ork-family balance considerations:</a:t>
            </a:r>
          </a:p>
          <a:p>
            <a:endParaRPr lang="en-US" sz="2000" dirty="0" smtClean="0">
              <a:solidFill>
                <a:schemeClr val="tx2">
                  <a:lumMod val="60000"/>
                  <a:lumOff val="40000"/>
                </a:schemeClr>
              </a:solidFill>
            </a:endParaRPr>
          </a:p>
          <a:p>
            <a:pPr lvl="1"/>
            <a:r>
              <a:rPr lang="en-US" sz="2000" dirty="0" smtClean="0"/>
              <a:t>Women remain the dominant providers of child and elderly care within the household, as well as other forms of non-market work (chores, </a:t>
            </a:r>
            <a:r>
              <a:rPr lang="en-US" sz="2000" dirty="0" err="1" smtClean="0"/>
              <a:t>etc</a:t>
            </a:r>
            <a:r>
              <a:rPr lang="en-US" sz="2000" dirty="0" smtClean="0"/>
              <a:t>)</a:t>
            </a:r>
          </a:p>
          <a:p>
            <a:pPr lvl="1"/>
            <a:r>
              <a:rPr lang="en-US" sz="2000" dirty="0" smtClean="0"/>
              <a:t>Many of the higher-paying jobs have long hours and inflexible schedules, which makes it difficult to combine those jobs with family responsibilities</a:t>
            </a:r>
          </a:p>
          <a:p>
            <a:pPr lvl="1"/>
            <a:r>
              <a:rPr lang="en-US" sz="2000" dirty="0" smtClean="0"/>
              <a:t>Many of the financially more rewarding  careers require continuous labor force attachment in order to stay on the “fast track,” which makes it difficult to combine those careers with job interruptions (maternity leaves, extended school breaks in summer, </a:t>
            </a:r>
            <a:r>
              <a:rPr lang="en-US" sz="2000" dirty="0" err="1" smtClean="0"/>
              <a:t>etc</a:t>
            </a:r>
            <a:r>
              <a:rPr lang="en-US" sz="2000" dirty="0" smtClean="0"/>
              <a:t>)</a:t>
            </a:r>
          </a:p>
          <a:p>
            <a:pPr lvl="1"/>
            <a:endParaRPr lang="en-US" sz="2000" dirty="0" smtClean="0"/>
          </a:p>
          <a:p>
            <a:endParaRPr lang="en-US" sz="2000" dirty="0" smtClean="0"/>
          </a:p>
          <a:p>
            <a:pPr lvl="1"/>
            <a:endParaRPr lang="en-US" sz="2000" dirty="0" smtClean="0"/>
          </a:p>
          <a:p>
            <a:pPr lvl="2"/>
            <a:endParaRPr lang="en-US" sz="2300" dirty="0" smtClean="0"/>
          </a:p>
          <a:p>
            <a:pPr lvl="1"/>
            <a:endParaRPr lang="en-US" sz="1900" dirty="0" smtClean="0"/>
          </a:p>
          <a:p>
            <a:endParaRPr lang="en-US" sz="2300" dirty="0" smtClean="0"/>
          </a:p>
          <a:p>
            <a:pPr>
              <a:buNone/>
            </a:pPr>
            <a:endParaRPr lang="en-US" sz="2300" dirty="0" smtClean="0"/>
          </a:p>
          <a:p>
            <a:pPr lvl="1"/>
            <a:endParaRPr lang="en-US" sz="2300" dirty="0" smtClean="0"/>
          </a:p>
          <a:p>
            <a:pPr lvl="1">
              <a:buNone/>
            </a:pPr>
            <a:endParaRPr lang="en-US" sz="2300" dirty="0" smtClean="0"/>
          </a:p>
          <a:p>
            <a:endParaRPr lang="en-US" dirty="0" smtClean="0"/>
          </a:p>
          <a:p>
            <a:endParaRPr lang="en-US" dirty="0" smtClean="0"/>
          </a:p>
        </p:txBody>
      </p:sp>
    </p:spTree>
    <p:extLst>
      <p:ext uri="{BB962C8B-B14F-4D97-AF65-F5344CB8AC3E}">
        <p14:creationId xmlns:p14="http://schemas.microsoft.com/office/powerpoint/2010/main" val="340351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06487"/>
          </a:xfrm>
        </p:spPr>
        <p:txBody>
          <a:bodyPr>
            <a:normAutofit/>
          </a:bodyPr>
          <a:lstStyle/>
          <a:p>
            <a:pPr marL="54864">
              <a:defRPr/>
            </a:pPr>
            <a:r>
              <a:rPr lang="en-US" sz="3200" dirty="0"/>
              <a:t>Chicago Booth MBA study </a:t>
            </a:r>
            <a:r>
              <a:rPr lang="en-US" sz="3200" dirty="0" smtClean="0"/>
              <a:t/>
            </a:r>
            <a:br>
              <a:rPr lang="en-US" sz="3200" dirty="0" smtClean="0"/>
            </a:br>
            <a:r>
              <a:rPr lang="en-US" sz="1800" dirty="0" smtClean="0"/>
              <a:t>(</a:t>
            </a:r>
            <a:r>
              <a:rPr lang="en-US" sz="1800" dirty="0"/>
              <a:t>Bertrand, </a:t>
            </a:r>
            <a:r>
              <a:rPr lang="en-US" sz="1800" dirty="0" err="1"/>
              <a:t>Goldin</a:t>
            </a:r>
            <a:r>
              <a:rPr lang="en-US" sz="1800" dirty="0"/>
              <a:t> and Katz 2010)</a:t>
            </a:r>
          </a:p>
        </p:txBody>
      </p:sp>
      <p:sp>
        <p:nvSpPr>
          <p:cNvPr id="38915" name="Content Placeholder 2"/>
          <p:cNvSpPr>
            <a:spLocks noGrp="1"/>
          </p:cNvSpPr>
          <p:nvPr>
            <p:ph idx="1"/>
          </p:nvPr>
        </p:nvSpPr>
        <p:spPr>
          <a:xfrm>
            <a:off x="457200" y="1447800"/>
            <a:ext cx="8229600" cy="4876800"/>
          </a:xfrm>
        </p:spPr>
        <p:txBody>
          <a:bodyPr>
            <a:normAutofit fontScale="85000" lnSpcReduction="20000"/>
          </a:bodyPr>
          <a:lstStyle/>
          <a:p>
            <a:pPr eaLnBrk="1" hangingPunct="1">
              <a:buNone/>
            </a:pPr>
            <a:endParaRPr lang="en-US" sz="2000" dirty="0" smtClean="0"/>
          </a:p>
          <a:p>
            <a:pPr eaLnBrk="1" hangingPunct="1"/>
            <a:r>
              <a:rPr lang="en-US" sz="2400" dirty="0" smtClean="0"/>
              <a:t>Homogenous set of men and women that have all selected into MBA education and have been admitted into the same program</a:t>
            </a:r>
          </a:p>
          <a:p>
            <a:pPr lvl="1"/>
            <a:r>
              <a:rPr lang="en-US" sz="2400" dirty="0" smtClean="0"/>
              <a:t>Men and women in this program likely not representative of their respective gender group in terms of psychological attributes</a:t>
            </a:r>
          </a:p>
          <a:p>
            <a:pPr lvl="1"/>
            <a:endParaRPr lang="en-US" sz="2400" dirty="0" smtClean="0"/>
          </a:p>
          <a:p>
            <a:r>
              <a:rPr lang="en-US" sz="2400" dirty="0" smtClean="0"/>
              <a:t>Main contributor to growing gender gap in earnings in this group is a growing gender gap in labor supply:</a:t>
            </a:r>
          </a:p>
          <a:p>
            <a:pPr lvl="1"/>
            <a:r>
              <a:rPr lang="en-US" sz="2400" dirty="0" smtClean="0"/>
              <a:t>Actual accumulated experience</a:t>
            </a:r>
          </a:p>
          <a:p>
            <a:pPr lvl="1"/>
            <a:r>
              <a:rPr lang="en-US" sz="2400" dirty="0" smtClean="0"/>
              <a:t>Weekly hours worked</a:t>
            </a:r>
          </a:p>
          <a:p>
            <a:endParaRPr lang="en-US" sz="2400" dirty="0"/>
          </a:p>
          <a:p>
            <a:r>
              <a:rPr lang="en-US" sz="2400" dirty="0" smtClean="0"/>
              <a:t>Most of the gender gap in labor supply can be explained by the presence of children</a:t>
            </a:r>
          </a:p>
          <a:p>
            <a:pPr eaLnBrk="1" hangingPunct="1"/>
            <a:endParaRPr lang="en-US" sz="2600" dirty="0" smtClean="0"/>
          </a:p>
          <a:p>
            <a:pPr eaLnBrk="1" hangingPunct="1"/>
            <a:endParaRPr lang="en-US" sz="2200" dirty="0" smtClean="0"/>
          </a:p>
          <a:p>
            <a:pPr eaLnBrk="1" hangingPunct="1">
              <a:buNone/>
            </a:pPr>
            <a:r>
              <a:rPr lang="en-US" sz="2200" dirty="0" smtClean="0"/>
              <a:t>	</a:t>
            </a:r>
          </a:p>
        </p:txBody>
      </p:sp>
    </p:spTree>
    <p:extLst>
      <p:ext uri="{BB962C8B-B14F-4D97-AF65-F5344CB8AC3E}">
        <p14:creationId xmlns:p14="http://schemas.microsoft.com/office/powerpoint/2010/main" val="2356915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fontScale="90000"/>
          </a:bodyPr>
          <a:lstStyle/>
          <a:p>
            <a:pPr algn="ctr" eaLnBrk="1" hangingPunct="1">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200" dirty="0" smtClean="0"/>
              <a:t>Male and female </a:t>
            </a:r>
            <a:r>
              <a:rPr lang="en-US" sz="2200" dirty="0"/>
              <a:t>m</a:t>
            </a:r>
            <a:r>
              <a:rPr lang="en-US" sz="2200" dirty="0" smtClean="0"/>
              <a:t>ean and median annual </a:t>
            </a:r>
            <a:r>
              <a:rPr lang="en-US" sz="2200" dirty="0"/>
              <a:t>s</a:t>
            </a:r>
            <a:r>
              <a:rPr lang="en-US" sz="2200" dirty="0" smtClean="0"/>
              <a:t>alaries ($2006) </a:t>
            </a:r>
            <a:br>
              <a:rPr lang="en-US" sz="2200" dirty="0" smtClean="0"/>
            </a:br>
            <a:r>
              <a:rPr lang="en-US" sz="2200" dirty="0" smtClean="0"/>
              <a:t>by years since graduation  (Chicago Booth MBA data)</a:t>
            </a:r>
            <a:br>
              <a:rPr lang="en-US" sz="2200" dirty="0" smtClean="0"/>
            </a:br>
            <a:r>
              <a:rPr lang="en-US" sz="1600" dirty="0" smtClean="0"/>
              <a:t>Source: Bertrand, </a:t>
            </a:r>
            <a:r>
              <a:rPr lang="en-US" sz="1600" dirty="0" err="1" smtClean="0"/>
              <a:t>Goldin</a:t>
            </a:r>
            <a:r>
              <a:rPr lang="en-US" sz="1600" dirty="0" smtClean="0"/>
              <a:t> and Katz (2010)</a:t>
            </a:r>
            <a:r>
              <a:rPr lang="en-US" sz="2200" dirty="0" smtClean="0"/>
              <a:t/>
            </a:r>
            <a:br>
              <a:rPr lang="en-US" sz="2200" dirty="0" smtClean="0"/>
            </a:br>
            <a:r>
              <a:rPr lang="en-US" dirty="0" smtClean="0"/>
              <a:t/>
            </a:r>
            <a:br>
              <a:rPr lang="en-US" dirty="0" smtClean="0"/>
            </a:br>
            <a:endParaRPr lang="en-US" dirty="0" smtClean="0"/>
          </a:p>
        </p:txBody>
      </p:sp>
      <p:pic>
        <p:nvPicPr>
          <p:cNvPr id="20483" name="Chart 3"/>
          <p:cNvPicPr>
            <a:picLocks noGrp="1" noChangeArrowheads="1"/>
          </p:cNvPicPr>
          <p:nvPr>
            <p:ph idx="1"/>
          </p:nvPr>
        </p:nvPicPr>
        <p:blipFill>
          <a:blip r:embed="rId2" cstate="print"/>
          <a:stretch>
            <a:fillRect/>
          </a:stretch>
        </p:blipFill>
        <p:spPr>
          <a:xfrm>
            <a:off x="1600200" y="1752600"/>
            <a:ext cx="5706351" cy="3962399"/>
          </a:xfrm>
          <a:noFill/>
        </p:spPr>
      </p:pic>
    </p:spTree>
    <p:extLst>
      <p:ext uri="{BB962C8B-B14F-4D97-AF65-F5344CB8AC3E}">
        <p14:creationId xmlns:p14="http://schemas.microsoft.com/office/powerpoint/2010/main" val="24302243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838200"/>
          <a:ext cx="8305800" cy="4572000"/>
        </p:xfrm>
        <a:graphic>
          <a:graphicData uri="http://schemas.openxmlformats.org/drawingml/2006/table">
            <a:tbl>
              <a:tblPr/>
              <a:tblGrid>
                <a:gridCol w="1036638"/>
                <a:gridCol w="660400"/>
                <a:gridCol w="660400"/>
                <a:gridCol w="661987"/>
                <a:gridCol w="660400"/>
                <a:gridCol w="661988"/>
                <a:gridCol w="658812"/>
                <a:gridCol w="660400"/>
                <a:gridCol w="661988"/>
                <a:gridCol w="661987"/>
                <a:gridCol w="660400"/>
                <a:gridCol w="660400"/>
              </a:tblGrid>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0161" marR="50161" marT="0" marB="0" horzOverflow="overflow">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noFill/>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1" u="none" strike="noStrike" cap="none" normalizeH="0" baseline="0" smtClean="0">
                          <a:ln>
                            <a:noFill/>
                          </a:ln>
                          <a:solidFill>
                            <a:schemeClr val="tx1"/>
                          </a:solidFill>
                          <a:effectLst/>
                          <a:latin typeface="Times New Roman" pitchFamily="18" charset="0"/>
                          <a:cs typeface="Times New Roman" pitchFamily="18" charset="0"/>
                        </a:rPr>
                        <a:t>Number of Years since Graduation</a:t>
                      </a: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marL="50161" marR="50161" marT="0" marB="0" horzOverflow="overflow">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1</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2</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3</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4</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6</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7</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8</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9</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 10</a:t>
                      </a:r>
                    </a:p>
                  </a:txBody>
                  <a:tcPr marL="50161" marR="50161"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tx1"/>
                        </a:solidFill>
                        <a:effectLst/>
                        <a:latin typeface="Times New Roman" pitchFamily="18" charset="0"/>
                        <a:cs typeface="Times New Roman" pitchFamily="18" charset="0"/>
                      </a:endParaRPr>
                    </a:p>
                  </a:txBody>
                  <a:tcPr marL="50161" marR="5016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Share not working at all in current year</a:t>
                      </a:r>
                    </a:p>
                  </a:txBody>
                  <a:tcPr marL="50161" marR="5016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Female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0.054</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0.012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0.017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0.027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0.032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0.050</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0.067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0.084</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0.089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0.129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0.166</a:t>
                      </a:r>
                    </a:p>
                  </a:txBody>
                  <a:tcPr marL="50161" marR="50161" marT="0" marB="0" horzOverflow="overflow">
                    <a:lnL>
                      <a:noFill/>
                    </a:lnL>
                    <a:lnR>
                      <a:noFill/>
                    </a:lnR>
                    <a:lnT>
                      <a:noFill/>
                    </a:lnT>
                    <a:lnB>
                      <a:noFill/>
                    </a:lnB>
                    <a:lnTlToBr>
                      <a:noFill/>
                    </a:lnTlToBr>
                    <a:lnBlToTr>
                      <a:noFill/>
                    </a:lnBlToTr>
                    <a:noFill/>
                  </a:tcPr>
                </a:tc>
              </a:tr>
              <a:tr h="8415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0.028</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0.003</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0.004</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0.008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0.006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0.011</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0.010</a:t>
                      </a:r>
                    </a:p>
                  </a:txBody>
                  <a:tcPr marL="50161" marR="50161" marT="0" marB="0" horzOverflow="overflow">
                    <a:lnL>
                      <a:noFill/>
                    </a:lnL>
                    <a:lnR>
                      <a:noFill/>
                    </a:lnR>
                    <a:lnT>
                      <a:noFill/>
                    </a:lnT>
                    <a:lnB>
                      <a:noFill/>
                    </a:lnB>
                    <a:lnTlToBr>
                      <a:noFill/>
                    </a:lnTlToBr>
                    <a:lnBlToTr>
                      <a:noFill/>
                    </a:lnBlToTr>
                    <a:noFill/>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Share with any no work spell (until given year)</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Female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0.064</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0.088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0.116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0.143</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0.161</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0.193</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0.229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0.259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0.287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0.319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0.405</a:t>
                      </a:r>
                    </a:p>
                  </a:txBody>
                  <a:tcPr marL="50161" marR="50161" marT="0" marB="0" horzOverflow="overflow">
                    <a:lnL>
                      <a:noFill/>
                    </a:lnL>
                    <a:lnR>
                      <a:noFill/>
                    </a:lnR>
                    <a:lnT>
                      <a:noFill/>
                    </a:lnT>
                    <a:lnB>
                      <a:noFill/>
                    </a:lnB>
                    <a:lnTlToBr>
                      <a:noFill/>
                    </a:lnTlToBr>
                    <a:lnBlToTr>
                      <a:noFill/>
                    </a:lnBlToTr>
                    <a:noFill/>
                  </a:tcPr>
                </a:tc>
              </a:tr>
              <a:tr h="6538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0.032</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0.040</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0.052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0.064</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0.071</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0.077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0.081</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0.082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0.090</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0.095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0.101</a:t>
                      </a:r>
                    </a:p>
                  </a:txBody>
                  <a:tcPr marL="50161" marR="50161" marT="0" marB="0" horzOverflow="overflow">
                    <a:lnL>
                      <a:noFill/>
                    </a:lnL>
                    <a:lnR>
                      <a:noFill/>
                    </a:lnR>
                    <a:lnT>
                      <a:noFill/>
                    </a:lnT>
                    <a:lnB>
                      <a:noFill/>
                    </a:lnB>
                    <a:lnTlToBr>
                      <a:noFill/>
                    </a:lnTlToBr>
                    <a:lnBlToTr>
                      <a:noFill/>
                    </a:lnBlToTr>
                    <a:noFill/>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Times New Roman" pitchFamily="18" charset="0"/>
                        <a:cs typeface="Times New Roman" pitchFamily="18" charset="0"/>
                      </a:endParaRP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Cumulative years not working</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3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Female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0.050</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0.077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0.118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0.157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0.215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0.282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0.366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0.426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0.569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1.052</a:t>
                      </a:r>
                    </a:p>
                  </a:txBody>
                  <a:tcPr marL="50161" marR="50161" marT="0" marB="0" horzOverflow="overflow">
                    <a:lnL>
                      <a:noFill/>
                    </a:lnL>
                    <a:lnR>
                      <a:noFill/>
                    </a:lnR>
                    <a:lnT>
                      <a:noFill/>
                    </a:lnT>
                    <a:lnB>
                      <a:noFill/>
                    </a:lnB>
                    <a:lnTlToBr>
                      <a:noFill/>
                    </a:lnTlToBr>
                    <a:lnBlToTr>
                      <a:noFill/>
                    </a:lnBlToTr>
                    <a:noFill/>
                  </a:tcPr>
                </a:tc>
              </a:tr>
              <a:tr h="4095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0.026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0.036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0.045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0.057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0.060</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0.069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0.075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0.084</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0.098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0.120</a:t>
                      </a:r>
                    </a:p>
                  </a:txBody>
                  <a:tcPr marL="50161" marR="50161" marT="0" marB="0" horzOverflow="overflow">
                    <a:lnL>
                      <a:noFill/>
                    </a:lnL>
                    <a:lnR>
                      <a:noFill/>
                    </a:lnR>
                    <a:lnT>
                      <a:noFill/>
                    </a:lnT>
                    <a:lnB>
                      <a:noFill/>
                    </a:lnB>
                    <a:lnTlToBr>
                      <a:noFill/>
                    </a:lnTlToBr>
                    <a:lnBlToTr>
                      <a:noFill/>
                    </a:lnBlToTr>
                    <a:noFill/>
                  </a:tcPr>
                </a:tc>
              </a:tr>
            </a:tbl>
          </a:graphicData>
        </a:graphic>
      </p:graphicFrame>
      <p:sp>
        <p:nvSpPr>
          <p:cNvPr id="16560" name="Rectangle 1"/>
          <p:cNvSpPr>
            <a:spLocks noChangeArrowheads="1"/>
          </p:cNvSpPr>
          <p:nvPr/>
        </p:nvSpPr>
        <p:spPr bwMode="auto">
          <a:xfrm>
            <a:off x="1143000" y="305078"/>
            <a:ext cx="6781800" cy="369332"/>
          </a:xfrm>
          <a:prstGeom prst="rect">
            <a:avLst/>
          </a:prstGeom>
          <a:noFill/>
          <a:ln w="9525">
            <a:noFill/>
            <a:miter lim="800000"/>
            <a:headEnd/>
            <a:tailEnd/>
          </a:ln>
        </p:spPr>
        <p:txBody>
          <a:bodyPr wrap="square" anchor="ctr">
            <a:spAutoFit/>
          </a:bodyPr>
          <a:lstStyle/>
          <a:p>
            <a:pPr algn="ctr">
              <a:tabLst>
                <a:tab pos="-1219200" algn="l"/>
                <a:tab pos="-838200" algn="l"/>
                <a:tab pos="-457200" algn="l"/>
                <a:tab pos="-76200" algn="l"/>
                <a:tab pos="304800" algn="l"/>
                <a:tab pos="685800" algn="l"/>
                <a:tab pos="1066800" algn="l"/>
                <a:tab pos="1447800" algn="l"/>
                <a:tab pos="1828800" algn="l"/>
                <a:tab pos="2209800" algn="l"/>
                <a:tab pos="2590800" algn="l"/>
                <a:tab pos="2971800" algn="l"/>
                <a:tab pos="3352800" algn="l"/>
                <a:tab pos="3733800" algn="l"/>
                <a:tab pos="4114800" algn="l"/>
                <a:tab pos="4495800" algn="l"/>
                <a:tab pos="4876800" algn="l"/>
                <a:tab pos="5257800" algn="l"/>
              </a:tabLst>
              <a:defRPr/>
            </a:pPr>
            <a:r>
              <a:rPr lang="en-US" dirty="0">
                <a:latin typeface="+mj-lt"/>
              </a:rPr>
              <a:t>Labor Supply by Gender and Years since </a:t>
            </a:r>
            <a:r>
              <a:rPr lang="en-US" dirty="0" smtClean="0">
                <a:latin typeface="+mj-lt"/>
              </a:rPr>
              <a:t>Graduation</a:t>
            </a:r>
          </a:p>
        </p:txBody>
      </p:sp>
      <p:sp>
        <p:nvSpPr>
          <p:cNvPr id="8" name="Oval 7"/>
          <p:cNvSpPr/>
          <p:nvPr/>
        </p:nvSpPr>
        <p:spPr>
          <a:xfrm flipV="1">
            <a:off x="8001000" y="5334000"/>
            <a:ext cx="6096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 name="Oval 8"/>
          <p:cNvSpPr/>
          <p:nvPr/>
        </p:nvSpPr>
        <p:spPr>
          <a:xfrm flipV="1">
            <a:off x="1371600" y="5334000"/>
            <a:ext cx="609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 name="Oval 10"/>
          <p:cNvSpPr/>
          <p:nvPr/>
        </p:nvSpPr>
        <p:spPr>
          <a:xfrm>
            <a:off x="8001000" y="17526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graphicFrame>
        <p:nvGraphicFramePr>
          <p:cNvPr id="7" name="Table 6"/>
          <p:cNvGraphicFramePr>
            <a:graphicFrameLocks noGrp="1"/>
          </p:cNvGraphicFramePr>
          <p:nvPr/>
        </p:nvGraphicFramePr>
        <p:xfrm>
          <a:off x="304800" y="5410200"/>
          <a:ext cx="8305800" cy="904875"/>
        </p:xfrm>
        <a:graphic>
          <a:graphicData uri="http://schemas.openxmlformats.org/drawingml/2006/table">
            <a:tbl>
              <a:tblPr/>
              <a:tblGrid>
                <a:gridCol w="1036638"/>
                <a:gridCol w="660400"/>
                <a:gridCol w="660400"/>
                <a:gridCol w="661987"/>
                <a:gridCol w="660400"/>
                <a:gridCol w="661988"/>
                <a:gridCol w="658812"/>
                <a:gridCol w="660400"/>
                <a:gridCol w="661988"/>
                <a:gridCol w="661987"/>
                <a:gridCol w="660400"/>
                <a:gridCol w="660400"/>
              </a:tblGrid>
              <a:tr h="250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0161" marR="50161"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cs typeface="Times New Roman" pitchFamily="18" charset="0"/>
                        </a:rPr>
                        <a:t>Mean Weekly hours worked for the employed</a:t>
                      </a:r>
                    </a:p>
                  </a:txBody>
                  <a:tcPr marL="50161" marR="50161"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Female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59.1</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58.8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57.1</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56.2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55.3</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54.8</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54.7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53.7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52.9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51.5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49.3</a:t>
                      </a:r>
                    </a:p>
                  </a:txBody>
                  <a:tcPr marL="50161" marR="50161" marT="0" marB="0" horzOverflow="overflow">
                    <a:lnL>
                      <a:noFill/>
                    </a:lnL>
                    <a:lnR>
                      <a:noFill/>
                    </a:lnR>
                    <a:lnT>
                      <a:noFill/>
                    </a:lnT>
                    <a:lnB>
                      <a:noFill/>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Male</a:t>
                      </a:r>
                    </a:p>
                  </a:txBody>
                  <a:tcPr marL="50161" marR="50161"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60.9</a:t>
                      </a:r>
                    </a:p>
                  </a:txBody>
                  <a:tcPr marL="50161" marR="50161"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60.7</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60.2</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59.5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59.1</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58.6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57.9</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57.6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cs typeface="Times New Roman" pitchFamily="18" charset="0"/>
                        </a:rPr>
                        <a:t>57.6</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57.5</a:t>
                      </a:r>
                    </a:p>
                  </a:txBody>
                  <a:tcPr marL="50161" marR="50161"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cs typeface="Times New Roman" pitchFamily="18" charset="0"/>
                        </a:rPr>
                        <a:t>56.7</a:t>
                      </a:r>
                    </a:p>
                  </a:txBody>
                  <a:tcPr marL="50161" marR="50161"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86013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65113"/>
            <a:ext cx="8229600" cy="877887"/>
          </a:xfrm>
        </p:spPr>
        <p:txBody>
          <a:bodyPr/>
          <a:lstStyle/>
          <a:p>
            <a:pPr algn="ctr">
              <a:defRPr/>
            </a:pPr>
            <a:r>
              <a:rPr lang="en-US" dirty="0" smtClean="0"/>
              <a:t>Background</a:t>
            </a:r>
            <a:endParaRPr lang="en-US" dirty="0"/>
          </a:p>
        </p:txBody>
      </p:sp>
      <p:sp>
        <p:nvSpPr>
          <p:cNvPr id="11267" name="Content Placeholder 5"/>
          <p:cNvSpPr>
            <a:spLocks noGrp="1"/>
          </p:cNvSpPr>
          <p:nvPr>
            <p:ph idx="1"/>
          </p:nvPr>
        </p:nvSpPr>
        <p:spPr>
          <a:xfrm>
            <a:off x="228600" y="1143000"/>
            <a:ext cx="8458200" cy="5486400"/>
          </a:xfrm>
        </p:spPr>
        <p:txBody>
          <a:bodyPr>
            <a:normAutofit/>
          </a:bodyPr>
          <a:lstStyle/>
          <a:p>
            <a:endParaRPr lang="en-US" dirty="0" smtClean="0"/>
          </a:p>
          <a:p>
            <a:r>
              <a:rPr lang="en-US" sz="2000" dirty="0" smtClean="0"/>
              <a:t>Substantial gains for women over the last half century in many countries around the world:</a:t>
            </a:r>
          </a:p>
          <a:p>
            <a:pPr lvl="1"/>
            <a:r>
              <a:rPr lang="en-US" sz="2000" dirty="0" smtClean="0"/>
              <a:t>Education</a:t>
            </a:r>
          </a:p>
          <a:p>
            <a:pPr lvl="1"/>
            <a:r>
              <a:rPr lang="en-US" sz="2000" dirty="0" smtClean="0"/>
              <a:t>Labor force participation</a:t>
            </a:r>
          </a:p>
          <a:p>
            <a:pPr lvl="1"/>
            <a:r>
              <a:rPr lang="en-US" sz="2000" dirty="0" smtClean="0"/>
              <a:t>Earnings</a:t>
            </a:r>
          </a:p>
          <a:p>
            <a:pPr lvl="1"/>
            <a:endParaRPr lang="en-US" sz="2000" dirty="0" smtClean="0"/>
          </a:p>
          <a:p>
            <a:r>
              <a:rPr lang="en-US" sz="2000" dirty="0" smtClean="0"/>
              <a:t>Why those gains?</a:t>
            </a:r>
          </a:p>
          <a:p>
            <a:pPr lvl="1"/>
            <a:r>
              <a:rPr lang="en-US" sz="2000" dirty="0"/>
              <a:t>Innovations in </a:t>
            </a:r>
            <a:r>
              <a:rPr lang="en-US" sz="2000" dirty="0" smtClean="0"/>
              <a:t>contraception</a:t>
            </a:r>
            <a:endParaRPr lang="en-US" sz="2000" dirty="0"/>
          </a:p>
          <a:p>
            <a:pPr lvl="1"/>
            <a:r>
              <a:rPr lang="en-US" sz="2000" dirty="0"/>
              <a:t>Better regulatory controls against </a:t>
            </a:r>
            <a:r>
              <a:rPr lang="en-US" sz="2000" dirty="0" smtClean="0"/>
              <a:t>discrimination</a:t>
            </a:r>
            <a:endParaRPr lang="en-US" sz="2000" dirty="0"/>
          </a:p>
          <a:p>
            <a:pPr lvl="1"/>
            <a:r>
              <a:rPr lang="en-US" sz="2000" dirty="0" smtClean="0"/>
              <a:t>Labor </a:t>
            </a:r>
            <a:r>
              <a:rPr lang="en-US" sz="2000" dirty="0"/>
              <a:t>demand shifts towards industries where female skills are disproportionately </a:t>
            </a:r>
            <a:r>
              <a:rPr lang="en-US" sz="2000" dirty="0" smtClean="0"/>
              <a:t>represented</a:t>
            </a:r>
            <a:endParaRPr lang="en-US" sz="2000" dirty="0"/>
          </a:p>
          <a:p>
            <a:pPr lvl="1"/>
            <a:r>
              <a:rPr lang="en-US" sz="2000" dirty="0"/>
              <a:t>Technological progress in home production </a:t>
            </a:r>
            <a:r>
              <a:rPr lang="en-US" sz="2000" dirty="0" smtClean="0"/>
              <a:t>activities</a:t>
            </a:r>
            <a:endParaRPr lang="en-US" sz="2000" dirty="0"/>
          </a:p>
          <a:p>
            <a:pPr marL="114300" indent="0">
              <a:buNone/>
            </a:pPr>
            <a:endParaRPr lang="en-US" sz="2000" dirty="0"/>
          </a:p>
          <a:p>
            <a:pPr lvl="1"/>
            <a:endParaRPr lang="en-US" dirty="0" smtClean="0"/>
          </a:p>
          <a:p>
            <a:pPr marL="457200" lvl="1"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1719779"/>
              </p:ext>
            </p:extLst>
          </p:nvPr>
        </p:nvGraphicFramePr>
        <p:xfrm>
          <a:off x="581247" y="1905000"/>
          <a:ext cx="7800752" cy="4114800"/>
        </p:xfrm>
        <a:graphic>
          <a:graphicData uri="http://schemas.openxmlformats.org/drawingml/2006/table">
            <a:tbl>
              <a:tblPr/>
              <a:tblGrid>
                <a:gridCol w="2141725"/>
                <a:gridCol w="943171"/>
                <a:gridCol w="943171"/>
                <a:gridCol w="941721"/>
                <a:gridCol w="944622"/>
                <a:gridCol w="943171"/>
                <a:gridCol w="943171"/>
              </a:tblGrid>
              <a:tr h="9831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cs typeface="Times New Roman" pitchFamily="18" charset="0"/>
                        </a:rPr>
                        <a:t>Dependent Variable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Not working</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Actual post-MBA experience</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Log (weekly hours worked)</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91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Female</a:t>
                      </a: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0.084</a:t>
                      </a:r>
                    </a:p>
                  </a:txBody>
                  <a:tcPr marL="68580" marR="68580"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-0.286</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-0.089</a:t>
                      </a: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91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[0.009]*</a:t>
                      </a: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[0.039]*</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[0.013]*</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r h="582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Female with child</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0.20</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-0.66</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-0.238</a:t>
                      </a:r>
                    </a:p>
                  </a:txBody>
                  <a:tcPr marL="68580" marR="68580" marT="0" marB="0" anchor="b" horzOverflow="overflow">
                    <a:lnL>
                      <a:noFill/>
                    </a:lnL>
                    <a:lnR>
                      <a:noFill/>
                    </a:lnR>
                    <a:lnT>
                      <a:noFill/>
                    </a:lnT>
                    <a:lnB>
                      <a:noFill/>
                    </a:lnB>
                    <a:lnTlToBr>
                      <a:noFill/>
                    </a:lnTlToBr>
                    <a:lnBlToTr>
                      <a:noFill/>
                    </a:lnBlToTr>
                    <a:noFill/>
                  </a:tcPr>
                </a:tc>
              </a:tr>
              <a:tr h="491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[0.024]*</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[0.094]*</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[0.031]*</a:t>
                      </a:r>
                    </a:p>
                  </a:txBody>
                  <a:tcPr marL="68580" marR="68580" marT="0" marB="0" anchor="b" horzOverflow="overflow">
                    <a:lnL>
                      <a:noFill/>
                    </a:lnL>
                    <a:lnR>
                      <a:noFill/>
                    </a:lnR>
                    <a:lnT>
                      <a:noFill/>
                    </a:lnT>
                    <a:lnB>
                      <a:noFill/>
                    </a:lnB>
                    <a:lnTlToBr>
                      <a:noFill/>
                    </a:lnTlToBr>
                    <a:lnBlToTr>
                      <a:noFill/>
                    </a:lnBlToTr>
                    <a:noFill/>
                  </a:tcPr>
                </a:tc>
              </a:tr>
              <a:tr h="5826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Female without child</a:t>
                      </a: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0.034</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-0.126</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-0.033</a:t>
                      </a:r>
                    </a:p>
                  </a:txBody>
                  <a:tcPr marL="68580" marR="68580" marT="0" marB="0" anchor="b" horzOverflow="overflow">
                    <a:lnL>
                      <a:noFill/>
                    </a:lnL>
                    <a:lnR>
                      <a:noFill/>
                    </a:lnR>
                    <a:lnT>
                      <a:noFill/>
                    </a:lnT>
                    <a:lnB>
                      <a:noFill/>
                    </a:lnB>
                    <a:lnTlToBr>
                      <a:noFill/>
                    </a:lnTlToBr>
                    <a:lnBlToTr>
                      <a:noFill/>
                    </a:lnBlToTr>
                    <a:noFill/>
                  </a:tcPr>
                </a:tc>
              </a:tr>
              <a:tr h="49159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[0.007]*</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[0.031]*</a:t>
                      </a: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[0.012]*</a:t>
                      </a:r>
                    </a:p>
                  </a:txBody>
                  <a:tcPr marL="68580" marR="68580" marT="0" marB="0" anchor="b" horzOverflow="overflow">
                    <a:lnL>
                      <a:noFill/>
                    </a:lnL>
                    <a:lnR>
                      <a:noFill/>
                    </a:lnR>
                    <a:lnT>
                      <a:noFill/>
                    </a:lnT>
                    <a:lnB>
                      <a:noFill/>
                    </a:lnB>
                    <a:lnTlToBr>
                      <a:noFill/>
                    </a:lnTlToBr>
                    <a:lnBlToTr>
                      <a:noFill/>
                    </a:lnBlToTr>
                    <a:noFill/>
                  </a:tcPr>
                </a:tc>
              </a:tr>
            </a:tbl>
          </a:graphicData>
        </a:graphic>
      </p:graphicFrame>
      <p:sp>
        <p:nvSpPr>
          <p:cNvPr id="41012" name="Rectangle 1"/>
          <p:cNvSpPr>
            <a:spLocks noChangeArrowheads="1"/>
          </p:cNvSpPr>
          <p:nvPr/>
        </p:nvSpPr>
        <p:spPr bwMode="auto">
          <a:xfrm>
            <a:off x="457200" y="152400"/>
            <a:ext cx="8305800" cy="2031325"/>
          </a:xfrm>
          <a:prstGeom prst="rect">
            <a:avLst/>
          </a:prstGeom>
          <a:noFill/>
          <a:ln w="9525">
            <a:noFill/>
            <a:miter lim="800000"/>
            <a:headEnd/>
            <a:tailEnd/>
          </a:ln>
        </p:spPr>
        <p:txBody>
          <a:bodyPr wrap="square" anchor="ctr">
            <a:spAutoFit/>
          </a:bodyPr>
          <a:lstStyle/>
          <a:p>
            <a:pPr algn="ctr"/>
            <a:r>
              <a:rPr lang="en-US" sz="2400" dirty="0">
                <a:cs typeface="Times New Roman" pitchFamily="18" charset="0"/>
              </a:rPr>
              <a:t>   </a:t>
            </a:r>
            <a:r>
              <a:rPr lang="en-US" sz="2400" dirty="0">
                <a:latin typeface="Calibri" pitchFamily="34" charset="0"/>
                <a:cs typeface="Times New Roman" pitchFamily="18" charset="0"/>
              </a:rPr>
              <a:t>Gender Gap in Labor Supply: The Role of Children</a:t>
            </a:r>
          </a:p>
          <a:p>
            <a:pPr algn="ctr"/>
            <a:endParaRPr lang="en-US" dirty="0">
              <a:latin typeface="Calibri" pitchFamily="34" charset="0"/>
              <a:cs typeface="Times New Roman" pitchFamily="18" charset="0"/>
            </a:endParaRPr>
          </a:p>
          <a:p>
            <a:pPr algn="ctr"/>
            <a:r>
              <a:rPr lang="en-US" dirty="0">
                <a:latin typeface="Calibri" pitchFamily="34" charset="0"/>
                <a:cs typeface="Times New Roman" pitchFamily="18" charset="0"/>
              </a:rPr>
              <a:t>(controls include Pre-MBA characteristics, MBA performance, cohort*year fixed effects)</a:t>
            </a:r>
          </a:p>
          <a:p>
            <a:pPr algn="ctr"/>
            <a:endParaRPr lang="en-US" dirty="0">
              <a:latin typeface="Calibri" pitchFamily="34" charset="0"/>
              <a:cs typeface="Times New Roman" pitchFamily="18" charset="0"/>
            </a:endParaRPr>
          </a:p>
          <a:p>
            <a:endParaRPr lang="en-US" sz="2400" dirty="0">
              <a:latin typeface="Rockwell" pitchFamily="18" charset="0"/>
              <a:cs typeface="Times New Roman" pitchFamily="18" charset="0"/>
            </a:endParaRPr>
          </a:p>
          <a:p>
            <a:pPr eaLnBrk="0" hangingPunct="0"/>
            <a:endParaRPr lang="en-US" sz="2400" dirty="0">
              <a:cs typeface="Times New Roman" pitchFamily="18" charset="0"/>
            </a:endParaRPr>
          </a:p>
        </p:txBody>
      </p:sp>
    </p:spTree>
    <p:extLst>
      <p:ext uri="{BB962C8B-B14F-4D97-AF65-F5344CB8AC3E}">
        <p14:creationId xmlns:p14="http://schemas.microsoft.com/office/powerpoint/2010/main" val="894357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228600" y="457200"/>
            <a:ext cx="9075738" cy="738188"/>
          </a:xfrm>
          <a:prstGeom prst="rect">
            <a:avLst/>
          </a:prstGeom>
          <a:noFill/>
          <a:ln w="9525">
            <a:noFill/>
            <a:miter lim="800000"/>
            <a:headEnd/>
            <a:tailEnd/>
          </a:ln>
        </p:spPr>
        <p:txBody>
          <a:bodyPr anchor="ctr">
            <a:spAutoFit/>
          </a:bodyPr>
          <a:lstStyle/>
          <a:p>
            <a:pPr algn="ctr"/>
            <a:r>
              <a:rPr lang="en-US" sz="2400" dirty="0">
                <a:latin typeface="Calibri" pitchFamily="34" charset="0"/>
                <a:cs typeface="Times New Roman" pitchFamily="18" charset="0"/>
              </a:rPr>
              <a:t>Gender Wage Gap by Number of Years since MBA Graduation</a:t>
            </a:r>
          </a:p>
          <a:p>
            <a:pPr eaLnBrk="0" hangingPunct="0"/>
            <a:endParaRPr lang="en-US" dirty="0">
              <a:cs typeface="Times New Roman" pitchFamily="18" charset="0"/>
            </a:endParaRPr>
          </a:p>
        </p:txBody>
      </p:sp>
      <p:sp>
        <p:nvSpPr>
          <p:cNvPr id="41987" name="Rectangle 2"/>
          <p:cNvSpPr>
            <a:spLocks noChangeArrowheads="1"/>
          </p:cNvSpPr>
          <p:nvPr/>
        </p:nvSpPr>
        <p:spPr bwMode="auto">
          <a:xfrm>
            <a:off x="0" y="0"/>
            <a:ext cx="184150" cy="508000"/>
          </a:xfrm>
          <a:prstGeom prst="rect">
            <a:avLst/>
          </a:prstGeom>
          <a:noFill/>
          <a:ln w="9525">
            <a:noFill/>
            <a:miter lim="800000"/>
            <a:headEnd/>
            <a:tailEnd/>
          </a:ln>
        </p:spPr>
        <p:txBody>
          <a:bodyPr wrap="none" anchor="ctr">
            <a:spAutoFit/>
          </a:bodyPr>
          <a:lstStyle/>
          <a:p>
            <a:endParaRPr lang="en-US" sz="900"/>
          </a:p>
          <a:p>
            <a:pPr eaLnBrk="0" hangingPunct="0"/>
            <a:endParaRPr lang="en-US"/>
          </a:p>
        </p:txBody>
      </p:sp>
      <p:sp>
        <p:nvSpPr>
          <p:cNvPr id="4198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408221979"/>
              </p:ext>
            </p:extLst>
          </p:nvPr>
        </p:nvGraphicFramePr>
        <p:xfrm>
          <a:off x="152400" y="985838"/>
          <a:ext cx="8686800" cy="4486284"/>
        </p:xfrm>
        <a:graphic>
          <a:graphicData uri="http://schemas.openxmlformats.org/drawingml/2006/table">
            <a:tbl>
              <a:tblPr/>
              <a:tblGrid>
                <a:gridCol w="1770063"/>
                <a:gridCol w="1038225"/>
                <a:gridCol w="1039812"/>
                <a:gridCol w="1038225"/>
                <a:gridCol w="1036638"/>
                <a:gridCol w="1298575"/>
                <a:gridCol w="1465262"/>
              </a:tblGrid>
              <a:tr h="2492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Number of Years since MBA Receipt</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a:t>
                      </a: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a:t>
                      </a:r>
                    </a:p>
                  </a:txBody>
                  <a:tcPr marL="48822" marR="4882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a:t>
                      </a:r>
                    </a:p>
                  </a:txBody>
                  <a:tcPr marL="48822" marR="4882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7</a:t>
                      </a:r>
                    </a:p>
                  </a:txBody>
                  <a:tcPr marL="48822" marR="4882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9</a:t>
                      </a:r>
                    </a:p>
                  </a:txBody>
                  <a:tcPr marL="48822" marR="4882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10</a:t>
                      </a:r>
                    </a:p>
                  </a:txBody>
                  <a:tcPr marL="48822" marR="48822"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492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1. With no controls</a:t>
                      </a:r>
                    </a:p>
                  </a:txBody>
                  <a:tcPr marL="48822" marR="48822"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-0.089</a:t>
                      </a:r>
                    </a:p>
                  </a:txBody>
                  <a:tcPr marL="48822" marR="48822" marT="0" marB="0"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-0.213</a:t>
                      </a:r>
                    </a:p>
                  </a:txBody>
                  <a:tcPr marL="48822" marR="4882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-0.274</a:t>
                      </a:r>
                    </a:p>
                  </a:txBody>
                  <a:tcPr marL="48822" marR="4882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-0.331</a:t>
                      </a:r>
                    </a:p>
                  </a:txBody>
                  <a:tcPr marL="48822" marR="4882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-0.376</a:t>
                      </a:r>
                    </a:p>
                  </a:txBody>
                  <a:tcPr marL="48822" marR="4882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-0.565</a:t>
                      </a:r>
                    </a:p>
                  </a:txBody>
                  <a:tcPr marL="48822" marR="48822"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[0.020]*</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[0.032]*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[0.043]*</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[0.062]*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[0.079]*</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[0.045]*</a:t>
                      </a:r>
                    </a:p>
                  </a:txBody>
                  <a:tcPr marL="48822" marR="48822" marT="0" marB="0" anchor="b" horzOverflow="overflow">
                    <a:lnL>
                      <a:noFill/>
                    </a:lnL>
                    <a:lnR>
                      <a:noFill/>
                    </a:lnR>
                    <a:lnT>
                      <a:noFill/>
                    </a:lnT>
                    <a:lnB>
                      <a:noFill/>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With controls:</a:t>
                      </a: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r>
              <a:tr h="2492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2. Pre-MBA characteristics</a:t>
                      </a: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-0.08</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-0.172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-0.221</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-0.271</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-0.32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-0.479</a:t>
                      </a:r>
                    </a:p>
                  </a:txBody>
                  <a:tcPr marL="48822" marR="48822" marT="0" marB="0" anchor="b" horzOverflow="overflow">
                    <a:lnL>
                      <a:noFill/>
                    </a:lnL>
                    <a:lnR>
                      <a:noFill/>
                    </a:lnR>
                    <a:lnT>
                      <a:noFill/>
                    </a:lnT>
                    <a:lnB>
                      <a:noFill/>
                    </a:lnB>
                    <a:lnTlToBr>
                      <a:noFill/>
                    </a:lnTlToBr>
                    <a:lnBlToTr>
                      <a:noFill/>
                    </a:lnBlToTr>
                    <a:noFill/>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[0.021]*</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[0.033]*</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[0.044]*</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[0.065]*</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[0.084]*</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[0.045]*</a:t>
                      </a:r>
                    </a:p>
                  </a:txBody>
                  <a:tcPr marL="48822" marR="48822" marT="0" marB="0" anchor="b" horzOverflow="overflow">
                    <a:lnL>
                      <a:noFill/>
                    </a:lnL>
                    <a:lnR>
                      <a:noFill/>
                    </a:lnR>
                    <a:lnT>
                      <a:noFill/>
                    </a:lnT>
                    <a:lnB>
                      <a:noFill/>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r>
              <a:tr h="249238">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3. </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Add</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MBA performance</a:t>
                      </a: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-0.054</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-0.129</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-0.166</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-0.257</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-0.446</a:t>
                      </a:r>
                    </a:p>
                  </a:txBody>
                  <a:tcPr marL="48822" marR="48822" marT="0" marB="0" anchor="b" horzOverflow="overflow">
                    <a:lnL>
                      <a:noFill/>
                    </a:lnL>
                    <a:lnR>
                      <a:noFill/>
                    </a:lnR>
                    <a:lnT>
                      <a:noFill/>
                    </a:lnT>
                    <a:lnB>
                      <a:noFill/>
                    </a:lnB>
                    <a:lnTlToBr>
                      <a:noFill/>
                    </a:lnTlToBr>
                    <a:lnBlToTr>
                      <a:noFill/>
                    </a:lnBlToTr>
                    <a:noFill/>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[0.021]*</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[0.032]*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[0.063]*</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[0.082]*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[0.044]*</a:t>
                      </a:r>
                    </a:p>
                  </a:txBody>
                  <a:tcPr marL="48822" marR="48822" marT="0" marB="0" anchor="b" horzOverflow="overflow">
                    <a:lnL>
                      <a:noFill/>
                    </a:lnL>
                    <a:lnR>
                      <a:noFill/>
                    </a:lnR>
                    <a:lnT>
                      <a:noFill/>
                    </a:lnT>
                    <a:lnB>
                      <a:noFill/>
                    </a:lnB>
                    <a:lnTlToBr>
                      <a:noFill/>
                    </a:lnTlToBr>
                    <a:lnBlToTr>
                      <a:noFill/>
                    </a:lnBlToTr>
                    <a:noFill/>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r>
              <a:tr h="2492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4. </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Add</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labor market exp.</a:t>
                      </a: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-0.053</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-0.118</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-0.147</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-0.141</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-0.181</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-0.312</a:t>
                      </a:r>
                    </a:p>
                  </a:txBody>
                  <a:tcPr marL="48822" marR="48822" marT="0" marB="0" anchor="b" horzOverflow="overflow">
                    <a:lnL>
                      <a:noFill/>
                    </a:lnL>
                    <a:lnR>
                      <a:noFill/>
                    </a:lnR>
                    <a:lnT>
                      <a:noFill/>
                    </a:lnT>
                    <a:lnB>
                      <a:noFill/>
                    </a:lnB>
                    <a:lnTlToBr>
                      <a:noFill/>
                    </a:lnTlToBr>
                    <a:lnBlToTr>
                      <a:noFill/>
                    </a:lnBlToTr>
                    <a:noFill/>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[0.021]§</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[0.031]*</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[0.063]§</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[0.082]§</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[0.044]*</a:t>
                      </a:r>
                    </a:p>
                  </a:txBody>
                  <a:tcPr marL="48822" marR="48822" marT="0" marB="0" anchor="b" horzOverflow="overflow">
                    <a:lnL>
                      <a:noFill/>
                    </a:lnL>
                    <a:lnR>
                      <a:noFill/>
                    </a:lnR>
                    <a:lnT>
                      <a:noFill/>
                    </a:lnT>
                    <a:lnB>
                      <a:noFill/>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r>
              <a:tr h="2492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5. </a:t>
                      </a:r>
                      <a:r>
                        <a:rPr kumimoji="0" lang="en-US" sz="1600" b="0" i="1" u="none" strike="noStrike" cap="none" normalizeH="0" baseline="0" smtClean="0">
                          <a:ln>
                            <a:noFill/>
                          </a:ln>
                          <a:solidFill>
                            <a:schemeClr val="tx1"/>
                          </a:solidFill>
                          <a:effectLst/>
                          <a:latin typeface="Times New Roman" pitchFamily="18" charset="0"/>
                          <a:cs typeface="Times New Roman" pitchFamily="18" charset="0"/>
                        </a:rPr>
                        <a:t>Add</a:t>
                      </a: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 weekly hours worked </a:t>
                      </a: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-0.036</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-0.069</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-0.079</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-0.054</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-0.047</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-0.098</a:t>
                      </a:r>
                    </a:p>
                  </a:txBody>
                  <a:tcPr marL="48822" marR="48822" marT="0" marB="0" anchor="b" horzOverflow="overflow">
                    <a:lnL>
                      <a:noFill/>
                    </a:lnL>
                    <a:lnR>
                      <a:noFill/>
                    </a:lnR>
                    <a:lnT>
                      <a:noFill/>
                    </a:lnT>
                    <a:lnB>
                      <a:noFill/>
                    </a:lnB>
                    <a:lnTlToBr>
                      <a:noFill/>
                    </a:lnTlToBr>
                    <a:lnBlToTr>
                      <a:noFill/>
                    </a:lnBlToTr>
                    <a:noFill/>
                  </a:tcPr>
                </a:tc>
              </a:tr>
              <a:tr h="24923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[0.020]</a:t>
                      </a:r>
                    </a:p>
                  </a:txBody>
                  <a:tcPr marL="48822" marR="48822" marT="0" marB="0"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[0.030]§</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[0.041]</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[0.060]</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[0.078]</a:t>
                      </a:r>
                    </a:p>
                  </a:txBody>
                  <a:tcPr marL="48822" marR="48822" marT="0"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[0.042]§</a:t>
                      </a:r>
                    </a:p>
                  </a:txBody>
                  <a:tcPr marL="48822" marR="48822" marT="0" marB="0" anchor="b" horzOverflow="overflow">
                    <a:lnL>
                      <a:noFill/>
                    </a:lnL>
                    <a:lnR>
                      <a:noFill/>
                    </a:lnR>
                    <a:lnT>
                      <a:noFill/>
                    </a:lnT>
                    <a:lnB>
                      <a:noFill/>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8822" marR="48822" marT="0" marB="0" horzOverflow="overflow">
                    <a:lnL>
                      <a:noFill/>
                    </a:lnL>
                    <a:lnR>
                      <a:noFill/>
                    </a:lnR>
                    <a:lnT>
                      <a:noFill/>
                    </a:lnT>
                    <a:lnB>
                      <a:noFill/>
                    </a:lnB>
                    <a:lnTlToBr>
                      <a:noFill/>
                    </a:lnTlToBr>
                    <a:lnBlToTr>
                      <a:noFill/>
                    </a:lnBlToTr>
                    <a:noFill/>
                  </a:tcPr>
                </a:tc>
              </a:tr>
            </a:tbl>
          </a:graphicData>
        </a:graphic>
      </p:graphicFrame>
      <p:sp>
        <p:nvSpPr>
          <p:cNvPr id="42141" name="Rectangle 4"/>
          <p:cNvSpPr>
            <a:spLocks noChangeArrowheads="1"/>
          </p:cNvSpPr>
          <p:nvPr/>
        </p:nvSpPr>
        <p:spPr bwMode="auto">
          <a:xfrm>
            <a:off x="152400" y="914400"/>
            <a:ext cx="1846263" cy="2292350"/>
          </a:xfrm>
          <a:prstGeom prst="rect">
            <a:avLst/>
          </a:prstGeom>
          <a:noFill/>
          <a:ln w="9525">
            <a:noFill/>
            <a:miter lim="800000"/>
            <a:headEnd/>
            <a:tailEnd/>
          </a:ln>
        </p:spPr>
        <p:txBody>
          <a:bodyPr wrap="none" lIns="914112" tIns="914112" rIns="914112" bIns="914112" anchor="ctr">
            <a:spAutoFit/>
          </a:bodyPr>
          <a:lstStyle/>
          <a:p>
            <a:pPr eaLnBrk="0" hangingPunct="0"/>
            <a:r>
              <a:rPr lang="en-US" sz="1100" i="1">
                <a:cs typeface="Times New Roman" pitchFamily="18" charset="0"/>
              </a:rPr>
              <a:t/>
            </a:r>
            <a:br>
              <a:rPr lang="en-US" sz="1100" i="1">
                <a:cs typeface="Times New Roman" pitchFamily="18" charset="0"/>
              </a:rPr>
            </a:br>
            <a:endParaRPr lang="en-US">
              <a:cs typeface="Times New Roman" pitchFamily="18" charset="0"/>
            </a:endParaRPr>
          </a:p>
        </p:txBody>
      </p:sp>
      <p:sp>
        <p:nvSpPr>
          <p:cNvPr id="7" name="Rectangle 6"/>
          <p:cNvSpPr/>
          <p:nvPr/>
        </p:nvSpPr>
        <p:spPr>
          <a:xfrm>
            <a:off x="2133600" y="1524000"/>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8" name="Rectangle 7"/>
          <p:cNvSpPr/>
          <p:nvPr/>
        </p:nvSpPr>
        <p:spPr>
          <a:xfrm>
            <a:off x="2133600" y="4724400"/>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9" name="Rectangle 8"/>
          <p:cNvSpPr/>
          <p:nvPr/>
        </p:nvSpPr>
        <p:spPr>
          <a:xfrm>
            <a:off x="7772400" y="4724400"/>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0" name="Rectangle 9"/>
          <p:cNvSpPr/>
          <p:nvPr/>
        </p:nvSpPr>
        <p:spPr>
          <a:xfrm>
            <a:off x="7620000" y="1524000"/>
            <a:ext cx="914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Tree>
    <p:extLst>
      <p:ext uri="{BB962C8B-B14F-4D97-AF65-F5344CB8AC3E}">
        <p14:creationId xmlns:p14="http://schemas.microsoft.com/office/powerpoint/2010/main" val="1335003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496" y="1295400"/>
            <a:ext cx="6740104" cy="477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152400"/>
            <a:ext cx="8229600" cy="838200"/>
          </a:xfrm>
        </p:spPr>
        <p:txBody>
          <a:bodyPr>
            <a:normAutofit/>
          </a:bodyPr>
          <a:lstStyle/>
          <a:p>
            <a:r>
              <a:rPr lang="en-US" sz="2400" dirty="0" smtClean="0"/>
              <a:t>Life satisfaction Among College Educated Women</a:t>
            </a:r>
            <a:br>
              <a:rPr lang="en-US" sz="2400" dirty="0" smtClean="0"/>
            </a:br>
            <a:r>
              <a:rPr lang="en-US" sz="1400" dirty="0" smtClean="0"/>
              <a:t>Source: Bertrand (2013)</a:t>
            </a:r>
            <a:endParaRPr lang="en-US" sz="1400" dirty="0"/>
          </a:p>
        </p:txBody>
      </p:sp>
      <p:sp>
        <p:nvSpPr>
          <p:cNvPr id="5" name="Content Placeholder 4"/>
          <p:cNvSpPr>
            <a:spLocks noGrp="1"/>
          </p:cNvSpPr>
          <p:nvPr>
            <p:ph idx="1"/>
          </p:nvPr>
        </p:nvSpPr>
        <p:spPr>
          <a:xfrm>
            <a:off x="762000" y="1905000"/>
            <a:ext cx="7924800" cy="4648200"/>
          </a:xfrm>
        </p:spPr>
        <p:txBody>
          <a:bodyPr/>
          <a:lstStyle/>
          <a:p>
            <a:endParaRPr lang="en-US" dirty="0"/>
          </a:p>
        </p:txBody>
      </p:sp>
    </p:spTree>
    <p:extLst>
      <p:ext uri="{BB962C8B-B14F-4D97-AF65-F5344CB8AC3E}">
        <p14:creationId xmlns:p14="http://schemas.microsoft.com/office/powerpoint/2010/main" val="642963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2991175"/>
              </p:ext>
            </p:extLst>
          </p:nvPr>
        </p:nvGraphicFramePr>
        <p:xfrm>
          <a:off x="533398" y="685802"/>
          <a:ext cx="8305802" cy="5229422"/>
        </p:xfrm>
        <a:graphic>
          <a:graphicData uri="http://schemas.openxmlformats.org/drawingml/2006/table">
            <a:tbl>
              <a:tblPr/>
              <a:tblGrid>
                <a:gridCol w="1742295"/>
                <a:gridCol w="315107"/>
                <a:gridCol w="76200"/>
                <a:gridCol w="2072675"/>
                <a:gridCol w="819905"/>
                <a:gridCol w="819905"/>
                <a:gridCol w="819905"/>
                <a:gridCol w="192010"/>
                <a:gridCol w="76200"/>
                <a:gridCol w="76200"/>
                <a:gridCol w="1295400"/>
              </a:tblGrid>
              <a:tr h="301608">
                <a:tc gridSpan="11">
                  <a:txBody>
                    <a:bodyPr/>
                    <a:lstStyle/>
                    <a:p>
                      <a:pPr algn="ctr" fontAlgn="b"/>
                      <a:r>
                        <a:rPr lang="en-US" sz="2000" b="1" i="0" u="none" strike="noStrike" dirty="0">
                          <a:solidFill>
                            <a:srgbClr val="000000"/>
                          </a:solidFill>
                          <a:effectLst/>
                          <a:latin typeface="Calibri"/>
                        </a:rPr>
                        <a:t>Table 3: Emotional Well-Being Among College Educated </a:t>
                      </a:r>
                      <a:r>
                        <a:rPr lang="en-US" sz="2000" b="1" i="0" u="none" strike="noStrike" dirty="0" smtClean="0">
                          <a:solidFill>
                            <a:srgbClr val="000000"/>
                          </a:solidFill>
                          <a:effectLst/>
                          <a:latin typeface="Calibri"/>
                        </a:rPr>
                        <a:t>Women</a:t>
                      </a:r>
                    </a:p>
                    <a:p>
                      <a:pPr algn="ctr" fontAlgn="b"/>
                      <a:r>
                        <a:rPr lang="en-US" sz="2000" b="1" i="0" u="none" strike="noStrike" dirty="0" smtClean="0">
                          <a:solidFill>
                            <a:srgbClr val="000000"/>
                          </a:solidFill>
                          <a:effectLst/>
                          <a:latin typeface="Calibri"/>
                        </a:rPr>
                        <a:t>Panel A: Career and Husband</a:t>
                      </a:r>
                      <a:endParaRPr lang="en-US" sz="2000" b="1" i="0" u="none" strike="noStrike" dirty="0">
                        <a:solidFill>
                          <a:srgbClr val="000000"/>
                        </a:solidFill>
                        <a:effectLst/>
                        <a:latin typeface="Calibri"/>
                      </a:endParaRPr>
                    </a:p>
                  </a:txBody>
                  <a:tcPr marL="9525" marR="9525" marT="9525"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608">
                <a:tc>
                  <a:txBody>
                    <a:bodyPr/>
                    <a:lstStyle/>
                    <a:p>
                      <a:pPr algn="ctr" fontAlgn="b"/>
                      <a:endParaRPr lang="en-US" sz="1600" b="1" i="0" u="none" strike="noStrike">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1600" b="0" i="0" u="none" strike="noStrike" dirty="0" smtClean="0">
                          <a:solidFill>
                            <a:srgbClr val="000000"/>
                          </a:solidFill>
                          <a:effectLst/>
                          <a:latin typeface="Calibri"/>
                        </a:rPr>
                        <a:t>(1)</a:t>
                      </a:r>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smtClean="0">
                          <a:solidFill>
                            <a:srgbClr val="000000"/>
                          </a:solidFill>
                          <a:effectLst/>
                          <a:latin typeface="Calibri"/>
                        </a:rPr>
                        <a:t>(2)</a:t>
                      </a:r>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b"/>
                      <a:r>
                        <a:rPr lang="en-US" sz="1600" b="0" i="0" u="none" strike="noStrike" dirty="0" smtClean="0">
                          <a:solidFill>
                            <a:srgbClr val="000000"/>
                          </a:solidFill>
                          <a:effectLst/>
                          <a:latin typeface="Calibri"/>
                        </a:rPr>
                        <a:t>(3)</a:t>
                      </a:r>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600" b="0" i="0" u="none" strike="noStrike" dirty="0" smtClean="0">
                          <a:solidFill>
                            <a:srgbClr val="000000"/>
                          </a:solidFill>
                          <a:effectLst/>
                          <a:latin typeface="Calibri"/>
                        </a:rPr>
                        <a:t>(4)</a:t>
                      </a:r>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r>
              <a:tr h="1148983">
                <a:tc>
                  <a:txBody>
                    <a:bodyPr/>
                    <a:lstStyle/>
                    <a:p>
                      <a:pPr algn="ctr" fontAlgn="ctr"/>
                      <a:r>
                        <a:rPr lang="en-US" sz="1600" b="0" i="1" u="none" strike="noStrike">
                          <a:solidFill>
                            <a:srgbClr val="000000"/>
                          </a:solidFill>
                          <a:effectLst/>
                          <a:latin typeface="Calibri"/>
                        </a:rPr>
                        <a:t>Dependent variable: </a:t>
                      </a:r>
                    </a:p>
                  </a:txBody>
                  <a:tcPr marL="9525" marR="9525" marT="9525" marB="0" anchor="ctr">
                    <a:lnL>
                      <a:noFill/>
                    </a:lnL>
                    <a:lnR>
                      <a:noFill/>
                    </a:lnR>
                    <a:lnT>
                      <a:noFill/>
                    </a:lnT>
                    <a:lnB>
                      <a:noFill/>
                    </a:lnB>
                  </a:tcPr>
                </a:tc>
                <a:tc gridSpan="2">
                  <a:txBody>
                    <a:bodyPr/>
                    <a:lstStyle/>
                    <a:p>
                      <a:pPr algn="ctr" fontAlgn="b"/>
                      <a:endParaRPr lang="en-US" sz="1600" b="0" i="1"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gridSpan="8">
                  <a:txBody>
                    <a:bodyPr/>
                    <a:lstStyle/>
                    <a:p>
                      <a:pPr algn="ctr" fontAlgn="ctr"/>
                      <a:r>
                        <a:rPr lang="en-US" sz="1600" b="0" i="1" u="none" strike="noStrike">
                          <a:solidFill>
                            <a:srgbClr val="000000"/>
                          </a:solidFill>
                          <a:effectLst/>
                          <a:latin typeface="Calibri"/>
                        </a:rPr>
                        <a:t>Over the Course of the Day, Average:</a:t>
                      </a: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7246">
                <a:tc>
                  <a:txBody>
                    <a:bodyPr/>
                    <a:lstStyle/>
                    <a:p>
                      <a:pPr algn="ctr" fontAlgn="b"/>
                      <a:endParaRPr lang="en-US" sz="1600" b="1" i="0" u="none" strike="noStrike">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ctr" fontAlgn="b"/>
                      <a:endParaRPr lang="en-US" sz="1600" b="0" i="1"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pPr algn="ctr" fontAlgn="b"/>
                      <a:r>
                        <a:rPr lang="en-US" sz="1600" b="0" i="1" u="none" strike="noStrike">
                          <a:solidFill>
                            <a:srgbClr val="000000"/>
                          </a:solidFill>
                          <a:effectLst/>
                          <a:latin typeface="Calibri"/>
                        </a:rPr>
                        <a:t>Happiness</a:t>
                      </a:r>
                    </a:p>
                  </a:txBody>
                  <a:tcPr marL="9525" marR="9525" marT="9525" marB="0" anchor="b">
                    <a:lnL>
                      <a:noFill/>
                    </a:lnL>
                    <a:lnR>
                      <a:noFill/>
                    </a:lnR>
                    <a:lnT>
                      <a:noFill/>
                    </a:lnT>
                    <a:lnB>
                      <a:noFill/>
                    </a:lnB>
                  </a:tcPr>
                </a:tc>
                <a:tc>
                  <a:txBody>
                    <a:bodyPr/>
                    <a:lstStyle/>
                    <a:p>
                      <a:pPr algn="ctr" fontAlgn="b"/>
                      <a:endParaRPr lang="en-US" sz="1600" b="0" i="1"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600" b="0" i="1" u="none" strike="noStrike" dirty="0">
                          <a:solidFill>
                            <a:srgbClr val="000000"/>
                          </a:solidFill>
                          <a:effectLst/>
                          <a:latin typeface="Calibri"/>
                        </a:rPr>
                        <a:t>Sadness</a:t>
                      </a:r>
                    </a:p>
                  </a:txBody>
                  <a:tcPr marL="9525" marR="9525" marT="9525" marB="0" anchor="b">
                    <a:lnL>
                      <a:noFill/>
                    </a:lnL>
                    <a:lnR>
                      <a:noFill/>
                    </a:lnR>
                    <a:lnT>
                      <a:noFill/>
                    </a:lnT>
                    <a:lnB>
                      <a:noFill/>
                    </a:lnB>
                  </a:tcPr>
                </a:tc>
                <a:tc gridSpan="2">
                  <a:txBody>
                    <a:bodyPr/>
                    <a:lstStyle/>
                    <a:p>
                      <a:pPr algn="ctr" fontAlgn="b"/>
                      <a:r>
                        <a:rPr lang="en-US" sz="1600" b="0" i="1" u="none" strike="noStrike">
                          <a:solidFill>
                            <a:srgbClr val="000000"/>
                          </a:solidFill>
                          <a:effectLst/>
                          <a:latin typeface="Calibri"/>
                        </a:rPr>
                        <a:t>Stress</a:t>
                      </a:r>
                    </a:p>
                  </a:txBody>
                  <a:tcPr marL="9525" marR="9525" marT="9525" marB="0" anchor="b">
                    <a:lnL>
                      <a:noFill/>
                    </a:lnL>
                    <a:lnR>
                      <a:noFill/>
                    </a:lnR>
                    <a:lnT>
                      <a:noFill/>
                    </a:lnT>
                    <a:lnB>
                      <a:noFill/>
                    </a:lnB>
                  </a:tcPr>
                </a:tc>
                <a:tc hMerge="1">
                  <a:txBody>
                    <a:bodyPr/>
                    <a:lstStyle/>
                    <a:p>
                      <a:pPr algn="ctr" fontAlgn="b"/>
                      <a:endParaRPr lang="en-US" sz="1600" b="0" i="1"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endParaRPr lang="en-US" dirty="0"/>
                    </a:p>
                  </a:txBody>
                  <a:tcPr marL="9525" marR="9525" marT="9525" marB="0" anchor="b">
                    <a:lnL>
                      <a:noFill/>
                    </a:lnL>
                    <a:lnR>
                      <a:noFill/>
                    </a:lnR>
                    <a:lnT>
                      <a:noFill/>
                    </a:lnT>
                    <a:lnB>
                      <a:noFill/>
                    </a:lnB>
                  </a:tcPr>
                </a:tc>
                <a:tc gridSpan="2">
                  <a:txBody>
                    <a:bodyPr/>
                    <a:lstStyle/>
                    <a:p>
                      <a:pPr algn="ctr" fontAlgn="b"/>
                      <a:r>
                        <a:rPr lang="en-US" sz="1600" b="0" i="1" u="none" strike="noStrike" dirty="0">
                          <a:solidFill>
                            <a:srgbClr val="000000"/>
                          </a:solidFill>
                          <a:effectLst/>
                          <a:latin typeface="Calibri"/>
                        </a:rPr>
                        <a:t>Tiredness</a:t>
                      </a:r>
                    </a:p>
                  </a:txBody>
                  <a:tcPr marL="9525" marR="9525" marT="9525" marB="0" anchor="b">
                    <a:lnL>
                      <a:noFill/>
                    </a:lnL>
                    <a:lnR>
                      <a:noFill/>
                    </a:lnR>
                    <a:lnT>
                      <a:noFill/>
                    </a:lnT>
                    <a:lnB>
                      <a:noFill/>
                    </a:lnB>
                  </a:tcPr>
                </a:tc>
                <a:tc hMerge="1">
                  <a:txBody>
                    <a:bodyPr/>
                    <a:lstStyle/>
                    <a:p>
                      <a:pPr algn="ctr" fontAlgn="b"/>
                      <a:endParaRPr lang="en-US" sz="1600" b="0" i="1" u="none" strike="noStrike">
                        <a:solidFill>
                          <a:srgbClr val="000000"/>
                        </a:solidFill>
                        <a:effectLst/>
                        <a:latin typeface="Calibri"/>
                      </a:endParaRPr>
                    </a:p>
                  </a:txBody>
                  <a:tcPr marL="9525" marR="9525" marT="9525" marB="0" anchor="b">
                    <a:lnL>
                      <a:noFill/>
                    </a:lnL>
                    <a:lnR>
                      <a:noFill/>
                    </a:lnR>
                    <a:lnT>
                      <a:noFill/>
                    </a:lnT>
                    <a:lnB>
                      <a:noFill/>
                    </a:lnB>
                  </a:tcPr>
                </a:tc>
              </a:tr>
              <a:tr h="287246">
                <a:tc>
                  <a:txBody>
                    <a:bodyPr/>
                    <a:lstStyle/>
                    <a:p>
                      <a:pPr algn="ctr" fontAlgn="b"/>
                      <a:endParaRPr lang="en-US" sz="1600" b="1" i="0" u="none" strike="noStrike">
                        <a:solidFill>
                          <a:srgbClr val="000000"/>
                        </a:solidFill>
                        <a:effectLst/>
                        <a:latin typeface="Calibri"/>
                      </a:endParaRPr>
                    </a:p>
                  </a:txBody>
                  <a:tcPr marL="9525" marR="9525" marT="9525" marB="0" anchor="b">
                    <a:lnL>
                      <a:noFill/>
                    </a:lnL>
                    <a:lnR>
                      <a:noFill/>
                    </a:lnR>
                    <a:lnT>
                      <a:noFill/>
                    </a:lnT>
                    <a:lnB>
                      <a:noFill/>
                    </a:lnB>
                  </a:tcPr>
                </a:tc>
                <a:tc gridSpan="10">
                  <a:txBody>
                    <a:bodyPr/>
                    <a:lstStyle/>
                    <a:p>
                      <a:pPr algn="ctr" fontAlgn="b"/>
                      <a:endParaRPr lang="en-US" sz="1600" b="1" i="0" u="none" strike="noStrike" dirty="0">
                        <a:solidFill>
                          <a:srgbClr val="000000"/>
                        </a:solidFill>
                        <a:effectLst/>
                        <a:latin typeface="Calibri"/>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7246">
                <a:tc>
                  <a:txBody>
                    <a:bodyPr/>
                    <a:lstStyle/>
                    <a:p>
                      <a:pPr algn="l" fontAlgn="b"/>
                      <a:r>
                        <a:rPr lang="en-US" sz="1600" b="0" i="0" u="none" strike="noStrike">
                          <a:solidFill>
                            <a:srgbClr val="000000"/>
                          </a:solidFill>
                          <a:effectLst/>
                          <a:latin typeface="Calibri"/>
                        </a:rPr>
                        <a:t>Career </a:t>
                      </a:r>
                    </a:p>
                  </a:txBody>
                  <a:tcPr marL="9525" marR="9525" marT="9525" marB="0" anchor="b">
                    <a:lnL>
                      <a:noFill/>
                    </a:lnL>
                    <a:lnR>
                      <a:noFill/>
                    </a:lnR>
                    <a:lnT>
                      <a:noFill/>
                    </a:lnT>
                    <a:lnB>
                      <a:noFill/>
                    </a:lnB>
                  </a:tcPr>
                </a:tc>
                <a:tc>
                  <a:txBody>
                    <a:bodyPr/>
                    <a:lstStyle/>
                    <a:p>
                      <a:endParaRPr lang="en-US" dirty="0"/>
                    </a:p>
                  </a:txBody>
                  <a:tcPr marL="9525" marR="9525" marT="9525" marB="0" anchor="b">
                    <a:lnL>
                      <a:noFill/>
                    </a:lnL>
                    <a:lnR>
                      <a:noFill/>
                    </a:lnR>
                    <a:lnT>
                      <a:noFill/>
                    </a:lnT>
                    <a:lnB>
                      <a:noFill/>
                    </a:lnB>
                  </a:tcPr>
                </a:tc>
                <a:tc gridSpan="2">
                  <a:txBody>
                    <a:bodyPr/>
                    <a:lstStyle/>
                    <a:p>
                      <a:pPr algn="ctr" fontAlgn="b"/>
                      <a:r>
                        <a:rPr lang="en-US" sz="1600" b="0" i="0" u="none" strike="noStrike" dirty="0">
                          <a:solidFill>
                            <a:srgbClr val="000000"/>
                          </a:solidFill>
                          <a:effectLst/>
                          <a:latin typeface="Calibri"/>
                        </a:rPr>
                        <a:t>0.088</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dirty="0"/>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-0.357</a:t>
                      </a:r>
                    </a:p>
                  </a:txBody>
                  <a:tcPr marL="9525" marR="9525" marT="9525" marB="0" anchor="b">
                    <a:lnL>
                      <a:noFill/>
                    </a:lnL>
                    <a:lnR>
                      <a:noFill/>
                    </a:lnR>
                    <a:lnT>
                      <a:noFill/>
                    </a:lnT>
                    <a:lnB>
                      <a:noFill/>
                    </a:lnB>
                  </a:tcPr>
                </a:tc>
                <a:tc gridSpan="3">
                  <a:txBody>
                    <a:bodyPr/>
                    <a:lstStyle/>
                    <a:p>
                      <a:pPr algn="ctr" fontAlgn="b"/>
                      <a:r>
                        <a:rPr lang="en-US" sz="1600" b="0" i="0" u="none" strike="noStrike" dirty="0">
                          <a:solidFill>
                            <a:srgbClr val="000000"/>
                          </a:solidFill>
                          <a:effectLst/>
                          <a:latin typeface="Calibri"/>
                        </a:rPr>
                        <a:t>-0.052</a:t>
                      </a:r>
                    </a:p>
                  </a:txBody>
                  <a:tcPr marL="9525" marR="9525" marT="9525" marB="0" anchor="b">
                    <a:lnL>
                      <a:noFill/>
                    </a:lnL>
                    <a:lnR>
                      <a:noFill/>
                    </a:lnR>
                    <a:lnT>
                      <a:noFill/>
                    </a:lnT>
                    <a:lnB>
                      <a:noFill/>
                    </a:lnB>
                  </a:tcPr>
                </a:tc>
                <a:tc hMerge="1">
                  <a:txBody>
                    <a:bodyPr/>
                    <a:lstStyle/>
                    <a:p>
                      <a:endParaRPr lang="en-US" dirty="0"/>
                    </a:p>
                  </a:txBody>
                  <a:tcPr marL="9525" marR="9525" marT="9525" marB="0" anchor="b">
                    <a:lnL>
                      <a:noFill/>
                    </a:lnL>
                    <a:lnR>
                      <a:noFill/>
                    </a:lnR>
                    <a:lnT>
                      <a:noFill/>
                    </a:lnT>
                    <a:lnB>
                      <a:noFill/>
                    </a:lnB>
                  </a:tcPr>
                </a:tc>
                <a:tc hMerge="1">
                  <a:txBody>
                    <a:bodyPr/>
                    <a:lstStyle/>
                    <a:p>
                      <a:endParaRPr lang="en-US"/>
                    </a:p>
                  </a:txBody>
                  <a:tcPr/>
                </a:tc>
                <a:tc>
                  <a:txBody>
                    <a:bodyPr/>
                    <a:lstStyle/>
                    <a:p>
                      <a:endParaRPr lang="en-US" dirty="0"/>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-0.21</a:t>
                      </a:r>
                    </a:p>
                  </a:txBody>
                  <a:tcPr marL="9525" marR="9525" marT="9525" marB="0" anchor="b">
                    <a:lnL>
                      <a:noFill/>
                    </a:lnL>
                    <a:lnR>
                      <a:noFill/>
                    </a:lnR>
                    <a:lnT>
                      <a:noFill/>
                    </a:lnT>
                    <a:lnB>
                      <a:noFill/>
                    </a:lnB>
                  </a:tcPr>
                </a:tc>
              </a:tr>
              <a:tr h="287246">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a:rPr>
                        <a:t>[0.121]</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[0.098]**</a:t>
                      </a:r>
                    </a:p>
                  </a:txBody>
                  <a:tcPr marL="9525" marR="9525" marT="9525" marB="0" anchor="b">
                    <a:lnL>
                      <a:noFill/>
                    </a:lnL>
                    <a:lnR>
                      <a:noFill/>
                    </a:lnR>
                    <a:lnT>
                      <a:noFill/>
                    </a:lnT>
                    <a:lnB>
                      <a:noFill/>
                    </a:lnB>
                  </a:tcPr>
                </a:tc>
                <a:tc gridSpan="3">
                  <a:txBody>
                    <a:bodyPr/>
                    <a:lstStyle/>
                    <a:p>
                      <a:pPr algn="ctr" fontAlgn="b"/>
                      <a:r>
                        <a:rPr lang="en-US" sz="1600" b="0" i="0" u="none" strike="noStrike">
                          <a:solidFill>
                            <a:srgbClr val="000000"/>
                          </a:solidFill>
                          <a:effectLst/>
                          <a:latin typeface="Calibri"/>
                        </a:rPr>
                        <a:t>[0.141]</a:t>
                      </a:r>
                    </a:p>
                  </a:txBody>
                  <a:tcPr marL="9525" marR="9525" marT="9525" marB="0" anchor="b">
                    <a:lnL>
                      <a:noFill/>
                    </a:lnL>
                    <a:lnR>
                      <a:noFill/>
                    </a:lnR>
                    <a:lnT>
                      <a:noFill/>
                    </a:lnT>
                    <a:lnB>
                      <a:noFill/>
                    </a:lnB>
                  </a:tcPr>
                </a:tc>
                <a:tc hMerge="1">
                  <a:txBody>
                    <a:bodyPr/>
                    <a:lstStyle/>
                    <a:p>
                      <a:endParaRPr lang="en-US"/>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[0.151]</a:t>
                      </a:r>
                    </a:p>
                  </a:txBody>
                  <a:tcPr marL="9525" marR="9525" marT="9525" marB="0" anchor="b">
                    <a:lnL>
                      <a:noFill/>
                    </a:lnL>
                    <a:lnR>
                      <a:noFill/>
                    </a:lnR>
                    <a:lnT>
                      <a:noFill/>
                    </a:lnT>
                    <a:lnB>
                      <a:noFill/>
                    </a:lnB>
                  </a:tcPr>
                </a:tc>
              </a:tr>
              <a:tr h="287246">
                <a:tc>
                  <a:txBody>
                    <a:bodyPr/>
                    <a:lstStyle/>
                    <a:p>
                      <a:pPr algn="l" fontAlgn="b"/>
                      <a:r>
                        <a:rPr lang="en-US" sz="1600" b="0" i="0" u="none" strike="noStrike">
                          <a:solidFill>
                            <a:srgbClr val="000000"/>
                          </a:solidFill>
                          <a:effectLst/>
                          <a:latin typeface="Calibri"/>
                        </a:rPr>
                        <a:t>Married</a:t>
                      </a: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a:rPr>
                        <a:t>0.259</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-0.406</a:t>
                      </a:r>
                    </a:p>
                  </a:txBody>
                  <a:tcPr marL="9525" marR="9525" marT="9525" marB="0" anchor="b">
                    <a:lnL>
                      <a:noFill/>
                    </a:lnL>
                    <a:lnR>
                      <a:noFill/>
                    </a:lnR>
                    <a:lnT>
                      <a:noFill/>
                    </a:lnT>
                    <a:lnB>
                      <a:noFill/>
                    </a:lnB>
                  </a:tcPr>
                </a:tc>
                <a:tc gridSpan="3">
                  <a:txBody>
                    <a:bodyPr/>
                    <a:lstStyle/>
                    <a:p>
                      <a:pPr algn="ctr" fontAlgn="b"/>
                      <a:r>
                        <a:rPr lang="en-US" sz="1600" b="0" i="0" u="none" strike="noStrike">
                          <a:solidFill>
                            <a:srgbClr val="000000"/>
                          </a:solidFill>
                          <a:effectLst/>
                          <a:latin typeface="Calibri"/>
                        </a:rPr>
                        <a:t>-0.332</a:t>
                      </a:r>
                    </a:p>
                  </a:txBody>
                  <a:tcPr marL="9525" marR="9525" marT="9525" marB="0" anchor="b">
                    <a:lnL>
                      <a:noFill/>
                    </a:lnL>
                    <a:lnR>
                      <a:noFill/>
                    </a:lnR>
                    <a:lnT>
                      <a:noFill/>
                    </a:lnT>
                    <a:lnB>
                      <a:noFill/>
                    </a:lnB>
                  </a:tcPr>
                </a:tc>
                <a:tc hMerge="1">
                  <a:txBody>
                    <a:bodyPr/>
                    <a:lstStyle/>
                    <a:p>
                      <a:endParaRPr lang="en-US"/>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-0.019</a:t>
                      </a:r>
                    </a:p>
                  </a:txBody>
                  <a:tcPr marL="9525" marR="9525" marT="9525" marB="0" anchor="b">
                    <a:lnL>
                      <a:noFill/>
                    </a:lnL>
                    <a:lnR>
                      <a:noFill/>
                    </a:lnR>
                    <a:lnT>
                      <a:noFill/>
                    </a:lnT>
                    <a:lnB>
                      <a:noFill/>
                    </a:lnB>
                  </a:tcPr>
                </a:tc>
              </a:tr>
              <a:tr h="287246">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a:rPr>
                        <a:t>[0.109]*</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[0.088]**</a:t>
                      </a:r>
                    </a:p>
                  </a:txBody>
                  <a:tcPr marL="9525" marR="9525" marT="9525" marB="0" anchor="b">
                    <a:lnL>
                      <a:noFill/>
                    </a:lnL>
                    <a:lnR>
                      <a:noFill/>
                    </a:lnR>
                    <a:lnT>
                      <a:noFill/>
                    </a:lnT>
                    <a:lnB>
                      <a:noFill/>
                    </a:lnB>
                  </a:tcPr>
                </a:tc>
                <a:tc gridSpan="3">
                  <a:txBody>
                    <a:bodyPr/>
                    <a:lstStyle/>
                    <a:p>
                      <a:pPr algn="ctr" fontAlgn="b"/>
                      <a:r>
                        <a:rPr lang="en-US" sz="1600" b="0" i="0" u="none" strike="noStrike">
                          <a:solidFill>
                            <a:srgbClr val="000000"/>
                          </a:solidFill>
                          <a:effectLst/>
                          <a:latin typeface="Calibri"/>
                        </a:rPr>
                        <a:t>[0.127]**</a:t>
                      </a:r>
                    </a:p>
                  </a:txBody>
                  <a:tcPr marL="9525" marR="9525" marT="9525" marB="0" anchor="b">
                    <a:lnL>
                      <a:noFill/>
                    </a:lnL>
                    <a:lnR>
                      <a:noFill/>
                    </a:lnR>
                    <a:lnT>
                      <a:noFill/>
                    </a:lnT>
                    <a:lnB>
                      <a:noFill/>
                    </a:lnB>
                  </a:tcPr>
                </a:tc>
                <a:tc hMerge="1">
                  <a:txBody>
                    <a:bodyPr/>
                    <a:lstStyle/>
                    <a:p>
                      <a:endParaRPr lang="en-US"/>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[0.136]</a:t>
                      </a:r>
                    </a:p>
                  </a:txBody>
                  <a:tcPr marL="9525" marR="9525" marT="9525" marB="0" anchor="b">
                    <a:lnL>
                      <a:noFill/>
                    </a:lnL>
                    <a:lnR>
                      <a:noFill/>
                    </a:lnR>
                    <a:lnT>
                      <a:noFill/>
                    </a:lnT>
                    <a:lnB>
                      <a:noFill/>
                    </a:lnB>
                  </a:tcPr>
                </a:tc>
              </a:tr>
              <a:tr h="287246">
                <a:tc>
                  <a:txBody>
                    <a:bodyPr/>
                    <a:lstStyle/>
                    <a:p>
                      <a:pPr algn="l" fontAlgn="b"/>
                      <a:r>
                        <a:rPr lang="en-US" sz="1600" b="0" i="0" u="none" strike="noStrike">
                          <a:solidFill>
                            <a:srgbClr val="000000"/>
                          </a:solidFill>
                          <a:effectLst/>
                          <a:latin typeface="Calibri"/>
                        </a:rPr>
                        <a:t>Career and married</a:t>
                      </a: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a:rPr>
                        <a:t>-0.317</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0.567</a:t>
                      </a:r>
                    </a:p>
                  </a:txBody>
                  <a:tcPr marL="9525" marR="9525" marT="9525" marB="0" anchor="b">
                    <a:lnL>
                      <a:noFill/>
                    </a:lnL>
                    <a:lnR>
                      <a:noFill/>
                    </a:lnR>
                    <a:lnT>
                      <a:noFill/>
                    </a:lnT>
                    <a:lnB>
                      <a:noFill/>
                    </a:lnB>
                  </a:tcPr>
                </a:tc>
                <a:tc gridSpan="3">
                  <a:txBody>
                    <a:bodyPr/>
                    <a:lstStyle/>
                    <a:p>
                      <a:pPr algn="ctr" fontAlgn="b"/>
                      <a:r>
                        <a:rPr lang="en-US" sz="1600" b="0" i="0" u="none" strike="noStrike">
                          <a:solidFill>
                            <a:srgbClr val="000000"/>
                          </a:solidFill>
                          <a:effectLst/>
                          <a:latin typeface="Calibri"/>
                        </a:rPr>
                        <a:t>0.349</a:t>
                      </a:r>
                    </a:p>
                  </a:txBody>
                  <a:tcPr marL="9525" marR="9525" marT="9525" marB="0" anchor="b">
                    <a:lnL>
                      <a:noFill/>
                    </a:lnL>
                    <a:lnR>
                      <a:noFill/>
                    </a:lnR>
                    <a:lnT>
                      <a:noFill/>
                    </a:lnT>
                    <a:lnB>
                      <a:noFill/>
                    </a:lnB>
                  </a:tcPr>
                </a:tc>
                <a:tc hMerge="1">
                  <a:txBody>
                    <a:bodyPr/>
                    <a:lstStyle/>
                    <a:p>
                      <a:endParaRPr lang="en-US"/>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0.379</a:t>
                      </a:r>
                    </a:p>
                  </a:txBody>
                  <a:tcPr marL="9525" marR="9525" marT="9525" marB="0" anchor="b">
                    <a:lnL>
                      <a:noFill/>
                    </a:lnL>
                    <a:lnR>
                      <a:noFill/>
                    </a:lnR>
                    <a:lnT>
                      <a:noFill/>
                    </a:lnT>
                    <a:lnB>
                      <a:noFill/>
                    </a:lnB>
                  </a:tcPr>
                </a:tc>
              </a:tr>
              <a:tr h="287246">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a:rPr>
                        <a:t>[0.146]*</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[0.118]**</a:t>
                      </a:r>
                    </a:p>
                  </a:txBody>
                  <a:tcPr marL="9525" marR="9525" marT="9525" marB="0" anchor="b">
                    <a:lnL>
                      <a:noFill/>
                    </a:lnL>
                    <a:lnR>
                      <a:noFill/>
                    </a:lnR>
                    <a:lnT>
                      <a:noFill/>
                    </a:lnT>
                    <a:lnB>
                      <a:noFill/>
                    </a:lnB>
                  </a:tcPr>
                </a:tc>
                <a:tc gridSpan="3">
                  <a:txBody>
                    <a:bodyPr/>
                    <a:lstStyle/>
                    <a:p>
                      <a:pPr algn="ctr" fontAlgn="b"/>
                      <a:r>
                        <a:rPr lang="en-US" sz="1600" b="0" i="0" u="none" strike="noStrike">
                          <a:solidFill>
                            <a:srgbClr val="000000"/>
                          </a:solidFill>
                          <a:effectLst/>
                          <a:latin typeface="Calibri"/>
                        </a:rPr>
                        <a:t>[0.170]*</a:t>
                      </a:r>
                    </a:p>
                  </a:txBody>
                  <a:tcPr marL="9525" marR="9525" marT="9525" marB="0" anchor="b">
                    <a:lnL>
                      <a:noFill/>
                    </a:lnL>
                    <a:lnR>
                      <a:noFill/>
                    </a:lnR>
                    <a:lnT>
                      <a:noFill/>
                    </a:lnT>
                    <a:lnB>
                      <a:noFill/>
                    </a:lnB>
                  </a:tcPr>
                </a:tc>
                <a:tc hMerge="1">
                  <a:txBody>
                    <a:bodyPr/>
                    <a:lstStyle/>
                    <a:p>
                      <a:endParaRPr lang="en-US"/>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[0.181]*</a:t>
                      </a:r>
                    </a:p>
                  </a:txBody>
                  <a:tcPr marL="9525" marR="9525" marT="9525" marB="0" anchor="b">
                    <a:lnL>
                      <a:noFill/>
                    </a:lnL>
                    <a:lnR>
                      <a:noFill/>
                    </a:lnR>
                    <a:lnT>
                      <a:noFill/>
                    </a:lnT>
                    <a:lnB>
                      <a:noFill/>
                    </a:lnB>
                  </a:tcPr>
                </a:tc>
              </a:tr>
              <a:tr h="287246">
                <a:tc>
                  <a:txBody>
                    <a:bodyPr/>
                    <a:lstStyle/>
                    <a:p>
                      <a:pPr algn="l" fontAlgn="b"/>
                      <a:r>
                        <a:rPr lang="en-US" sz="1600" b="0" i="0" u="none" strike="noStrike" dirty="0">
                          <a:solidFill>
                            <a:srgbClr val="000000"/>
                          </a:solidFill>
                          <a:effectLst/>
                          <a:latin typeface="Calibri"/>
                        </a:rPr>
                        <a:t>Observations</a:t>
                      </a:r>
                    </a:p>
                  </a:txBody>
                  <a:tcPr marL="9525" marR="9525" marT="9525" marB="0" anchor="b">
                    <a:lnL>
                      <a:noFill/>
                    </a:lnL>
                    <a:lnR>
                      <a:noFill/>
                    </a:lnR>
                    <a:lnT>
                      <a:noFill/>
                    </a:lnT>
                    <a:lnB>
                      <a:noFill/>
                    </a:lnB>
                  </a:tcPr>
                </a:tc>
                <a:tc>
                  <a:txBody>
                    <a:bodyPr/>
                    <a:lstStyle/>
                    <a:p>
                      <a:endParaRPr lang="en-US"/>
                    </a:p>
                  </a:txBody>
                  <a:tcPr marL="9525" marR="9525" marT="9525" marB="0" anchor="b">
                    <a:lnL>
                      <a:noFill/>
                    </a:lnL>
                    <a:lnR>
                      <a:noFill/>
                    </a:lnR>
                    <a:lnT>
                      <a:noFill/>
                    </a:lnT>
                    <a:lnB>
                      <a:noFill/>
                    </a:lnB>
                  </a:tcPr>
                </a:tc>
                <a:tc gridSpan="2">
                  <a:txBody>
                    <a:bodyPr/>
                    <a:lstStyle/>
                    <a:p>
                      <a:pPr algn="ctr" fontAlgn="b"/>
                      <a:r>
                        <a:rPr lang="en-US" sz="1600" b="0" i="0" u="none" strike="noStrike">
                          <a:solidFill>
                            <a:srgbClr val="000000"/>
                          </a:solidFill>
                          <a:effectLst/>
                          <a:latin typeface="Calibri"/>
                        </a:rPr>
                        <a:t>1482</a:t>
                      </a:r>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1483</a:t>
                      </a:r>
                    </a:p>
                  </a:txBody>
                  <a:tcPr marL="9525" marR="9525" marT="9525" marB="0" anchor="b">
                    <a:lnL>
                      <a:noFill/>
                    </a:lnL>
                    <a:lnR>
                      <a:noFill/>
                    </a:lnR>
                    <a:lnT>
                      <a:noFill/>
                    </a:lnT>
                    <a:lnB>
                      <a:noFill/>
                    </a:lnB>
                  </a:tcPr>
                </a:tc>
                <a:tc gridSpan="3">
                  <a:txBody>
                    <a:bodyPr/>
                    <a:lstStyle/>
                    <a:p>
                      <a:pPr algn="ctr" fontAlgn="b"/>
                      <a:r>
                        <a:rPr lang="en-US" sz="1600" b="0" i="0" u="none" strike="noStrike">
                          <a:solidFill>
                            <a:srgbClr val="000000"/>
                          </a:solidFill>
                          <a:effectLst/>
                          <a:latin typeface="Calibri"/>
                        </a:rPr>
                        <a:t>1483</a:t>
                      </a:r>
                    </a:p>
                  </a:txBody>
                  <a:tcPr marL="9525" marR="9525" marT="9525" marB="0" anchor="b">
                    <a:lnL>
                      <a:noFill/>
                    </a:lnL>
                    <a:lnR>
                      <a:noFill/>
                    </a:lnR>
                    <a:lnT>
                      <a:noFill/>
                    </a:lnT>
                    <a:lnB>
                      <a:noFill/>
                    </a:lnB>
                  </a:tcPr>
                </a:tc>
                <a:tc hMerge="1">
                  <a:txBody>
                    <a:bodyPr/>
                    <a:lstStyle/>
                    <a:p>
                      <a:endParaRPr lang="en-US"/>
                    </a:p>
                  </a:txBody>
                  <a:tcPr marL="9525" marR="9525" marT="9525" marB="0" anchor="b">
                    <a:lnL>
                      <a:noFill/>
                    </a:lnL>
                    <a:lnR>
                      <a:noFill/>
                    </a:lnR>
                    <a:lnT>
                      <a:noFill/>
                    </a:lnT>
                    <a:lnB>
                      <a:noFill/>
                    </a:lnB>
                  </a:tcPr>
                </a:tc>
                <a:tc hMerge="1">
                  <a:txBody>
                    <a:bodyPr/>
                    <a:lstStyle/>
                    <a:p>
                      <a:endParaRPr lang="en-US"/>
                    </a:p>
                  </a:txBody>
                  <a:tcPr/>
                </a:tc>
                <a:tc>
                  <a:txBody>
                    <a:bodyPr/>
                    <a:lstStyle/>
                    <a:p>
                      <a:endParaRPr lang="en-US"/>
                    </a:p>
                  </a:txBody>
                  <a:tcPr marL="9525" marR="9525" marT="9525"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1483</a:t>
                      </a:r>
                    </a:p>
                  </a:txBody>
                  <a:tcPr marL="9525" marR="9525" marT="9525" marB="0" anchor="b">
                    <a:lnL>
                      <a:noFill/>
                    </a:lnL>
                    <a:lnR>
                      <a:noFill/>
                    </a:lnR>
                    <a:lnT>
                      <a:noFill/>
                    </a:lnT>
                    <a:lnB>
                      <a:noFill/>
                    </a:lnB>
                  </a:tcPr>
                </a:tc>
              </a:tr>
              <a:tr h="287246">
                <a:tc>
                  <a:txBody>
                    <a:bodyPr/>
                    <a:lstStyle/>
                    <a:p>
                      <a:pPr algn="l" fontAlgn="b"/>
                      <a:r>
                        <a:rPr lang="en-US" sz="1600" b="0" i="0" u="none" strike="noStrike" dirty="0">
                          <a:solidFill>
                            <a:srgbClr val="000000"/>
                          </a:solidFill>
                          <a:effectLst/>
                          <a:latin typeface="Calibri"/>
                        </a:rPr>
                        <a:t>R-squared</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endParaRPr lang="en-US" dirty="0"/>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b"/>
                      <a:r>
                        <a:rPr lang="en-US" sz="1600" b="0" i="0" u="none" strike="noStrike" dirty="0">
                          <a:solidFill>
                            <a:srgbClr val="000000"/>
                          </a:solidFill>
                          <a:effectLst/>
                          <a:latin typeface="Calibri"/>
                        </a:rPr>
                        <a:t>0.03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dirty="0"/>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gridSpan="3">
                  <a:txBody>
                    <a:bodyPr/>
                    <a:lstStyle/>
                    <a:p>
                      <a:pPr algn="ctr" fontAlgn="b"/>
                      <a:r>
                        <a:rPr lang="en-US" sz="1600" b="0" i="0" u="none" strike="noStrike" dirty="0">
                          <a:solidFill>
                            <a:srgbClr val="000000"/>
                          </a:solidFill>
                          <a:effectLst/>
                          <a:latin typeface="Calibri"/>
                        </a:rPr>
                        <a:t>0.05</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dirty="0"/>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endParaRPr lang="en-US"/>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0.04</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r>
              <a:tr h="287246">
                <a:tc>
                  <a:txBody>
                    <a:bodyPr/>
                    <a:lstStyle/>
                    <a:p>
                      <a:pPr algn="l" fontAlgn="b"/>
                      <a:endParaRPr lang="en-US" sz="16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gridSpan="2">
                  <a:txBody>
                    <a:bodyPr/>
                    <a:lstStyle/>
                    <a:p>
                      <a:endParaRPr lang="en-US"/>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algn="ctr" fontAlgn="b"/>
                      <a:endParaRPr lang="en-US" sz="16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gridSpan="3">
                  <a:txBody>
                    <a:bodyPr/>
                    <a:lstStyle/>
                    <a:p>
                      <a:pPr algn="ctr" fontAlgn="b"/>
                      <a:endParaRPr lang="en-US" sz="16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ctr" fontAlgn="b"/>
                      <a:endParaRPr lang="en-US" sz="1600" b="0" i="0" u="none" strike="noStrike">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endParaRPr lang="en-US"/>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344440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solidFill>
                  <a:schemeClr val="tx2">
                    <a:lumMod val="60000"/>
                    <a:lumOff val="40000"/>
                  </a:schemeClr>
                </a:solidFill>
              </a:rPr>
              <a:t>Work family </a:t>
            </a:r>
            <a:r>
              <a:rPr lang="en-US" sz="3200" dirty="0">
                <a:solidFill>
                  <a:schemeClr val="tx2">
                    <a:lumMod val="60000"/>
                    <a:lumOff val="40000"/>
                  </a:schemeClr>
                </a:solidFill>
              </a:rPr>
              <a:t>b</a:t>
            </a:r>
            <a:r>
              <a:rPr lang="en-US" sz="3200" dirty="0" smtClean="0">
                <a:solidFill>
                  <a:schemeClr val="tx2">
                    <a:lumMod val="60000"/>
                    <a:lumOff val="40000"/>
                  </a:schemeClr>
                </a:solidFill>
              </a:rPr>
              <a:t>alance considerations:</a:t>
            </a:r>
            <a:br>
              <a:rPr lang="en-US" sz="3200" dirty="0" smtClean="0">
                <a:solidFill>
                  <a:schemeClr val="tx2">
                    <a:lumMod val="60000"/>
                    <a:lumOff val="40000"/>
                  </a:schemeClr>
                </a:solidFill>
              </a:rPr>
            </a:br>
            <a:r>
              <a:rPr lang="en-US" sz="3200" dirty="0" smtClean="0">
                <a:solidFill>
                  <a:schemeClr val="tx2">
                    <a:lumMod val="60000"/>
                    <a:lumOff val="40000"/>
                  </a:schemeClr>
                </a:solidFill>
              </a:rPr>
              <a:t>Policy responses</a:t>
            </a:r>
            <a:endParaRPr lang="en-US" sz="3200" dirty="0">
              <a:solidFill>
                <a:schemeClr val="tx2">
                  <a:lumMod val="60000"/>
                  <a:lumOff val="40000"/>
                </a:schemeClr>
              </a:solidFill>
            </a:endParaRPr>
          </a:p>
        </p:txBody>
      </p:sp>
      <p:sp>
        <p:nvSpPr>
          <p:cNvPr id="6" name="Content Placeholder 5"/>
          <p:cNvSpPr>
            <a:spLocks noGrp="1"/>
          </p:cNvSpPr>
          <p:nvPr>
            <p:ph idx="1"/>
          </p:nvPr>
        </p:nvSpPr>
        <p:spPr/>
        <p:txBody>
          <a:bodyPr>
            <a:normAutofit/>
          </a:bodyPr>
          <a:lstStyle/>
          <a:p>
            <a:r>
              <a:rPr lang="en-US" sz="2000" dirty="0" smtClean="0"/>
              <a:t>Firm-level HR and public policies aimed at augmenting work-family amenities within the workplace, such  as:</a:t>
            </a:r>
          </a:p>
          <a:p>
            <a:pPr lvl="2"/>
            <a:r>
              <a:rPr lang="en-US" sz="2000" dirty="0" smtClean="0"/>
              <a:t>Parental leave</a:t>
            </a:r>
          </a:p>
          <a:p>
            <a:pPr lvl="2"/>
            <a:r>
              <a:rPr lang="en-US" sz="2000" dirty="0" smtClean="0"/>
              <a:t>Part time work, shorter hours</a:t>
            </a:r>
          </a:p>
          <a:p>
            <a:pPr lvl="2"/>
            <a:r>
              <a:rPr lang="en-US" sz="2000" dirty="0" smtClean="0"/>
              <a:t>Flexibility during the workday</a:t>
            </a:r>
          </a:p>
          <a:p>
            <a:pPr lvl="2"/>
            <a:r>
              <a:rPr lang="en-US" sz="2000" dirty="0"/>
              <a:t>C</a:t>
            </a:r>
            <a:r>
              <a:rPr lang="en-US" sz="2000" dirty="0" smtClean="0"/>
              <a:t>hild care services</a:t>
            </a:r>
          </a:p>
          <a:p>
            <a:endParaRPr lang="en-US" sz="2000" dirty="0" smtClean="0"/>
          </a:p>
          <a:p>
            <a:pPr lvl="1"/>
            <a:endParaRPr lang="en-US" sz="2000" dirty="0"/>
          </a:p>
        </p:txBody>
      </p:sp>
    </p:spTree>
    <p:extLst>
      <p:ext uri="{BB962C8B-B14F-4D97-AF65-F5344CB8AC3E}">
        <p14:creationId xmlns:p14="http://schemas.microsoft.com/office/powerpoint/2010/main" val="2494071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638800"/>
            <a:ext cx="5486400" cy="533400"/>
          </a:xfrm>
        </p:spPr>
        <p:txBody>
          <a:bodyPr>
            <a:normAutofit/>
          </a:bodyPr>
          <a:lstStyle/>
          <a:p>
            <a:r>
              <a:rPr lang="en-US" sz="1600" b="0" dirty="0" smtClean="0"/>
              <a:t>Source: </a:t>
            </a:r>
            <a:r>
              <a:rPr lang="en-US" sz="1600" b="0" dirty="0" err="1" smtClean="0"/>
              <a:t>Blau</a:t>
            </a:r>
            <a:r>
              <a:rPr lang="en-US" sz="1600" b="0" dirty="0" smtClean="0"/>
              <a:t> and Kahn (2013)</a:t>
            </a:r>
            <a:endParaRPr lang="en-US" sz="1600" b="0"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10242" name="Picture 2" descr="C:\Users\mbertran\Desktop\Slides\SOLE 2013\w18702_Pag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34252"/>
            <a:ext cx="6226774" cy="445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476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2">
                    <a:lumMod val="60000"/>
                    <a:lumOff val="40000"/>
                  </a:schemeClr>
                </a:solidFill>
              </a:rPr>
              <a:t>Work </a:t>
            </a:r>
            <a:r>
              <a:rPr lang="en-US" sz="3200" dirty="0" smtClean="0">
                <a:solidFill>
                  <a:schemeClr val="tx2">
                    <a:lumMod val="60000"/>
                    <a:lumOff val="40000"/>
                  </a:schemeClr>
                </a:solidFill>
              </a:rPr>
              <a:t>family </a:t>
            </a:r>
            <a:r>
              <a:rPr lang="en-US" sz="3200" dirty="0">
                <a:solidFill>
                  <a:schemeClr val="tx2">
                    <a:lumMod val="60000"/>
                    <a:lumOff val="40000"/>
                  </a:schemeClr>
                </a:solidFill>
              </a:rPr>
              <a:t>b</a:t>
            </a:r>
            <a:r>
              <a:rPr lang="en-US" sz="3200" dirty="0" smtClean="0">
                <a:solidFill>
                  <a:schemeClr val="tx2">
                    <a:lumMod val="60000"/>
                    <a:lumOff val="40000"/>
                  </a:schemeClr>
                </a:solidFill>
              </a:rPr>
              <a:t>alance </a:t>
            </a:r>
            <a:r>
              <a:rPr lang="en-US" sz="3200" dirty="0">
                <a:solidFill>
                  <a:schemeClr val="tx2">
                    <a:lumMod val="60000"/>
                    <a:lumOff val="40000"/>
                  </a:schemeClr>
                </a:solidFill>
              </a:rPr>
              <a:t>c</a:t>
            </a:r>
            <a:r>
              <a:rPr lang="en-US" sz="3200" dirty="0" smtClean="0">
                <a:solidFill>
                  <a:schemeClr val="tx2">
                    <a:lumMod val="60000"/>
                    <a:lumOff val="40000"/>
                  </a:schemeClr>
                </a:solidFill>
              </a:rPr>
              <a:t>onsiderations</a:t>
            </a:r>
            <a:r>
              <a:rPr lang="en-US" sz="3200" dirty="0">
                <a:solidFill>
                  <a:schemeClr val="tx2">
                    <a:lumMod val="60000"/>
                    <a:lumOff val="40000"/>
                  </a:schemeClr>
                </a:solidFill>
              </a:rPr>
              <a:t>:</a:t>
            </a:r>
            <a:br>
              <a:rPr lang="en-US" sz="3200" dirty="0">
                <a:solidFill>
                  <a:schemeClr val="tx2">
                    <a:lumMod val="60000"/>
                    <a:lumOff val="40000"/>
                  </a:schemeClr>
                </a:solidFill>
              </a:rPr>
            </a:br>
            <a:r>
              <a:rPr lang="en-US" sz="3200" dirty="0">
                <a:solidFill>
                  <a:schemeClr val="tx2">
                    <a:lumMod val="60000"/>
                    <a:lumOff val="40000"/>
                  </a:schemeClr>
                </a:solidFill>
              </a:rPr>
              <a:t>Policy responses</a:t>
            </a:r>
            <a:endParaRPr lang="en-US" sz="3200" dirty="0"/>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pPr marL="0" indent="0">
              <a:buNone/>
            </a:pPr>
            <a:endParaRPr lang="en-US" sz="2000" dirty="0" smtClean="0"/>
          </a:p>
          <a:p>
            <a:r>
              <a:rPr lang="en-US" sz="2400" dirty="0"/>
              <a:t>Theoretically ambiguous effects of some of these policies</a:t>
            </a:r>
            <a:r>
              <a:rPr lang="en-US" sz="2400" dirty="0" smtClean="0"/>
              <a:t>:</a:t>
            </a:r>
          </a:p>
          <a:p>
            <a:endParaRPr lang="en-US" sz="2400" dirty="0"/>
          </a:p>
          <a:p>
            <a:pPr lvl="1"/>
            <a:r>
              <a:rPr lang="en-US" sz="2400" dirty="0"/>
              <a:t>For example, longer parental leave raises costs for employers of hiring women of child-bearing age; it may lead employers to not assign women to the most important jobs or clients; it may also keep women out of the workforce for “too long” to ensure a re-entry on the fast-track.</a:t>
            </a:r>
          </a:p>
          <a:p>
            <a:pPr marL="0" indent="0">
              <a:buNone/>
            </a:pPr>
            <a:endParaRPr lang="en-US" sz="2400" dirty="0" smtClean="0"/>
          </a:p>
          <a:p>
            <a:r>
              <a:rPr lang="en-US" sz="2400" dirty="0" smtClean="0"/>
              <a:t>Tradeoff </a:t>
            </a:r>
            <a:r>
              <a:rPr lang="en-US" sz="2400" dirty="0" smtClean="0"/>
              <a:t>between reducing the gender gap in labor participation and reducing the gender gap in earnings (</a:t>
            </a:r>
            <a:r>
              <a:rPr lang="en-US" sz="2400" dirty="0" err="1" smtClean="0"/>
              <a:t>Blau</a:t>
            </a:r>
            <a:r>
              <a:rPr lang="en-US" sz="2400" dirty="0" smtClean="0"/>
              <a:t> and Kahn, 2013):</a:t>
            </a:r>
          </a:p>
          <a:p>
            <a:endParaRPr lang="en-US" sz="2400" dirty="0" smtClean="0"/>
          </a:p>
          <a:p>
            <a:pPr lvl="1"/>
            <a:r>
              <a:rPr lang="en-US" sz="2400" dirty="0" smtClean="0"/>
              <a:t>Country-level panel evidence suggests that part (30 percent) of the US plateauing in labor force participation compared to other OECD countries can be accounted for by more aggressive work-family balance policies in non-US OECD</a:t>
            </a:r>
          </a:p>
          <a:p>
            <a:pPr marL="457200" lvl="1" indent="0">
              <a:buNone/>
            </a:pPr>
            <a:endParaRPr lang="en-US" sz="2400" dirty="0" smtClean="0"/>
          </a:p>
          <a:p>
            <a:pPr lvl="1"/>
            <a:r>
              <a:rPr lang="en-US" sz="2400" dirty="0" smtClean="0"/>
              <a:t>But higher representation of women in high-paying managerial and professional occupations in US compared to non-US OECD</a:t>
            </a:r>
            <a:endParaRPr lang="en-US" sz="2400" dirty="0"/>
          </a:p>
        </p:txBody>
      </p:sp>
    </p:spTree>
    <p:extLst>
      <p:ext uri="{BB962C8B-B14F-4D97-AF65-F5344CB8AC3E}">
        <p14:creationId xmlns:p14="http://schemas.microsoft.com/office/powerpoint/2010/main" val="1092181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762000" y="5791200"/>
            <a:ext cx="5105400" cy="804862"/>
          </a:xfrm>
        </p:spPr>
        <p:txBody>
          <a:bodyPr/>
          <a:lstStyle/>
          <a:p>
            <a:r>
              <a:rPr lang="en-US" dirty="0" smtClean="0"/>
              <a:t>Source: </a:t>
            </a:r>
            <a:r>
              <a:rPr lang="en-US" dirty="0" err="1" smtClean="0"/>
              <a:t>Blau</a:t>
            </a:r>
            <a:r>
              <a:rPr lang="en-US" dirty="0" smtClean="0"/>
              <a:t> and Kahn (2013)</a:t>
            </a:r>
            <a:endParaRPr lang="en-US" dirty="0"/>
          </a:p>
        </p:txBody>
      </p:sp>
      <p:pic>
        <p:nvPicPr>
          <p:cNvPr id="11266" name="Picture 2" descr="C:\Users\mbertran\Desktop\Slides\SOLE 2013\w18702_Page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28291"/>
            <a:ext cx="6487552" cy="4534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352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493732" y="5367338"/>
            <a:ext cx="6784956" cy="423862"/>
          </a:xfrm>
        </p:spPr>
        <p:txBody>
          <a:bodyPr/>
          <a:lstStyle/>
          <a:p>
            <a:r>
              <a:rPr lang="en-US" dirty="0" smtClean="0"/>
              <a:t>Source: </a:t>
            </a:r>
            <a:r>
              <a:rPr lang="en-US" dirty="0" err="1" smtClean="0"/>
              <a:t>Blau</a:t>
            </a:r>
            <a:r>
              <a:rPr lang="en-US" dirty="0" smtClean="0"/>
              <a:t> and Kahn (2013)</a:t>
            </a:r>
            <a:endParaRPr lang="en-US" dirty="0"/>
          </a:p>
        </p:txBody>
      </p:sp>
      <p:pic>
        <p:nvPicPr>
          <p:cNvPr id="12290" name="Picture 2" descr="C:\Users\mbertran\Desktop\Slides\SOLE 2013\w18702_Page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224829" cy="388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5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762000" y="5562600"/>
            <a:ext cx="7467600" cy="914789"/>
          </a:xfrm>
        </p:spPr>
        <p:txBody>
          <a:bodyPr>
            <a:noAutofit/>
          </a:bodyPr>
          <a:lstStyle/>
          <a:p>
            <a:r>
              <a:rPr lang="en-US" sz="2000" dirty="0"/>
              <a:t>Earnings penalties for job interruptions or part-time </a:t>
            </a:r>
            <a:r>
              <a:rPr lang="en-US" sz="2000" dirty="0" smtClean="0"/>
              <a:t>work </a:t>
            </a:r>
            <a:r>
              <a:rPr lang="en-US" sz="2000" dirty="0"/>
              <a:t>differ </a:t>
            </a:r>
            <a:r>
              <a:rPr lang="en-US" sz="2000" dirty="0" smtClean="0"/>
              <a:t>substantially </a:t>
            </a:r>
            <a:r>
              <a:rPr lang="en-US" sz="2000" dirty="0"/>
              <a:t>across higher-powered occupations </a:t>
            </a:r>
            <a:endParaRPr lang="en-US" sz="2000" dirty="0" smtClean="0"/>
          </a:p>
          <a:p>
            <a:r>
              <a:rPr lang="en-US" dirty="0" smtClean="0"/>
              <a:t>(Source: </a:t>
            </a:r>
            <a:r>
              <a:rPr lang="en-US" dirty="0" err="1" smtClean="0"/>
              <a:t>Goldin</a:t>
            </a:r>
            <a:r>
              <a:rPr lang="en-US" dirty="0" smtClean="0"/>
              <a:t> </a:t>
            </a:r>
            <a:r>
              <a:rPr lang="en-US" dirty="0"/>
              <a:t>and Katz, 2011)</a:t>
            </a:r>
          </a:p>
        </p:txBody>
      </p:sp>
      <p:pic>
        <p:nvPicPr>
          <p:cNvPr id="13314" name="Picture 2" descr="C:\Users\mbertran\Desktop\Slides\SOLE 2013\the_cost_of_workplace_flexibility_for_high-powered_professionals_Page_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81000"/>
            <a:ext cx="673191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116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en-US" smtClean="0"/>
          </a:p>
        </p:txBody>
      </p:sp>
      <p:pic>
        <p:nvPicPr>
          <p:cNvPr id="12292" name="Picture 3"/>
          <p:cNvPicPr>
            <a:picLocks noGrp="1" noChangeAspect="1" noChangeArrowheads="1"/>
          </p:cNvPicPr>
          <p:nvPr>
            <p:ph type="pic" idx="1"/>
          </p:nvPr>
        </p:nvPicPr>
        <p:blipFill>
          <a:blip r:embed="rId2" cstate="print"/>
          <a:srcRect l="3631" r="3631"/>
          <a:stretch>
            <a:fillRect/>
          </a:stretch>
        </p:blipFill>
        <p:spPr>
          <a:xfrm>
            <a:off x="1066800" y="685800"/>
            <a:ext cx="6934200" cy="5486400"/>
          </a:xfrm>
        </p:spPr>
      </p:pic>
      <p:sp>
        <p:nvSpPr>
          <p:cNvPr id="12291" name="Text Placeholder 3"/>
          <p:cNvSpPr>
            <a:spLocks noGrp="1"/>
          </p:cNvSpPr>
          <p:nvPr>
            <p:ph type="body" sz="half" idx="2"/>
          </p:nvPr>
        </p:nvSpPr>
        <p:spPr>
          <a:xfrm>
            <a:off x="990600" y="6400800"/>
            <a:ext cx="4191000" cy="457200"/>
          </a:xfrm>
        </p:spPr>
        <p:txBody>
          <a:bodyPr/>
          <a:lstStyle/>
          <a:p>
            <a:pPr eaLnBrk="1" hangingPunct="1"/>
            <a:r>
              <a:rPr lang="en-US" dirty="0" smtClean="0"/>
              <a:t>Source: </a:t>
            </a:r>
            <a:r>
              <a:rPr lang="en-US" dirty="0" err="1" smtClean="0"/>
              <a:t>Goldin</a:t>
            </a:r>
            <a:r>
              <a:rPr lang="en-US" dirty="0" smtClean="0"/>
              <a:t>, Katz and </a:t>
            </a:r>
            <a:r>
              <a:rPr lang="en-US" dirty="0" err="1" smtClean="0"/>
              <a:t>Kuziemko</a:t>
            </a:r>
            <a:r>
              <a:rPr lang="en-US" dirty="0" smtClean="0"/>
              <a:t> (2006)</a:t>
            </a:r>
          </a:p>
        </p:txBody>
      </p:sp>
    </p:spTree>
    <p:extLst>
      <p:ext uri="{BB962C8B-B14F-4D97-AF65-F5344CB8AC3E}">
        <p14:creationId xmlns:p14="http://schemas.microsoft.com/office/powerpoint/2010/main" val="1541550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solidFill>
                  <a:schemeClr val="tx2">
                    <a:lumMod val="60000"/>
                    <a:lumOff val="40000"/>
                  </a:schemeClr>
                </a:solidFill>
              </a:rPr>
              <a:t>Work </a:t>
            </a:r>
            <a:r>
              <a:rPr lang="en-US" sz="3200" dirty="0" smtClean="0">
                <a:solidFill>
                  <a:schemeClr val="tx2">
                    <a:lumMod val="60000"/>
                    <a:lumOff val="40000"/>
                  </a:schemeClr>
                </a:solidFill>
              </a:rPr>
              <a:t>family </a:t>
            </a:r>
            <a:r>
              <a:rPr lang="en-US" sz="3200" dirty="0">
                <a:solidFill>
                  <a:schemeClr val="tx2">
                    <a:lumMod val="60000"/>
                    <a:lumOff val="40000"/>
                  </a:schemeClr>
                </a:solidFill>
              </a:rPr>
              <a:t>b</a:t>
            </a:r>
            <a:r>
              <a:rPr lang="en-US" sz="3200" dirty="0" smtClean="0">
                <a:solidFill>
                  <a:schemeClr val="tx2">
                    <a:lumMod val="60000"/>
                    <a:lumOff val="40000"/>
                  </a:schemeClr>
                </a:solidFill>
              </a:rPr>
              <a:t>alance </a:t>
            </a:r>
            <a:r>
              <a:rPr lang="en-US" sz="3200" dirty="0">
                <a:solidFill>
                  <a:schemeClr val="tx2">
                    <a:lumMod val="60000"/>
                    <a:lumOff val="40000"/>
                  </a:schemeClr>
                </a:solidFill>
              </a:rPr>
              <a:t>c</a:t>
            </a:r>
            <a:r>
              <a:rPr lang="en-US" sz="3200" dirty="0" smtClean="0">
                <a:solidFill>
                  <a:schemeClr val="tx2">
                    <a:lumMod val="60000"/>
                    <a:lumOff val="40000"/>
                  </a:schemeClr>
                </a:solidFill>
              </a:rPr>
              <a:t>onsiderations</a:t>
            </a:r>
            <a:r>
              <a:rPr lang="en-US" sz="3200" dirty="0">
                <a:solidFill>
                  <a:schemeClr val="tx2">
                    <a:lumMod val="60000"/>
                    <a:lumOff val="40000"/>
                  </a:schemeClr>
                </a:solidFill>
              </a:rPr>
              <a:t>:</a:t>
            </a:r>
            <a:br>
              <a:rPr lang="en-US" sz="3200" dirty="0">
                <a:solidFill>
                  <a:schemeClr val="tx2">
                    <a:lumMod val="60000"/>
                    <a:lumOff val="40000"/>
                  </a:schemeClr>
                </a:solidFill>
              </a:rPr>
            </a:br>
            <a:r>
              <a:rPr lang="en-US" sz="3200" dirty="0">
                <a:solidFill>
                  <a:schemeClr val="tx2">
                    <a:lumMod val="60000"/>
                    <a:lumOff val="40000"/>
                  </a:schemeClr>
                </a:solidFill>
              </a:rPr>
              <a:t>Policy r</a:t>
            </a:r>
            <a:r>
              <a:rPr lang="en-US" sz="3200" dirty="0" smtClean="0">
                <a:solidFill>
                  <a:schemeClr val="tx2">
                    <a:lumMod val="60000"/>
                    <a:lumOff val="40000"/>
                  </a:schemeClr>
                </a:solidFill>
              </a:rPr>
              <a:t>esponses</a:t>
            </a:r>
            <a:endParaRPr lang="en-US" sz="3200" dirty="0"/>
          </a:p>
        </p:txBody>
      </p:sp>
      <p:sp>
        <p:nvSpPr>
          <p:cNvPr id="6" name="Content Placeholder 5"/>
          <p:cNvSpPr>
            <a:spLocks noGrp="1"/>
          </p:cNvSpPr>
          <p:nvPr>
            <p:ph idx="1"/>
          </p:nvPr>
        </p:nvSpPr>
        <p:spPr>
          <a:xfrm>
            <a:off x="533400" y="1600200"/>
            <a:ext cx="8229600" cy="4754563"/>
          </a:xfrm>
        </p:spPr>
        <p:txBody>
          <a:bodyPr>
            <a:normAutofit/>
          </a:bodyPr>
          <a:lstStyle/>
          <a:p>
            <a:r>
              <a:rPr lang="en-US" sz="2000" dirty="0" smtClean="0"/>
              <a:t>What explains the large differences in “flexibility penalties” across occupations?</a:t>
            </a:r>
          </a:p>
          <a:p>
            <a:endParaRPr lang="en-US" sz="2000" dirty="0" smtClean="0"/>
          </a:p>
          <a:p>
            <a:pPr lvl="1"/>
            <a:r>
              <a:rPr lang="en-US" sz="2000" dirty="0" smtClean="0"/>
              <a:t>If unalterable differences in the nature of work, little that could be changed through policy.</a:t>
            </a:r>
          </a:p>
          <a:p>
            <a:pPr lvl="1"/>
            <a:r>
              <a:rPr lang="en-US" sz="2000" dirty="0" smtClean="0"/>
              <a:t>If alterable differences in the organization of work (with little to no productivity costs), possible policy responses:</a:t>
            </a:r>
          </a:p>
          <a:p>
            <a:pPr lvl="2"/>
            <a:r>
              <a:rPr lang="en-US" sz="2000" dirty="0" smtClean="0"/>
              <a:t>Easing coordination across competing firms towards more family-friendly work organization</a:t>
            </a:r>
          </a:p>
          <a:p>
            <a:pPr lvl="2"/>
            <a:r>
              <a:rPr lang="en-US" sz="2000" dirty="0" smtClean="0"/>
              <a:t>Pushing more high quality women in top organizational layers (AA, quota) to accelerate redesign of  work organization</a:t>
            </a:r>
            <a:endParaRPr lang="en-US" sz="2000" dirty="0"/>
          </a:p>
        </p:txBody>
      </p:sp>
    </p:spTree>
    <p:extLst>
      <p:ext uri="{BB962C8B-B14F-4D97-AF65-F5344CB8AC3E}">
        <p14:creationId xmlns:p14="http://schemas.microsoft.com/office/powerpoint/2010/main" val="516027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sz="3600" dirty="0" smtClean="0"/>
              <a:t>What Explains the Remaining Gender Gap(s)?</a:t>
            </a:r>
            <a:endParaRPr lang="en-US" sz="3600" dirty="0"/>
          </a:p>
        </p:txBody>
      </p:sp>
      <p:sp>
        <p:nvSpPr>
          <p:cNvPr id="3" name="Content Placeholder 2"/>
          <p:cNvSpPr>
            <a:spLocks noGrp="1"/>
          </p:cNvSpPr>
          <p:nvPr>
            <p:ph idx="1"/>
          </p:nvPr>
        </p:nvSpPr>
        <p:spPr>
          <a:xfrm>
            <a:off x="457200" y="990600"/>
            <a:ext cx="8153400" cy="5334000"/>
          </a:xfrm>
        </p:spPr>
        <p:txBody>
          <a:bodyPr>
            <a:noAutofit/>
          </a:bodyPr>
          <a:lstStyle/>
          <a:p>
            <a:r>
              <a:rPr lang="en-US" sz="2000" dirty="0" smtClean="0">
                <a:solidFill>
                  <a:schemeClr val="tx2">
                    <a:lumMod val="60000"/>
                    <a:lumOff val="40000"/>
                  </a:schemeClr>
                </a:solidFill>
              </a:rPr>
              <a:t>Gender role </a:t>
            </a:r>
            <a:r>
              <a:rPr lang="en-US" sz="2000" dirty="0">
                <a:solidFill>
                  <a:schemeClr val="tx2">
                    <a:lumMod val="60000"/>
                    <a:lumOff val="40000"/>
                  </a:schemeClr>
                </a:solidFill>
              </a:rPr>
              <a:t>a</a:t>
            </a:r>
            <a:r>
              <a:rPr lang="en-US" sz="2000" dirty="0" smtClean="0">
                <a:solidFill>
                  <a:schemeClr val="tx2">
                    <a:lumMod val="60000"/>
                    <a:lumOff val="40000"/>
                  </a:schemeClr>
                </a:solidFill>
              </a:rPr>
              <a:t>ttitudes and gender </a:t>
            </a:r>
            <a:r>
              <a:rPr lang="en-US" sz="2000" dirty="0">
                <a:solidFill>
                  <a:schemeClr val="tx2">
                    <a:lumMod val="60000"/>
                    <a:lumOff val="40000"/>
                  </a:schemeClr>
                </a:solidFill>
              </a:rPr>
              <a:t>i</a:t>
            </a:r>
            <a:r>
              <a:rPr lang="en-US" sz="2000" dirty="0" smtClean="0">
                <a:solidFill>
                  <a:schemeClr val="tx2">
                    <a:lumMod val="60000"/>
                    <a:lumOff val="40000"/>
                  </a:schemeClr>
                </a:solidFill>
              </a:rPr>
              <a:t>dentity </a:t>
            </a:r>
            <a:r>
              <a:rPr lang="en-US" sz="2000" dirty="0">
                <a:solidFill>
                  <a:schemeClr val="tx2">
                    <a:lumMod val="60000"/>
                    <a:lumOff val="40000"/>
                  </a:schemeClr>
                </a:solidFill>
              </a:rPr>
              <a:t>n</a:t>
            </a:r>
            <a:r>
              <a:rPr lang="en-US" sz="2000" dirty="0" smtClean="0">
                <a:solidFill>
                  <a:schemeClr val="tx2">
                    <a:lumMod val="60000"/>
                    <a:lumOff val="40000"/>
                  </a:schemeClr>
                </a:solidFill>
              </a:rPr>
              <a:t>orms </a:t>
            </a:r>
          </a:p>
          <a:p>
            <a:endParaRPr lang="en-US" sz="2000" dirty="0" smtClean="0">
              <a:solidFill>
                <a:srgbClr val="FF0000"/>
              </a:solidFill>
            </a:endParaRPr>
          </a:p>
          <a:p>
            <a:pPr lvl="1"/>
            <a:r>
              <a:rPr lang="en-US" sz="1800" dirty="0" smtClean="0"/>
              <a:t>Work-family balance considerations remain disproportionately a “woman’s problem” </a:t>
            </a:r>
            <a:r>
              <a:rPr lang="en-US" sz="1800" i="1" dirty="0" smtClean="0"/>
              <a:t>because</a:t>
            </a:r>
            <a:r>
              <a:rPr lang="en-US" sz="1800" dirty="0" smtClean="0"/>
              <a:t> of persistent gender role attitudes and gender identity norms</a:t>
            </a:r>
            <a:endParaRPr lang="en-US" sz="1800" dirty="0"/>
          </a:p>
          <a:p>
            <a:pPr lvl="1"/>
            <a:r>
              <a:rPr lang="en-US" sz="1800" dirty="0" smtClean="0"/>
              <a:t>Gender role attitudes:</a:t>
            </a:r>
          </a:p>
          <a:p>
            <a:pPr lvl="2"/>
            <a:r>
              <a:rPr lang="en-US" sz="1800" dirty="0" smtClean="0"/>
              <a:t>“Scarce jobs should go to men first”</a:t>
            </a:r>
          </a:p>
          <a:p>
            <a:pPr lvl="2"/>
            <a:r>
              <a:rPr lang="en-US" sz="1800" dirty="0" smtClean="0"/>
              <a:t>“Being a housewife is fulfilling”</a:t>
            </a:r>
          </a:p>
          <a:p>
            <a:pPr lvl="2"/>
            <a:r>
              <a:rPr lang="en-US" sz="1800" dirty="0" smtClean="0"/>
              <a:t>“A </a:t>
            </a:r>
            <a:r>
              <a:rPr lang="en-US" sz="1800" dirty="0"/>
              <a:t>w</a:t>
            </a:r>
            <a:r>
              <a:rPr lang="en-US" sz="1800" dirty="0" smtClean="0"/>
              <a:t>orking mother can establish a warm relationship with her children”</a:t>
            </a:r>
          </a:p>
          <a:p>
            <a:pPr lvl="1"/>
            <a:r>
              <a:rPr lang="en-US" sz="1800" dirty="0" smtClean="0"/>
              <a:t>Gender identity norms:</a:t>
            </a:r>
          </a:p>
          <a:p>
            <a:pPr lvl="2"/>
            <a:r>
              <a:rPr lang="en-US" sz="1800" dirty="0" smtClean="0"/>
              <a:t>“Men should not do women’s work”</a:t>
            </a:r>
          </a:p>
          <a:p>
            <a:pPr lvl="2"/>
            <a:r>
              <a:rPr lang="en-US" sz="1800" dirty="0" smtClean="0"/>
              <a:t>“Men should earn more than their wives” </a:t>
            </a:r>
          </a:p>
          <a:p>
            <a:pPr lvl="1"/>
            <a:r>
              <a:rPr lang="en-US" sz="1800" dirty="0"/>
              <a:t>But maybe also: </a:t>
            </a:r>
            <a:endParaRPr lang="en-US" sz="1800" dirty="0" smtClean="0"/>
          </a:p>
          <a:p>
            <a:pPr lvl="2"/>
            <a:r>
              <a:rPr lang="en-US" sz="1800" dirty="0" smtClean="0"/>
              <a:t>“</a:t>
            </a:r>
            <a:r>
              <a:rPr lang="en-US" sz="1800" dirty="0"/>
              <a:t>Women should not compete</a:t>
            </a:r>
            <a:r>
              <a:rPr lang="en-US" sz="1800" dirty="0" smtClean="0"/>
              <a:t>”</a:t>
            </a:r>
          </a:p>
          <a:p>
            <a:pPr lvl="2"/>
            <a:r>
              <a:rPr lang="en-US" sz="1800" dirty="0" smtClean="0"/>
              <a:t>“</a:t>
            </a:r>
            <a:r>
              <a:rPr lang="en-US" sz="1800" dirty="0"/>
              <a:t>Women should not take too much risk”</a:t>
            </a:r>
          </a:p>
          <a:p>
            <a:pPr lvl="2"/>
            <a:endParaRPr lang="en-US" sz="2000" dirty="0" smtClean="0"/>
          </a:p>
          <a:p>
            <a:pPr lvl="1"/>
            <a:endParaRPr lang="en-US" sz="2000" dirty="0"/>
          </a:p>
          <a:p>
            <a:pPr lvl="1"/>
            <a:endParaRPr lang="en-US" sz="2000" dirty="0" smtClean="0"/>
          </a:p>
          <a:p>
            <a:pPr lvl="1"/>
            <a:endParaRPr lang="en-US" sz="2000" dirty="0"/>
          </a:p>
        </p:txBody>
      </p:sp>
    </p:spTree>
    <p:extLst>
      <p:ext uri="{BB962C8B-B14F-4D97-AF65-F5344CB8AC3E}">
        <p14:creationId xmlns:p14="http://schemas.microsoft.com/office/powerpoint/2010/main" val="3806908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411162"/>
          </a:xfrm>
        </p:spPr>
        <p:txBody>
          <a:bodyPr>
            <a:normAutofit fontScale="90000"/>
          </a:bodyPr>
          <a:lstStyle/>
          <a:p>
            <a:r>
              <a:rPr lang="en-US" sz="2400" dirty="0"/>
              <a:t/>
            </a:r>
            <a:br>
              <a:rPr lang="en-US" sz="2400" dirty="0"/>
            </a:br>
            <a:r>
              <a:rPr lang="en-US" sz="2400" dirty="0"/>
              <a:t/>
            </a:r>
            <a:br>
              <a:rPr lang="en-US" sz="2400" dirty="0"/>
            </a:br>
            <a:r>
              <a:rPr lang="en-US" sz="3100" dirty="0" smtClean="0"/>
              <a:t>Average </a:t>
            </a:r>
            <a:r>
              <a:rPr lang="en-US" sz="3100" dirty="0"/>
              <a:t>g</a:t>
            </a:r>
            <a:r>
              <a:rPr lang="en-US" sz="3100" dirty="0" smtClean="0"/>
              <a:t>ender </a:t>
            </a:r>
            <a:r>
              <a:rPr lang="en-US" sz="3100" dirty="0"/>
              <a:t>r</a:t>
            </a:r>
            <a:r>
              <a:rPr lang="en-US" sz="3100" dirty="0" smtClean="0"/>
              <a:t>ole </a:t>
            </a:r>
            <a:r>
              <a:rPr lang="en-US" sz="3100" dirty="0"/>
              <a:t>a</a:t>
            </a:r>
            <a:r>
              <a:rPr lang="en-US" sz="3100" dirty="0" smtClean="0"/>
              <a:t>ttitudes </a:t>
            </a:r>
            <a:r>
              <a:rPr lang="en-US" sz="3100" dirty="0"/>
              <a:t>b</a:t>
            </a:r>
            <a:r>
              <a:rPr lang="en-US" sz="3100" dirty="0" smtClean="0"/>
              <a:t>y </a:t>
            </a:r>
            <a:r>
              <a:rPr lang="en-US" sz="3100" dirty="0"/>
              <a:t>b</a:t>
            </a:r>
            <a:r>
              <a:rPr lang="en-US" sz="3100" dirty="0" smtClean="0"/>
              <a:t>irth </a:t>
            </a:r>
            <a:r>
              <a:rPr lang="en-US" sz="3100" dirty="0"/>
              <a:t>c</a:t>
            </a:r>
            <a:r>
              <a:rPr lang="en-US" sz="3100" dirty="0" smtClean="0"/>
              <a:t>ohorts </a:t>
            </a:r>
            <a:br>
              <a:rPr lang="en-US" sz="3100" dirty="0" smtClean="0"/>
            </a:br>
            <a:r>
              <a:rPr lang="en-US" sz="3100" dirty="0" smtClean="0"/>
              <a:t>across OECD countries</a:t>
            </a:r>
            <a:endParaRPr lang="en-US" sz="3100" dirty="0"/>
          </a:p>
        </p:txBody>
      </p:sp>
      <p:graphicFrame>
        <p:nvGraphicFramePr>
          <p:cNvPr id="33043" name="Object 1299"/>
          <p:cNvGraphicFramePr>
            <a:graphicFrameLocks noGrp="1" noChangeAspect="1"/>
          </p:cNvGraphicFramePr>
          <p:nvPr>
            <p:ph idx="1"/>
            <p:extLst>
              <p:ext uri="{D42A27DB-BD31-4B8C-83A1-F6EECF244321}">
                <p14:modId xmlns:p14="http://schemas.microsoft.com/office/powerpoint/2010/main" val="2807115155"/>
              </p:ext>
            </p:extLst>
          </p:nvPr>
        </p:nvGraphicFramePr>
        <p:xfrm>
          <a:off x="762000" y="2057400"/>
          <a:ext cx="7513638" cy="5257800"/>
        </p:xfrm>
        <a:graphic>
          <a:graphicData uri="http://schemas.openxmlformats.org/presentationml/2006/ole">
            <mc:AlternateContent xmlns:mc="http://schemas.openxmlformats.org/markup-compatibility/2006">
              <mc:Choice xmlns:v="urn:schemas-microsoft-com:vml" Requires="v">
                <p:oleObj spid="_x0000_s9402" name="Document" r:id="rId3" imgW="8042275" imgH="4780083" progId="Word.Document.8">
                  <p:embed/>
                </p:oleObj>
              </mc:Choice>
              <mc:Fallback>
                <p:oleObj name="Document" r:id="rId3" imgW="8042275" imgH="4780083" progId="Word.Document.8">
                  <p:embed/>
                  <p:pic>
                    <p:nvPicPr>
                      <p:cNvPr id="0" name=""/>
                      <p:cNvPicPr>
                        <a:picLocks noChangeAspect="1" noChangeArrowheads="1"/>
                      </p:cNvPicPr>
                      <p:nvPr/>
                    </p:nvPicPr>
                    <p:blipFill>
                      <a:blip r:embed="rId4"/>
                      <a:srcRect/>
                      <a:stretch>
                        <a:fillRect/>
                      </a:stretch>
                    </p:blipFill>
                    <p:spPr bwMode="auto">
                      <a:xfrm>
                        <a:off x="762000" y="2057400"/>
                        <a:ext cx="7513638" cy="5257800"/>
                      </a:xfrm>
                      <a:prstGeom prst="rect">
                        <a:avLst/>
                      </a:prstGeom>
                    </p:spPr>
                  </p:pic>
                </p:oleObj>
              </mc:Fallback>
            </mc:AlternateContent>
          </a:graphicData>
        </a:graphic>
      </p:graphicFrame>
      <p:sp>
        <p:nvSpPr>
          <p:cNvPr id="5" name="Slide Number Placeholder 5"/>
          <p:cNvSpPr>
            <a:spLocks noGrp="1"/>
          </p:cNvSpPr>
          <p:nvPr>
            <p:ph type="sldNum" sz="quarter" idx="12"/>
          </p:nvPr>
        </p:nvSpPr>
        <p:spPr>
          <a:xfrm>
            <a:off x="685800" y="6356350"/>
            <a:ext cx="2209800" cy="365125"/>
          </a:xfrm>
        </p:spPr>
        <p:txBody>
          <a:bodyPr/>
          <a:lstStyle/>
          <a:p>
            <a:r>
              <a:rPr lang="en-US" sz="1400" dirty="0" smtClean="0">
                <a:solidFill>
                  <a:schemeClr val="tx1"/>
                </a:solidFill>
              </a:rPr>
              <a:t>Source: Fortin (2005)</a:t>
            </a:r>
            <a:endParaRPr lang="en-US" sz="1400" dirty="0">
              <a:solidFill>
                <a:schemeClr val="tx1"/>
              </a:solidFill>
            </a:endParaRPr>
          </a:p>
        </p:txBody>
      </p:sp>
    </p:spTree>
    <p:extLst>
      <p:ext uri="{BB962C8B-B14F-4D97-AF65-F5344CB8AC3E}">
        <p14:creationId xmlns:p14="http://schemas.microsoft.com/office/powerpoint/2010/main" val="2313966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Grp="1" noChangeArrowheads="1"/>
          </p:cNvSpPr>
          <p:nvPr>
            <p:ph type="title"/>
          </p:nvPr>
        </p:nvSpPr>
        <p:spPr/>
        <p:txBody>
          <a:bodyPr/>
          <a:lstStyle/>
          <a:p>
            <a:r>
              <a:rPr lang="en-US"/>
              <a:t>  </a:t>
            </a:r>
          </a:p>
        </p:txBody>
      </p:sp>
      <p:pic>
        <p:nvPicPr>
          <p:cNvPr id="65540" name="Picture 4" descr="fig1e"/>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5556" r="5556"/>
          <a:stretch>
            <a:fillRect/>
          </a:stretch>
        </p:blipFill>
        <p:spPr>
          <a:xfrm>
            <a:off x="762000" y="864477"/>
            <a:ext cx="7323665" cy="4545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Placeholder 1"/>
          <p:cNvSpPr>
            <a:spLocks noGrp="1"/>
          </p:cNvSpPr>
          <p:nvPr>
            <p:ph type="body" sz="half" idx="2"/>
          </p:nvPr>
        </p:nvSpPr>
        <p:spPr>
          <a:xfrm>
            <a:off x="228600" y="5867400"/>
            <a:ext cx="6781800" cy="804862"/>
          </a:xfrm>
        </p:spPr>
        <p:txBody>
          <a:bodyPr>
            <a:normAutofit/>
          </a:bodyPr>
          <a:lstStyle/>
          <a:p>
            <a:r>
              <a:rPr lang="en-US" dirty="0" smtClean="0"/>
              <a:t>Source: Fortin (2005)</a:t>
            </a:r>
            <a:endParaRPr lang="en-US" dirty="0"/>
          </a:p>
        </p:txBody>
      </p:sp>
      <p:sp>
        <p:nvSpPr>
          <p:cNvPr id="5"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87687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Distribution of relative </a:t>
            </a:r>
            <a:r>
              <a:rPr lang="en-US" sz="2800" dirty="0"/>
              <a:t>e</a:t>
            </a:r>
            <a:r>
              <a:rPr lang="en-US" sz="2800" dirty="0" smtClean="0"/>
              <a:t>arnings </a:t>
            </a:r>
            <a:r>
              <a:rPr lang="en-US" sz="2800" dirty="0"/>
              <a:t>a</a:t>
            </a:r>
            <a:r>
              <a:rPr lang="en-US" sz="2800" dirty="0" smtClean="0"/>
              <a:t>cross </a:t>
            </a:r>
            <a:r>
              <a:rPr lang="en-US" sz="2800" dirty="0"/>
              <a:t>c</a:t>
            </a:r>
            <a:r>
              <a:rPr lang="en-US" sz="2800" dirty="0" smtClean="0"/>
              <a:t>ouples</a:t>
            </a:r>
            <a:br>
              <a:rPr lang="en-US" sz="2800" dirty="0" smtClean="0"/>
            </a:br>
            <a:r>
              <a:rPr lang="en-US" sz="2400" dirty="0" smtClean="0"/>
              <a:t>(Bertrand</a:t>
            </a:r>
            <a:r>
              <a:rPr lang="en-US" sz="2400" dirty="0" smtClean="0"/>
              <a:t>, Kamenica, Pan 2015)</a:t>
            </a:r>
            <a:endParaRPr lang="en-US" sz="2400" dirty="0"/>
          </a:p>
        </p:txBody>
      </p:sp>
      <p:sp>
        <p:nvSpPr>
          <p:cNvPr id="4" name="Text Placeholder 3"/>
          <p:cNvSpPr>
            <a:spLocks noGrp="1"/>
          </p:cNvSpPr>
          <p:nvPr>
            <p:ph type="body" idx="1"/>
          </p:nvPr>
        </p:nvSpPr>
        <p:spPr>
          <a:xfrm>
            <a:off x="1219200" y="6202805"/>
            <a:ext cx="3430588" cy="639762"/>
          </a:xfrm>
        </p:spPr>
        <p:txBody>
          <a:bodyPr>
            <a:normAutofit fontScale="62500" lnSpcReduction="20000"/>
          </a:bodyPr>
          <a:lstStyle/>
          <a:p>
            <a:r>
              <a:rPr lang="en-US" dirty="0" smtClean="0"/>
              <a:t>      US </a:t>
            </a:r>
            <a:r>
              <a:rPr lang="en-US" dirty="0"/>
              <a:t>administrative data (1990 to 2004) </a:t>
            </a:r>
            <a:br>
              <a:rPr lang="en-US" dirty="0"/>
            </a:br>
            <a:endParaRPr lang="en-US" dirty="0"/>
          </a:p>
        </p:txBody>
      </p:sp>
      <p:pic>
        <p:nvPicPr>
          <p:cNvPr id="1024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524000" y="1524000"/>
            <a:ext cx="6103527" cy="446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375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5562600"/>
            <a:ext cx="8077200" cy="1143000"/>
          </a:xfrm>
        </p:spPr>
        <p:txBody>
          <a:bodyPr>
            <a:normAutofit/>
          </a:bodyPr>
          <a:lstStyle/>
          <a:p>
            <a:r>
              <a:rPr lang="en-US" sz="1600" b="0" dirty="0" smtClean="0"/>
              <a:t>Source: Bertrand, Kamenica, Pan 2015</a:t>
            </a:r>
            <a:endParaRPr lang="en-US" sz="1600" b="0" dirty="0"/>
          </a:p>
        </p:txBody>
      </p:sp>
      <p:pic>
        <p:nvPicPr>
          <p:cNvPr id="11266" name="Picture 2" descr="C:\Users\mbertran\Dropbox\Identity\slides\identity_Page_3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2400" y="762000"/>
            <a:ext cx="854292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522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69829" cy="1143000"/>
          </a:xfrm>
        </p:spPr>
        <p:txBody>
          <a:bodyPr>
            <a:normAutofit/>
          </a:bodyPr>
          <a:lstStyle/>
          <a:p>
            <a:r>
              <a:rPr lang="en-US" sz="3200" dirty="0">
                <a:solidFill>
                  <a:schemeClr val="tx2">
                    <a:lumMod val="60000"/>
                    <a:lumOff val="40000"/>
                  </a:schemeClr>
                </a:solidFill>
              </a:rPr>
              <a:t>Gender </a:t>
            </a:r>
            <a:r>
              <a:rPr lang="en-US" sz="3200" dirty="0" smtClean="0">
                <a:solidFill>
                  <a:schemeClr val="tx2">
                    <a:lumMod val="60000"/>
                    <a:lumOff val="40000"/>
                  </a:schemeClr>
                </a:solidFill>
              </a:rPr>
              <a:t>role </a:t>
            </a:r>
            <a:r>
              <a:rPr lang="en-US" sz="3200" dirty="0">
                <a:solidFill>
                  <a:schemeClr val="tx2">
                    <a:lumMod val="60000"/>
                    <a:lumOff val="40000"/>
                  </a:schemeClr>
                </a:solidFill>
              </a:rPr>
              <a:t>a</a:t>
            </a:r>
            <a:r>
              <a:rPr lang="en-US" sz="3200" dirty="0" smtClean="0">
                <a:solidFill>
                  <a:schemeClr val="tx2">
                    <a:lumMod val="60000"/>
                    <a:lumOff val="40000"/>
                  </a:schemeClr>
                </a:solidFill>
              </a:rPr>
              <a:t>ttitudes </a:t>
            </a:r>
            <a:r>
              <a:rPr lang="en-US" sz="3200" dirty="0">
                <a:solidFill>
                  <a:schemeClr val="tx2">
                    <a:lumMod val="60000"/>
                    <a:lumOff val="40000"/>
                  </a:schemeClr>
                </a:solidFill>
              </a:rPr>
              <a:t>and </a:t>
            </a:r>
            <a:r>
              <a:rPr lang="en-US" sz="3200" dirty="0" smtClean="0">
                <a:solidFill>
                  <a:schemeClr val="tx2">
                    <a:lumMod val="60000"/>
                    <a:lumOff val="40000"/>
                  </a:schemeClr>
                </a:solidFill>
              </a:rPr>
              <a:t>gender </a:t>
            </a:r>
            <a:r>
              <a:rPr lang="en-US" sz="3200" dirty="0">
                <a:solidFill>
                  <a:schemeClr val="tx2">
                    <a:lumMod val="60000"/>
                    <a:lumOff val="40000"/>
                  </a:schemeClr>
                </a:solidFill>
              </a:rPr>
              <a:t>i</a:t>
            </a:r>
            <a:r>
              <a:rPr lang="en-US" sz="3200" dirty="0" smtClean="0">
                <a:solidFill>
                  <a:schemeClr val="tx2">
                    <a:lumMod val="60000"/>
                    <a:lumOff val="40000"/>
                  </a:schemeClr>
                </a:solidFill>
              </a:rPr>
              <a:t>dentity </a:t>
            </a:r>
            <a:r>
              <a:rPr lang="en-US" sz="3200" dirty="0">
                <a:solidFill>
                  <a:schemeClr val="tx2">
                    <a:lumMod val="60000"/>
                    <a:lumOff val="40000"/>
                  </a:schemeClr>
                </a:solidFill>
              </a:rPr>
              <a:t>n</a:t>
            </a:r>
            <a:r>
              <a:rPr lang="en-US" sz="3200" dirty="0" smtClean="0">
                <a:solidFill>
                  <a:schemeClr val="tx2">
                    <a:lumMod val="60000"/>
                    <a:lumOff val="40000"/>
                  </a:schemeClr>
                </a:solidFill>
              </a:rPr>
              <a:t>orms</a:t>
            </a:r>
            <a:r>
              <a:rPr lang="en-US" sz="3200" dirty="0">
                <a:solidFill>
                  <a:schemeClr val="tx2">
                    <a:lumMod val="60000"/>
                    <a:lumOff val="40000"/>
                  </a:schemeClr>
                </a:solidFill>
              </a:rPr>
              <a:t>:</a:t>
            </a:r>
            <a:br>
              <a:rPr lang="en-US" sz="3200" dirty="0">
                <a:solidFill>
                  <a:schemeClr val="tx2">
                    <a:lumMod val="60000"/>
                    <a:lumOff val="40000"/>
                  </a:schemeClr>
                </a:solidFill>
              </a:rPr>
            </a:br>
            <a:r>
              <a:rPr lang="en-US" sz="3200" dirty="0">
                <a:solidFill>
                  <a:schemeClr val="tx2">
                    <a:lumMod val="60000"/>
                    <a:lumOff val="40000"/>
                  </a:schemeClr>
                </a:solidFill>
              </a:rPr>
              <a:t>P</a:t>
            </a:r>
            <a:r>
              <a:rPr lang="en-US" sz="3200" dirty="0" smtClean="0">
                <a:solidFill>
                  <a:schemeClr val="tx2">
                    <a:lumMod val="60000"/>
                    <a:lumOff val="40000"/>
                  </a:schemeClr>
                </a:solidFill>
              </a:rPr>
              <a:t>olicy responses</a:t>
            </a:r>
            <a:endParaRPr lang="en-US" sz="3200" dirty="0"/>
          </a:p>
        </p:txBody>
      </p:sp>
      <p:sp>
        <p:nvSpPr>
          <p:cNvPr id="3" name="Content Placeholder 2"/>
          <p:cNvSpPr>
            <a:spLocks noGrp="1"/>
          </p:cNvSpPr>
          <p:nvPr>
            <p:ph idx="1"/>
          </p:nvPr>
        </p:nvSpPr>
        <p:spPr/>
        <p:txBody>
          <a:bodyPr>
            <a:normAutofit/>
          </a:bodyPr>
          <a:lstStyle/>
          <a:p>
            <a:r>
              <a:rPr lang="en-US" sz="2000" dirty="0" smtClean="0"/>
              <a:t>How malleable are social norms? How long will it take for these norms to adjust to the gains in education and labor market opportunities for women?</a:t>
            </a:r>
          </a:p>
          <a:p>
            <a:pPr lvl="1"/>
            <a:r>
              <a:rPr lang="en-US" sz="2000" dirty="0"/>
              <a:t> </a:t>
            </a:r>
            <a:r>
              <a:rPr lang="en-US" sz="2000" dirty="0" smtClean="0"/>
              <a:t>Evidence of strong persistence</a:t>
            </a:r>
          </a:p>
          <a:p>
            <a:pPr lvl="2"/>
            <a:r>
              <a:rPr lang="en-US" sz="2000" dirty="0" smtClean="0"/>
              <a:t>Current views about gender norms related to pre-industrial agricultural practices (</a:t>
            </a:r>
            <a:r>
              <a:rPr lang="en-US" sz="2000" dirty="0" err="1" smtClean="0"/>
              <a:t>Alesina</a:t>
            </a:r>
            <a:r>
              <a:rPr lang="en-US" sz="2000" dirty="0" smtClean="0"/>
              <a:t> et al, 2011)</a:t>
            </a:r>
          </a:p>
          <a:p>
            <a:pPr lvl="1"/>
            <a:r>
              <a:rPr lang="en-US" sz="2000" dirty="0" smtClean="0"/>
              <a:t>But also responsiveness to labor market changes within a generation (Fernandez et al, 2004)</a:t>
            </a:r>
          </a:p>
          <a:p>
            <a:r>
              <a:rPr lang="en-US" sz="2000" dirty="0" smtClean="0"/>
              <a:t>Policies may help accelerate that process:</a:t>
            </a:r>
          </a:p>
          <a:p>
            <a:pPr lvl="1"/>
            <a:r>
              <a:rPr lang="en-US" sz="2000" dirty="0" smtClean="0"/>
              <a:t>Exposure to female leaders: Gender quotas in Indian village councils weaken men’s stereotypes about gender roles (</a:t>
            </a:r>
            <a:r>
              <a:rPr lang="en-US" sz="2000" dirty="0" err="1" smtClean="0"/>
              <a:t>Beaman</a:t>
            </a:r>
            <a:r>
              <a:rPr lang="en-US" sz="2000" dirty="0" smtClean="0"/>
              <a:t> et al, 2009)</a:t>
            </a:r>
          </a:p>
          <a:p>
            <a:pPr lvl="1"/>
            <a:r>
              <a:rPr lang="en-US" sz="2000" dirty="0" smtClean="0"/>
              <a:t>Schooling environment: </a:t>
            </a:r>
            <a:r>
              <a:rPr lang="en-US" sz="2000" dirty="0" smtClean="0"/>
              <a:t>ex: co-ed </a:t>
            </a:r>
            <a:r>
              <a:rPr lang="en-US" sz="2000" dirty="0" smtClean="0"/>
              <a:t>vs. single-sex schools</a:t>
            </a:r>
          </a:p>
          <a:p>
            <a:pPr lvl="1"/>
            <a:r>
              <a:rPr lang="en-US" sz="2000" dirty="0" smtClean="0"/>
              <a:t>Paternity leave policies (Norway  and other Scandinavian countries)</a:t>
            </a:r>
          </a:p>
        </p:txBody>
      </p:sp>
    </p:spTree>
    <p:extLst>
      <p:ext uri="{BB962C8B-B14F-4D97-AF65-F5344CB8AC3E}">
        <p14:creationId xmlns:p14="http://schemas.microsoft.com/office/powerpoint/2010/main" val="2272003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A Closer Look at Specific Policy Response:</a:t>
            </a:r>
            <a:br>
              <a:rPr lang="en-US" sz="2800" dirty="0" smtClean="0"/>
            </a:br>
            <a:r>
              <a:rPr lang="en-US" sz="2800" dirty="0" smtClean="0"/>
              <a:t>Board Gender Quota </a:t>
            </a:r>
            <a:r>
              <a:rPr lang="en-US" sz="2800" dirty="0"/>
              <a:t>Laws</a:t>
            </a:r>
            <a:br>
              <a:rPr lang="en-US" sz="2800" dirty="0"/>
            </a:br>
            <a:r>
              <a:rPr lang="en-US" sz="2200" dirty="0"/>
              <a:t>(Bertrand, Black, Jensen and </a:t>
            </a:r>
            <a:r>
              <a:rPr lang="en-US" sz="2200" dirty="0" err="1" smtClean="0"/>
              <a:t>Lleras-Muney</a:t>
            </a:r>
            <a:r>
              <a:rPr lang="en-US" sz="2200" dirty="0" smtClean="0"/>
              <a:t> 2014</a:t>
            </a:r>
            <a:r>
              <a:rPr lang="en-US" sz="2200" dirty="0" smtClean="0"/>
              <a:t>)</a:t>
            </a:r>
            <a:endParaRPr lang="en-US" sz="2200" dirty="0"/>
          </a:p>
        </p:txBody>
      </p:sp>
      <p:pic>
        <p:nvPicPr>
          <p:cNvPr id="57346" name="Picture 2"/>
          <p:cNvPicPr>
            <a:picLocks noGrp="1" noChangeAspect="1" noChangeArrowheads="1"/>
          </p:cNvPicPr>
          <p:nvPr>
            <p:ph sz="half" idx="1"/>
          </p:nvPr>
        </p:nvPicPr>
        <p:blipFill>
          <a:blip r:embed="rId3" cstate="print"/>
          <a:stretch>
            <a:fillRect/>
          </a:stretch>
        </p:blipFill>
        <p:spPr bwMode="auto">
          <a:xfrm>
            <a:off x="269022" y="1828800"/>
            <a:ext cx="5257800" cy="4419600"/>
          </a:xfrm>
          <a:prstGeom prst="rect">
            <a:avLst/>
          </a:prstGeom>
          <a:noFill/>
          <a:ln w="9525">
            <a:noFill/>
            <a:miter lim="800000"/>
            <a:headEnd/>
            <a:tailEnd/>
          </a:ln>
          <a:effectLst/>
        </p:spPr>
      </p:pic>
      <p:sp>
        <p:nvSpPr>
          <p:cNvPr id="6" name="Content Placeholder 5"/>
          <p:cNvSpPr>
            <a:spLocks noGrp="1"/>
          </p:cNvSpPr>
          <p:nvPr>
            <p:ph sz="half" idx="2"/>
          </p:nvPr>
        </p:nvSpPr>
        <p:spPr>
          <a:xfrm>
            <a:off x="5562600" y="1524000"/>
            <a:ext cx="3581400" cy="4867656"/>
          </a:xfrm>
        </p:spPr>
        <p:txBody>
          <a:bodyPr>
            <a:noAutofit/>
          </a:bodyPr>
          <a:lstStyle/>
          <a:p>
            <a:endParaRPr lang="en-US" sz="1800" dirty="0"/>
          </a:p>
          <a:p>
            <a:pPr marL="0" indent="0">
              <a:buNone/>
            </a:pPr>
            <a:endParaRPr lang="en-US" sz="1600" dirty="0" smtClean="0"/>
          </a:p>
          <a:p>
            <a:r>
              <a:rPr lang="en-US" sz="1600" dirty="0" smtClean="0"/>
              <a:t>Nov 20 2013: EU parliament voted in favor of proposed draft law that would require 40% female board members in 5.000 listed companies in the EU by 2020, and state-owned companies by 2018.</a:t>
            </a:r>
          </a:p>
          <a:p>
            <a:pPr lvl="1"/>
            <a:r>
              <a:rPr lang="en-US" sz="1600" dirty="0" smtClean="0"/>
              <a:t>Still would require backing from EU member states to become law</a:t>
            </a:r>
          </a:p>
          <a:p>
            <a:pPr lvl="1"/>
            <a:endParaRPr lang="en-US" sz="1600" dirty="0" smtClean="0"/>
          </a:p>
          <a:p>
            <a:r>
              <a:rPr lang="en-US" sz="1600" dirty="0" smtClean="0"/>
              <a:t>March 2015: Germany sets gender board quotas</a:t>
            </a:r>
            <a:endParaRPr lang="en-US" sz="1600" dirty="0"/>
          </a:p>
          <a:p>
            <a:endParaRPr lang="en-US" sz="1600" dirty="0"/>
          </a:p>
        </p:txBody>
      </p:sp>
      <p:sp>
        <p:nvSpPr>
          <p:cNvPr id="7" name="Rectangle 6"/>
          <p:cNvSpPr/>
          <p:nvPr/>
        </p:nvSpPr>
        <p:spPr>
          <a:xfrm>
            <a:off x="228600" y="6400800"/>
            <a:ext cx="2859822" cy="307777"/>
          </a:xfrm>
          <a:prstGeom prst="rect">
            <a:avLst/>
          </a:prstGeom>
        </p:spPr>
        <p:txBody>
          <a:bodyPr wrap="none">
            <a:spAutoFit/>
          </a:bodyPr>
          <a:lstStyle/>
          <a:p>
            <a:r>
              <a:rPr lang="en-US" sz="1400" dirty="0"/>
              <a:t>(Source: Ahern and </a:t>
            </a:r>
            <a:r>
              <a:rPr lang="en-US" sz="1400" dirty="0" err="1" smtClean="0"/>
              <a:t>Dittmar</a:t>
            </a:r>
            <a:r>
              <a:rPr lang="en-US" sz="1400" dirty="0" smtClean="0"/>
              <a:t> </a:t>
            </a:r>
            <a:r>
              <a:rPr lang="en-US" sz="1400" dirty="0"/>
              <a:t>2012)</a:t>
            </a:r>
          </a:p>
        </p:txBody>
      </p:sp>
    </p:spTree>
    <p:extLst>
      <p:ext uri="{BB962C8B-B14F-4D97-AF65-F5344CB8AC3E}">
        <p14:creationId xmlns:p14="http://schemas.microsoft.com/office/powerpoint/2010/main" val="1128525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noAutofit/>
          </a:bodyPr>
          <a:lstStyle/>
          <a:p>
            <a:r>
              <a:rPr lang="en-US" sz="3200" dirty="0" smtClean="0"/>
              <a:t>Possible effects of gender </a:t>
            </a:r>
            <a:r>
              <a:rPr lang="en-US" sz="3200" dirty="0"/>
              <a:t>q</a:t>
            </a:r>
            <a:r>
              <a:rPr lang="en-US" sz="3200" dirty="0" smtClean="0"/>
              <a:t>uotas on boards</a:t>
            </a:r>
            <a:endParaRPr lang="en-US" sz="3200" dirty="0"/>
          </a:p>
        </p:txBody>
      </p:sp>
      <p:sp>
        <p:nvSpPr>
          <p:cNvPr id="3" name="Content Placeholder 2"/>
          <p:cNvSpPr>
            <a:spLocks noGrp="1"/>
          </p:cNvSpPr>
          <p:nvPr>
            <p:ph idx="1"/>
          </p:nvPr>
        </p:nvSpPr>
        <p:spPr>
          <a:xfrm>
            <a:off x="457200" y="1219200"/>
            <a:ext cx="8229600" cy="5486400"/>
          </a:xfrm>
        </p:spPr>
        <p:txBody>
          <a:bodyPr>
            <a:normAutofit fontScale="92500"/>
          </a:bodyPr>
          <a:lstStyle/>
          <a:p>
            <a:pPr marL="0" indent="0">
              <a:buNone/>
            </a:pPr>
            <a:r>
              <a:rPr lang="en-US" sz="3000" i="1" dirty="0" smtClean="0"/>
              <a:t>A: </a:t>
            </a:r>
            <a:r>
              <a:rPr lang="en-US" sz="3000" i="1" dirty="0"/>
              <a:t>T</a:t>
            </a:r>
            <a:r>
              <a:rPr lang="en-US" sz="3000" i="1" dirty="0" smtClean="0"/>
              <a:t>hey might help in reducing the gender gap</a:t>
            </a:r>
          </a:p>
          <a:p>
            <a:pPr lvl="1"/>
            <a:r>
              <a:rPr lang="en-US" sz="2200" dirty="0" smtClean="0"/>
              <a:t>Lots of qualified women that were not being vocal enough/not competing enough for these high profiles jobs now being eased into them</a:t>
            </a:r>
            <a:endParaRPr lang="en-US" sz="2200" dirty="0"/>
          </a:p>
          <a:p>
            <a:pPr lvl="1"/>
            <a:r>
              <a:rPr lang="en-US" sz="2200" dirty="0" smtClean="0"/>
              <a:t>Higher representation of women in top corporate echelons fosters thinking about organizational change to increase family amenities of work (“Women watching out for other women”)</a:t>
            </a:r>
          </a:p>
          <a:p>
            <a:pPr lvl="1"/>
            <a:r>
              <a:rPr lang="en-US" sz="2200" dirty="0" smtClean="0"/>
              <a:t>Accelerate changes in social norms by increasing society’s exposure to high ability women in leadership position</a:t>
            </a:r>
          </a:p>
          <a:p>
            <a:pPr lvl="1"/>
            <a:r>
              <a:rPr lang="en-US" sz="2200" dirty="0" smtClean="0"/>
              <a:t>Incentivize more “at risk” women to stay on the fast track as likelihood of “board membership” increases; incentivize more “at risk” women to stay on the fast track as female-heavier boards expected to consider more women for other top corporate jobs </a:t>
            </a:r>
          </a:p>
          <a:p>
            <a:pPr marL="914400" lvl="2" indent="0">
              <a:buNone/>
            </a:pPr>
            <a:r>
              <a:rPr lang="en-US" sz="2200" dirty="0" smtClean="0">
                <a:sym typeface="Wingdings" pitchFamily="2" charset="2"/>
              </a:rPr>
              <a:t> </a:t>
            </a:r>
            <a:r>
              <a:rPr lang="en-US" sz="2200" dirty="0">
                <a:sym typeface="Wingdings" pitchFamily="2" charset="2"/>
              </a:rPr>
              <a:t>v</a:t>
            </a:r>
            <a:r>
              <a:rPr lang="en-US" sz="2200" dirty="0" smtClean="0"/>
              <a:t>irtuous cycle: increase demand for organizational structures that can accommodate these women; more exposure to high ability women in leadership position (board and non-board)</a:t>
            </a:r>
          </a:p>
          <a:p>
            <a:pPr marL="914400" lvl="2" indent="0">
              <a:buNone/>
            </a:pPr>
            <a:endParaRPr lang="en-US" sz="2300" dirty="0" smtClean="0"/>
          </a:p>
          <a:p>
            <a:pPr lvl="1"/>
            <a:endParaRPr lang="en-US" sz="2300" dirty="0" smtClean="0"/>
          </a:p>
          <a:p>
            <a:pPr lvl="1"/>
            <a:endParaRPr lang="en-US" sz="2200" dirty="0" smtClean="0"/>
          </a:p>
          <a:p>
            <a:pPr lvl="1"/>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1216244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3600" dirty="0" smtClean="0"/>
              <a:t>Possible effects of gender </a:t>
            </a:r>
            <a:r>
              <a:rPr lang="en-US" sz="3600" dirty="0"/>
              <a:t>q</a:t>
            </a:r>
            <a:r>
              <a:rPr lang="en-US" sz="3600" dirty="0" smtClean="0"/>
              <a:t>uotas on board</a:t>
            </a:r>
            <a:endParaRPr lang="en-US" sz="3600" dirty="0"/>
          </a:p>
        </p:txBody>
      </p:sp>
      <p:sp>
        <p:nvSpPr>
          <p:cNvPr id="3" name="Content Placeholder 2"/>
          <p:cNvSpPr>
            <a:spLocks noGrp="1"/>
          </p:cNvSpPr>
          <p:nvPr>
            <p:ph idx="1"/>
          </p:nvPr>
        </p:nvSpPr>
        <p:spPr>
          <a:xfrm>
            <a:off x="381000" y="762000"/>
            <a:ext cx="8229600" cy="5562600"/>
          </a:xfrm>
        </p:spPr>
        <p:txBody>
          <a:bodyPr>
            <a:normAutofit/>
          </a:bodyPr>
          <a:lstStyle/>
          <a:p>
            <a:pPr marL="0" indent="0">
              <a:buNone/>
            </a:pPr>
            <a:endParaRPr lang="en-US" sz="3100" i="1" dirty="0" smtClean="0"/>
          </a:p>
          <a:p>
            <a:pPr marL="0" indent="0">
              <a:buNone/>
            </a:pPr>
            <a:r>
              <a:rPr lang="en-US" sz="2800" i="1" dirty="0" smtClean="0"/>
              <a:t>B: They might do nothing, or even backfire:</a:t>
            </a:r>
          </a:p>
          <a:p>
            <a:pPr lvl="1"/>
            <a:r>
              <a:rPr lang="en-US" sz="2000" dirty="0" smtClean="0"/>
              <a:t>Total number of board positions is fairly limited</a:t>
            </a:r>
          </a:p>
          <a:p>
            <a:pPr lvl="1"/>
            <a:r>
              <a:rPr lang="en-US" sz="2000" dirty="0" smtClean="0"/>
              <a:t>40%&lt;51% </a:t>
            </a:r>
            <a:endParaRPr lang="en-US" sz="2000" dirty="0"/>
          </a:p>
          <a:p>
            <a:pPr lvl="1"/>
            <a:r>
              <a:rPr lang="en-US" sz="2000" dirty="0" smtClean="0"/>
              <a:t>Power of the board may be limited (non-executive positions)</a:t>
            </a:r>
          </a:p>
          <a:p>
            <a:pPr lvl="1"/>
            <a:r>
              <a:rPr lang="en-US" sz="2000" dirty="0" smtClean="0"/>
              <a:t>Women </a:t>
            </a:r>
            <a:r>
              <a:rPr lang="en-US" sz="2000" i="1" dirty="0" smtClean="0"/>
              <a:t>may not</a:t>
            </a:r>
            <a:r>
              <a:rPr lang="en-US" sz="2000" dirty="0" smtClean="0"/>
              <a:t> be more “tolerant” or “accommodating” of other women</a:t>
            </a:r>
            <a:endParaRPr lang="en-US" sz="2000" dirty="0"/>
          </a:p>
          <a:p>
            <a:pPr lvl="1"/>
            <a:r>
              <a:rPr lang="en-US" sz="2000" dirty="0" smtClean="0"/>
              <a:t>Incentive effects, role model effects strongly dependent on the assumption that high quality women will be appointed to these boards:</a:t>
            </a:r>
          </a:p>
          <a:p>
            <a:pPr lvl="2"/>
            <a:r>
              <a:rPr lang="en-US" sz="2000" dirty="0" smtClean="0"/>
              <a:t>Possible issues: limited supply of qualified </a:t>
            </a:r>
            <a:r>
              <a:rPr lang="en-US" sz="2000" dirty="0" smtClean="0"/>
              <a:t>women</a:t>
            </a:r>
            <a:r>
              <a:rPr lang="en-US" sz="2000" dirty="0"/>
              <a:t>;</a:t>
            </a:r>
            <a:r>
              <a:rPr lang="en-US" sz="2000" dirty="0" smtClean="0"/>
              <a:t> </a:t>
            </a:r>
            <a:r>
              <a:rPr lang="en-US" sz="2000" dirty="0" smtClean="0"/>
              <a:t>appointment of token women with limited voice </a:t>
            </a:r>
          </a:p>
          <a:p>
            <a:pPr lvl="1"/>
            <a:r>
              <a:rPr lang="en-US" sz="2000" dirty="0" smtClean="0"/>
              <a:t>Board position a tax on other more productive productivities?</a:t>
            </a:r>
          </a:p>
          <a:p>
            <a:pPr lvl="1"/>
            <a:endParaRPr lang="en-US" sz="2000" dirty="0"/>
          </a:p>
          <a:p>
            <a:pPr lvl="1"/>
            <a:endParaRPr lang="en-US" sz="2300" dirty="0" smtClean="0"/>
          </a:p>
          <a:p>
            <a:pPr lvl="2"/>
            <a:endParaRPr lang="en-US" sz="2300" dirty="0" smtClean="0"/>
          </a:p>
          <a:p>
            <a:pPr marL="274320" lvl="1"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0049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5791200"/>
            <a:ext cx="8229600" cy="990600"/>
          </a:xfrm>
        </p:spPr>
        <p:txBody>
          <a:bodyPr>
            <a:normAutofit/>
          </a:bodyPr>
          <a:lstStyle/>
          <a:p>
            <a:r>
              <a:rPr lang="en-US" sz="1600" dirty="0" smtClean="0"/>
              <a:t>Source: </a:t>
            </a:r>
            <a:r>
              <a:rPr lang="en-US" sz="1600" dirty="0" err="1" smtClean="0"/>
              <a:t>Goldin</a:t>
            </a:r>
            <a:r>
              <a:rPr lang="en-US" sz="1600" dirty="0" smtClean="0"/>
              <a:t> and Katz (2010)</a:t>
            </a:r>
            <a:endParaRPr lang="en-US" sz="1600" dirty="0"/>
          </a:p>
        </p:txBody>
      </p:sp>
      <p:sp>
        <p:nvSpPr>
          <p:cNvPr id="5" name="Content Placeholder 4"/>
          <p:cNvSpPr>
            <a:spLocks noGrp="1"/>
          </p:cNvSpPr>
          <p:nvPr>
            <p:ph idx="1"/>
          </p:nvPr>
        </p:nvSpPr>
        <p:spPr>
          <a:xfrm>
            <a:off x="457200" y="762000"/>
            <a:ext cx="8229600" cy="4876800"/>
          </a:xfrm>
        </p:spPr>
        <p:txBody>
          <a:bodyPr/>
          <a:lstStyle/>
          <a:p>
            <a:endParaRPr lang="en-US" dirty="0"/>
          </a:p>
        </p:txBody>
      </p:sp>
      <p:pic>
        <p:nvPicPr>
          <p:cNvPr id="2050" name="Picture 2" descr="C:\Users\mbertran\Dropbox\Norway_boards\slides\supp\goldin_-_the_career_cost_of_family_Page_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848600" cy="521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311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15962"/>
          </a:xfrm>
        </p:spPr>
        <p:txBody>
          <a:bodyPr>
            <a:normAutofit fontScale="90000"/>
          </a:bodyPr>
          <a:lstStyle/>
          <a:p>
            <a:r>
              <a:rPr lang="en-US" sz="3200" dirty="0" smtClean="0"/>
              <a:t/>
            </a:r>
            <a:br>
              <a:rPr lang="en-US" sz="3200" dirty="0" smtClean="0"/>
            </a:br>
            <a:r>
              <a:rPr lang="en-US" sz="3200" dirty="0" smtClean="0"/>
              <a:t>Norway’s Gender Board Quota </a:t>
            </a:r>
            <a:r>
              <a:rPr lang="en-US" sz="3200" dirty="0" smtClean="0"/>
              <a:t>Law</a:t>
            </a:r>
            <a:r>
              <a:rPr lang="en-US" sz="3200" dirty="0" smtClean="0"/>
              <a:t/>
            </a:r>
            <a:br>
              <a:rPr lang="en-US" sz="3200" dirty="0" smtClean="0"/>
            </a:br>
            <a:endParaRPr lang="en-US" sz="2700" dirty="0"/>
          </a:p>
        </p:txBody>
      </p:sp>
      <p:sp>
        <p:nvSpPr>
          <p:cNvPr id="3" name="Content Placeholder 2"/>
          <p:cNvSpPr>
            <a:spLocks noGrp="1"/>
          </p:cNvSpPr>
          <p:nvPr>
            <p:ph idx="1"/>
          </p:nvPr>
        </p:nvSpPr>
        <p:spPr>
          <a:xfrm>
            <a:off x="457200" y="1371600"/>
            <a:ext cx="8305800" cy="5334000"/>
          </a:xfrm>
        </p:spPr>
        <p:txBody>
          <a:bodyPr>
            <a:normAutofit fontScale="70000" lnSpcReduction="20000"/>
          </a:bodyPr>
          <a:lstStyle/>
          <a:p>
            <a:endParaRPr lang="en-US" sz="2100" dirty="0"/>
          </a:p>
          <a:p>
            <a:r>
              <a:rPr lang="en-US" sz="2600" dirty="0"/>
              <a:t>2001: </a:t>
            </a:r>
            <a:r>
              <a:rPr lang="en-US" sz="2600" dirty="0" smtClean="0"/>
              <a:t>Proposal </a:t>
            </a:r>
            <a:r>
              <a:rPr lang="en-US" sz="2600" dirty="0"/>
              <a:t>for gender representation in boards sent to public </a:t>
            </a:r>
            <a:r>
              <a:rPr lang="en-US" sz="2600" dirty="0" smtClean="0"/>
              <a:t>hearing</a:t>
            </a:r>
            <a:endParaRPr lang="en-US" sz="2600" dirty="0"/>
          </a:p>
          <a:p>
            <a:endParaRPr lang="en-US" sz="2600" dirty="0"/>
          </a:p>
          <a:p>
            <a:r>
              <a:rPr lang="en-US" sz="2600" dirty="0"/>
              <a:t>2002: Minister of trade submits first law proposal </a:t>
            </a:r>
          </a:p>
          <a:p>
            <a:endParaRPr lang="en-US" sz="2600" dirty="0" smtClean="0"/>
          </a:p>
          <a:p>
            <a:r>
              <a:rPr lang="en-US" sz="2600" dirty="0" smtClean="0"/>
              <a:t>January 2004: </a:t>
            </a:r>
            <a:r>
              <a:rPr lang="en-US" sz="2600" dirty="0"/>
              <a:t>public limited liability </a:t>
            </a:r>
            <a:r>
              <a:rPr lang="en-US" sz="2600" dirty="0" smtClean="0"/>
              <a:t>(ASA) companies, listed and non-listed, have </a:t>
            </a:r>
            <a:r>
              <a:rPr lang="en-US" sz="2600" dirty="0"/>
              <a:t>two years to achieve at least 40% of </a:t>
            </a:r>
            <a:r>
              <a:rPr lang="en-US" sz="2600" dirty="0" smtClean="0"/>
              <a:t>board directors from each gender</a:t>
            </a:r>
          </a:p>
          <a:p>
            <a:pPr lvl="1"/>
            <a:r>
              <a:rPr lang="en-US" sz="2600" dirty="0" smtClean="0"/>
              <a:t>Broad majority voted in favor in </a:t>
            </a:r>
            <a:r>
              <a:rPr lang="en-US" sz="2600" dirty="0"/>
              <a:t>D</a:t>
            </a:r>
            <a:r>
              <a:rPr lang="en-US" sz="2600" dirty="0" smtClean="0"/>
              <a:t>ecember 2003</a:t>
            </a:r>
          </a:p>
          <a:p>
            <a:pPr lvl="1"/>
            <a:endParaRPr lang="en-US" sz="2600" dirty="0" smtClean="0"/>
          </a:p>
          <a:p>
            <a:r>
              <a:rPr lang="en-US" sz="2600" dirty="0" smtClean="0"/>
              <a:t>Only 13% compliant in 2005</a:t>
            </a:r>
          </a:p>
          <a:p>
            <a:pPr lvl="1"/>
            <a:endParaRPr lang="en-US" sz="2600" dirty="0"/>
          </a:p>
          <a:p>
            <a:r>
              <a:rPr lang="en-US" sz="2600" dirty="0" smtClean="0"/>
              <a:t>January 2006: Sanctions introduced. Non-compliant firms by 2008 faced threat of dissolution</a:t>
            </a:r>
          </a:p>
          <a:p>
            <a:pPr lvl="1"/>
            <a:r>
              <a:rPr lang="en-US" sz="2600" dirty="0" smtClean="0"/>
              <a:t>90% compliance by </a:t>
            </a:r>
            <a:r>
              <a:rPr lang="en-US" sz="2600" dirty="0"/>
              <a:t>J</a:t>
            </a:r>
            <a:r>
              <a:rPr lang="en-US" sz="2600" dirty="0" smtClean="0"/>
              <a:t>anuary 2008</a:t>
            </a:r>
          </a:p>
          <a:p>
            <a:endParaRPr lang="en-US" sz="2600" dirty="0" smtClean="0"/>
          </a:p>
          <a:p>
            <a:r>
              <a:rPr lang="en-US" sz="2600" dirty="0" smtClean="0"/>
              <a:t>Stated objectives of the reform:</a:t>
            </a:r>
          </a:p>
          <a:p>
            <a:pPr lvl="1"/>
            <a:r>
              <a:rPr lang="en-US" sz="2600" dirty="0" smtClean="0"/>
              <a:t>Accelerating gender equality in the labor market</a:t>
            </a:r>
          </a:p>
          <a:p>
            <a:pPr lvl="1"/>
            <a:r>
              <a:rPr lang="en-US" sz="2600" dirty="0" smtClean="0"/>
              <a:t>Performance-based arguments—“women’s leadership style” could improve productivity</a:t>
            </a:r>
          </a:p>
          <a:p>
            <a:pPr lvl="1"/>
            <a:endParaRPr lang="en-US" sz="2600" dirty="0"/>
          </a:p>
        </p:txBody>
      </p:sp>
    </p:spTree>
    <p:extLst>
      <p:ext uri="{BB962C8B-B14F-4D97-AF65-F5344CB8AC3E}">
        <p14:creationId xmlns:p14="http://schemas.microsoft.com/office/powerpoint/2010/main" val="38912453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endParaRPr lang="en-US" sz="28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6477000" cy="5029200"/>
          </a:xfrm>
          <a:prstGeom prst="rect">
            <a:avLst/>
          </a:prstGeom>
          <a:noFill/>
          <a:extLst/>
        </p:spPr>
      </p:pic>
    </p:spTree>
    <p:extLst>
      <p:ext uri="{BB962C8B-B14F-4D97-AF65-F5344CB8AC3E}">
        <p14:creationId xmlns:p14="http://schemas.microsoft.com/office/powerpoint/2010/main" val="420183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0120543"/>
              </p:ext>
            </p:extLst>
          </p:nvPr>
        </p:nvGraphicFramePr>
        <p:xfrm>
          <a:off x="1447800" y="1219201"/>
          <a:ext cx="5575300" cy="4605340"/>
        </p:xfrm>
        <a:graphic>
          <a:graphicData uri="http://schemas.openxmlformats.org/drawingml/2006/table">
            <a:tbl>
              <a:tblPr/>
              <a:tblGrid>
                <a:gridCol w="1166076"/>
                <a:gridCol w="2149953"/>
                <a:gridCol w="2259271"/>
              </a:tblGrid>
              <a:tr h="752964">
                <a:tc>
                  <a:txBody>
                    <a:bodyPr/>
                    <a:lstStyle/>
                    <a:p>
                      <a:pPr algn="l" fontAlgn="b"/>
                      <a:endParaRPr lang="en-US" sz="2000" b="0" i="0" u="none" strike="noStrike" dirty="0">
                        <a:solidFill>
                          <a:srgbClr val="000000"/>
                        </a:solidFill>
                        <a:effectLst/>
                        <a:latin typeface="Calibri"/>
                      </a:endParaRPr>
                    </a:p>
                  </a:txBody>
                  <a:tcPr marL="9525" marR="9525" marT="9525" marB="0" anchor="b">
                    <a:lnL>
                      <a:noFill/>
                    </a:lnL>
                    <a:lnR>
                      <a:noFill/>
                    </a:lnR>
                    <a:lnT>
                      <a:noFill/>
                    </a:lnT>
                    <a:lnB>
                      <a:noFill/>
                    </a:lnB>
                  </a:tcPr>
                </a:tc>
                <a:tc gridSpan="2">
                  <a:txBody>
                    <a:bodyPr/>
                    <a:lstStyle/>
                    <a:p>
                      <a:pPr algn="ctr" fontAlgn="b"/>
                      <a:r>
                        <a:rPr lang="en-US" sz="2000" b="1" i="0" u="none" strike="noStrike">
                          <a:solidFill>
                            <a:srgbClr val="000000"/>
                          </a:solidFill>
                          <a:effectLst/>
                          <a:latin typeface="Calibri"/>
                        </a:rPr>
                        <a:t>Total number of board positions at ASA firms held by: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350216">
                <a:tc>
                  <a:txBody>
                    <a:bodyPr/>
                    <a:lstStyle/>
                    <a:p>
                      <a:pPr algn="l" fontAlgn="b"/>
                      <a:r>
                        <a:rPr lang="en-US" sz="2000" b="0" i="0" u="none" strike="noStrike">
                          <a:solidFill>
                            <a:srgbClr val="000000"/>
                          </a:solidFill>
                          <a:effectLst/>
                          <a:latin typeface="Calibri"/>
                        </a:rPr>
                        <a:t>Year</a:t>
                      </a:r>
                    </a:p>
                  </a:txBody>
                  <a:tcPr marL="9525" marR="9525" marT="9525" marB="0" anchor="b">
                    <a:lnL>
                      <a:noFill/>
                    </a:lnL>
                    <a:lnR>
                      <a:noFill/>
                    </a:lnR>
                    <a:lnT>
                      <a:noFill/>
                    </a:lnT>
                    <a:lnB>
                      <a:noFill/>
                    </a:lnB>
                  </a:tcPr>
                </a:tc>
                <a:tc>
                  <a:txBody>
                    <a:bodyPr/>
                    <a:lstStyle/>
                    <a:p>
                      <a:pPr algn="ctr" fontAlgn="b"/>
                      <a:r>
                        <a:rPr lang="en-US" sz="2000" b="1" i="0" u="none" strike="noStrike">
                          <a:solidFill>
                            <a:srgbClr val="000000"/>
                          </a:solidFill>
                          <a:effectLst/>
                          <a:latin typeface="Calibri"/>
                        </a:rPr>
                        <a:t>Women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1" i="0" u="none" strike="noStrike">
                          <a:solidFill>
                            <a:srgbClr val="000000"/>
                          </a:solidFill>
                          <a:effectLst/>
                          <a:latin typeface="Calibri"/>
                        </a:rPr>
                        <a:t>Men</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50216">
                <a:tc>
                  <a:txBody>
                    <a:bodyPr/>
                    <a:lstStyle/>
                    <a:p>
                      <a:pPr algn="l" fontAlgn="b"/>
                      <a:r>
                        <a:rPr lang="en-US" sz="2000" b="0" i="0" u="none" strike="noStrike" dirty="0">
                          <a:solidFill>
                            <a:srgbClr val="000000"/>
                          </a:solidFill>
                          <a:effectLst/>
                          <a:latin typeface="Calibri"/>
                        </a:rPr>
                        <a:t>2002</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185</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2363</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216</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2202</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2004</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301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2183</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2005</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444</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1922</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2006</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591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1784</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2007</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821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1423</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2008</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801</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1183</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2009</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683</a:t>
                      </a:r>
                    </a:p>
                  </a:txBody>
                  <a:tcPr marL="9525" marR="9525" marT="9525" marB="0" anchor="b">
                    <a:lnL>
                      <a:noFill/>
                    </a:lnL>
                    <a:lnR>
                      <a:noFill/>
                    </a:lnR>
                    <a:lnT>
                      <a:noFill/>
                    </a:lnT>
                    <a:lnB>
                      <a:noFill/>
                    </a:lnB>
                  </a:tcPr>
                </a:tc>
                <a:tc>
                  <a:txBody>
                    <a:bodyPr/>
                    <a:lstStyle/>
                    <a:p>
                      <a:pPr algn="ctr" fontAlgn="b"/>
                      <a:r>
                        <a:rPr lang="en-US" sz="2000" b="0" i="0" u="none" strike="noStrike">
                          <a:solidFill>
                            <a:srgbClr val="000000"/>
                          </a:solidFill>
                          <a:effectLst/>
                          <a:latin typeface="Calibri"/>
                        </a:rPr>
                        <a:t>1033</a:t>
                      </a:r>
                    </a:p>
                  </a:txBody>
                  <a:tcPr marL="9525" marR="9525" marT="9525" marB="0" anchor="b">
                    <a:lnL>
                      <a:noFill/>
                    </a:lnL>
                    <a:lnR>
                      <a:noFill/>
                    </a:lnR>
                    <a:lnT>
                      <a:noFill/>
                    </a:lnT>
                    <a:lnB>
                      <a:noFill/>
                    </a:lnB>
                  </a:tcPr>
                </a:tc>
              </a:tr>
              <a:tr h="350216">
                <a:tc>
                  <a:txBody>
                    <a:bodyPr/>
                    <a:lstStyle/>
                    <a:p>
                      <a:pPr algn="l" fontAlgn="b"/>
                      <a:r>
                        <a:rPr lang="en-US" sz="2000" b="0" i="0" u="none" strike="noStrike">
                          <a:solidFill>
                            <a:srgbClr val="000000"/>
                          </a:solidFill>
                          <a:effectLst/>
                          <a:latin typeface="Calibri"/>
                        </a:rPr>
                        <a:t>2010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881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350216">
                <a:tc>
                  <a:txBody>
                    <a:bodyPr/>
                    <a:lstStyle/>
                    <a:p>
                      <a:pPr algn="l" fontAlgn="b"/>
                      <a:endParaRPr lang="en-US" sz="20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50507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pPr algn="ctr"/>
            <a:endParaRPr lang="en-US" sz="2800" dirty="0"/>
          </a:p>
        </p:txBody>
      </p:sp>
      <p:sp>
        <p:nvSpPr>
          <p:cNvPr id="3" name="Content Placeholder 2"/>
          <p:cNvSpPr>
            <a:spLocks noGrp="1"/>
          </p:cNvSpPr>
          <p:nvPr>
            <p:ph idx="1"/>
          </p:nvPr>
        </p:nvSpPr>
        <p:spPr>
          <a:xfrm>
            <a:off x="457200" y="533400"/>
            <a:ext cx="8229600" cy="5791200"/>
          </a:xfrm>
        </p:spPr>
        <p:txBody>
          <a:bodyPr>
            <a:normAutofit fontScale="92500" lnSpcReduction="20000"/>
          </a:bodyPr>
          <a:lstStyle/>
          <a:p>
            <a:r>
              <a:rPr lang="en-US" sz="1900" b="1" dirty="0"/>
              <a:t>Previous Work on Norway’s </a:t>
            </a:r>
            <a:r>
              <a:rPr lang="en-US" sz="1900" b="1" dirty="0" smtClean="0"/>
              <a:t>Reform:</a:t>
            </a:r>
          </a:p>
          <a:p>
            <a:pPr lvl="1"/>
            <a:r>
              <a:rPr lang="en-US" sz="1900" dirty="0" smtClean="0"/>
              <a:t>Focused on implications of reform for corporate policies and corporate performance</a:t>
            </a:r>
          </a:p>
          <a:p>
            <a:endParaRPr lang="en-US" sz="1900" dirty="0" smtClean="0"/>
          </a:p>
          <a:p>
            <a:pPr lvl="1"/>
            <a:r>
              <a:rPr lang="en-US" sz="1900" dirty="0" smtClean="0"/>
              <a:t>Ahern and </a:t>
            </a:r>
            <a:r>
              <a:rPr lang="en-US" sz="1900" dirty="0" err="1" smtClean="0"/>
              <a:t>Dittmar</a:t>
            </a:r>
            <a:r>
              <a:rPr lang="en-US" sz="1900" dirty="0" smtClean="0"/>
              <a:t> (2012):</a:t>
            </a:r>
          </a:p>
          <a:p>
            <a:pPr lvl="2"/>
            <a:r>
              <a:rPr lang="en-US" sz="1900" dirty="0" smtClean="0"/>
              <a:t>Significant drop in stock </a:t>
            </a:r>
            <a:r>
              <a:rPr lang="en-US" sz="1900" dirty="0"/>
              <a:t>prices of </a:t>
            </a:r>
            <a:r>
              <a:rPr lang="en-US" sz="1900" dirty="0" smtClean="0"/>
              <a:t>listed (public-limited liability) firms at the announcement of the law (Ahern and </a:t>
            </a:r>
            <a:r>
              <a:rPr lang="en-US" sz="1900" dirty="0" err="1" smtClean="0"/>
              <a:t>Dittmar</a:t>
            </a:r>
            <a:r>
              <a:rPr lang="en-US" sz="1900" dirty="0" smtClean="0"/>
              <a:t> 2012) </a:t>
            </a:r>
            <a:endParaRPr lang="en-US" sz="1900" dirty="0"/>
          </a:p>
          <a:p>
            <a:pPr lvl="2"/>
            <a:r>
              <a:rPr lang="en-US" sz="1900" dirty="0" smtClean="0"/>
              <a:t>Less experienced (female) board members were hired (Ahern and Dittmar 2012)  </a:t>
            </a:r>
          </a:p>
          <a:p>
            <a:pPr lvl="3"/>
            <a:r>
              <a:rPr lang="en-US" sz="1900" dirty="0" smtClean="0"/>
              <a:t>Fewer CEOs on boards</a:t>
            </a:r>
          </a:p>
          <a:p>
            <a:pPr lvl="2"/>
            <a:r>
              <a:rPr lang="en-US" sz="1900" dirty="0"/>
              <a:t>Likelihood of delisting higher among firms that started with fewer female board </a:t>
            </a:r>
            <a:r>
              <a:rPr lang="en-US" sz="1900" dirty="0" smtClean="0"/>
              <a:t>members</a:t>
            </a:r>
            <a:endParaRPr lang="en-US" sz="1900" dirty="0"/>
          </a:p>
          <a:p>
            <a:pPr lvl="1"/>
            <a:endParaRPr lang="en-US" sz="1900" dirty="0" smtClean="0"/>
          </a:p>
          <a:p>
            <a:pPr lvl="1"/>
            <a:r>
              <a:rPr lang="en-US" sz="1900" dirty="0" err="1" smtClean="0"/>
              <a:t>Matsa</a:t>
            </a:r>
            <a:r>
              <a:rPr lang="en-US" sz="1900" dirty="0" smtClean="0"/>
              <a:t> and Miller (2013): </a:t>
            </a:r>
          </a:p>
          <a:p>
            <a:pPr lvl="2"/>
            <a:r>
              <a:rPr lang="en-US" sz="1900" dirty="0" smtClean="0"/>
              <a:t>Operating profits/assets </a:t>
            </a:r>
            <a:r>
              <a:rPr lang="en-US" sz="1900" dirty="0"/>
              <a:t>↓ by </a:t>
            </a:r>
            <a:r>
              <a:rPr lang="en-US" sz="1900" dirty="0" smtClean="0"/>
              <a:t>4%</a:t>
            </a:r>
            <a:endParaRPr lang="en-US" sz="1900" dirty="0"/>
          </a:p>
          <a:p>
            <a:pPr lvl="2"/>
            <a:r>
              <a:rPr lang="en-US" sz="1900" dirty="0"/>
              <a:t>I</a:t>
            </a:r>
            <a:r>
              <a:rPr lang="en-US" sz="1900" dirty="0" smtClean="0"/>
              <a:t>ncreases in employment and labor costs in listed firms </a:t>
            </a:r>
          </a:p>
          <a:p>
            <a:pPr lvl="2"/>
            <a:r>
              <a:rPr lang="en-US" sz="1900" dirty="0" smtClean="0"/>
              <a:t>Effects stronger at firms that appoint a new CEO post-reform</a:t>
            </a:r>
          </a:p>
          <a:p>
            <a:pPr lvl="2"/>
            <a:endParaRPr lang="en-US" sz="1900" dirty="0" smtClean="0"/>
          </a:p>
          <a:p>
            <a:r>
              <a:rPr lang="en-US" sz="1900" b="1" dirty="0" smtClean="0"/>
              <a:t>Our research:</a:t>
            </a:r>
            <a:endParaRPr lang="en-US" sz="1900" b="1" dirty="0"/>
          </a:p>
          <a:p>
            <a:pPr lvl="1"/>
            <a:r>
              <a:rPr lang="en-US" sz="1900" dirty="0" smtClean="0"/>
              <a:t>Did </a:t>
            </a:r>
            <a:r>
              <a:rPr lang="en-US" sz="1900" dirty="0"/>
              <a:t>the gender board quota reform induce more gender equality in the labor market, and in particular at the top of the labor market?</a:t>
            </a:r>
          </a:p>
          <a:p>
            <a:pPr lvl="1"/>
            <a:endParaRPr lang="en-US" sz="1900" dirty="0"/>
          </a:p>
          <a:p>
            <a:pPr lvl="2"/>
            <a:endParaRPr lang="en-US" dirty="0"/>
          </a:p>
          <a:p>
            <a:pPr marL="0" indent="0">
              <a:buNone/>
            </a:pPr>
            <a:endParaRPr lang="en-US" dirty="0" smtClean="0"/>
          </a:p>
        </p:txBody>
      </p:sp>
    </p:spTree>
    <p:extLst>
      <p:ext uri="{BB962C8B-B14F-4D97-AF65-F5344CB8AC3E}">
        <p14:creationId xmlns:p14="http://schemas.microsoft.com/office/powerpoint/2010/main" val="4134291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a:bodyPr>
          <a:lstStyle/>
          <a:p>
            <a:pPr algn="ctr"/>
            <a:r>
              <a:rPr lang="en-US" sz="2000" dirty="0" smtClean="0"/>
              <a:t>Earnings Gender Gap in Norway, 1986-2010</a:t>
            </a:r>
            <a:endParaRPr lang="en-US" sz="20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219200"/>
            <a:ext cx="6324600" cy="4768349"/>
          </a:xfrm>
          <a:prstGeom prst="rect">
            <a:avLst/>
          </a:prstGeom>
          <a:noFill/>
          <a:ln>
            <a:noFill/>
          </a:ln>
        </p:spPr>
      </p:pic>
    </p:spTree>
    <p:extLst>
      <p:ext uri="{BB962C8B-B14F-4D97-AF65-F5344CB8AC3E}">
        <p14:creationId xmlns:p14="http://schemas.microsoft.com/office/powerpoint/2010/main" val="32522431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705600" cy="4876800"/>
          </a:xfrm>
          <a:prstGeom prst="rect">
            <a:avLst/>
          </a:prstGeom>
          <a:noFill/>
          <a:ln>
            <a:noFill/>
          </a:ln>
        </p:spPr>
      </p:pic>
    </p:spTree>
    <p:extLst>
      <p:ext uri="{BB962C8B-B14F-4D97-AF65-F5344CB8AC3E}">
        <p14:creationId xmlns:p14="http://schemas.microsoft.com/office/powerpoint/2010/main" val="6095543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Four Questions</a:t>
            </a:r>
            <a:endParaRPr lang="en-US" sz="3600" dirty="0"/>
          </a:p>
        </p:txBody>
      </p:sp>
      <p:sp>
        <p:nvSpPr>
          <p:cNvPr id="3" name="Content Placeholder 2"/>
          <p:cNvSpPr>
            <a:spLocks noGrp="1"/>
          </p:cNvSpPr>
          <p:nvPr>
            <p:ph idx="1"/>
          </p:nvPr>
        </p:nvSpPr>
        <p:spPr>
          <a:xfrm>
            <a:off x="381000" y="1219200"/>
            <a:ext cx="8229600" cy="4724400"/>
          </a:xfrm>
        </p:spPr>
        <p:txBody>
          <a:bodyPr/>
          <a:lstStyle/>
          <a:p>
            <a:pPr marL="0" indent="0">
              <a:buNone/>
            </a:pPr>
            <a:endParaRPr lang="en-US" sz="1800" dirty="0" smtClean="0"/>
          </a:p>
          <a:p>
            <a:endParaRPr lang="en-US" sz="1800" dirty="0"/>
          </a:p>
          <a:p>
            <a:pPr marL="731520" lvl="1" indent="-457200">
              <a:buFont typeface="+mj-lt"/>
              <a:buAutoNum type="arabicPeriod"/>
            </a:pPr>
            <a:r>
              <a:rPr lang="en-US" sz="1800" dirty="0"/>
              <a:t>Mechanical effects of the quota </a:t>
            </a:r>
            <a:r>
              <a:rPr lang="en-US" sz="1800" dirty="0" smtClean="0"/>
              <a:t>reform/gender differences on corporate board</a:t>
            </a:r>
          </a:p>
          <a:p>
            <a:pPr marL="731520" lvl="1" indent="-457200">
              <a:buFont typeface="+mj-lt"/>
              <a:buAutoNum type="arabicPeriod"/>
            </a:pPr>
            <a:endParaRPr lang="en-US" sz="1800" dirty="0"/>
          </a:p>
          <a:p>
            <a:pPr marL="731520" lvl="1" indent="-457200">
              <a:buFont typeface="+mj-lt"/>
              <a:buAutoNum type="arabicPeriod"/>
            </a:pPr>
            <a:r>
              <a:rPr lang="en-US" sz="1800" dirty="0"/>
              <a:t>Impact of the </a:t>
            </a:r>
            <a:r>
              <a:rPr lang="en-US" sz="1800" dirty="0" smtClean="0"/>
              <a:t>quota reform </a:t>
            </a:r>
            <a:r>
              <a:rPr lang="en-US" sz="1800" dirty="0"/>
              <a:t>on women employed in ASA </a:t>
            </a:r>
            <a:r>
              <a:rPr lang="en-US" sz="1800" dirty="0" smtClean="0"/>
              <a:t>firms</a:t>
            </a:r>
          </a:p>
          <a:p>
            <a:pPr marL="731520" lvl="1" indent="-457200">
              <a:buFont typeface="+mj-lt"/>
              <a:buAutoNum type="arabicPeriod"/>
            </a:pPr>
            <a:endParaRPr lang="en-US" sz="1800" dirty="0"/>
          </a:p>
          <a:p>
            <a:pPr marL="731520" lvl="1" indent="-457200">
              <a:buFont typeface="+mj-lt"/>
              <a:buAutoNum type="arabicPeriod"/>
            </a:pPr>
            <a:r>
              <a:rPr lang="en-US" sz="1800" dirty="0"/>
              <a:t>Impact of the quota reform on women whose qualifications mirror that of board </a:t>
            </a:r>
            <a:r>
              <a:rPr lang="en-US" sz="1800" dirty="0" smtClean="0"/>
              <a:t>members (e.g. “at risk” women)</a:t>
            </a:r>
            <a:endParaRPr lang="en-US" sz="1800" dirty="0" smtClean="0"/>
          </a:p>
          <a:p>
            <a:pPr marL="731520" lvl="1" indent="-457200">
              <a:buFont typeface="+mj-lt"/>
              <a:buAutoNum type="arabicPeriod"/>
            </a:pPr>
            <a:endParaRPr lang="en-US" sz="1800" dirty="0"/>
          </a:p>
          <a:p>
            <a:pPr marL="731520" lvl="1" indent="-457200">
              <a:buFont typeface="+mj-lt"/>
              <a:buAutoNum type="arabicPeriod"/>
            </a:pPr>
            <a:r>
              <a:rPr lang="en-US" sz="1800" dirty="0"/>
              <a:t>“Impact” of the quota reform on younger women considering or starting a career in business</a:t>
            </a:r>
            <a:endParaRPr lang="en-US" dirty="0"/>
          </a:p>
        </p:txBody>
      </p:sp>
    </p:spTree>
    <p:extLst>
      <p:ext uri="{BB962C8B-B14F-4D97-AF65-F5344CB8AC3E}">
        <p14:creationId xmlns:p14="http://schemas.microsoft.com/office/powerpoint/2010/main" val="3873442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1. Gender </a:t>
            </a:r>
            <a:r>
              <a:rPr lang="en-US" sz="2800" dirty="0" smtClean="0"/>
              <a:t>Differences on Corporate Boards</a:t>
            </a:r>
            <a:endParaRPr lang="en-US" sz="2800" dirty="0"/>
          </a:p>
        </p:txBody>
      </p:sp>
      <p:sp>
        <p:nvSpPr>
          <p:cNvPr id="3" name="Content Placeholder 2"/>
          <p:cNvSpPr>
            <a:spLocks noGrp="1"/>
          </p:cNvSpPr>
          <p:nvPr>
            <p:ph idx="1"/>
          </p:nvPr>
        </p:nvSpPr>
        <p:spPr/>
        <p:txBody>
          <a:bodyPr>
            <a:normAutofit lnSpcReduction="10000"/>
          </a:bodyPr>
          <a:lstStyle/>
          <a:p>
            <a:r>
              <a:rPr lang="en-US" sz="1700" dirty="0" smtClean="0"/>
              <a:t>Business’ main lobbying argument against quota reform: limited pool of women qualified to serve</a:t>
            </a:r>
          </a:p>
          <a:p>
            <a:endParaRPr lang="en-US" sz="1700" dirty="0" smtClean="0"/>
          </a:p>
          <a:p>
            <a:r>
              <a:rPr lang="en-US" sz="1700" dirty="0" smtClean="0"/>
              <a:t>Moreover, reluctant firms may comply by “gaming” the system </a:t>
            </a:r>
          </a:p>
          <a:p>
            <a:pPr lvl="1"/>
            <a:r>
              <a:rPr lang="en-US" sz="1700" dirty="0" smtClean="0"/>
              <a:t>e.g. stuffing their boards with sub-par women</a:t>
            </a:r>
          </a:p>
          <a:p>
            <a:endParaRPr lang="en-US" sz="1700" dirty="0" smtClean="0"/>
          </a:p>
          <a:p>
            <a:r>
              <a:rPr lang="en-US" sz="1700" dirty="0" smtClean="0"/>
              <a:t>Important to consider whether these factors were relevant in practice. If relevant:</a:t>
            </a:r>
          </a:p>
          <a:p>
            <a:endParaRPr lang="en-US" sz="1700" dirty="0"/>
          </a:p>
          <a:p>
            <a:pPr lvl="1"/>
            <a:r>
              <a:rPr lang="en-US" sz="1700" dirty="0"/>
              <a:t>G</a:t>
            </a:r>
            <a:r>
              <a:rPr lang="en-US" sz="1700" dirty="0" smtClean="0"/>
              <a:t>ender equality on the board will be limited to a </a:t>
            </a:r>
            <a:r>
              <a:rPr lang="en-US" sz="1700" i="1" dirty="0" smtClean="0"/>
              <a:t>count </a:t>
            </a:r>
            <a:r>
              <a:rPr lang="en-US" sz="1700" dirty="0" smtClean="0"/>
              <a:t>of directors</a:t>
            </a:r>
          </a:p>
          <a:p>
            <a:endParaRPr lang="en-US" sz="1700" dirty="0"/>
          </a:p>
          <a:p>
            <a:pPr lvl="1"/>
            <a:r>
              <a:rPr lang="en-US" sz="1700" dirty="0" smtClean="0"/>
              <a:t>Any possible spillover of the quota beyond the boards will be less likely:</a:t>
            </a:r>
          </a:p>
          <a:p>
            <a:pPr lvl="2"/>
            <a:r>
              <a:rPr lang="en-US" sz="1700" dirty="0" smtClean="0"/>
              <a:t>Limited opening of new networks  (path dependence argument) </a:t>
            </a:r>
          </a:p>
          <a:p>
            <a:pPr lvl="2"/>
            <a:r>
              <a:rPr lang="en-US" sz="1700" dirty="0" smtClean="0"/>
              <a:t>Reinforcement of prior stereotypes (discrimination argument)</a:t>
            </a:r>
          </a:p>
          <a:p>
            <a:pPr lvl="2"/>
            <a:r>
              <a:rPr lang="en-US" sz="1700" dirty="0" smtClean="0"/>
              <a:t>Limited career investment incentives  (“patronizing equilibrium” a la </a:t>
            </a:r>
            <a:r>
              <a:rPr lang="en-US" sz="1700" dirty="0" err="1" smtClean="0"/>
              <a:t>Coate</a:t>
            </a:r>
            <a:r>
              <a:rPr lang="en-US" sz="1700" dirty="0" smtClean="0"/>
              <a:t> and </a:t>
            </a:r>
            <a:r>
              <a:rPr lang="en-US" sz="1700" dirty="0" err="1" smtClean="0"/>
              <a:t>Loury</a:t>
            </a:r>
            <a:r>
              <a:rPr lang="en-US" sz="1700" dirty="0" smtClean="0"/>
              <a:t> 1993)</a:t>
            </a:r>
          </a:p>
          <a:p>
            <a:pPr lvl="2"/>
            <a:r>
              <a:rPr lang="en-US" sz="1700" dirty="0" smtClean="0"/>
              <a:t>Limited role model effects</a:t>
            </a:r>
          </a:p>
          <a:p>
            <a:endParaRPr lang="en-US" sz="1800" dirty="0"/>
          </a:p>
          <a:p>
            <a:endParaRPr lang="en-US" sz="1400" dirty="0" smtClean="0"/>
          </a:p>
          <a:p>
            <a:pPr lvl="1"/>
            <a:endParaRPr lang="en-US" sz="1800" dirty="0" smtClean="0"/>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334889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dirty="0" smtClean="0"/>
              <a:t>Prior percentile of earnings within cohort </a:t>
            </a:r>
            <a:br>
              <a:rPr lang="en-US" sz="2400" dirty="0" smtClean="0"/>
            </a:br>
            <a:r>
              <a:rPr lang="en-US" sz="2400" dirty="0" smtClean="0"/>
              <a:t>(prior to board appointment)</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400800" cy="4648200"/>
          </a:xfrm>
          <a:prstGeom prst="rect">
            <a:avLst/>
          </a:prstGeom>
          <a:noFill/>
          <a:ln>
            <a:noFill/>
          </a:ln>
        </p:spPr>
      </p:pic>
    </p:spTree>
    <p:extLst>
      <p:ext uri="{BB962C8B-B14F-4D97-AF65-F5344CB8AC3E}">
        <p14:creationId xmlns:p14="http://schemas.microsoft.com/office/powerpoint/2010/main" val="3873322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2400" dirty="0" smtClean="0"/>
              <a:t>Prior percentile of earnings within cohort </a:t>
            </a:r>
            <a:br>
              <a:rPr lang="en-US" sz="2400" dirty="0" smtClean="0"/>
            </a:br>
            <a:r>
              <a:rPr lang="en-US" sz="2400" dirty="0" smtClean="0"/>
              <a:t>(prior to board appointment)</a:t>
            </a:r>
            <a:endParaRPr lang="en-US" sz="2400" dirty="0"/>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2569238"/>
            <a:ext cx="4038600" cy="2926024"/>
          </a:xfrm>
          <a:prstGeom prst="rect">
            <a:avLst/>
          </a:prstGeom>
          <a:noFill/>
          <a:ln>
            <a:noFill/>
          </a:ln>
        </p:spPr>
      </p:pic>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63892"/>
            <a:ext cx="4038600" cy="2936716"/>
          </a:xfrm>
          <a:prstGeom prst="rect">
            <a:avLst/>
          </a:prstGeom>
          <a:noFill/>
          <a:ln>
            <a:noFill/>
          </a:ln>
        </p:spPr>
      </p:pic>
      <p:sp>
        <p:nvSpPr>
          <p:cNvPr id="8" name="Rectangle 7"/>
          <p:cNvSpPr/>
          <p:nvPr/>
        </p:nvSpPr>
        <p:spPr>
          <a:xfrm>
            <a:off x="1752600" y="2286000"/>
            <a:ext cx="1685077" cy="369332"/>
          </a:xfrm>
          <a:prstGeom prst="rect">
            <a:avLst/>
          </a:prstGeom>
        </p:spPr>
        <p:txBody>
          <a:bodyPr wrap="none">
            <a:spAutoFit/>
          </a:bodyPr>
          <a:lstStyle/>
          <a:p>
            <a:r>
              <a:rPr lang="en-US" dirty="0"/>
              <a:t>Before Reform</a:t>
            </a:r>
          </a:p>
        </p:txBody>
      </p:sp>
      <p:sp>
        <p:nvSpPr>
          <p:cNvPr id="9" name="Rectangle 8"/>
          <p:cNvSpPr/>
          <p:nvPr/>
        </p:nvSpPr>
        <p:spPr>
          <a:xfrm>
            <a:off x="5562600" y="2286000"/>
            <a:ext cx="1676400" cy="369332"/>
          </a:xfrm>
          <a:prstGeom prst="rect">
            <a:avLst/>
          </a:prstGeom>
        </p:spPr>
        <p:txBody>
          <a:bodyPr wrap="square">
            <a:spAutoFit/>
          </a:bodyPr>
          <a:lstStyle/>
          <a:p>
            <a:r>
              <a:rPr lang="en-US" dirty="0" smtClean="0"/>
              <a:t>After </a:t>
            </a:r>
            <a:r>
              <a:rPr lang="en-US" dirty="0"/>
              <a:t>Reform</a:t>
            </a:r>
          </a:p>
        </p:txBody>
      </p:sp>
    </p:spTree>
    <p:extLst>
      <p:ext uri="{BB962C8B-B14F-4D97-AF65-F5344CB8AC3E}">
        <p14:creationId xmlns:p14="http://schemas.microsoft.com/office/powerpoint/2010/main" val="3387812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113"/>
            <a:ext cx="8229600" cy="1162050"/>
          </a:xfrm>
        </p:spPr>
        <p:txBody>
          <a:bodyPr>
            <a:normAutofit/>
          </a:bodyPr>
          <a:lstStyle/>
          <a:p>
            <a:pPr>
              <a:defRPr/>
            </a:pPr>
            <a:r>
              <a:rPr lang="en-US" sz="3600" dirty="0" smtClean="0"/>
              <a:t>Yet…</a:t>
            </a:r>
            <a:endParaRPr lang="en-US" sz="3600" dirty="0"/>
          </a:p>
        </p:txBody>
      </p:sp>
      <p:sp>
        <p:nvSpPr>
          <p:cNvPr id="18435" name="Content Placeholder 2"/>
          <p:cNvSpPr>
            <a:spLocks noGrp="1"/>
          </p:cNvSpPr>
          <p:nvPr>
            <p:ph idx="1"/>
          </p:nvPr>
        </p:nvSpPr>
        <p:spPr>
          <a:xfrm>
            <a:off x="304800" y="1371600"/>
            <a:ext cx="8458200" cy="4648200"/>
          </a:xfrm>
        </p:spPr>
        <p:txBody>
          <a:bodyPr>
            <a:normAutofit fontScale="92500" lnSpcReduction="10000"/>
          </a:bodyPr>
          <a:lstStyle/>
          <a:p>
            <a:pPr marL="0" indent="0">
              <a:buNone/>
            </a:pPr>
            <a:endParaRPr lang="en-US" dirty="0" smtClean="0"/>
          </a:p>
          <a:p>
            <a:r>
              <a:rPr lang="en-US" sz="2200" dirty="0" smtClean="0"/>
              <a:t>Convergence appears to have slowed down since early/mid 1990s</a:t>
            </a:r>
            <a:endParaRPr lang="en-US" sz="2200" dirty="0"/>
          </a:p>
          <a:p>
            <a:pPr lvl="1"/>
            <a:r>
              <a:rPr lang="en-US" sz="2200" dirty="0" smtClean="0"/>
              <a:t>“Plateauing” of female labor force participation in several countries, in particular U.S.</a:t>
            </a:r>
          </a:p>
          <a:p>
            <a:endParaRPr lang="en-US" sz="2200" dirty="0" smtClean="0"/>
          </a:p>
          <a:p>
            <a:r>
              <a:rPr lang="en-US" sz="2200" dirty="0" smtClean="0"/>
              <a:t>A </a:t>
            </a:r>
            <a:r>
              <a:rPr lang="en-US" sz="2200" dirty="0"/>
              <a:t>significant gender gap in earnings </a:t>
            </a:r>
            <a:r>
              <a:rPr lang="en-US" sz="2200" dirty="0" smtClean="0"/>
              <a:t>remains</a:t>
            </a:r>
            <a:r>
              <a:rPr lang="en-US" sz="2200" dirty="0"/>
              <a:t>, even among full-time-full-year (FTFY) </a:t>
            </a:r>
            <a:r>
              <a:rPr lang="en-US" sz="2200" dirty="0" smtClean="0"/>
              <a:t>workers</a:t>
            </a:r>
            <a:endParaRPr lang="en-US" sz="2200" dirty="0"/>
          </a:p>
          <a:p>
            <a:pPr lvl="1"/>
            <a:r>
              <a:rPr lang="en-US" sz="2200" dirty="0"/>
              <a:t>In </a:t>
            </a:r>
            <a:r>
              <a:rPr lang="en-US" sz="2200" dirty="0" smtClean="0"/>
              <a:t>U.S., </a:t>
            </a:r>
            <a:r>
              <a:rPr lang="en-US" sz="2200" dirty="0"/>
              <a:t>FTFY female workers earn about 25 percent less than FTFY male workers</a:t>
            </a:r>
          </a:p>
          <a:p>
            <a:pPr marL="0" indent="0">
              <a:buNone/>
            </a:pPr>
            <a:endParaRPr lang="en-US" sz="2200" dirty="0"/>
          </a:p>
          <a:p>
            <a:r>
              <a:rPr lang="en-US" sz="2200" dirty="0"/>
              <a:t>Women remain highly under-represented in high status/high income </a:t>
            </a:r>
            <a:r>
              <a:rPr lang="en-US" sz="2200" dirty="0" smtClean="0"/>
              <a:t>occupations</a:t>
            </a:r>
          </a:p>
          <a:p>
            <a:pPr lvl="1"/>
            <a:r>
              <a:rPr lang="en-US" sz="2200" dirty="0"/>
              <a:t>S</a:t>
            </a:r>
            <a:r>
              <a:rPr lang="en-US" sz="2200" dirty="0" smtClean="0"/>
              <a:t>alient </a:t>
            </a:r>
            <a:r>
              <a:rPr lang="en-US" sz="2200" dirty="0"/>
              <a:t>example: corporate sector</a:t>
            </a:r>
          </a:p>
          <a:p>
            <a:pPr lvl="1"/>
            <a:endParaRPr lang="en-US" sz="2000" dirty="0" smtClean="0"/>
          </a:p>
          <a:p>
            <a:endParaRPr lang="en-US" dirty="0" smtClean="0"/>
          </a:p>
          <a:p>
            <a:endParaRPr lang="en-US" b="1" dirty="0" smtClean="0"/>
          </a:p>
        </p:txBody>
      </p:sp>
    </p:spTree>
    <p:extLst>
      <p:ext uri="{BB962C8B-B14F-4D97-AF65-F5344CB8AC3E}">
        <p14:creationId xmlns:p14="http://schemas.microsoft.com/office/powerpoint/2010/main" val="34841750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7963674"/>
              </p:ext>
            </p:extLst>
          </p:nvPr>
        </p:nvGraphicFramePr>
        <p:xfrm>
          <a:off x="1295400" y="1066795"/>
          <a:ext cx="6172201" cy="4800602"/>
        </p:xfrm>
        <a:graphic>
          <a:graphicData uri="http://schemas.openxmlformats.org/drawingml/2006/table">
            <a:tbl>
              <a:tblPr/>
              <a:tblGrid>
                <a:gridCol w="2140765"/>
                <a:gridCol w="1305465"/>
                <a:gridCol w="1240442"/>
                <a:gridCol w="240085"/>
                <a:gridCol w="1245444"/>
              </a:tblGrid>
              <a:tr h="696635">
                <a:tc gridSpan="5">
                  <a:txBody>
                    <a:bodyPr/>
                    <a:lstStyle/>
                    <a:p>
                      <a:pPr algn="ctr" fontAlgn="b"/>
                      <a:r>
                        <a:rPr lang="en-US" sz="1200" b="1" i="0" u="none" strike="noStrike" dirty="0">
                          <a:solidFill>
                            <a:srgbClr val="000000"/>
                          </a:solidFill>
                          <a:effectLst/>
                          <a:latin typeface="Times New Roman"/>
                        </a:rPr>
                        <a:t>Table 2: Gender Gaps in </a:t>
                      </a:r>
                      <a:r>
                        <a:rPr lang="en-US" sz="1200" b="1" i="0" u="none" strike="noStrike" dirty="0" smtClean="0">
                          <a:solidFill>
                            <a:srgbClr val="000000"/>
                          </a:solidFill>
                          <a:effectLst/>
                          <a:latin typeface="Times New Roman"/>
                        </a:rPr>
                        <a:t>Residual</a:t>
                      </a:r>
                      <a:r>
                        <a:rPr lang="en-US" sz="1200" b="1" i="0" u="none" strike="noStrike" baseline="0" dirty="0" smtClean="0">
                          <a:solidFill>
                            <a:srgbClr val="000000"/>
                          </a:solidFill>
                          <a:effectLst/>
                          <a:latin typeface="Times New Roman"/>
                        </a:rPr>
                        <a:t> </a:t>
                      </a:r>
                      <a:r>
                        <a:rPr lang="en-US" sz="1200" b="1" i="0" u="none" strike="noStrike" dirty="0" smtClean="0">
                          <a:solidFill>
                            <a:srgbClr val="000000"/>
                          </a:solidFill>
                          <a:effectLst/>
                          <a:latin typeface="Times New Roman"/>
                        </a:rPr>
                        <a:t>Earnings </a:t>
                      </a:r>
                      <a:r>
                        <a:rPr lang="en-US" sz="1200" b="1" i="0" u="none" strike="noStrike" dirty="0">
                          <a:solidFill>
                            <a:srgbClr val="000000"/>
                          </a:solidFill>
                          <a:effectLst/>
                          <a:latin typeface="Times New Roman"/>
                        </a:rPr>
                        <a:t>among </a:t>
                      </a:r>
                      <a:r>
                        <a:rPr lang="en-US" sz="1200" b="1" i="0" u="none" strike="noStrike" dirty="0" smtClean="0">
                          <a:solidFill>
                            <a:srgbClr val="000000"/>
                          </a:solidFill>
                          <a:effectLst/>
                          <a:latin typeface="Times New Roman"/>
                        </a:rPr>
                        <a:t>ASA Board Members </a:t>
                      </a:r>
                      <a:r>
                        <a:rPr lang="en-US" sz="1200" b="1" i="0" u="none" strike="noStrike" dirty="0">
                          <a:solidFill>
                            <a:srgbClr val="000000"/>
                          </a:solidFill>
                          <a:effectLst/>
                          <a:latin typeface="Times New Roman"/>
                        </a:rPr>
                        <a:t>1998-2010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3896">
                <a:tc>
                  <a:txBody>
                    <a:bodyPr/>
                    <a:lstStyle/>
                    <a:p>
                      <a:pPr algn="l" fontAlgn="b"/>
                      <a:endParaRPr lang="en-US" sz="12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200" b="0" i="0" u="none" strike="noStrike">
                          <a:solidFill>
                            <a:srgbClr val="000000"/>
                          </a:solidFill>
                          <a:effectLst/>
                          <a:latin typeface="Times New Roman"/>
                        </a:rPr>
                        <a:t>By period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200" b="0" i="0" u="none" strike="noStrike">
                          <a:solidFill>
                            <a:srgbClr val="000000"/>
                          </a:solidFill>
                          <a:effectLst/>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solidFill>
                            <a:srgbClr val="000000"/>
                          </a:solidFill>
                          <a:effectLst/>
                          <a:latin typeface="Times New Roman"/>
                        </a:rPr>
                        <a:t>Pooled specification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948">
                <a:tc>
                  <a:txBody>
                    <a:bodyPr/>
                    <a:lstStyle/>
                    <a:p>
                      <a:pPr algn="l" fontAlgn="b"/>
                      <a:r>
                        <a:rPr lang="en-US" sz="1200" b="0" i="0" u="none" strike="noStrike">
                          <a:solidFill>
                            <a:srgbClr val="000000"/>
                          </a:solidFill>
                          <a:effectLst/>
                          <a:latin typeface="Times New Roman"/>
                        </a:rPr>
                        <a:t>Dependent variable: Log(earnings)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Pre-reform </a:t>
                      </a:r>
                      <a:endParaRPr lang="en-US" sz="1200" b="0" i="0" u="none" strike="noStrike" dirty="0" smtClean="0">
                        <a:solidFill>
                          <a:srgbClr val="000000"/>
                        </a:solidFill>
                        <a:effectLst/>
                        <a:latin typeface="Times New Roman"/>
                      </a:endParaRPr>
                    </a:p>
                    <a:p>
                      <a:pPr algn="ctr" fontAlgn="b"/>
                      <a:r>
                        <a:rPr lang="en-US" sz="1200" b="0" i="0" u="none" strike="noStrike" dirty="0" smtClean="0">
                          <a:solidFill>
                            <a:srgbClr val="000000"/>
                          </a:solidFill>
                          <a:effectLst/>
                          <a:latin typeface="Times New Roman"/>
                        </a:rPr>
                        <a:t>1998-2003</a:t>
                      </a:r>
                      <a:endParaRPr lang="en-US" sz="12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Times New Roman"/>
                        </a:rPr>
                        <a:t>Post-reform </a:t>
                      </a:r>
                      <a:endParaRPr lang="en-US" sz="1200" b="0" i="0" u="none" strike="noStrike" dirty="0" smtClean="0">
                        <a:solidFill>
                          <a:srgbClr val="000000"/>
                        </a:solidFill>
                        <a:effectLst/>
                        <a:latin typeface="Times New Roman"/>
                      </a:endParaRPr>
                    </a:p>
                    <a:p>
                      <a:pPr algn="ctr" fontAlgn="b"/>
                      <a:r>
                        <a:rPr lang="en-US" sz="1200" b="0" i="0" u="none" strike="noStrike" dirty="0" smtClean="0">
                          <a:solidFill>
                            <a:srgbClr val="000000"/>
                          </a:solidFill>
                          <a:effectLst/>
                          <a:latin typeface="Times New Roman"/>
                        </a:rPr>
                        <a:t>2004-2010</a:t>
                      </a:r>
                      <a:endParaRPr lang="en-US" sz="12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Basic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94">
                <a:tc>
                  <a:txBody>
                    <a:bodyPr/>
                    <a:lstStyle/>
                    <a:p>
                      <a:pPr algn="l" fontAlgn="b"/>
                      <a:r>
                        <a:rPr lang="en-US" sz="1200" b="0" i="0" u="none" strike="noStrike">
                          <a:solidFill>
                            <a:srgbClr val="000000"/>
                          </a:solidFill>
                          <a:effectLst/>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694">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53694">
                <a:tc>
                  <a:txBody>
                    <a:bodyPr/>
                    <a:lstStyle/>
                    <a:p>
                      <a:pPr algn="l" fontAlgn="b"/>
                      <a:r>
                        <a:rPr lang="en-US" sz="1200" b="0" i="0" u="none" strike="noStrike">
                          <a:solidFill>
                            <a:srgbClr val="000000"/>
                          </a:solidFill>
                          <a:effectLst/>
                          <a:latin typeface="Times New Roman"/>
                        </a:rPr>
                        <a:t>Female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-0.361***</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-0.181***</a:t>
                      </a: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-0.349***</a:t>
                      </a:r>
                    </a:p>
                  </a:txBody>
                  <a:tcPr marL="0" marR="0" marT="0" marB="0" anchor="b">
                    <a:lnL>
                      <a:noFill/>
                    </a:lnL>
                    <a:lnR>
                      <a:noFill/>
                    </a:lnR>
                    <a:lnT>
                      <a:noFill/>
                    </a:lnT>
                    <a:lnB>
                      <a:noFill/>
                    </a:lnB>
                  </a:tcPr>
                </a:tc>
              </a:tr>
              <a:tr h="253694">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[0.027]</a:t>
                      </a: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[0.029]</a:t>
                      </a:r>
                    </a:p>
                  </a:txBody>
                  <a:tcPr marL="0" marR="0" marT="0" marB="0" anchor="b">
                    <a:lnL>
                      <a:noFill/>
                    </a:lnL>
                    <a:lnR>
                      <a:noFill/>
                    </a:lnR>
                    <a:lnT>
                      <a:noFill/>
                    </a:lnT>
                    <a:lnB>
                      <a:noFill/>
                    </a:lnB>
                  </a:tcPr>
                </a:tc>
              </a:tr>
              <a:tr h="253694">
                <a:tc>
                  <a:txBody>
                    <a:bodyPr/>
                    <a:lstStyle/>
                    <a:p>
                      <a:pPr algn="l" fontAlgn="ctr"/>
                      <a:r>
                        <a:rPr lang="en-US" sz="1200" b="0" i="0" u="none" strike="noStrike">
                          <a:solidFill>
                            <a:srgbClr val="000000"/>
                          </a:solidFill>
                          <a:effectLst/>
                          <a:latin typeface="Times New Roman"/>
                        </a:rPr>
                        <a:t>Female*(2004-2010)</a:t>
                      </a:r>
                    </a:p>
                  </a:txBody>
                  <a:tcPr marL="0" marR="0" marT="0" marB="0" anchor="ctr">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0.169***</a:t>
                      </a:r>
                    </a:p>
                  </a:txBody>
                  <a:tcPr marL="0" marR="0" marT="0" marB="0" anchor="b">
                    <a:lnL>
                      <a:noFill/>
                    </a:lnL>
                    <a:lnR>
                      <a:noFill/>
                    </a:lnR>
                    <a:lnT>
                      <a:noFill/>
                    </a:lnT>
                    <a:lnB>
                      <a:noFill/>
                    </a:lnB>
                  </a:tcPr>
                </a:tc>
              </a:tr>
              <a:tr h="253694">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[0.030]</a:t>
                      </a:r>
                    </a:p>
                  </a:txBody>
                  <a:tcPr marL="0" marR="0" marT="0" marB="0" anchor="b">
                    <a:lnL>
                      <a:noFill/>
                    </a:lnL>
                    <a:lnR>
                      <a:noFill/>
                    </a:lnR>
                    <a:lnT>
                      <a:noFill/>
                    </a:lnT>
                    <a:lnB>
                      <a:noFill/>
                    </a:lnB>
                  </a:tcPr>
                </a:tc>
              </a:tr>
              <a:tr h="253694">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r>
              <a:tr h="253694">
                <a:tc>
                  <a:txBody>
                    <a:bodyPr/>
                    <a:lstStyle/>
                    <a:p>
                      <a:pPr algn="l" fontAlgn="b"/>
                      <a:r>
                        <a:rPr lang="en-US" sz="1200" b="0" i="0" u="none" strike="noStrike">
                          <a:solidFill>
                            <a:srgbClr val="000000"/>
                          </a:solidFill>
                          <a:effectLst/>
                          <a:latin typeface="Times New Roman"/>
                        </a:rPr>
                        <a:t>N</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32,927</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22,073</a:t>
                      </a:r>
                    </a:p>
                  </a:txBody>
                  <a:tcPr marL="0" marR="0" marT="0" marB="0" anchor="b">
                    <a:lnL>
                      <a:noFill/>
                    </a:lnL>
                    <a:lnR>
                      <a:noFill/>
                    </a:lnR>
                    <a:lnT>
                      <a:noFill/>
                    </a:lnT>
                    <a:lnB>
                      <a:noFill/>
                    </a:lnB>
                  </a:tcPr>
                </a:tc>
                <a:tc>
                  <a:txBody>
                    <a:bodyPr/>
                    <a:lstStyle/>
                    <a:p>
                      <a:pPr algn="ctr"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55,000</a:t>
                      </a:r>
                    </a:p>
                  </a:txBody>
                  <a:tcPr marL="0" marR="0" marT="0" marB="0" anchor="b">
                    <a:lnL>
                      <a:noFill/>
                    </a:lnL>
                    <a:lnR>
                      <a:noFill/>
                    </a:lnR>
                    <a:lnT>
                      <a:noFill/>
                    </a:lnT>
                    <a:lnB>
                      <a:noFill/>
                    </a:lnB>
                  </a:tcPr>
                </a:tc>
              </a:tr>
              <a:tr h="253694">
                <a:tc>
                  <a:txBody>
                    <a:bodyPr/>
                    <a:lstStyle/>
                    <a:p>
                      <a:pPr algn="l" fontAlgn="b"/>
                      <a:r>
                        <a:rPr lang="en-US" sz="1200" b="0" i="0" u="none" strike="noStrike">
                          <a:solidFill>
                            <a:srgbClr val="000000"/>
                          </a:solidFill>
                          <a:effectLst/>
                          <a:latin typeface="Times New Roman"/>
                        </a:rPr>
                        <a:t>R-squared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0.187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0.147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Times New Roman"/>
                        </a:rPr>
                        <a:t>0.197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764877">
                <a:tc gridSpan="5">
                  <a:txBody>
                    <a:bodyPr/>
                    <a:lstStyle/>
                    <a:p>
                      <a:pPr algn="l" fontAlgn="b"/>
                      <a:r>
                        <a:rPr lang="en-US" sz="1200" b="0" i="0" u="none" strike="noStrike" dirty="0">
                          <a:solidFill>
                            <a:srgbClr val="000000"/>
                          </a:solidFill>
                          <a:effectLst/>
                          <a:latin typeface="Times New Roman"/>
                        </a:rPr>
                        <a:t>*** p&lt;0.01, ** p&lt;0.05, * p&lt;0.1. Robust standard errors in brackets</a:t>
                      </a:r>
                      <a:r>
                        <a:rPr lang="en-US" sz="1200" b="0" i="0" u="none" strike="noStrike" dirty="0" smtClean="0">
                          <a:solidFill>
                            <a:srgbClr val="000000"/>
                          </a:solidFill>
                          <a:effectLst/>
                          <a:latin typeface="Times New Roman"/>
                        </a:rPr>
                        <a:t>.</a:t>
                      </a:r>
                    </a:p>
                    <a:p>
                      <a:pPr algn="l" fontAlgn="b"/>
                      <a:r>
                        <a:rPr lang="en-US" sz="1200" b="0" i="0" u="none" strike="noStrike" dirty="0" smtClean="0">
                          <a:solidFill>
                            <a:srgbClr val="000000"/>
                          </a:solidFill>
                          <a:effectLst/>
                          <a:latin typeface="Times New Roman"/>
                        </a:rPr>
                        <a:t>Sample includes all individuals</a:t>
                      </a:r>
                      <a:r>
                        <a:rPr lang="en-US" sz="1200" b="0" i="0" u="none" strike="noStrike" baseline="0" dirty="0" smtClean="0">
                          <a:solidFill>
                            <a:srgbClr val="000000"/>
                          </a:solidFill>
                          <a:effectLst/>
                          <a:latin typeface="Times New Roman"/>
                        </a:rPr>
                        <a:t> serving on the board of an ASA firm between 1998 and 2010,</a:t>
                      </a:r>
                      <a:endParaRPr lang="en-US" sz="1200" b="0" i="0" u="none" strike="noStrike" dirty="0" smtClean="0">
                        <a:solidFill>
                          <a:srgbClr val="000000"/>
                        </a:solidFill>
                        <a:effectLst/>
                        <a:latin typeface="Times New Roman"/>
                      </a:endParaRPr>
                    </a:p>
                    <a:p>
                      <a:pPr algn="l" fontAlgn="b"/>
                      <a:r>
                        <a:rPr lang="en-US" sz="1200" b="0" i="0" u="none" strike="noStrike" dirty="0" smtClean="0">
                          <a:solidFill>
                            <a:srgbClr val="000000"/>
                          </a:solidFill>
                          <a:effectLst/>
                          <a:latin typeface="Times New Roman"/>
                        </a:rPr>
                        <a:t>Included</a:t>
                      </a:r>
                      <a:r>
                        <a:rPr lang="en-US" sz="1200" b="0" i="0" u="none" strike="noStrike" baseline="0" dirty="0" smtClean="0">
                          <a:solidFill>
                            <a:srgbClr val="000000"/>
                          </a:solidFill>
                          <a:effectLst/>
                          <a:latin typeface="Times New Roman"/>
                        </a:rPr>
                        <a:t> in each regression are: a quadratic in age, education degree dummies, experience dummies, work status in prior year, marital status and number of children</a:t>
                      </a:r>
                      <a:endParaRPr lang="en-US" sz="1200" b="0" i="0" u="none" strike="noStrike" dirty="0">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3643547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ctr"/>
            <a:r>
              <a:rPr lang="en-US" sz="3200" dirty="0" smtClean="0"/>
              <a:t>Summary</a:t>
            </a:r>
            <a:endParaRPr lang="en-US" sz="3200" dirty="0"/>
          </a:p>
        </p:txBody>
      </p:sp>
      <p:sp>
        <p:nvSpPr>
          <p:cNvPr id="3" name="Content Placeholder 2"/>
          <p:cNvSpPr>
            <a:spLocks noGrp="1"/>
          </p:cNvSpPr>
          <p:nvPr>
            <p:ph idx="1"/>
          </p:nvPr>
        </p:nvSpPr>
        <p:spPr/>
        <p:txBody>
          <a:bodyPr>
            <a:normAutofit fontScale="92500" lnSpcReduction="20000"/>
          </a:bodyPr>
          <a:lstStyle/>
          <a:p>
            <a:r>
              <a:rPr lang="en-US" sz="1900" dirty="0" smtClean="0"/>
              <a:t>Companies (that remain ASA) were able to recruit women to serve on reserved board seats with observable qualifications that were superior to those of the women serving pre-quota reform.</a:t>
            </a:r>
          </a:p>
          <a:p>
            <a:pPr lvl="1"/>
            <a:r>
              <a:rPr lang="en-US" sz="1900" dirty="0" smtClean="0"/>
              <a:t>Caveat: </a:t>
            </a:r>
            <a:r>
              <a:rPr lang="en-US" sz="1900" dirty="0" err="1"/>
              <a:t>u</a:t>
            </a:r>
            <a:r>
              <a:rPr lang="en-US" sz="1900" dirty="0" err="1" smtClean="0"/>
              <a:t>nobservables</a:t>
            </a:r>
            <a:r>
              <a:rPr lang="en-US" sz="1900" dirty="0" smtClean="0"/>
              <a:t>? multiple dimensions of quality?</a:t>
            </a:r>
          </a:p>
          <a:p>
            <a:pPr lvl="1"/>
            <a:endParaRPr lang="en-US" sz="1900" dirty="0" smtClean="0"/>
          </a:p>
          <a:p>
            <a:r>
              <a:rPr lang="en-US" sz="1900" dirty="0" smtClean="0"/>
              <a:t>As a consequence, gender gap in residual earnings fell across ASA boards post-quota.</a:t>
            </a:r>
          </a:p>
          <a:p>
            <a:pPr lvl="1"/>
            <a:r>
              <a:rPr lang="en-US" sz="1900" dirty="0" smtClean="0"/>
              <a:t>(A </a:t>
            </a:r>
            <a:r>
              <a:rPr lang="en-US" sz="1900" dirty="0" smtClean="0"/>
              <a:t>compositional effect; no evidence of larger board </a:t>
            </a:r>
            <a:r>
              <a:rPr lang="en-US" sz="1900" dirty="0" err="1" smtClean="0"/>
              <a:t>premia</a:t>
            </a:r>
            <a:r>
              <a:rPr lang="en-US" sz="1900" dirty="0" smtClean="0"/>
              <a:t> for women in the post-reform </a:t>
            </a:r>
            <a:r>
              <a:rPr lang="en-US" sz="1900" dirty="0" smtClean="0"/>
              <a:t>period)</a:t>
            </a:r>
            <a:endParaRPr lang="en-US" sz="1900" dirty="0" smtClean="0"/>
          </a:p>
          <a:p>
            <a:pPr lvl="1"/>
            <a:endParaRPr lang="en-US" sz="1900" dirty="0" smtClean="0"/>
          </a:p>
          <a:p>
            <a:r>
              <a:rPr lang="en-US" sz="1900" dirty="0" smtClean="0"/>
              <a:t>Reform likely forced business to look outside the traditional networks to fill in their boards</a:t>
            </a:r>
          </a:p>
          <a:p>
            <a:pPr lvl="1"/>
            <a:r>
              <a:rPr lang="en-US" sz="1900" dirty="0" smtClean="0"/>
              <a:t>Government role - “Binder full of (eligible and willing to serve) women”</a:t>
            </a:r>
          </a:p>
          <a:p>
            <a:pPr lvl="1"/>
            <a:endParaRPr lang="en-US" sz="1900" dirty="0" smtClean="0"/>
          </a:p>
          <a:p>
            <a:r>
              <a:rPr lang="en-US" sz="1900" dirty="0" smtClean="0"/>
              <a:t>Results suggest existing pre-condition for potential spillovers on gender equality beyond the pure mechanical effect </a:t>
            </a:r>
          </a:p>
          <a:p>
            <a:endParaRPr lang="en-US" dirty="0"/>
          </a:p>
        </p:txBody>
      </p:sp>
    </p:spTree>
    <p:extLst>
      <p:ext uri="{BB962C8B-B14F-4D97-AF65-F5344CB8AC3E}">
        <p14:creationId xmlns:p14="http://schemas.microsoft.com/office/powerpoint/2010/main" val="30152613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96400" cy="838200"/>
          </a:xfrm>
        </p:spPr>
        <p:txBody>
          <a:bodyPr>
            <a:noAutofit/>
          </a:bodyPr>
          <a:lstStyle/>
          <a:p>
            <a:r>
              <a:rPr lang="en-US" sz="3200" dirty="0" smtClean="0"/>
              <a:t>2. Women’s </a:t>
            </a:r>
            <a:r>
              <a:rPr lang="en-US" sz="3200" dirty="0" smtClean="0"/>
              <a:t>Outcomes in Firms Targeted by the Quota</a:t>
            </a:r>
            <a:endParaRPr lang="en-US" sz="3200" dirty="0"/>
          </a:p>
        </p:txBody>
      </p:sp>
      <p:sp>
        <p:nvSpPr>
          <p:cNvPr id="3" name="Content Placeholder 2"/>
          <p:cNvSpPr>
            <a:spLocks noGrp="1"/>
          </p:cNvSpPr>
          <p:nvPr>
            <p:ph idx="1"/>
          </p:nvPr>
        </p:nvSpPr>
        <p:spPr/>
        <p:txBody>
          <a:bodyPr>
            <a:normAutofit/>
          </a:bodyPr>
          <a:lstStyle/>
          <a:p>
            <a:r>
              <a:rPr lang="en-US" sz="2000" dirty="0" smtClean="0"/>
              <a:t>Heavier women representation on a firm’s corporate board may improve outcomes for other women employed by this firm:</a:t>
            </a:r>
          </a:p>
          <a:p>
            <a:endParaRPr lang="en-US" sz="2000" dirty="0" smtClean="0"/>
          </a:p>
          <a:p>
            <a:pPr lvl="1"/>
            <a:r>
              <a:rPr lang="en-US" sz="2000" dirty="0" smtClean="0"/>
              <a:t>Women on the board more likely to recommend other women in their network for C-suite level positions; more likely to favor female </a:t>
            </a:r>
            <a:r>
              <a:rPr lang="en-US" sz="2000" dirty="0" smtClean="0"/>
              <a:t>candidates</a:t>
            </a:r>
          </a:p>
          <a:p>
            <a:pPr lvl="2"/>
            <a:r>
              <a:rPr lang="en-US" sz="2000" dirty="0" smtClean="0"/>
              <a:t>Such </a:t>
            </a:r>
            <a:r>
              <a:rPr lang="en-US" sz="2000" dirty="0" smtClean="0"/>
              <a:t>changes might then trickle down the corporate ladder using the same logic</a:t>
            </a:r>
          </a:p>
          <a:p>
            <a:pPr lvl="2"/>
            <a:endParaRPr lang="en-US" sz="2000" dirty="0" smtClean="0"/>
          </a:p>
          <a:p>
            <a:pPr lvl="1"/>
            <a:r>
              <a:rPr lang="en-US" sz="2000" dirty="0" smtClean="0"/>
              <a:t>Women on the board more likely to suggest changes in human resource policies that might be particularly beneficial to female employees (“work-family” balance)</a:t>
            </a:r>
          </a:p>
          <a:p>
            <a:pPr lvl="1"/>
            <a:endParaRPr lang="en-US" sz="2000" dirty="0"/>
          </a:p>
        </p:txBody>
      </p:sp>
    </p:spTree>
    <p:extLst>
      <p:ext uri="{BB962C8B-B14F-4D97-AF65-F5344CB8AC3E}">
        <p14:creationId xmlns:p14="http://schemas.microsoft.com/office/powerpoint/2010/main" val="2520337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2490223"/>
              </p:ext>
            </p:extLst>
          </p:nvPr>
        </p:nvGraphicFramePr>
        <p:xfrm>
          <a:off x="609600" y="762000"/>
          <a:ext cx="8000999" cy="5638806"/>
        </p:xfrm>
        <a:graphic>
          <a:graphicData uri="http://schemas.openxmlformats.org/drawingml/2006/table">
            <a:tbl>
              <a:tblPr/>
              <a:tblGrid>
                <a:gridCol w="2023672"/>
                <a:gridCol w="740139"/>
                <a:gridCol w="683926"/>
                <a:gridCol w="805721"/>
                <a:gridCol w="880672"/>
                <a:gridCol w="683926"/>
                <a:gridCol w="646450"/>
                <a:gridCol w="749509"/>
                <a:gridCol w="786984"/>
              </a:tblGrid>
              <a:tr h="200537">
                <a:tc gridSpan="9">
                  <a:txBody>
                    <a:bodyPr/>
                    <a:lstStyle/>
                    <a:p>
                      <a:pPr algn="ctr" fontAlgn="b"/>
                      <a:r>
                        <a:rPr lang="en-US" sz="1100" b="1" i="0" u="none" strike="noStrike">
                          <a:solidFill>
                            <a:srgbClr val="000000"/>
                          </a:solidFill>
                          <a:effectLst/>
                          <a:latin typeface="Times New Roman"/>
                        </a:rPr>
                        <a:t>Table 4: Effect of Board Gender Quota on Female Representation in ASA Groups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086">
                <a:tc gridSpan="9">
                  <a:txBody>
                    <a:bodyPr/>
                    <a:lstStyle/>
                    <a:p>
                      <a:pPr algn="ctr" fontAlgn="b"/>
                      <a:r>
                        <a:rPr lang="en-US" sz="1100" b="0" i="0" u="none" strike="noStrike">
                          <a:solidFill>
                            <a:srgbClr val="000000"/>
                          </a:solidFill>
                          <a:effectLst/>
                          <a:latin typeface="Times New Roman"/>
                        </a:rPr>
                        <a:t>Instrumental Variable Regressions</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086">
                <a:tc gridSpan="9">
                  <a:txBody>
                    <a:bodyPr/>
                    <a:lstStyle/>
                    <a:p>
                      <a:pPr algn="ctr" fontAlgn="b"/>
                      <a:r>
                        <a:rPr lang="en-US" sz="1100" b="0" i="0" u="none" strike="noStrike">
                          <a:solidFill>
                            <a:srgbClr val="000000"/>
                          </a:solidFill>
                          <a:effectLst/>
                          <a:latin typeface="Times New Roman"/>
                        </a:rPr>
                        <a:t>Panel A: Treated ASA Business Groups</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537">
                <a:tc>
                  <a:txBody>
                    <a:bodyPr/>
                    <a:lstStyle/>
                    <a:p>
                      <a:pPr algn="l" fontAlgn="b"/>
                      <a:endParaRPr lang="en-US"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(3)</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(8)</a:t>
                      </a:r>
                    </a:p>
                  </a:txBody>
                  <a:tcPr marL="0" marR="0" marT="0" marB="0" anchor="b">
                    <a:lnL>
                      <a:noFill/>
                    </a:lnL>
                    <a:lnR>
                      <a:noFill/>
                    </a:lnR>
                    <a:lnT>
                      <a:noFill/>
                    </a:lnT>
                    <a:lnB>
                      <a:noFill/>
                    </a:lnB>
                  </a:tcPr>
                </a:tc>
              </a:tr>
              <a:tr h="200537">
                <a:tc>
                  <a:txBody>
                    <a:bodyPr/>
                    <a:lstStyle/>
                    <a:p>
                      <a:pPr algn="l" fontAlgn="b"/>
                      <a:r>
                        <a:rPr lang="en-US" sz="1100" b="0" i="1" u="none" strike="noStrike">
                          <a:solidFill>
                            <a:srgbClr val="000000"/>
                          </a:solidFill>
                          <a:effectLst/>
                          <a:latin typeface="Times New Roman"/>
                        </a:rPr>
                        <a:t>Dependent Variable:</a:t>
                      </a:r>
                    </a:p>
                  </a:txBody>
                  <a:tcPr marL="0" marR="0" marT="0" marB="0" anchor="b">
                    <a:lnL>
                      <a:noFill/>
                    </a:lnL>
                    <a:lnR>
                      <a:noFill/>
                    </a:lnR>
                    <a:lnT>
                      <a:noFill/>
                    </a:lnT>
                    <a:lnB>
                      <a:noFill/>
                    </a:lnB>
                  </a:tcPr>
                </a:tc>
                <a:tc gridSpan="8">
                  <a:txBody>
                    <a:bodyPr/>
                    <a:lstStyle/>
                    <a:p>
                      <a:pPr algn="ctr" fontAlgn="b"/>
                      <a:r>
                        <a:rPr lang="en-US" sz="1100" b="0" i="1" u="none" strike="noStrike">
                          <a:solidFill>
                            <a:srgbClr val="000000"/>
                          </a:solidFill>
                          <a:effectLst/>
                          <a:latin typeface="Times New Roman"/>
                        </a:rPr>
                        <a:t>Employee is a…</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3144">
                <a:tc>
                  <a:txBody>
                    <a:bodyPr/>
                    <a:lstStyle/>
                    <a:p>
                      <a:pPr algn="l" fontAlgn="b"/>
                      <a:r>
                        <a:rPr lang="en-US" sz="1100" b="0" i="1" u="none" strike="noStrike">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100" b="0" i="1" u="none" strike="noStrike">
                          <a:solidFill>
                            <a:srgbClr val="000000"/>
                          </a:solidFill>
                          <a:effectLst/>
                          <a:latin typeface="Times New Roman"/>
                        </a:rPr>
                        <a:t>woman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1" u="none" strike="noStrike">
                          <a:solidFill>
                            <a:srgbClr val="000000"/>
                          </a:solidFill>
                          <a:effectLst/>
                          <a:latin typeface="Times New Roman"/>
                        </a:rPr>
                        <a:t>woman with an MBA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1" u="none" strike="noStrike">
                          <a:solidFill>
                            <a:srgbClr val="000000"/>
                          </a:solidFill>
                          <a:effectLst/>
                          <a:latin typeface="Times New Roman"/>
                        </a:rPr>
                        <a:t>woman with kid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1" u="none" strike="noStrike">
                          <a:solidFill>
                            <a:srgbClr val="000000"/>
                          </a:solidFill>
                          <a:effectLst/>
                          <a:latin typeface="Times New Roman"/>
                        </a:rPr>
                        <a:t>woman working part-time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38733">
                <a:tc>
                  <a:txBody>
                    <a:bodyPr/>
                    <a:lstStyle/>
                    <a:p>
                      <a:pPr algn="l" fontAlgn="b"/>
                      <a:r>
                        <a:rPr lang="en-US" sz="1100" b="0" i="0" u="none" strike="noStrike">
                          <a:solidFill>
                            <a:srgbClr val="000000"/>
                          </a:solidFill>
                          <a:effectLst/>
                          <a:latin typeface="Times New Roman"/>
                        </a:rPr>
                        <a:t>Percent Women on Board</a:t>
                      </a:r>
                      <a:r>
                        <a:rPr lang="en-US" sz="1100" b="0" i="0" u="none" strike="noStrike" baseline="-25000">
                          <a:solidFill>
                            <a:srgbClr val="000000"/>
                          </a:solidFill>
                          <a:effectLst/>
                          <a:latin typeface="Times New Roman"/>
                        </a:rPr>
                        <a:t>t</a:t>
                      </a:r>
                      <a:endParaRPr lang="en-US"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-0.0291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-0.0316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-0.0111**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-0.0106**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-0.00948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-0.00980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0.00227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-0.000399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0537">
                <a:tc>
                  <a:txBody>
                    <a:bodyPr/>
                    <a:lstStyle/>
                    <a:p>
                      <a:pPr algn="l" fontAlgn="b"/>
                      <a:endParaRPr lang="en-US"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[0.015]</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Firm Fixed Effects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Year Fixed Effects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r>
              <a:tr h="383144">
                <a:tc>
                  <a:txBody>
                    <a:bodyPr/>
                    <a:lstStyle/>
                    <a:p>
                      <a:pPr algn="l" fontAlgn="b"/>
                      <a:r>
                        <a:rPr lang="en-US" sz="1100" b="0" i="0" u="none" strike="noStrike">
                          <a:solidFill>
                            <a:srgbClr val="000000"/>
                          </a:solidFill>
                          <a:effectLst/>
                          <a:latin typeface="Times New Roman"/>
                        </a:rPr>
                        <a:t>Industry Fixed Effects*Year Trend</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Observations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763,454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763,454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754,223</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754,223</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763,454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763,454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763,451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763,451</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R-squared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0.008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0.065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0.055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0.055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00537">
                <a:tc gridSpan="9">
                  <a:txBody>
                    <a:bodyPr/>
                    <a:lstStyle/>
                    <a:p>
                      <a:pPr algn="ctr" fontAlgn="b"/>
                      <a:r>
                        <a:rPr lang="en-US" sz="1100" b="0" i="0" u="none" strike="noStrike">
                          <a:solidFill>
                            <a:srgbClr val="000000"/>
                          </a:solidFill>
                          <a:effectLst/>
                          <a:latin typeface="Times New Roman"/>
                        </a:rPr>
                        <a:t>Panel B: Intent-to-Treat ASA Business Groups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537">
                <a:tc>
                  <a:txBody>
                    <a:bodyPr/>
                    <a:lstStyle/>
                    <a:p>
                      <a:pPr algn="l" fontAlgn="b"/>
                      <a:endParaRPr lang="en-US"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(1)</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(2)</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(3)</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(4)</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(8)</a:t>
                      </a:r>
                    </a:p>
                  </a:txBody>
                  <a:tcPr marL="0" marR="0" marT="0" marB="0" anchor="b">
                    <a:lnL>
                      <a:noFill/>
                    </a:lnL>
                    <a:lnR>
                      <a:noFill/>
                    </a:lnR>
                    <a:lnT>
                      <a:noFill/>
                    </a:lnT>
                    <a:lnB>
                      <a:noFill/>
                    </a:lnB>
                  </a:tcPr>
                </a:tc>
              </a:tr>
              <a:tr h="200537">
                <a:tc>
                  <a:txBody>
                    <a:bodyPr/>
                    <a:lstStyle/>
                    <a:p>
                      <a:pPr algn="l" fontAlgn="b"/>
                      <a:r>
                        <a:rPr lang="en-US" sz="1100" b="0" i="1" u="none" strike="noStrike">
                          <a:solidFill>
                            <a:srgbClr val="000000"/>
                          </a:solidFill>
                          <a:effectLst/>
                          <a:latin typeface="Times New Roman"/>
                        </a:rPr>
                        <a:t>Dependent Variable:</a:t>
                      </a:r>
                    </a:p>
                  </a:txBody>
                  <a:tcPr marL="0" marR="0" marT="0" marB="0" anchor="b">
                    <a:lnL>
                      <a:noFill/>
                    </a:lnL>
                    <a:lnR>
                      <a:noFill/>
                    </a:lnR>
                    <a:lnT>
                      <a:noFill/>
                    </a:lnT>
                    <a:lnB>
                      <a:noFill/>
                    </a:lnB>
                  </a:tcPr>
                </a:tc>
                <a:tc gridSpan="8">
                  <a:txBody>
                    <a:bodyPr/>
                    <a:lstStyle/>
                    <a:p>
                      <a:pPr algn="ctr" fontAlgn="b"/>
                      <a:r>
                        <a:rPr lang="en-US" sz="1100" b="0" i="1" u="none" strike="noStrike">
                          <a:solidFill>
                            <a:srgbClr val="000000"/>
                          </a:solidFill>
                          <a:effectLst/>
                          <a:latin typeface="Times New Roman"/>
                        </a:rPr>
                        <a:t>Employee is…</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3144">
                <a:tc>
                  <a:txBody>
                    <a:bodyPr/>
                    <a:lstStyle/>
                    <a:p>
                      <a:pPr algn="l" fontAlgn="b"/>
                      <a:r>
                        <a:rPr lang="en-US" sz="1100" b="0" i="1" u="none" strike="noStrike">
                          <a:solidFill>
                            <a:srgbClr val="000000"/>
                          </a:solidFill>
                          <a:effectLst/>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100" b="0" i="1" u="none" strike="noStrike">
                          <a:solidFill>
                            <a:srgbClr val="000000"/>
                          </a:solidFill>
                          <a:effectLst/>
                          <a:latin typeface="Times New Roman"/>
                        </a:rPr>
                        <a:t>woman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1" u="none" strike="noStrike">
                          <a:solidFill>
                            <a:srgbClr val="000000"/>
                          </a:solidFill>
                          <a:effectLst/>
                          <a:latin typeface="Times New Roman"/>
                        </a:rPr>
                        <a:t>woman with an MBA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1" u="none" strike="noStrike">
                          <a:solidFill>
                            <a:srgbClr val="000000"/>
                          </a:solidFill>
                          <a:effectLst/>
                          <a:latin typeface="Times New Roman"/>
                        </a:rPr>
                        <a:t>woman with kid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0" i="1" u="none" strike="noStrike">
                          <a:solidFill>
                            <a:srgbClr val="000000"/>
                          </a:solidFill>
                          <a:effectLst/>
                          <a:latin typeface="Times New Roman"/>
                        </a:rPr>
                        <a:t>woman working part-time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238733">
                <a:tc>
                  <a:txBody>
                    <a:bodyPr/>
                    <a:lstStyle/>
                    <a:p>
                      <a:pPr algn="l" fontAlgn="b"/>
                      <a:r>
                        <a:rPr lang="en-US" sz="1100" b="0" i="0" u="none" strike="noStrike">
                          <a:solidFill>
                            <a:srgbClr val="000000"/>
                          </a:solidFill>
                          <a:effectLst/>
                          <a:latin typeface="Times New Roman"/>
                        </a:rPr>
                        <a:t>Percent Women on Board</a:t>
                      </a:r>
                      <a:r>
                        <a:rPr lang="en-US" sz="1100" b="0" i="0" u="none" strike="noStrike" baseline="-25000">
                          <a:solidFill>
                            <a:srgbClr val="000000"/>
                          </a:solidFill>
                          <a:effectLst/>
                          <a:latin typeface="Times New Roman"/>
                        </a:rPr>
                        <a:t>t</a:t>
                      </a:r>
                      <a:endParaRPr lang="en-US" sz="11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-0.0320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-0.0324</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-0.0117*</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-0.0102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-0.00988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-0.0106</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0.00405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Times New Roman"/>
                        </a:rPr>
                        <a:t>0.0129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00537">
                <a:tc>
                  <a:txBody>
                    <a:bodyPr/>
                    <a:lstStyle/>
                    <a:p>
                      <a:pPr algn="l" fontAlgn="b"/>
                      <a:endParaRPr lang="en-US" sz="11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[0.039]</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[0.040]</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[0.007]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[0.025]</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Firm Fixed Effects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Year Fixed Effects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r>
              <a:tr h="383144">
                <a:tc>
                  <a:txBody>
                    <a:bodyPr/>
                    <a:lstStyle/>
                    <a:p>
                      <a:pPr algn="l" fontAlgn="b"/>
                      <a:r>
                        <a:rPr lang="en-US" sz="1100" b="0" i="0" u="none" strike="noStrike">
                          <a:solidFill>
                            <a:srgbClr val="000000"/>
                          </a:solidFill>
                          <a:effectLst/>
                          <a:latin typeface="Times New Roman"/>
                        </a:rPr>
                        <a:t>Industry Fixed Effects*Year Trend</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No</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Yes</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Observations</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731,696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731,696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723,067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723,067</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731,696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731,696</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731,693</a:t>
                      </a:r>
                    </a:p>
                  </a:txBody>
                  <a:tcPr marL="0" marR="0" marT="0" marB="0" anchor="b">
                    <a:lnL>
                      <a:noFill/>
                    </a:lnL>
                    <a:lnR>
                      <a:noFill/>
                    </a:lnR>
                    <a:lnT>
                      <a:noFill/>
                    </a:lnT>
                    <a:lnB>
                      <a:noFill/>
                    </a:lnB>
                  </a:tcPr>
                </a:tc>
                <a:tc>
                  <a:txBody>
                    <a:bodyPr/>
                    <a:lstStyle/>
                    <a:p>
                      <a:pPr algn="ctr" fontAlgn="b"/>
                      <a:r>
                        <a:rPr lang="en-US" sz="1100" b="0" i="0" u="none" strike="noStrike">
                          <a:solidFill>
                            <a:srgbClr val="000000"/>
                          </a:solidFill>
                          <a:effectLst/>
                          <a:latin typeface="Times New Roman"/>
                        </a:rPr>
                        <a:t>731,693</a:t>
                      </a:r>
                    </a:p>
                  </a:txBody>
                  <a:tcPr marL="0" marR="0" marT="0" marB="0" anchor="b">
                    <a:lnL>
                      <a:noFill/>
                    </a:lnL>
                    <a:lnR>
                      <a:noFill/>
                    </a:lnR>
                    <a:lnT>
                      <a:noFill/>
                    </a:lnT>
                    <a:lnB>
                      <a:noFill/>
                    </a:lnB>
                  </a:tcPr>
                </a:tc>
              </a:tr>
              <a:tr h="200537">
                <a:tc>
                  <a:txBody>
                    <a:bodyPr/>
                    <a:lstStyle/>
                    <a:p>
                      <a:pPr algn="l" fontAlgn="b"/>
                      <a:r>
                        <a:rPr lang="en-US" sz="1100" b="0" i="0" u="none" strike="noStrike">
                          <a:solidFill>
                            <a:srgbClr val="000000"/>
                          </a:solidFill>
                          <a:effectLst/>
                          <a:latin typeface="Times New Roman"/>
                        </a:rPr>
                        <a:t>R-squared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0.112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0.112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0.010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0.067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0.067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Times New Roman"/>
                        </a:rPr>
                        <a:t>0.095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Times New Roman"/>
                        </a:rPr>
                        <a:t>0.095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4773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331" y="437610"/>
            <a:ext cx="8068869" cy="568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659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pPr algn="ctr"/>
            <a:r>
              <a:rPr lang="en-US" dirty="0" smtClean="0"/>
              <a:t>Summary</a:t>
            </a:r>
            <a:endParaRPr lang="en-US" dirty="0"/>
          </a:p>
        </p:txBody>
      </p:sp>
      <p:sp>
        <p:nvSpPr>
          <p:cNvPr id="3" name="Content Placeholder 2"/>
          <p:cNvSpPr>
            <a:spLocks noGrp="1"/>
          </p:cNvSpPr>
          <p:nvPr>
            <p:ph idx="1"/>
          </p:nvPr>
        </p:nvSpPr>
        <p:spPr>
          <a:xfrm>
            <a:off x="533400" y="1143000"/>
            <a:ext cx="8229600" cy="5029200"/>
          </a:xfrm>
        </p:spPr>
        <p:txBody>
          <a:bodyPr>
            <a:noAutofit/>
          </a:bodyPr>
          <a:lstStyle/>
          <a:p>
            <a:r>
              <a:rPr lang="nb-NO" sz="2000" dirty="0"/>
              <a:t>A</a:t>
            </a:r>
            <a:r>
              <a:rPr lang="nb-NO" sz="2000" dirty="0" smtClean="0"/>
              <a:t>ny </a:t>
            </a:r>
            <a:r>
              <a:rPr lang="nb-NO" sz="2000" dirty="0"/>
              <a:t>positive </a:t>
            </a:r>
            <a:r>
              <a:rPr lang="nb-NO" sz="2000" dirty="0" smtClean="0"/>
              <a:t>spillover from </a:t>
            </a:r>
            <a:r>
              <a:rPr lang="nb-NO" sz="2000" dirty="0"/>
              <a:t>the </a:t>
            </a:r>
            <a:r>
              <a:rPr lang="nb-NO" sz="2000" dirty="0" smtClean="0"/>
              <a:t>board gender </a:t>
            </a:r>
            <a:r>
              <a:rPr lang="nb-NO" sz="2000" dirty="0"/>
              <a:t>quota to female employment outcomes within the targeted companies had failed to materialize by the end of our sample period. </a:t>
            </a:r>
            <a:endParaRPr lang="nb-NO" sz="2000" dirty="0" smtClean="0"/>
          </a:p>
          <a:p>
            <a:endParaRPr lang="nb-NO" sz="2000" dirty="0" smtClean="0"/>
          </a:p>
          <a:p>
            <a:r>
              <a:rPr lang="nb-NO" sz="2000" dirty="0" smtClean="0"/>
              <a:t>Why? Ultimately, we can only conjecture</a:t>
            </a:r>
            <a:r>
              <a:rPr lang="nb-NO" sz="2000" dirty="0" smtClean="0"/>
              <a:t>:</a:t>
            </a:r>
            <a:endParaRPr lang="nb-NO" sz="2000" dirty="0" smtClean="0"/>
          </a:p>
          <a:p>
            <a:pPr lvl="1"/>
            <a:r>
              <a:rPr lang="nb-NO" sz="2000" dirty="0"/>
              <a:t>C</a:t>
            </a:r>
            <a:r>
              <a:rPr lang="nb-NO" sz="2000" dirty="0" smtClean="0"/>
              <a:t>orporate </a:t>
            </a:r>
            <a:r>
              <a:rPr lang="nb-NO" sz="2000" dirty="0"/>
              <a:t>boards do not matter. </a:t>
            </a:r>
            <a:r>
              <a:rPr lang="nb-NO" sz="2000" dirty="0" smtClean="0"/>
              <a:t> But see earlier work on impact of the reform on corporate policies and corporate practices</a:t>
            </a:r>
            <a:r>
              <a:rPr lang="nb-NO" sz="2000" dirty="0" smtClean="0"/>
              <a:t>.</a:t>
            </a:r>
            <a:endParaRPr lang="nb-NO" sz="2000" dirty="0"/>
          </a:p>
          <a:p>
            <a:pPr lvl="1"/>
            <a:r>
              <a:rPr lang="nb-NO" sz="2000" dirty="0" smtClean="0"/>
              <a:t>40</a:t>
            </a:r>
            <a:r>
              <a:rPr lang="nb-NO" sz="2000" dirty="0"/>
              <a:t>% quota does not give women a majority opinion in board </a:t>
            </a:r>
            <a:r>
              <a:rPr lang="nb-NO" sz="2000" dirty="0" smtClean="0"/>
              <a:t>decisions. </a:t>
            </a:r>
            <a:endParaRPr lang="nb-NO" sz="2000" dirty="0"/>
          </a:p>
          <a:p>
            <a:pPr lvl="2"/>
            <a:r>
              <a:rPr lang="nb-NO" sz="2000" dirty="0" smtClean="0"/>
              <a:t>Backlash by majority of men</a:t>
            </a:r>
            <a:r>
              <a:rPr lang="nb-NO" sz="2000" dirty="0" smtClean="0"/>
              <a:t>?</a:t>
            </a:r>
            <a:endParaRPr lang="nb-NO" sz="2000" dirty="0"/>
          </a:p>
          <a:p>
            <a:pPr lvl="1"/>
            <a:r>
              <a:rPr lang="nb-NO" sz="2000" dirty="0" smtClean="0"/>
              <a:t>While women </a:t>
            </a:r>
            <a:r>
              <a:rPr lang="nb-NO" sz="2000" dirty="0"/>
              <a:t>are presumed to recommend and favor candidates of their own gender for an appointment or a promotion, this might be not the case in practice . </a:t>
            </a:r>
          </a:p>
          <a:p>
            <a:pPr lvl="2"/>
            <a:r>
              <a:rPr lang="nb-NO" sz="2000" dirty="0" smtClean="0"/>
              <a:t>E.g. Bagues and Esteve-Volart </a:t>
            </a:r>
            <a:r>
              <a:rPr lang="nb-NO" sz="2000" dirty="0"/>
              <a:t>(2010) </a:t>
            </a:r>
            <a:endParaRPr lang="nb-NO" sz="2000" dirty="0" smtClean="0"/>
          </a:p>
          <a:p>
            <a:pPr lvl="2"/>
            <a:endParaRPr lang="nb-NO" sz="2000" dirty="0" smtClean="0"/>
          </a:p>
          <a:p>
            <a:pPr lvl="1"/>
            <a:r>
              <a:rPr lang="nb-NO" sz="2000" dirty="0" smtClean="0"/>
              <a:t>Not enough time</a:t>
            </a:r>
          </a:p>
          <a:p>
            <a:endParaRPr lang="en-US" sz="2000" dirty="0"/>
          </a:p>
        </p:txBody>
      </p:sp>
    </p:spTree>
    <p:extLst>
      <p:ext uri="{BB962C8B-B14F-4D97-AF65-F5344CB8AC3E}">
        <p14:creationId xmlns:p14="http://schemas.microsoft.com/office/powerpoint/2010/main" val="21663709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372600" cy="990600"/>
          </a:xfrm>
        </p:spPr>
        <p:txBody>
          <a:bodyPr>
            <a:noAutofit/>
          </a:bodyPr>
          <a:lstStyle/>
          <a:p>
            <a:r>
              <a:rPr lang="en-US" sz="2800" dirty="0" smtClean="0"/>
              <a:t>3.  Labor </a:t>
            </a:r>
            <a:r>
              <a:rPr lang="en-US" sz="2800" dirty="0" smtClean="0"/>
              <a:t>Market Outcomes of Other Women </a:t>
            </a:r>
            <a:r>
              <a:rPr lang="en-US" sz="2800" dirty="0" smtClean="0"/>
              <a:t/>
            </a:r>
            <a:br>
              <a:rPr lang="en-US" sz="2800" dirty="0" smtClean="0"/>
            </a:br>
            <a:r>
              <a:rPr lang="en-US" sz="2800" dirty="0" smtClean="0"/>
              <a:t>on </a:t>
            </a:r>
            <a:r>
              <a:rPr lang="en-US" sz="2800" dirty="0" smtClean="0"/>
              <a:t>the “Fast-Track”</a:t>
            </a:r>
            <a:endParaRPr lang="en-US" sz="2800" dirty="0"/>
          </a:p>
        </p:txBody>
      </p:sp>
      <p:sp>
        <p:nvSpPr>
          <p:cNvPr id="3" name="Content Placeholder 2"/>
          <p:cNvSpPr>
            <a:spLocks noGrp="1"/>
          </p:cNvSpPr>
          <p:nvPr>
            <p:ph idx="1"/>
          </p:nvPr>
        </p:nvSpPr>
        <p:spPr/>
        <p:txBody>
          <a:bodyPr>
            <a:normAutofit/>
          </a:bodyPr>
          <a:lstStyle/>
          <a:p>
            <a:r>
              <a:rPr lang="en-US" sz="1800" dirty="0" smtClean="0"/>
              <a:t>The quota reform could improve outcomes for other women on the “fast-track” (e.g. those whose business qualifications mirror that of the newly appointed board members) to the extent that:</a:t>
            </a:r>
          </a:p>
          <a:p>
            <a:endParaRPr lang="en-US" sz="1800" dirty="0" smtClean="0"/>
          </a:p>
          <a:p>
            <a:pPr lvl="1"/>
            <a:r>
              <a:rPr lang="en-US" sz="1800" dirty="0" smtClean="0"/>
              <a:t>Being offered a board position is an attractive prize (see board premium results), these women may decide to invest more in the rest of their career</a:t>
            </a:r>
          </a:p>
          <a:p>
            <a:pPr lvl="1"/>
            <a:endParaRPr lang="en-US" sz="1800" dirty="0" smtClean="0"/>
          </a:p>
          <a:p>
            <a:pPr lvl="1"/>
            <a:r>
              <a:rPr lang="en-US" sz="1800" dirty="0" smtClean="0"/>
              <a:t>Search for female board members (and binder) may have helped bringing more of these women to the attention of the business community at large (not just ASA firms)</a:t>
            </a:r>
          </a:p>
          <a:p>
            <a:pPr lvl="1"/>
            <a:endParaRPr lang="en-US" sz="1800" dirty="0" smtClean="0"/>
          </a:p>
          <a:p>
            <a:pPr lvl="1"/>
            <a:r>
              <a:rPr lang="en-US" sz="1800" dirty="0" smtClean="0"/>
              <a:t>Newly appointed female board members may be in a superior position to spread information about these women</a:t>
            </a:r>
            <a:endParaRPr lang="en-US" sz="1800" dirty="0"/>
          </a:p>
        </p:txBody>
      </p:sp>
    </p:spTree>
    <p:extLst>
      <p:ext uri="{BB962C8B-B14F-4D97-AF65-F5344CB8AC3E}">
        <p14:creationId xmlns:p14="http://schemas.microsoft.com/office/powerpoint/2010/main" val="11681655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1859475"/>
              </p:ext>
            </p:extLst>
          </p:nvPr>
        </p:nvGraphicFramePr>
        <p:xfrm>
          <a:off x="609600" y="990604"/>
          <a:ext cx="7848600" cy="4800601"/>
        </p:xfrm>
        <a:graphic>
          <a:graphicData uri="http://schemas.openxmlformats.org/drawingml/2006/table">
            <a:tbl>
              <a:tblPr/>
              <a:tblGrid>
                <a:gridCol w="2795202"/>
                <a:gridCol w="1230072"/>
                <a:gridCol w="1197944"/>
                <a:gridCol w="165236"/>
                <a:gridCol w="1193355"/>
                <a:gridCol w="1046480"/>
                <a:gridCol w="220311"/>
              </a:tblGrid>
              <a:tr h="976541">
                <a:tc>
                  <a:txBody>
                    <a:bodyPr/>
                    <a:lstStyle/>
                    <a:p>
                      <a:pPr algn="l" fontAlgn="b"/>
                      <a:r>
                        <a:rPr lang="en-US" sz="1600" b="0" i="0" u="none" strike="noStrike" dirty="0">
                          <a:solidFill>
                            <a:srgbClr val="000000"/>
                          </a:solidFill>
                          <a:effectLst/>
                          <a:latin typeface="Times New Roman"/>
                        </a:rPr>
                        <a:t>Sample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0" i="0" u="none" strike="noStrike">
                          <a:solidFill>
                            <a:srgbClr val="000000"/>
                          </a:solidFill>
                          <a:effectLst/>
                          <a:latin typeface="Times New Roman"/>
                        </a:rPr>
                        <a:t>All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600" b="0" i="0" u="none" strike="noStrike">
                          <a:solidFill>
                            <a:srgbClr val="000000"/>
                          </a:solidFill>
                          <a:effectLst/>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n-US" sz="1600" b="0" i="0" u="none" strike="noStrike">
                          <a:solidFill>
                            <a:srgbClr val="000000"/>
                          </a:solidFill>
                          <a:effectLst/>
                          <a:latin typeface="Times New Roman"/>
                        </a:rPr>
                        <a:t>Dropping Board Members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1600" b="0" i="0" u="none" strike="noStrike">
                          <a:solidFill>
                            <a:srgbClr val="000000"/>
                          </a:solidFill>
                          <a:effectLst/>
                          <a:latin typeface="Times New Roman"/>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382406">
                <a:tc>
                  <a:txBody>
                    <a:bodyPr/>
                    <a:lstStyle/>
                    <a:p>
                      <a:pPr algn="l" fontAlgn="b"/>
                      <a:r>
                        <a:rPr lang="en-US" sz="1600" b="0" i="0" u="none" strike="noStrike" dirty="0">
                          <a:solidFill>
                            <a:srgbClr val="000000"/>
                          </a:solidFill>
                          <a:effectLst/>
                          <a:latin typeface="Times New Roman"/>
                        </a:rPr>
                        <a:t>Affected group:</a:t>
                      </a: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Pscore&gt;99.5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a:rPr>
                        <a:t>P98 &amp; bus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r>
                        <a:rPr lang="en-US" sz="1600" b="0" i="0" u="none" strike="noStrike">
                          <a:solidFill>
                            <a:srgbClr val="000000"/>
                          </a:solidFill>
                          <a:effectLst/>
                          <a:latin typeface="Times New Roman"/>
                        </a:rPr>
                        <a:t>Pscore&gt;99.5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Times New Roman"/>
                        </a:rPr>
                        <a:t>P98 &amp; bus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b"/>
                      <a:r>
                        <a:rPr lang="en-US" sz="1600" b="1" i="0" u="none" strike="noStrike" dirty="0">
                          <a:solidFill>
                            <a:srgbClr val="000000"/>
                          </a:solidFill>
                          <a:effectLst/>
                          <a:latin typeface="Times New Roman"/>
                        </a:rPr>
                        <a:t>Panel A: Basic Specification</a:t>
                      </a: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ctr"/>
                      <a:r>
                        <a:rPr lang="en-US" sz="1600" b="0" i="0" u="none" strike="noStrike" dirty="0">
                          <a:solidFill>
                            <a:srgbClr val="000000"/>
                          </a:solidFill>
                          <a:effectLst/>
                          <a:latin typeface="Times New Roman"/>
                        </a:rPr>
                        <a:t>Female*(2004-2010)</a:t>
                      </a:r>
                    </a:p>
                  </a:txBody>
                  <a:tcPr marL="0" marR="0" marT="0" marB="0" anchor="ctr">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0.0124</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0.0301</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-0.0160</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-0.0292</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t"/>
                      <a:endParaRPr lang="en-US" sz="1600" b="0" i="0" u="none" strike="noStrike" dirty="0">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[0.035]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[0.050]</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[0.036]</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[0.055]</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t"/>
                      <a:r>
                        <a:rPr lang="en-US" sz="1600" b="0" i="0" u="none" strike="noStrike">
                          <a:solidFill>
                            <a:srgbClr val="000000"/>
                          </a:solidFill>
                          <a:effectLst/>
                          <a:latin typeface="Times New Roman"/>
                        </a:rPr>
                        <a:t>Female*(1992-1998)</a:t>
                      </a:r>
                    </a:p>
                  </a:txBody>
                  <a:tcPr marL="0" marR="0" marT="0" marB="0">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0.00644</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0.0391</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0.0489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0.0704</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t"/>
                      <a:endParaRPr lang="en-US" sz="1600" b="0" i="0" u="none" strike="noStrike" dirty="0">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[0.052]</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[0.082]</a:t>
                      </a:r>
                    </a:p>
                  </a:txBody>
                  <a:tcPr marL="0" marR="0" marT="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[0.052]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[0.090]</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b"/>
                      <a:r>
                        <a:rPr lang="en-US" sz="1600" b="0" i="0" u="none" strike="noStrike">
                          <a:solidFill>
                            <a:srgbClr val="000000"/>
                          </a:solidFill>
                          <a:effectLst/>
                          <a:latin typeface="Times New Roman"/>
                        </a:rPr>
                        <a:t>Female</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-0.129***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-0.132***</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-0.157***</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-0.134***</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t"/>
                      <a:endParaRPr lang="en-US" sz="16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[0.032]</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[0.041]</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[0.031]</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[0.044]</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ctr"/>
                      <a:r>
                        <a:rPr lang="en-US" sz="1600" b="0" i="1" u="none" strike="noStrike">
                          <a:solidFill>
                            <a:srgbClr val="000000"/>
                          </a:solidFill>
                          <a:effectLst/>
                          <a:latin typeface="Times New Roman"/>
                        </a:rPr>
                        <a:t>N</a:t>
                      </a:r>
                    </a:p>
                  </a:txBody>
                  <a:tcPr marL="0" marR="0" marT="0" marB="0" anchor="ctr">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110,375</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44,934</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97,405</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38,153</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r>
              <a:tr h="382406">
                <a:tc>
                  <a:txBody>
                    <a:bodyPr/>
                    <a:lstStyle/>
                    <a:p>
                      <a:pPr algn="l" fontAlgn="ctr"/>
                      <a:r>
                        <a:rPr lang="en-US" sz="1600" b="0" i="1" u="none" strike="noStrike">
                          <a:solidFill>
                            <a:srgbClr val="000000"/>
                          </a:solidFill>
                          <a:effectLst/>
                          <a:latin typeface="Times New Roman"/>
                        </a:rPr>
                        <a:t>% obs from women</a:t>
                      </a:r>
                    </a:p>
                  </a:txBody>
                  <a:tcPr marL="0" marR="0" marT="0" marB="0" anchor="ctr">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0.0729</a:t>
                      </a: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0.0680</a:t>
                      </a:r>
                    </a:p>
                  </a:txBody>
                  <a:tcPr marL="0" marR="0" marT="0" marB="0" anchor="b">
                    <a:lnL>
                      <a:noFill/>
                    </a:lnL>
                    <a:lnR>
                      <a:noFill/>
                    </a:lnR>
                    <a:lnT>
                      <a:noFill/>
                    </a:lnT>
                    <a:lnB>
                      <a:noFill/>
                    </a:lnB>
                  </a:tcPr>
                </a:tc>
                <a:tc>
                  <a:txBody>
                    <a:bodyPr/>
                    <a:lstStyle/>
                    <a:p>
                      <a:pPr algn="ctr" fontAlgn="b"/>
                      <a:endParaRPr lang="en-US" sz="16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600" b="0" i="0" u="none" strike="noStrike">
                          <a:solidFill>
                            <a:srgbClr val="000000"/>
                          </a:solidFill>
                          <a:effectLst/>
                          <a:latin typeface="Times New Roman"/>
                        </a:rPr>
                        <a:t>0.0680</a:t>
                      </a:r>
                    </a:p>
                  </a:txBody>
                  <a:tcPr marL="0" marR="0" marT="0" marB="0" anchor="b">
                    <a:lnL>
                      <a:noFill/>
                    </a:lnL>
                    <a:lnR>
                      <a:noFill/>
                    </a:lnR>
                    <a:lnT>
                      <a:noFill/>
                    </a:lnT>
                    <a:lnB>
                      <a:noFill/>
                    </a:lnB>
                  </a:tcPr>
                </a:tc>
                <a:tc>
                  <a:txBody>
                    <a:bodyPr/>
                    <a:lstStyle/>
                    <a:p>
                      <a:pPr algn="ctr" fontAlgn="b"/>
                      <a:r>
                        <a:rPr lang="en-US" sz="1600" b="0" i="0" u="none" strike="noStrike" dirty="0">
                          <a:solidFill>
                            <a:srgbClr val="000000"/>
                          </a:solidFill>
                          <a:effectLst/>
                          <a:latin typeface="Times New Roman"/>
                        </a:rPr>
                        <a:t>0.0622</a:t>
                      </a:r>
                    </a:p>
                  </a:txBody>
                  <a:tcPr marL="0" marR="0" marT="0" marB="0" anchor="b">
                    <a:lnL>
                      <a:noFill/>
                    </a:lnL>
                    <a:lnR>
                      <a:noFill/>
                    </a:lnR>
                    <a:lnT>
                      <a:noFill/>
                    </a:lnT>
                    <a:lnB>
                      <a:noFill/>
                    </a:lnB>
                  </a:tcPr>
                </a:tc>
                <a:tc>
                  <a:txBody>
                    <a:bodyPr/>
                    <a:lstStyle/>
                    <a:p>
                      <a:pPr algn="ctr" fontAlgn="b"/>
                      <a:endParaRPr lang="en-US" sz="1600" b="0" i="0" u="none" strike="noStrike" dirty="0">
                        <a:solidFill>
                          <a:srgbClr val="000000"/>
                        </a:solidFill>
                        <a:effectLst/>
                        <a:latin typeface="Times New Roman"/>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836954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4. Outcomes </a:t>
            </a:r>
            <a:r>
              <a:rPr lang="en-US" sz="2800" dirty="0" smtClean="0"/>
              <a:t>for Younger Women in Business</a:t>
            </a:r>
            <a:endParaRPr lang="en-US" sz="2800" dirty="0"/>
          </a:p>
        </p:txBody>
      </p:sp>
      <p:sp>
        <p:nvSpPr>
          <p:cNvPr id="3" name="Content Placeholder 2"/>
          <p:cNvSpPr>
            <a:spLocks noGrp="1"/>
          </p:cNvSpPr>
          <p:nvPr>
            <p:ph idx="1"/>
          </p:nvPr>
        </p:nvSpPr>
        <p:spPr>
          <a:xfrm>
            <a:off x="533400" y="1524000"/>
            <a:ext cx="8229600" cy="4876800"/>
          </a:xfrm>
        </p:spPr>
        <p:txBody>
          <a:bodyPr>
            <a:normAutofit lnSpcReduction="10000"/>
          </a:bodyPr>
          <a:lstStyle/>
          <a:p>
            <a:endParaRPr lang="en-US" dirty="0" smtClean="0"/>
          </a:p>
          <a:p>
            <a:r>
              <a:rPr lang="en-US" sz="1900" dirty="0" smtClean="0"/>
              <a:t>Education: </a:t>
            </a:r>
            <a:endParaRPr lang="en-US" sz="1900" dirty="0"/>
          </a:p>
          <a:p>
            <a:pPr lvl="1"/>
            <a:r>
              <a:rPr lang="en-US" sz="1900" dirty="0" smtClean="0"/>
              <a:t>Gender gap in business degree completion (graduate and undergraduate)</a:t>
            </a:r>
          </a:p>
          <a:p>
            <a:endParaRPr lang="en-US" sz="1900" dirty="0" smtClean="0"/>
          </a:p>
          <a:p>
            <a:r>
              <a:rPr lang="en-US" sz="1900" dirty="0" smtClean="0"/>
              <a:t>Perceptions and expectations: </a:t>
            </a:r>
          </a:p>
          <a:p>
            <a:pPr lvl="1"/>
            <a:r>
              <a:rPr lang="en-US" sz="1900" dirty="0"/>
              <a:t>Q</a:t>
            </a:r>
            <a:r>
              <a:rPr lang="en-US" sz="1900" dirty="0" smtClean="0"/>
              <a:t>ualitative survey of current female (and male) students at Norwegian School of Business</a:t>
            </a:r>
          </a:p>
          <a:p>
            <a:endParaRPr lang="en-US" sz="1900" dirty="0" smtClean="0"/>
          </a:p>
          <a:p>
            <a:r>
              <a:rPr lang="en-US" sz="1900" dirty="0" smtClean="0"/>
              <a:t>Labor market outcomes:</a:t>
            </a:r>
          </a:p>
          <a:p>
            <a:pPr lvl="1"/>
            <a:r>
              <a:rPr lang="en-US" sz="1900" dirty="0" smtClean="0"/>
              <a:t>Gender gap in early career earnings across 3 cohorts of individuals that completed a business degree within 3 years of baseline </a:t>
            </a:r>
            <a:r>
              <a:rPr lang="en-US" sz="1900" dirty="0" smtClean="0"/>
              <a:t>year:</a:t>
            </a:r>
            <a:endParaRPr lang="en-US" sz="1900" dirty="0" smtClean="0"/>
          </a:p>
          <a:p>
            <a:pPr lvl="1"/>
            <a:r>
              <a:rPr lang="en-US" sz="1900" dirty="0"/>
              <a:t>1989: follow 1990 to 1996</a:t>
            </a:r>
          </a:p>
          <a:p>
            <a:pPr lvl="1"/>
            <a:r>
              <a:rPr lang="en-US" sz="1900" dirty="0"/>
              <a:t>1996: follow 1997 to 2003</a:t>
            </a:r>
          </a:p>
          <a:p>
            <a:pPr lvl="1"/>
            <a:r>
              <a:rPr lang="en-US" sz="1900" dirty="0"/>
              <a:t>2003: follow 2004 to 2010 </a:t>
            </a:r>
            <a:r>
              <a:rPr lang="en-US" sz="1900" dirty="0" smtClean="0"/>
              <a:t>(post-reform cohort)</a:t>
            </a:r>
            <a:endParaRPr lang="en-US" sz="1900" dirty="0"/>
          </a:p>
          <a:p>
            <a:pPr lvl="1"/>
            <a:endParaRPr lang="en-US" dirty="0" smtClean="0"/>
          </a:p>
          <a:p>
            <a:pPr lvl="2"/>
            <a:endParaRPr lang="en-US" dirty="0" smtClean="0"/>
          </a:p>
        </p:txBody>
      </p:sp>
    </p:spTree>
    <p:extLst>
      <p:ext uri="{BB962C8B-B14F-4D97-AF65-F5344CB8AC3E}">
        <p14:creationId xmlns:p14="http://schemas.microsoft.com/office/powerpoint/2010/main" val="32047827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a:bodyPr>
          <a:lstStyle/>
          <a:p>
            <a:pPr algn="ctr"/>
            <a:r>
              <a:rPr lang="en-US" sz="2400" dirty="0"/>
              <a:t/>
            </a:r>
            <a:br>
              <a:rPr lang="en-US" sz="2400" dirty="0"/>
            </a:br>
            <a:r>
              <a:rPr lang="en-US" sz="2000" dirty="0" smtClean="0"/>
              <a:t>Gender Gap in Graduate Degree Completion by Year (2000 normalized to 0)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377199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147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mbertran\Dropbox\Norway_boards\slides\02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1684"/>
            <a:ext cx="7467600" cy="573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935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normAutofit fontScale="90000"/>
          </a:bodyPr>
          <a:lstStyle/>
          <a:p>
            <a:pPr algn="ctr"/>
            <a:r>
              <a:rPr lang="en-US" sz="2400" dirty="0" smtClean="0"/>
              <a:t/>
            </a:r>
            <a:br>
              <a:rPr lang="en-US" sz="2400" dirty="0" smtClean="0"/>
            </a:br>
            <a:r>
              <a:rPr lang="en-US" sz="2200" dirty="0"/>
              <a:t>Gender Gap in </a:t>
            </a:r>
            <a:r>
              <a:rPr lang="en-US" sz="2200" dirty="0" smtClean="0"/>
              <a:t>Under-graduate </a:t>
            </a:r>
            <a:r>
              <a:rPr lang="en-US" sz="2200" dirty="0"/>
              <a:t>Degree Completion by Year (2000 normalized to 0) </a:t>
            </a:r>
            <a:endParaRPr lang="en-US" sz="2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3994841"/>
              </p:ext>
            </p:extLst>
          </p:nvPr>
        </p:nvGraphicFramePr>
        <p:xfrm>
          <a:off x="609600" y="1524000"/>
          <a:ext cx="7543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34425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descr="C:\Users\mbertran\Desktop\Slides\aix 2015\tables_6_2014_Page_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558" y="89154"/>
            <a:ext cx="7072884" cy="667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014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8381315"/>
              </p:ext>
            </p:extLst>
          </p:nvPr>
        </p:nvGraphicFramePr>
        <p:xfrm>
          <a:off x="1752600" y="228601"/>
          <a:ext cx="5715000" cy="6586685"/>
        </p:xfrm>
        <a:graphic>
          <a:graphicData uri="http://schemas.openxmlformats.org/drawingml/2006/table">
            <a:tbl>
              <a:tblPr/>
              <a:tblGrid>
                <a:gridCol w="1881768"/>
                <a:gridCol w="781319"/>
                <a:gridCol w="1085777"/>
                <a:gridCol w="777651"/>
                <a:gridCol w="1188485"/>
              </a:tblGrid>
              <a:tr h="513304">
                <a:tc gridSpan="5">
                  <a:txBody>
                    <a:bodyPr/>
                    <a:lstStyle/>
                    <a:p>
                      <a:pPr algn="ctr" fontAlgn="ctr"/>
                      <a:r>
                        <a:rPr lang="en-US" sz="1200" b="1" i="0" u="none" strike="noStrike" dirty="0">
                          <a:solidFill>
                            <a:srgbClr val="000000"/>
                          </a:solidFill>
                          <a:effectLst/>
                          <a:latin typeface="Times New Roman"/>
                        </a:rPr>
                        <a:t>Table 9: Gender Gaps in Earnings Among Cohorts of Recent Graduates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7635">
                <a:tc>
                  <a:txBody>
                    <a:bodyPr/>
                    <a:lstStyle/>
                    <a:p>
                      <a:pPr algn="l" fontAlgn="ctr"/>
                      <a:r>
                        <a:rPr lang="en-US" sz="1200" b="0" i="0" u="none" strike="noStrike">
                          <a:solidFill>
                            <a:srgbClr val="000000"/>
                          </a:solidFill>
                          <a:effectLst/>
                          <a:latin typeface="Times New Roman"/>
                        </a:rPr>
                        <a:t>Sample:</a:t>
                      </a:r>
                    </a:p>
                  </a:txBody>
                  <a:tcPr marL="0" marR="0" marT="0" marB="0" anchor="ctr">
                    <a:lnL>
                      <a:noFill/>
                    </a:lnL>
                    <a:lnR>
                      <a:noFill/>
                    </a:lnR>
                    <a:lnT w="25400" cap="flat" cmpd="dbl" algn="ctr">
                      <a:solidFill>
                        <a:srgbClr val="000000"/>
                      </a:solidFill>
                      <a:prstDash val="solid"/>
                      <a:round/>
                      <a:headEnd type="none" w="med" len="med"/>
                      <a:tailEnd type="none" w="med" len="med"/>
                    </a:lnT>
                    <a:lnB>
                      <a:noFill/>
                    </a:lnB>
                  </a:tcPr>
                </a:tc>
                <a:tc gridSpan="2">
                  <a:txBody>
                    <a:bodyPr/>
                    <a:lstStyle/>
                    <a:p>
                      <a:pPr algn="ctr" fontAlgn="ctr"/>
                      <a:r>
                        <a:rPr lang="en-US" sz="1200" b="0" i="0" u="none" strike="noStrike">
                          <a:solidFill>
                            <a:srgbClr val="000000"/>
                          </a:solidFill>
                          <a:effectLst/>
                          <a:latin typeface="Times New Roman"/>
                        </a:rPr>
                        <a:t>Recent Graduate Degree</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200" b="0" i="0" u="none" strike="noStrike">
                          <a:solidFill>
                            <a:srgbClr val="000000"/>
                          </a:solidFill>
                          <a:effectLst/>
                          <a:latin typeface="Times New Roman"/>
                        </a:rPr>
                        <a:t>Recent Graduate Degree--Last three years only</a:t>
                      </a:r>
                    </a:p>
                  </a:txBody>
                  <a:tcPr marL="0" marR="0" marT="0"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36453">
                <a:tc>
                  <a:txBody>
                    <a:bodyPr/>
                    <a:lstStyle/>
                    <a:p>
                      <a:pPr algn="l" fontAlgn="ctr"/>
                      <a:r>
                        <a:rPr lang="en-US" sz="1200" b="0" i="0" u="none" strike="noStrike">
                          <a:solidFill>
                            <a:srgbClr val="000000"/>
                          </a:solidFill>
                          <a:effectLst/>
                          <a:latin typeface="Times New Roman"/>
                        </a:rPr>
                        <a:t>Treated defined as having degree in: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a:rPr>
                        <a:t>Business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a:rPr>
                        <a:t>Business, law, or social studies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Times New Roman"/>
                        </a:rPr>
                        <a:t>Business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Times New Roman"/>
                        </a:rPr>
                        <a:t>Business, law, or social studies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818">
                <a:tc>
                  <a:txBody>
                    <a:bodyPr/>
                    <a:lstStyle/>
                    <a:p>
                      <a:pPr algn="l" fontAlgn="ctr"/>
                      <a:r>
                        <a:rPr lang="en-US" sz="1200" b="1" i="0" u="sng" strike="noStrike">
                          <a:solidFill>
                            <a:srgbClr val="000000"/>
                          </a:solidFill>
                          <a:effectLst/>
                          <a:latin typeface="Times New Roman"/>
                        </a:rPr>
                        <a:t>Log of Earnings</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78818">
                <a:tc>
                  <a:txBody>
                    <a:bodyPr/>
                    <a:lstStyle/>
                    <a:p>
                      <a:pPr algn="l" fontAlgn="ctr"/>
                      <a:r>
                        <a:rPr lang="en-US" sz="1200" b="0" i="0" u="none" strike="noStrike">
                          <a:solidFill>
                            <a:srgbClr val="000000"/>
                          </a:solidFill>
                          <a:effectLst/>
                          <a:latin typeface="Times New Roman"/>
                        </a:rPr>
                        <a:t>Female*(2004-2010)</a:t>
                      </a:r>
                    </a:p>
                  </a:txBody>
                  <a:tcPr marL="0" marR="0" marT="0" marB="0" anchor="ctr">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-0.0135</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0.00336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0.0184</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0.0189</a:t>
                      </a:r>
                    </a:p>
                  </a:txBody>
                  <a:tcPr marL="0" marR="0" marT="0" marB="0" anchor="b">
                    <a:lnL>
                      <a:noFill/>
                    </a:lnL>
                    <a:lnR>
                      <a:noFill/>
                    </a:lnR>
                    <a:lnT>
                      <a:noFill/>
                    </a:lnT>
                    <a:lnB>
                      <a:noFill/>
                    </a:lnB>
                  </a:tcPr>
                </a:tc>
              </a:tr>
              <a:tr h="178818">
                <a:tc>
                  <a:txBody>
                    <a:bodyPr/>
                    <a:lstStyle/>
                    <a:p>
                      <a:pPr algn="l" fontAlgn="t"/>
                      <a:endParaRPr lang="en-US" sz="12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[0.012]</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[0.014]</a:t>
                      </a:r>
                    </a:p>
                  </a:txBody>
                  <a:tcPr marL="0" marR="0" marT="0" marB="0" anchor="b">
                    <a:lnL>
                      <a:noFill/>
                    </a:lnL>
                    <a:lnR>
                      <a:noFill/>
                    </a:lnR>
                    <a:lnT>
                      <a:noFill/>
                    </a:lnT>
                    <a:lnB>
                      <a:noFill/>
                    </a:lnB>
                  </a:tcPr>
                </a:tc>
              </a:tr>
              <a:tr h="299584">
                <a:tc>
                  <a:txBody>
                    <a:bodyPr/>
                    <a:lstStyle/>
                    <a:p>
                      <a:pPr algn="l" fontAlgn="t"/>
                      <a:r>
                        <a:rPr lang="en-US" sz="1200" b="0" i="0" u="none" strike="noStrike">
                          <a:solidFill>
                            <a:srgbClr val="000000"/>
                          </a:solidFill>
                          <a:effectLst/>
                          <a:latin typeface="Times New Roman"/>
                        </a:rPr>
                        <a:t>Female*(1992-1998)</a:t>
                      </a: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0.0825***</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0.0588***</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0.0782**</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0.0606***</a:t>
                      </a:r>
                    </a:p>
                  </a:txBody>
                  <a:tcPr marL="0" marR="0" marT="0" marB="0" anchor="b">
                    <a:lnL>
                      <a:noFill/>
                    </a:lnL>
                    <a:lnR>
                      <a:noFill/>
                    </a:lnR>
                    <a:lnT>
                      <a:noFill/>
                    </a:lnT>
                    <a:lnB>
                      <a:noFill/>
                    </a:lnB>
                  </a:tcPr>
                </a:tc>
              </a:tr>
              <a:tr h="178818">
                <a:tc>
                  <a:txBody>
                    <a:bodyPr/>
                    <a:lstStyle/>
                    <a:p>
                      <a:pPr algn="l" fontAlgn="t"/>
                      <a:endParaRPr lang="en-US" sz="12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[0.032]</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a:t>
                      </a:r>
                    </a:p>
                  </a:txBody>
                  <a:tcPr marL="0" marR="0" marT="0" marB="0" anchor="b">
                    <a:lnL>
                      <a:noFill/>
                    </a:lnL>
                    <a:lnR>
                      <a:noFill/>
                    </a:lnR>
                    <a:lnT>
                      <a:noFill/>
                    </a:lnT>
                    <a:lnB>
                      <a:noFill/>
                    </a:lnB>
                  </a:tcPr>
                </a:tc>
              </a:tr>
              <a:tr h="178818">
                <a:tc>
                  <a:txBody>
                    <a:bodyPr/>
                    <a:lstStyle/>
                    <a:p>
                      <a:pPr algn="l" fontAlgn="b"/>
                      <a:r>
                        <a:rPr lang="en-US" sz="1200" b="0" i="0" u="none" strike="noStrike">
                          <a:solidFill>
                            <a:srgbClr val="000000"/>
                          </a:solidFill>
                          <a:effectLst/>
                          <a:latin typeface="Times New Roman"/>
                        </a:rPr>
                        <a:t>Female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-0.223***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-0.273***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-0.307***</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-0.337***</a:t>
                      </a:r>
                    </a:p>
                  </a:txBody>
                  <a:tcPr marL="0" marR="0" marT="0" marB="0" anchor="b">
                    <a:lnL>
                      <a:noFill/>
                    </a:lnL>
                    <a:lnR>
                      <a:noFill/>
                    </a:lnR>
                    <a:lnT>
                      <a:noFill/>
                    </a:lnT>
                    <a:lnB>
                      <a:noFill/>
                    </a:lnB>
                  </a:tcPr>
                </a:tc>
              </a:tr>
              <a:tr h="178818">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[0.015]</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[0.011]</a:t>
                      </a:r>
                    </a:p>
                  </a:txBody>
                  <a:tcPr marL="0" marR="0" marT="0" marB="0" anchor="b">
                    <a:lnL>
                      <a:noFill/>
                    </a:lnL>
                    <a:lnR>
                      <a:noFill/>
                    </a:lnR>
                    <a:lnT>
                      <a:noFill/>
                    </a:lnT>
                    <a:lnB>
                      <a:noFill/>
                    </a:lnB>
                  </a:tcPr>
                </a:tc>
              </a:tr>
              <a:tr h="178818">
                <a:tc>
                  <a:txBody>
                    <a:bodyPr/>
                    <a:lstStyle/>
                    <a:p>
                      <a:pPr algn="l" fontAlgn="ctr"/>
                      <a:r>
                        <a:rPr lang="en-US" sz="1200" b="0" i="0" u="none" strike="noStrike">
                          <a:solidFill>
                            <a:srgbClr val="000000"/>
                          </a:solidFill>
                          <a:effectLst/>
                          <a:latin typeface="Times New Roman"/>
                        </a:rPr>
                        <a:t>N</a:t>
                      </a:r>
                    </a:p>
                  </a:txBody>
                  <a:tcPr marL="0" marR="0" marT="0" marB="0" anchor="ctr">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75,495</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151,003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32,041</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64,182</a:t>
                      </a:r>
                    </a:p>
                  </a:txBody>
                  <a:tcPr marL="0" marR="0" marT="0" marB="0" anchor="b">
                    <a:lnL>
                      <a:noFill/>
                    </a:lnL>
                    <a:lnR>
                      <a:noFill/>
                    </a:lnR>
                    <a:lnT>
                      <a:noFill/>
                    </a:lnT>
                    <a:lnB>
                      <a:noFill/>
                    </a:lnB>
                  </a:tcPr>
                </a:tc>
              </a:tr>
              <a:tr h="178818">
                <a:tc>
                  <a:txBody>
                    <a:bodyPr/>
                    <a:lstStyle/>
                    <a:p>
                      <a:pPr algn="l" fontAlgn="ctr"/>
                      <a:r>
                        <a:rPr lang="en-US" sz="1200" b="1" i="0" u="none" strike="noStrike">
                          <a:solidFill>
                            <a:srgbClr val="000000"/>
                          </a:solidFill>
                          <a:effectLst/>
                          <a:latin typeface="Times New Roman"/>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Times New Roman"/>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Times New Roman"/>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Times New Roman"/>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Times New Roman"/>
                        </a:rPr>
                        <a:t> </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solidFill>
                      <a:srgbClr val="FFFFFF"/>
                    </a:solidFill>
                  </a:tcPr>
                </a:tc>
              </a:tr>
              <a:tr h="178818">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r>
              <a:tr h="178818">
                <a:tc>
                  <a:txBody>
                    <a:bodyPr/>
                    <a:lstStyle/>
                    <a:p>
                      <a:pPr algn="l" fontAlgn="b"/>
                      <a:r>
                        <a:rPr lang="en-US" sz="1200" b="1" i="0" u="sng" strike="noStrike">
                          <a:solidFill>
                            <a:srgbClr val="000000"/>
                          </a:solidFill>
                          <a:effectLst/>
                          <a:latin typeface="Times New Roman"/>
                        </a:rPr>
                        <a:t>Number of kids</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r>
              <a:tr h="178818">
                <a:tc>
                  <a:txBody>
                    <a:bodyPr/>
                    <a:lstStyle/>
                    <a:p>
                      <a:pPr algn="l" fontAlgn="ctr"/>
                      <a:r>
                        <a:rPr lang="en-US" sz="1200" b="0" i="0" u="none" strike="noStrike">
                          <a:solidFill>
                            <a:srgbClr val="000000"/>
                          </a:solidFill>
                          <a:effectLst/>
                          <a:latin typeface="Times New Roman"/>
                        </a:rPr>
                        <a:t>Female*(2004-2010)</a:t>
                      </a:r>
                    </a:p>
                  </a:txBody>
                  <a:tcPr marL="0" marR="0" marT="0" marB="0" anchor="ctr">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-0.0373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-0.0573*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-0.0301</a:t>
                      </a:r>
                    </a:p>
                  </a:txBody>
                  <a:tcPr marL="0" marR="0" marT="0" marB="0" anchor="b">
                    <a:lnL>
                      <a:noFill/>
                    </a:lnL>
                    <a:lnR>
                      <a:noFill/>
                    </a:lnR>
                    <a:lnT>
                      <a:noFill/>
                    </a:lnT>
                    <a:lnB>
                      <a:noFill/>
                    </a:lnB>
                  </a:tcPr>
                </a:tc>
              </a:tr>
              <a:tr h="178818">
                <a:tc>
                  <a:txBody>
                    <a:bodyPr/>
                    <a:lstStyle/>
                    <a:p>
                      <a:pPr algn="l" fontAlgn="t"/>
                      <a:endParaRPr lang="en-US" sz="12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[0.017]</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[0.023]</a:t>
                      </a:r>
                    </a:p>
                  </a:txBody>
                  <a:tcPr marL="0" marR="0" marT="0" marB="0" anchor="b">
                    <a:lnL>
                      <a:noFill/>
                    </a:lnL>
                    <a:lnR>
                      <a:noFill/>
                    </a:lnR>
                    <a:lnT>
                      <a:noFill/>
                    </a:lnT>
                    <a:lnB>
                      <a:noFill/>
                    </a:lnB>
                  </a:tcPr>
                </a:tc>
              </a:tr>
              <a:tr h="178818">
                <a:tc>
                  <a:txBody>
                    <a:bodyPr/>
                    <a:lstStyle/>
                    <a:p>
                      <a:pPr algn="l" fontAlgn="t"/>
                      <a:r>
                        <a:rPr lang="en-US" sz="1200" b="0" i="0" u="none" strike="noStrike">
                          <a:solidFill>
                            <a:srgbClr val="000000"/>
                          </a:solidFill>
                          <a:effectLst/>
                          <a:latin typeface="Times New Roman"/>
                        </a:rPr>
                        <a:t>Female*(1992-1998)</a:t>
                      </a: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0.0162</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-0.0221</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0.0233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-0.0354</a:t>
                      </a:r>
                    </a:p>
                  </a:txBody>
                  <a:tcPr marL="0" marR="0" marT="0" marB="0" anchor="b">
                    <a:lnL>
                      <a:noFill/>
                    </a:lnL>
                    <a:lnR>
                      <a:noFill/>
                    </a:lnR>
                    <a:lnT>
                      <a:noFill/>
                    </a:lnT>
                    <a:lnB>
                      <a:noFill/>
                    </a:lnB>
                  </a:tcPr>
                </a:tc>
              </a:tr>
              <a:tr h="178818">
                <a:tc>
                  <a:txBody>
                    <a:bodyPr/>
                    <a:lstStyle/>
                    <a:p>
                      <a:pPr algn="l" fontAlgn="t"/>
                      <a:endParaRPr lang="en-US" sz="12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[0.052]</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[0.031]</a:t>
                      </a:r>
                    </a:p>
                  </a:txBody>
                  <a:tcPr marL="0" marR="0" marT="0" marB="0" anchor="b">
                    <a:lnL>
                      <a:noFill/>
                    </a:lnL>
                    <a:lnR>
                      <a:noFill/>
                    </a:lnR>
                    <a:lnT>
                      <a:noFill/>
                    </a:lnT>
                    <a:lnB>
                      <a:noFill/>
                    </a:lnB>
                  </a:tcPr>
                </a:tc>
              </a:tr>
              <a:tr h="299584">
                <a:tc>
                  <a:txBody>
                    <a:bodyPr/>
                    <a:lstStyle/>
                    <a:p>
                      <a:pPr algn="l" fontAlgn="b"/>
                      <a:r>
                        <a:rPr lang="en-US" sz="1200" b="0" i="0" u="none" strike="noStrike">
                          <a:solidFill>
                            <a:srgbClr val="000000"/>
                          </a:solidFill>
                          <a:effectLst/>
                          <a:latin typeface="Times New Roman"/>
                        </a:rPr>
                        <a:t>Female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0.0570***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0.0456***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0.0993***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0.0773***</a:t>
                      </a:r>
                    </a:p>
                  </a:txBody>
                  <a:tcPr marL="0" marR="0" marT="0" marB="0" anchor="b">
                    <a:lnL>
                      <a:noFill/>
                    </a:lnL>
                    <a:lnR>
                      <a:noFill/>
                    </a:lnR>
                    <a:lnT>
                      <a:noFill/>
                    </a:lnT>
                    <a:lnB>
                      <a:noFill/>
                    </a:lnB>
                  </a:tcPr>
                </a:tc>
              </a:tr>
              <a:tr h="178818">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[0.027]</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[0.017]</a:t>
                      </a:r>
                    </a:p>
                  </a:txBody>
                  <a:tcPr marL="0" marR="0" marT="0" marB="0" anchor="b">
                    <a:lnL>
                      <a:noFill/>
                    </a:lnL>
                    <a:lnR>
                      <a:noFill/>
                    </a:lnR>
                    <a:lnT>
                      <a:noFill/>
                    </a:lnT>
                    <a:lnB>
                      <a:noFill/>
                    </a:lnB>
                  </a:tcPr>
                </a:tc>
              </a:tr>
              <a:tr h="178818">
                <a:tc>
                  <a:txBody>
                    <a:bodyPr/>
                    <a:lstStyle/>
                    <a:p>
                      <a:pPr algn="l" fontAlgn="ctr"/>
                      <a:r>
                        <a:rPr lang="en-US" sz="1200" b="0" i="0" u="none" strike="noStrike">
                          <a:solidFill>
                            <a:srgbClr val="000000"/>
                          </a:solidFill>
                          <a:effectLst/>
                          <a:latin typeface="Times New Roman"/>
                        </a:rPr>
                        <a:t>N</a:t>
                      </a:r>
                    </a:p>
                  </a:txBody>
                  <a:tcPr marL="0" marR="0" marT="0" marB="0" anchor="ctr">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77,666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154,213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32,820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65,363</a:t>
                      </a:r>
                    </a:p>
                  </a:txBody>
                  <a:tcPr marL="0" marR="0" marT="0" marB="0" anchor="b">
                    <a:lnL>
                      <a:noFill/>
                    </a:lnL>
                    <a:lnR>
                      <a:noFill/>
                    </a:lnR>
                    <a:lnT>
                      <a:noFill/>
                    </a:lnT>
                    <a:lnB>
                      <a:noFill/>
                    </a:lnB>
                  </a:tcPr>
                </a:tc>
              </a:tr>
              <a:tr h="178818">
                <a:tc>
                  <a:txBody>
                    <a:bodyPr/>
                    <a:lstStyle/>
                    <a:p>
                      <a:pPr algn="l" fontAlgn="b"/>
                      <a:r>
                        <a:rPr lang="en-US" sz="1200" b="1" i="0" u="sng" strike="noStrike">
                          <a:solidFill>
                            <a:srgbClr val="000000"/>
                          </a:solidFill>
                          <a:effectLst/>
                          <a:latin typeface="Times New Roman"/>
                        </a:rPr>
                        <a:t>Married</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r>
              <a:tr h="178818">
                <a:tc>
                  <a:txBody>
                    <a:bodyPr/>
                    <a:lstStyle/>
                    <a:p>
                      <a:pPr algn="l" fontAlgn="ctr"/>
                      <a:r>
                        <a:rPr lang="en-US" sz="1200" b="0" i="0" u="none" strike="noStrike">
                          <a:solidFill>
                            <a:srgbClr val="000000"/>
                          </a:solidFill>
                          <a:effectLst/>
                          <a:latin typeface="Times New Roman"/>
                        </a:rPr>
                        <a:t>female*(2004-2010)</a:t>
                      </a:r>
                    </a:p>
                  </a:txBody>
                  <a:tcPr marL="0" marR="0" marT="0" marB="0" anchor="ctr">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-0.0136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-0.00103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-0.0195</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0.00171</a:t>
                      </a:r>
                    </a:p>
                  </a:txBody>
                  <a:tcPr marL="0" marR="0" marT="0" marB="0" anchor="b">
                    <a:lnL>
                      <a:noFill/>
                    </a:lnL>
                    <a:lnR>
                      <a:noFill/>
                    </a:lnR>
                    <a:lnT>
                      <a:noFill/>
                    </a:lnT>
                    <a:lnB>
                      <a:noFill/>
                    </a:lnB>
                  </a:tcPr>
                </a:tc>
              </a:tr>
              <a:tr h="178818">
                <a:tc>
                  <a:txBody>
                    <a:bodyPr/>
                    <a:lstStyle/>
                    <a:p>
                      <a:pPr algn="l" fontAlgn="t"/>
                      <a:endParaRPr lang="en-US" sz="12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[0.014]</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[0.013]</a:t>
                      </a:r>
                    </a:p>
                  </a:txBody>
                  <a:tcPr marL="0" marR="0" marT="0" marB="0" anchor="b">
                    <a:lnL>
                      <a:noFill/>
                    </a:lnL>
                    <a:lnR>
                      <a:noFill/>
                    </a:lnR>
                    <a:lnT>
                      <a:noFill/>
                    </a:lnT>
                    <a:lnB>
                      <a:noFill/>
                    </a:lnB>
                  </a:tcPr>
                </a:tc>
              </a:tr>
              <a:tr h="178818">
                <a:tc>
                  <a:txBody>
                    <a:bodyPr/>
                    <a:lstStyle/>
                    <a:p>
                      <a:pPr algn="l" fontAlgn="t"/>
                      <a:r>
                        <a:rPr lang="en-US" sz="1200" b="0" i="0" u="none" strike="noStrike">
                          <a:solidFill>
                            <a:srgbClr val="000000"/>
                          </a:solidFill>
                          <a:effectLst/>
                          <a:latin typeface="Times New Roman"/>
                        </a:rPr>
                        <a:t>female*(1992-1998)</a:t>
                      </a: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-0.000839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-0.0154</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-0.00589</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-0.0221</a:t>
                      </a:r>
                    </a:p>
                  </a:txBody>
                  <a:tcPr marL="0" marR="0" marT="0" marB="0" anchor="b">
                    <a:lnL>
                      <a:noFill/>
                    </a:lnL>
                    <a:lnR>
                      <a:noFill/>
                    </a:lnR>
                    <a:lnT>
                      <a:noFill/>
                    </a:lnT>
                    <a:lnB>
                      <a:noFill/>
                    </a:lnB>
                  </a:tcPr>
                </a:tc>
              </a:tr>
              <a:tr h="178818">
                <a:tc>
                  <a:txBody>
                    <a:bodyPr/>
                    <a:lstStyle/>
                    <a:p>
                      <a:pPr algn="l" fontAlgn="t"/>
                      <a:endParaRPr lang="en-US" sz="1200" b="0" i="0" u="none" strike="noStrike">
                        <a:solidFill>
                          <a:srgbClr val="000000"/>
                        </a:solidFill>
                        <a:effectLst/>
                        <a:latin typeface="Times New Roman"/>
                      </a:endParaRPr>
                    </a:p>
                  </a:txBody>
                  <a:tcPr marL="0" marR="0" marT="0" marB="0">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[0.030]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[0.017]</a:t>
                      </a:r>
                    </a:p>
                  </a:txBody>
                  <a:tcPr marL="0" marR="0" marT="0" marB="0" anchor="b">
                    <a:lnL>
                      <a:noFill/>
                    </a:lnL>
                    <a:lnR>
                      <a:noFill/>
                    </a:lnR>
                    <a:lnT>
                      <a:noFill/>
                    </a:lnT>
                    <a:lnB>
                      <a:noFill/>
                    </a:lnB>
                  </a:tcPr>
                </a:tc>
              </a:tr>
              <a:tr h="178818">
                <a:tc>
                  <a:txBody>
                    <a:bodyPr/>
                    <a:lstStyle/>
                    <a:p>
                      <a:pPr algn="l" fontAlgn="b"/>
                      <a:r>
                        <a:rPr lang="en-US" sz="1200" b="0" i="0" u="none" strike="noStrike">
                          <a:solidFill>
                            <a:srgbClr val="000000"/>
                          </a:solidFill>
                          <a:effectLst/>
                          <a:latin typeface="Times New Roman"/>
                        </a:rPr>
                        <a:t>female</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0.0245**</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0.00620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0.0257</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0.00224</a:t>
                      </a:r>
                    </a:p>
                  </a:txBody>
                  <a:tcPr marL="0" marR="0" marT="0" marB="0" anchor="b">
                    <a:lnL>
                      <a:noFill/>
                    </a:lnL>
                    <a:lnR>
                      <a:noFill/>
                    </a:lnR>
                    <a:lnT>
                      <a:noFill/>
                    </a:lnT>
                    <a:lnB>
                      <a:noFill/>
                    </a:lnB>
                  </a:tcPr>
                </a:tc>
              </a:tr>
              <a:tr h="178818">
                <a:tc>
                  <a:txBody>
                    <a:bodyPr/>
                    <a:lstStyle/>
                    <a:p>
                      <a:pPr algn="l" fontAlgn="b"/>
                      <a:endParaRPr lang="en-US" sz="1200" b="0" i="0" u="none" strike="noStrike">
                        <a:solidFill>
                          <a:srgbClr val="000000"/>
                        </a:solidFill>
                        <a:effectLst/>
                        <a:latin typeface="Times New Roman"/>
                      </a:endParaRP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[0.012]</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[0.007]</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[0.016]</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[0.010]</a:t>
                      </a:r>
                    </a:p>
                  </a:txBody>
                  <a:tcPr marL="0" marR="0" marT="0" marB="0" anchor="b">
                    <a:lnL>
                      <a:noFill/>
                    </a:lnL>
                    <a:lnR>
                      <a:noFill/>
                    </a:lnR>
                    <a:lnT>
                      <a:noFill/>
                    </a:lnT>
                    <a:lnB>
                      <a:noFill/>
                    </a:lnB>
                  </a:tcPr>
                </a:tc>
              </a:tr>
              <a:tr h="178818">
                <a:tc>
                  <a:txBody>
                    <a:bodyPr/>
                    <a:lstStyle/>
                    <a:p>
                      <a:pPr algn="l" fontAlgn="ctr"/>
                      <a:r>
                        <a:rPr lang="en-US" sz="1200" b="0" i="0" u="none" strike="noStrike">
                          <a:solidFill>
                            <a:srgbClr val="000000"/>
                          </a:solidFill>
                          <a:effectLst/>
                          <a:latin typeface="Times New Roman"/>
                        </a:rPr>
                        <a:t>N</a:t>
                      </a:r>
                    </a:p>
                  </a:txBody>
                  <a:tcPr marL="0" marR="0" marT="0" marB="0" anchor="ctr">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77,666</a:t>
                      </a:r>
                    </a:p>
                  </a:txBody>
                  <a:tcPr marL="0" marR="0" marT="0" marB="0" anchor="b">
                    <a:lnL>
                      <a:noFill/>
                    </a:lnL>
                    <a:lnR>
                      <a:noFill/>
                    </a:lnR>
                    <a:lnT>
                      <a:noFill/>
                    </a:lnT>
                    <a:lnB>
                      <a:noFill/>
                    </a:lnB>
                  </a:tcPr>
                </a:tc>
                <a:tc>
                  <a:txBody>
                    <a:bodyPr/>
                    <a:lstStyle/>
                    <a:p>
                      <a:pPr algn="ctr" fontAlgn="b"/>
                      <a:r>
                        <a:rPr lang="en-US" sz="1200" b="0" i="0" u="none" strike="noStrike" dirty="0">
                          <a:solidFill>
                            <a:srgbClr val="000000"/>
                          </a:solidFill>
                          <a:effectLst/>
                          <a:latin typeface="Times New Roman"/>
                        </a:rPr>
                        <a:t>154,213</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32,820</a:t>
                      </a:r>
                    </a:p>
                  </a:txBody>
                  <a:tcPr marL="0" marR="0" marT="0" marB="0" anchor="b">
                    <a:lnL>
                      <a:noFill/>
                    </a:lnL>
                    <a:lnR>
                      <a:noFill/>
                    </a:lnR>
                    <a:lnT>
                      <a:noFill/>
                    </a:lnT>
                    <a:lnB>
                      <a:noFill/>
                    </a:lnB>
                  </a:tcPr>
                </a:tc>
                <a:tc>
                  <a:txBody>
                    <a:bodyPr/>
                    <a:lstStyle/>
                    <a:p>
                      <a:pPr algn="ctr" fontAlgn="b"/>
                      <a:r>
                        <a:rPr lang="en-US" sz="1200" b="0" i="0" u="none" strike="noStrike">
                          <a:solidFill>
                            <a:srgbClr val="000000"/>
                          </a:solidFill>
                          <a:effectLst/>
                          <a:latin typeface="Times New Roman"/>
                        </a:rPr>
                        <a:t>65,363</a:t>
                      </a:r>
                    </a:p>
                  </a:txBody>
                  <a:tcPr marL="0" marR="0" marT="0" marB="0" anchor="b">
                    <a:lnL>
                      <a:noFill/>
                    </a:lnL>
                    <a:lnR>
                      <a:noFill/>
                    </a:lnR>
                    <a:lnT>
                      <a:noFill/>
                    </a:lnT>
                    <a:lnB>
                      <a:noFill/>
                    </a:lnB>
                  </a:tcPr>
                </a:tc>
              </a:tr>
              <a:tr h="178818">
                <a:tc>
                  <a:txBody>
                    <a:bodyPr/>
                    <a:lstStyle/>
                    <a:p>
                      <a:pPr algn="l" fontAlgn="b"/>
                      <a:r>
                        <a:rPr lang="en-US" sz="1200" b="0" i="0" u="none" strike="noStrike">
                          <a:solidFill>
                            <a:srgbClr val="000000"/>
                          </a:solidFill>
                          <a:effectLst/>
                          <a:latin typeface="Times New Roman"/>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Times New Roman"/>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Times New Roman"/>
                        </a:rPr>
                        <a:t> </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689209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algn="ctr"/>
            <a:r>
              <a:rPr lang="en-US" dirty="0" smtClean="0"/>
              <a:t>Summary</a:t>
            </a:r>
            <a:endParaRPr lang="en-US" dirty="0"/>
          </a:p>
        </p:txBody>
      </p:sp>
      <p:sp>
        <p:nvSpPr>
          <p:cNvPr id="3" name="Content Placeholder 2"/>
          <p:cNvSpPr>
            <a:spLocks noGrp="1"/>
          </p:cNvSpPr>
          <p:nvPr>
            <p:ph idx="1"/>
          </p:nvPr>
        </p:nvSpPr>
        <p:spPr>
          <a:xfrm>
            <a:off x="457200" y="1295400"/>
            <a:ext cx="8229600" cy="4876800"/>
          </a:xfrm>
        </p:spPr>
        <p:txBody>
          <a:bodyPr>
            <a:noAutofit/>
          </a:bodyPr>
          <a:lstStyle/>
          <a:p>
            <a:r>
              <a:rPr lang="en-US" sz="1800" dirty="0" smtClean="0"/>
              <a:t>Norwegian reform first experiment of its kind, trying to break (or crack) the glass ceiling in the business sector by imposing corporate board gender quotas.</a:t>
            </a:r>
          </a:p>
          <a:p>
            <a:endParaRPr lang="en-US" sz="1800" dirty="0"/>
          </a:p>
          <a:p>
            <a:r>
              <a:rPr lang="en-US" sz="1800" dirty="0" smtClean="0"/>
              <a:t>Experience relevant to all the countries that have lined up/are lining up to implement similar reforms.</a:t>
            </a:r>
          </a:p>
          <a:p>
            <a:pPr lvl="1"/>
            <a:endParaRPr lang="en-US" sz="1800" dirty="0" smtClean="0"/>
          </a:p>
          <a:p>
            <a:r>
              <a:rPr lang="en-US" sz="1800" dirty="0" smtClean="0"/>
              <a:t>The reform succeeded in reducing gender disparities on corporate boards of ASA firms </a:t>
            </a:r>
          </a:p>
          <a:p>
            <a:pPr lvl="1"/>
            <a:r>
              <a:rPr lang="en-US" sz="1800" dirty="0" smtClean="0"/>
              <a:t>Not just in terms of numbers (mechanical) but also in terms of observable qualifications</a:t>
            </a:r>
          </a:p>
          <a:p>
            <a:pPr lvl="1"/>
            <a:r>
              <a:rPr lang="en-US" sz="1800" dirty="0" smtClean="0"/>
              <a:t>But dwindling numbers of ASA firms.</a:t>
            </a:r>
          </a:p>
          <a:p>
            <a:pPr lvl="1"/>
            <a:endParaRPr lang="en-US" sz="1800" dirty="0"/>
          </a:p>
          <a:p>
            <a:r>
              <a:rPr lang="en-US" sz="1800" dirty="0" smtClean="0"/>
              <a:t>Beyond that, we fail to see much evidence of any broader impacts of the policy.</a:t>
            </a:r>
          </a:p>
          <a:p>
            <a:pPr marL="274320" lvl="1" indent="0">
              <a:buNone/>
            </a:pPr>
            <a:endParaRPr lang="en-US" sz="1800" dirty="0" smtClean="0"/>
          </a:p>
          <a:p>
            <a:r>
              <a:rPr lang="en-US" sz="1800" dirty="0" smtClean="0"/>
              <a:t>Caveat: we are only able to look at short-run effects</a:t>
            </a:r>
            <a:endParaRPr lang="en-US" sz="1800" dirty="0" smtClean="0"/>
          </a:p>
          <a:p>
            <a:endParaRPr lang="en-US" sz="2000" dirty="0" smtClean="0"/>
          </a:p>
          <a:p>
            <a:endParaRPr lang="en-US" sz="2000" dirty="0"/>
          </a:p>
          <a:p>
            <a:endParaRPr lang="en-US" sz="20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18562030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fontScale="90000"/>
          </a:bodyPr>
          <a:lstStyle/>
          <a:p>
            <a:pPr algn="ctr"/>
            <a:r>
              <a:rPr lang="en-US" dirty="0" smtClean="0"/>
              <a:t>Concluding Remarks</a:t>
            </a:r>
            <a:endParaRPr lang="en-US" dirty="0"/>
          </a:p>
        </p:txBody>
      </p:sp>
      <p:sp>
        <p:nvSpPr>
          <p:cNvPr id="3" name="Content Placeholder 2"/>
          <p:cNvSpPr>
            <a:spLocks noGrp="1"/>
          </p:cNvSpPr>
          <p:nvPr>
            <p:ph idx="1"/>
          </p:nvPr>
        </p:nvSpPr>
        <p:spPr>
          <a:xfrm>
            <a:off x="457200" y="1143000"/>
            <a:ext cx="8458200" cy="5029200"/>
          </a:xfrm>
        </p:spPr>
        <p:txBody>
          <a:bodyPr>
            <a:noAutofit/>
          </a:bodyPr>
          <a:lstStyle/>
          <a:p>
            <a:pPr marL="0" indent="0">
              <a:buNone/>
            </a:pPr>
            <a:endParaRPr lang="en-US" sz="2400" dirty="0" smtClean="0"/>
          </a:p>
          <a:p>
            <a:r>
              <a:rPr lang="en-US" sz="2000" dirty="0" smtClean="0"/>
              <a:t>Significant research headways in understanding the factors explaining the remaining gender gap(s) in labor market outcomes in a world of equalized educational opportunities and reduced discrimination.</a:t>
            </a:r>
          </a:p>
          <a:p>
            <a:endParaRPr lang="en-US" sz="2000" dirty="0" smtClean="0"/>
          </a:p>
          <a:p>
            <a:endParaRPr lang="en-US" sz="2000" dirty="0" smtClean="0"/>
          </a:p>
          <a:p>
            <a:r>
              <a:rPr lang="en-US" sz="2000" dirty="0" smtClean="0"/>
              <a:t>While both firm-level HR policies and public policies could be designed to address some of these factors, we know much less about what is the “right” policy mix.</a:t>
            </a:r>
          </a:p>
          <a:p>
            <a:endParaRPr lang="en-US" sz="2000" dirty="0"/>
          </a:p>
          <a:p>
            <a:endParaRPr lang="en-US" sz="2000" dirty="0" smtClean="0"/>
          </a:p>
          <a:p>
            <a:r>
              <a:rPr lang="en-US" sz="2000" dirty="0" smtClean="0"/>
              <a:t>Some of the identified factors might be slow to adjust, from innate differences to persistent social norms.</a:t>
            </a:r>
          </a:p>
          <a:p>
            <a:endParaRPr lang="en-US" sz="2000" dirty="0"/>
          </a:p>
          <a:p>
            <a:endParaRPr lang="en-US" sz="2000" dirty="0" smtClean="0"/>
          </a:p>
          <a:p>
            <a:endParaRPr lang="en-US" sz="2000" dirty="0" smtClean="0"/>
          </a:p>
          <a:p>
            <a:endParaRPr lang="en-US" sz="1600" dirty="0"/>
          </a:p>
        </p:txBody>
      </p:sp>
    </p:spTree>
    <p:extLst>
      <p:ext uri="{BB962C8B-B14F-4D97-AF65-F5344CB8AC3E}">
        <p14:creationId xmlns:p14="http://schemas.microsoft.com/office/powerpoint/2010/main" val="2722748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Women’s Representation on Corporate Boards</a:t>
            </a:r>
            <a:endParaRPr lang="en-US" sz="2800" dirty="0"/>
          </a:p>
        </p:txBody>
      </p:sp>
      <p:pic>
        <p:nvPicPr>
          <p:cNvPr id="3" name="Picture 2"/>
          <p:cNvPicPr>
            <a:picLocks noChangeAspect="1"/>
          </p:cNvPicPr>
          <p:nvPr/>
        </p:nvPicPr>
        <p:blipFill>
          <a:blip r:embed="rId2"/>
          <a:stretch>
            <a:fillRect/>
          </a:stretch>
        </p:blipFill>
        <p:spPr>
          <a:xfrm>
            <a:off x="914400" y="1377624"/>
            <a:ext cx="7200900" cy="5473700"/>
          </a:xfrm>
          <a:prstGeom prst="rect">
            <a:avLst/>
          </a:prstGeom>
        </p:spPr>
      </p:pic>
    </p:spTree>
    <p:extLst>
      <p:ext uri="{BB962C8B-B14F-4D97-AF65-F5344CB8AC3E}">
        <p14:creationId xmlns:p14="http://schemas.microsoft.com/office/powerpoint/2010/main" val="631949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685800"/>
          </a:xfrm>
        </p:spPr>
        <p:txBody>
          <a:bodyPr>
            <a:noAutofit/>
          </a:bodyPr>
          <a:lstStyle/>
          <a:p>
            <a:r>
              <a:rPr lang="en-US" sz="3600" dirty="0" smtClean="0"/>
              <a:t>Outline</a:t>
            </a:r>
            <a:endParaRPr lang="en-US" sz="3600" dirty="0"/>
          </a:p>
        </p:txBody>
      </p:sp>
      <p:sp>
        <p:nvSpPr>
          <p:cNvPr id="3" name="Content Placeholder 2"/>
          <p:cNvSpPr>
            <a:spLocks noGrp="1"/>
          </p:cNvSpPr>
          <p:nvPr>
            <p:ph idx="1"/>
          </p:nvPr>
        </p:nvSpPr>
        <p:spPr>
          <a:xfrm>
            <a:off x="457200" y="1219200"/>
            <a:ext cx="8229600" cy="4678363"/>
          </a:xfrm>
        </p:spPr>
        <p:txBody>
          <a:bodyPr/>
          <a:lstStyle/>
          <a:p>
            <a:pPr marL="514350" indent="-514350">
              <a:buFont typeface="+mj-lt"/>
              <a:buAutoNum type="arabicPeriod"/>
            </a:pPr>
            <a:r>
              <a:rPr lang="en-US" sz="2000" dirty="0" smtClean="0"/>
              <a:t>What explains the remaining gender gap(s)?</a:t>
            </a:r>
          </a:p>
          <a:p>
            <a:pPr lvl="1"/>
            <a:r>
              <a:rPr lang="en-US" sz="2000" dirty="0" smtClean="0"/>
              <a:t>A tour through the most active current areas of research in explaining the remaining gender gaps</a:t>
            </a:r>
          </a:p>
          <a:p>
            <a:pPr lvl="2"/>
            <a:r>
              <a:rPr lang="en-US" sz="2000" dirty="0" smtClean="0">
                <a:solidFill>
                  <a:schemeClr val="tx2">
                    <a:lumMod val="60000"/>
                    <a:lumOff val="40000"/>
                  </a:schemeClr>
                </a:solidFill>
              </a:rPr>
              <a:t>Gender differences in psychological attributes</a:t>
            </a:r>
          </a:p>
          <a:p>
            <a:pPr lvl="2"/>
            <a:r>
              <a:rPr lang="en-US" sz="2000" dirty="0" smtClean="0">
                <a:solidFill>
                  <a:schemeClr val="tx2">
                    <a:lumMod val="60000"/>
                    <a:lumOff val="40000"/>
                  </a:schemeClr>
                </a:solidFill>
              </a:rPr>
              <a:t>Work-family balance considerations</a:t>
            </a:r>
          </a:p>
          <a:p>
            <a:pPr lvl="2"/>
            <a:r>
              <a:rPr lang="en-US" sz="2000" dirty="0" smtClean="0">
                <a:solidFill>
                  <a:schemeClr val="tx2">
                    <a:lumMod val="60000"/>
                    <a:lumOff val="40000"/>
                  </a:schemeClr>
                </a:solidFill>
              </a:rPr>
              <a:t>Social norms: gender role attitudes and gender identity norms</a:t>
            </a:r>
            <a:endParaRPr lang="en-US" sz="2000" dirty="0" smtClean="0"/>
          </a:p>
          <a:p>
            <a:pPr lvl="2"/>
            <a:endParaRPr lang="en-US" sz="2000" dirty="0" smtClean="0"/>
          </a:p>
          <a:p>
            <a:pPr marL="514350" indent="-514350">
              <a:buFont typeface="+mj-lt"/>
              <a:buAutoNum type="arabicPeriod"/>
            </a:pPr>
            <a:r>
              <a:rPr lang="en-US" sz="2000" dirty="0" smtClean="0"/>
              <a:t>More detailed look into a specific policy response that has been gaining a lot of traction in Continental Europe:</a:t>
            </a:r>
          </a:p>
          <a:p>
            <a:pPr marL="914400" lvl="1" indent="-514350"/>
            <a:r>
              <a:rPr lang="en-US" sz="2000" dirty="0" smtClean="0"/>
              <a:t>Gender Quotas for Corporate Boards</a:t>
            </a:r>
          </a:p>
          <a:p>
            <a:pPr marL="914400" lvl="1" indent="-514350">
              <a:buFont typeface="+mj-lt"/>
              <a:buAutoNum type="arabicPeriod"/>
            </a:pPr>
            <a:endParaRPr lang="en-US" sz="2000" dirty="0" smtClean="0"/>
          </a:p>
          <a:p>
            <a:pPr marL="400050" lvl="1" indent="0">
              <a:buNone/>
            </a:pPr>
            <a:endParaRPr lang="en-US" sz="1600" dirty="0" smtClean="0"/>
          </a:p>
          <a:p>
            <a:pPr marL="914400" lvl="1" indent="-514350">
              <a:buFont typeface="+mj-lt"/>
              <a:buAutoNum type="arabicPeriod"/>
            </a:pPr>
            <a:endParaRPr lang="en-US" dirty="0"/>
          </a:p>
        </p:txBody>
      </p:sp>
    </p:spTree>
    <p:extLst>
      <p:ext uri="{BB962C8B-B14F-4D97-AF65-F5344CB8AC3E}">
        <p14:creationId xmlns:p14="http://schemas.microsoft.com/office/powerpoint/2010/main" val="1703575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200" dirty="0" smtClean="0"/>
              <a:t>What Explains the Remaining Gender Gap(s)?</a:t>
            </a:r>
            <a:endParaRPr lang="en-US" sz="3200" dirty="0"/>
          </a:p>
        </p:txBody>
      </p:sp>
      <p:sp>
        <p:nvSpPr>
          <p:cNvPr id="3" name="Content Placeholder 2"/>
          <p:cNvSpPr>
            <a:spLocks noGrp="1"/>
          </p:cNvSpPr>
          <p:nvPr>
            <p:ph idx="1"/>
          </p:nvPr>
        </p:nvSpPr>
        <p:spPr>
          <a:xfrm>
            <a:off x="457200" y="1219200"/>
            <a:ext cx="8229600" cy="4906963"/>
          </a:xfrm>
        </p:spPr>
        <p:txBody>
          <a:bodyPr/>
          <a:lstStyle/>
          <a:p>
            <a:r>
              <a:rPr lang="en-US" sz="2000" dirty="0" smtClean="0"/>
              <a:t>Flurry of laboratory studies over the last decade or so have documented robust </a:t>
            </a:r>
            <a:r>
              <a:rPr lang="en-US" sz="2000" dirty="0" smtClean="0">
                <a:solidFill>
                  <a:schemeClr val="tx2">
                    <a:lumMod val="60000"/>
                    <a:lumOff val="40000"/>
                  </a:schemeClr>
                </a:solidFill>
              </a:rPr>
              <a:t>gender differences in a set of psychological attributes </a:t>
            </a:r>
          </a:p>
          <a:p>
            <a:endParaRPr lang="en-US" sz="2000" dirty="0" smtClean="0"/>
          </a:p>
          <a:p>
            <a:r>
              <a:rPr lang="en-US" sz="2000" dirty="0" smtClean="0"/>
              <a:t>Some of these psychological attributes may have direct relevance in explaining labor market choices and labor market outcomes</a:t>
            </a:r>
          </a:p>
          <a:p>
            <a:endParaRPr lang="en-US" sz="2000" dirty="0" smtClean="0"/>
          </a:p>
          <a:p>
            <a:r>
              <a:rPr lang="en-US" sz="2000" dirty="0" smtClean="0"/>
              <a:t>In particular:</a:t>
            </a:r>
          </a:p>
          <a:p>
            <a:pPr lvl="1"/>
            <a:r>
              <a:rPr lang="en-US" sz="2000" dirty="0" smtClean="0"/>
              <a:t>Women are more risk averse </a:t>
            </a:r>
          </a:p>
          <a:p>
            <a:pPr lvl="1"/>
            <a:r>
              <a:rPr lang="en-US" sz="2000" dirty="0" smtClean="0"/>
              <a:t>Women negotiate less/women do not ask</a:t>
            </a:r>
          </a:p>
          <a:p>
            <a:pPr lvl="1"/>
            <a:r>
              <a:rPr lang="en-US" sz="2000" dirty="0" smtClean="0"/>
              <a:t>Women perform more poorly in competitive environments and shy away from such competitive environments</a:t>
            </a:r>
          </a:p>
          <a:p>
            <a:pPr lvl="1"/>
            <a:r>
              <a:rPr lang="en-US" sz="2000" dirty="0" smtClean="0"/>
              <a:t>Women lack in self-confidence (while men tend to be overly confident)</a:t>
            </a:r>
          </a:p>
          <a:p>
            <a:pPr marL="0" indent="0">
              <a:buNone/>
            </a:pPr>
            <a:endParaRPr lang="en-US" dirty="0"/>
          </a:p>
        </p:txBody>
      </p:sp>
    </p:spTree>
    <p:extLst>
      <p:ext uri="{BB962C8B-B14F-4D97-AF65-F5344CB8AC3E}">
        <p14:creationId xmlns:p14="http://schemas.microsoft.com/office/powerpoint/2010/main" val="553471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10073</TotalTime>
  <Words>5843</Words>
  <Application>Microsoft Office PowerPoint</Application>
  <PresentationFormat>On-screen Show (4:3)</PresentationFormat>
  <Paragraphs>1138</Paragraphs>
  <Slides>64</Slides>
  <Notes>10</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Document</vt:lpstr>
      <vt:lpstr>    The Glass Ceiling   Marianne Bertrand Booth School of Business, University of Chicago   14th Journées Louis-André Gérard-Varet June 15, 2015       </vt:lpstr>
      <vt:lpstr>Background</vt:lpstr>
      <vt:lpstr>PowerPoint Presentation</vt:lpstr>
      <vt:lpstr>Source: Goldin and Katz (2010)</vt:lpstr>
      <vt:lpstr>Yet…</vt:lpstr>
      <vt:lpstr>PowerPoint Presentation</vt:lpstr>
      <vt:lpstr>Women’s Representation on Corporate Boards</vt:lpstr>
      <vt:lpstr>Outline</vt:lpstr>
      <vt:lpstr>What Explains the Remaining Gender Gap(s)?</vt:lpstr>
      <vt:lpstr>Gender and risk aversion Source: Dohmen et al (2011)</vt:lpstr>
      <vt:lpstr>Gender and risk aversion Source: Dohmen et al (2011) </vt:lpstr>
      <vt:lpstr>Gender and competition Source: Gneezy et al (2003)</vt:lpstr>
      <vt:lpstr> Women shy away from competition  Source: Niederle and Vesterlund (2007) </vt:lpstr>
      <vt:lpstr>Gender differences in psychological attributes: Next steps  </vt:lpstr>
      <vt:lpstr>Gender differences in psychological attributes:  Policy responses</vt:lpstr>
      <vt:lpstr>What Explains the Remaining Gender Gap(s)?</vt:lpstr>
      <vt:lpstr>Chicago Booth MBA study  (Bertrand, Goldin and Katz 2010)</vt:lpstr>
      <vt:lpstr>    Male and female mean and median annual salaries ($2006)  by years since graduation  (Chicago Booth MBA data) Source: Bertrand, Goldin and Katz (2010)  </vt:lpstr>
      <vt:lpstr>PowerPoint Presentation</vt:lpstr>
      <vt:lpstr>PowerPoint Presentation</vt:lpstr>
      <vt:lpstr>PowerPoint Presentation</vt:lpstr>
      <vt:lpstr>Life satisfaction Among College Educated Women Source: Bertrand (2013)</vt:lpstr>
      <vt:lpstr>PowerPoint Presentation</vt:lpstr>
      <vt:lpstr>Work family balance considerations: Policy responses</vt:lpstr>
      <vt:lpstr>Source: Blau and Kahn (2013)</vt:lpstr>
      <vt:lpstr>Work family balance considerations: Policy responses</vt:lpstr>
      <vt:lpstr>PowerPoint Presentation</vt:lpstr>
      <vt:lpstr>PowerPoint Presentation</vt:lpstr>
      <vt:lpstr>PowerPoint Presentation</vt:lpstr>
      <vt:lpstr>Work family balance considerations: Policy responses</vt:lpstr>
      <vt:lpstr>What Explains the Remaining Gender Gap(s)?</vt:lpstr>
      <vt:lpstr>  Average gender role attitudes by birth cohorts  across OECD countries</vt:lpstr>
      <vt:lpstr>  </vt:lpstr>
      <vt:lpstr>Distribution of relative earnings across couples (Bertrand, Kamenica, Pan 2015)</vt:lpstr>
      <vt:lpstr>Source: Bertrand, Kamenica, Pan 2015</vt:lpstr>
      <vt:lpstr>Gender role attitudes and gender identity norms: Policy responses</vt:lpstr>
      <vt:lpstr>A Closer Look at Specific Policy Response: Board Gender Quota Laws (Bertrand, Black, Jensen and Lleras-Muney 2014)</vt:lpstr>
      <vt:lpstr>Possible effects of gender quotas on boards</vt:lpstr>
      <vt:lpstr>Possible effects of gender quotas on board</vt:lpstr>
      <vt:lpstr> Norway’s Gender Board Quota Law </vt:lpstr>
      <vt:lpstr>PowerPoint Presentation</vt:lpstr>
      <vt:lpstr>PowerPoint Presentation</vt:lpstr>
      <vt:lpstr>PowerPoint Presentation</vt:lpstr>
      <vt:lpstr>Earnings Gender Gap in Norway, 1986-2010</vt:lpstr>
      <vt:lpstr>PowerPoint Presentation</vt:lpstr>
      <vt:lpstr>Four Questions</vt:lpstr>
      <vt:lpstr>1. Gender Differences on Corporate Boards</vt:lpstr>
      <vt:lpstr>Prior percentile of earnings within cohort  (prior to board appointment)</vt:lpstr>
      <vt:lpstr>Prior percentile of earnings within cohort  (prior to board appointment)</vt:lpstr>
      <vt:lpstr>PowerPoint Presentation</vt:lpstr>
      <vt:lpstr>Summary</vt:lpstr>
      <vt:lpstr>2. Women’s Outcomes in Firms Targeted by the Quota</vt:lpstr>
      <vt:lpstr>PowerPoint Presentation</vt:lpstr>
      <vt:lpstr>PowerPoint Presentation</vt:lpstr>
      <vt:lpstr>Summary</vt:lpstr>
      <vt:lpstr>3.  Labor Market Outcomes of Other Women  on the “Fast-Track”</vt:lpstr>
      <vt:lpstr>PowerPoint Presentation</vt:lpstr>
      <vt:lpstr>4. Outcomes for Younger Women in Business</vt:lpstr>
      <vt:lpstr> Gender Gap in Graduate Degree Completion by Year (2000 normalized to 0) </vt:lpstr>
      <vt:lpstr> Gender Gap in Under-graduate Degree Completion by Year (2000 normalized to 0) </vt:lpstr>
      <vt:lpstr>PowerPoint Presentation</vt:lpstr>
      <vt:lpstr>PowerPoint Presentation</vt:lpstr>
      <vt:lpstr>Summary</vt:lpstr>
      <vt:lpstr>Concluding Remarks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Breaking the glass ceiling: the effect of board quotas in Norway</dc:title>
  <dc:creator>Alleras</dc:creator>
  <cp:lastModifiedBy>Bertrand, Marianne</cp:lastModifiedBy>
  <cp:revision>544</cp:revision>
  <cp:lastPrinted>2012-05-15T18:22:03Z</cp:lastPrinted>
  <dcterms:created xsi:type="dcterms:W3CDTF">2012-03-20T16:38:44Z</dcterms:created>
  <dcterms:modified xsi:type="dcterms:W3CDTF">2015-06-15T05:31:12Z</dcterms:modified>
</cp:coreProperties>
</file>